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jpeg" ContentType="image/jpeg"/>
  <Override PartName="/ppt/media/image7.png" ContentType="image/png"/>
  <Override PartName="/ppt/media/image5.jpeg" ContentType="image/jpe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596880" y="174240"/>
            <a:ext cx="8127720" cy="2200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11719800" y="674640"/>
            <a:ext cx="111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0488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96880" y="6359040"/>
            <a:ext cx="284436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www.digitalhouse.com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664600" y="635472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133320" y="6359400"/>
            <a:ext cx="369000" cy="331920"/>
          </a:xfrm>
          <a:prstGeom prst="ellipse">
            <a:avLst/>
          </a:prstGeom>
          <a:solidFill>
            <a:schemeClr val="lt1"/>
          </a:solidFill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" name="Group 5"/>
          <p:cNvGrpSpPr/>
          <p:nvPr/>
        </p:nvGrpSpPr>
        <p:grpSpPr>
          <a:xfrm>
            <a:off x="5810400" y="6481080"/>
            <a:ext cx="60480" cy="87480"/>
            <a:chOff x="5810400" y="6481080"/>
            <a:chExt cx="60480" cy="87480"/>
          </a:xfrm>
        </p:grpSpPr>
        <p:sp>
          <p:nvSpPr>
            <p:cNvPr id="5" name="CustomShape 6"/>
            <p:cNvSpPr/>
            <p:nvPr/>
          </p:nvSpPr>
          <p:spPr>
            <a:xfrm rot="16200000">
              <a:off x="5817240" y="6473880"/>
              <a:ext cx="46440" cy="6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810400" y="6523200"/>
              <a:ext cx="60480" cy="4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6293160" y="6478200"/>
            <a:ext cx="60480" cy="87480"/>
            <a:chOff x="6293160" y="6478200"/>
            <a:chExt cx="60480" cy="87480"/>
          </a:xfrm>
        </p:grpSpPr>
        <p:sp>
          <p:nvSpPr>
            <p:cNvPr id="8" name="CustomShape 9"/>
            <p:cNvSpPr/>
            <p:nvPr/>
          </p:nvSpPr>
          <p:spPr>
            <a:xfrm rot="5400000">
              <a:off x="6300000" y="6512040"/>
              <a:ext cx="46440" cy="60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rot="10800000">
              <a:off x="6293160" y="6478200"/>
              <a:ext cx="60480" cy="4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7f7f7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" name="Google Shape;778;p43" descr=""/>
          <p:cNvPicPr/>
          <p:nvPr/>
        </p:nvPicPr>
        <p:blipFill>
          <a:blip r:embed="rId2"/>
          <a:stretch/>
        </p:blipFill>
        <p:spPr>
          <a:xfrm>
            <a:off x="9677160" y="172800"/>
            <a:ext cx="1946520" cy="41112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596880" y="174240"/>
            <a:ext cx="8127720" cy="4744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r>
              <a:rPr b="0" lang="es-ES" sz="187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dt"/>
          </p:nvPr>
        </p:nvSpPr>
        <p:spPr>
          <a:xfrm>
            <a:off x="609480" y="8333640"/>
            <a:ext cx="2844360" cy="36468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sldNum"/>
          </p:nvPr>
        </p:nvSpPr>
        <p:spPr>
          <a:xfrm>
            <a:off x="8737560" y="629856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EA76AD-F0ED-4183-90AB-5BF4F5847DC2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b="0" lang="es-AR" sz="1600" spc="-1" strike="noStrike">
              <a:latin typeface="Times New Roman"/>
            </a:endParaRPr>
          </a:p>
        </p:txBody>
      </p:sp>
      <p:sp>
        <p:nvSpPr>
          <p:cNvPr id="14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70" spc="-1" strike="noStrike">
                <a:solidFill>
                  <a:srgbClr val="000000"/>
                </a:solidFill>
                <a:latin typeface="Arial"/>
              </a:rPr>
              <a:t>Pulse para editar el formato de esquema del texto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7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7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7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96880" y="99216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Desafio 1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18B23D09-38A6-44E1-AAE2-658E36A043FD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AR" sz="1600" spc="-1" strike="noStrike"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596880" y="3242520"/>
            <a:ext cx="46148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Grupo 8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26/4/2019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596880" y="1727280"/>
            <a:ext cx="7949520" cy="22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4800" spc="-1" strike="noStrike">
                <a:solidFill>
                  <a:srgbClr val="000000"/>
                </a:solidFill>
                <a:latin typeface="Raleway"/>
                <a:ea typeface="Raleway"/>
              </a:rPr>
              <a:t>Análisis de precios de propiedades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596880" y="205560"/>
            <a:ext cx="81277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Data Science 2019</a:t>
            </a:r>
            <a:endParaRPr b="0" lang="es-AR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Analisis de Base de datos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1E3B435B-0966-4B29-A607-3FFFE66791BC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AR" sz="1600" spc="-1" strike="noStrike">
              <a:latin typeface="Times New Roman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23000" y="1034640"/>
            <a:ext cx="5996520" cy="32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-Relevamiento de data set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-Datos claves faltantes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-Outliers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Población a estudiar y Limpieza de datos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5F3AE7D3-A28D-43EA-9FE9-FE5C9C899ED7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s-AR" sz="1600" spc="-1" strike="noStrike">
              <a:latin typeface="Times New Roman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23000" y="1034640"/>
            <a:ext cx="5996520" cy="32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-Todas las propiedades de Capital Federal: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-Datos faltantes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-Outliers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Raleway"/>
                <a:ea typeface="Raleway"/>
              </a:rPr>
              <a:t>-Geolocalizacion confusa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9724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Proceso de ETL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76000" y="936000"/>
            <a:ext cx="2592000" cy="936000"/>
          </a:xfrm>
          <a:custGeom>
            <a:avLst/>
            <a:gdLst/>
            <a:ahLst/>
            <a:rect l="0" t="0" r="r" b="b"/>
            <a:pathLst>
              <a:path w="7202" h="26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2167"/>
                </a:lnTo>
                <a:cubicBezTo>
                  <a:pt x="0" y="2384"/>
                  <a:pt x="216" y="2601"/>
                  <a:pt x="433" y="2601"/>
                </a:cubicBezTo>
                <a:lnTo>
                  <a:pt x="6767" y="2601"/>
                </a:lnTo>
                <a:cubicBezTo>
                  <a:pt x="6984" y="2601"/>
                  <a:pt x="7201" y="2384"/>
                  <a:pt x="7201" y="2167"/>
                </a:cubicBezTo>
                <a:lnTo>
                  <a:pt x="7201" y="433"/>
                </a:lnTo>
                <a:cubicBezTo>
                  <a:pt x="7201" y="216"/>
                  <a:pt x="6984" y="0"/>
                  <a:pt x="6767" y="0"/>
                </a:cubicBezTo>
                <a:lnTo>
                  <a:pt x="4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Dropeamos variables no </a:t>
            </a:r>
            <a:endParaRPr b="0" lang="es-AR" sz="1800" spc="-1" strike="noStrike">
              <a:latin typeface="Arial"/>
            </a:endParaRPr>
          </a:p>
          <a:p>
            <a:pPr algn="ctr"/>
            <a:r>
              <a:rPr b="0" lang="es-AR" sz="1800" spc="-1" strike="noStrike">
                <a:latin typeface="Arial"/>
              </a:rPr>
              <a:t>interesantes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312000" y="1224000"/>
            <a:ext cx="792000" cy="288000"/>
          </a:xfrm>
          <a:custGeom>
            <a:avLst/>
            <a:gdLst/>
            <a:ahLst/>
            <a:rect l="0" t="0" r="r" b="b"/>
            <a:pathLst>
              <a:path w="2202" h="802">
                <a:moveTo>
                  <a:pt x="0" y="200"/>
                </a:moveTo>
                <a:lnTo>
                  <a:pt x="1650" y="200"/>
                </a:lnTo>
                <a:lnTo>
                  <a:pt x="1650" y="0"/>
                </a:lnTo>
                <a:lnTo>
                  <a:pt x="2201" y="400"/>
                </a:lnTo>
                <a:lnTo>
                  <a:pt x="1650" y="801"/>
                </a:lnTo>
                <a:lnTo>
                  <a:pt x="16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4176000" y="1008000"/>
            <a:ext cx="3024000" cy="720000"/>
          </a:xfrm>
          <a:custGeom>
            <a:avLst/>
            <a:gdLst/>
            <a:ahLst/>
            <a:rect l="0" t="0" r="r" b="b"/>
            <a:pathLst>
              <a:path w="84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067" y="2001"/>
                </a:lnTo>
                <a:cubicBezTo>
                  <a:pt x="8233" y="2001"/>
                  <a:pt x="8400" y="1834"/>
                  <a:pt x="8400" y="1667"/>
                </a:cubicBezTo>
                <a:lnTo>
                  <a:pt x="8400" y="333"/>
                </a:lnTo>
                <a:cubicBezTo>
                  <a:pt x="8400" y="166"/>
                  <a:pt x="8233" y="0"/>
                  <a:pt x="80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Recortamos DataSet a </a:t>
            </a:r>
            <a:endParaRPr b="0" lang="es-AR" sz="1800" spc="-1" strike="noStrike">
              <a:latin typeface="Arial"/>
            </a:endParaRPr>
          </a:p>
          <a:p>
            <a:pPr algn="ctr"/>
            <a:r>
              <a:rPr b="0" lang="es-AR" sz="1800" spc="-1" strike="noStrike">
                <a:latin typeface="Arial"/>
              </a:rPr>
              <a:t>zona CABA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8784000" y="1008000"/>
            <a:ext cx="2736000" cy="720000"/>
          </a:xfrm>
          <a:custGeom>
            <a:avLst/>
            <a:gdLst/>
            <a:ahLst/>
            <a:rect l="0" t="0" r="r" b="b"/>
            <a:pathLst>
              <a:path w="76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7267" y="2001"/>
                </a:lnTo>
                <a:cubicBezTo>
                  <a:pt x="7433" y="2001"/>
                  <a:pt x="7600" y="1834"/>
                  <a:pt x="7600" y="1667"/>
                </a:cubicBezTo>
                <a:lnTo>
                  <a:pt x="7600" y="333"/>
                </a:lnTo>
                <a:cubicBezTo>
                  <a:pt x="7600" y="166"/>
                  <a:pt x="7433" y="0"/>
                  <a:pt x="7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Imputamos sup.m² totales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7488000" y="122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9792000" y="1872000"/>
            <a:ext cx="288000" cy="648000"/>
          </a:xfrm>
          <a:custGeom>
            <a:avLst/>
            <a:gdLst/>
            <a:ahLst/>
            <a:rect l="0" t="0" r="r" b="b"/>
            <a:pathLst>
              <a:path w="802" h="1801">
                <a:moveTo>
                  <a:pt x="200" y="0"/>
                </a:moveTo>
                <a:lnTo>
                  <a:pt x="200" y="1350"/>
                </a:lnTo>
                <a:lnTo>
                  <a:pt x="0" y="1350"/>
                </a:lnTo>
                <a:lnTo>
                  <a:pt x="400" y="1800"/>
                </a:lnTo>
                <a:lnTo>
                  <a:pt x="801" y="1350"/>
                </a:lnTo>
                <a:lnTo>
                  <a:pt x="600" y="13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8712000" y="2664000"/>
            <a:ext cx="3096000" cy="720000"/>
          </a:xfrm>
          <a:custGeom>
            <a:avLst/>
            <a:gdLst/>
            <a:ah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Imputamos precio y moneda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0" name="CustomShape 9"/>
          <p:cNvSpPr/>
          <p:nvPr/>
        </p:nvSpPr>
        <p:spPr>
          <a:xfrm>
            <a:off x="4608000" y="2664000"/>
            <a:ext cx="3096000" cy="720000"/>
          </a:xfrm>
          <a:custGeom>
            <a:avLst/>
            <a:gdLst/>
            <a:ah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Filtramos outliers en campos </a:t>
            </a:r>
            <a:endParaRPr b="0" lang="es-AR" sz="1800" spc="-1" strike="noStrike">
              <a:latin typeface="Arial"/>
            </a:endParaRPr>
          </a:p>
          <a:p>
            <a:pPr algn="ctr"/>
            <a:r>
              <a:rPr b="0" lang="es-AR" sz="1800" spc="-1" strike="noStrike">
                <a:latin typeface="Arial"/>
              </a:rPr>
              <a:t>sup.m2 y precio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1" name="CustomShape 10"/>
          <p:cNvSpPr/>
          <p:nvPr/>
        </p:nvSpPr>
        <p:spPr>
          <a:xfrm>
            <a:off x="7704000" y="2880000"/>
            <a:ext cx="864000" cy="288000"/>
          </a:xfrm>
          <a:custGeom>
            <a:avLst/>
            <a:gdLst/>
            <a:ah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504000" y="2664000"/>
            <a:ext cx="3096000" cy="720000"/>
          </a:xfrm>
          <a:custGeom>
            <a:avLst/>
            <a:gdLst/>
            <a:ahLst/>
            <a:rect l="0" t="0" r="r" b="b"/>
            <a:pathLst>
              <a:path w="8602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8267" y="2001"/>
                </a:lnTo>
                <a:cubicBezTo>
                  <a:pt x="8434" y="2001"/>
                  <a:pt x="8601" y="1834"/>
                  <a:pt x="8601" y="1667"/>
                </a:cubicBezTo>
                <a:lnTo>
                  <a:pt x="8601" y="333"/>
                </a:lnTo>
                <a:cubicBezTo>
                  <a:pt x="8601" y="166"/>
                  <a:pt x="8434" y="0"/>
                  <a:pt x="8267" y="0"/>
                </a:cubicBezTo>
                <a:lnTo>
                  <a:pt x="333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Imputamos Latitud y Longitud </a:t>
            </a:r>
            <a:endParaRPr b="0" lang="es-AR" sz="1800" spc="-1" strike="noStrike">
              <a:latin typeface="Arial"/>
            </a:endParaRPr>
          </a:p>
          <a:p>
            <a:pPr algn="ctr"/>
            <a:r>
              <a:rPr b="0" lang="es-AR" sz="1800" spc="-1" strike="noStrike">
                <a:latin typeface="Arial"/>
              </a:rPr>
              <a:t>a partir de columna Lat-Lon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1944000" y="3600000"/>
            <a:ext cx="288000" cy="576000"/>
          </a:xfrm>
          <a:custGeom>
            <a:avLst/>
            <a:gdLst/>
            <a:ahLst/>
            <a:rect l="0" t="0" r="r" b="b"/>
            <a:pathLst>
              <a:path w="802" h="1601">
                <a:moveTo>
                  <a:pt x="200" y="0"/>
                </a:moveTo>
                <a:lnTo>
                  <a:pt x="200" y="1200"/>
                </a:lnTo>
                <a:lnTo>
                  <a:pt x="0" y="1200"/>
                </a:lnTo>
                <a:lnTo>
                  <a:pt x="400" y="1600"/>
                </a:lnTo>
                <a:lnTo>
                  <a:pt x="801" y="1200"/>
                </a:lnTo>
                <a:lnTo>
                  <a:pt x="600" y="12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3672000" y="2880000"/>
            <a:ext cx="864000" cy="288000"/>
          </a:xfrm>
          <a:custGeom>
            <a:avLst/>
            <a:gdLst/>
            <a:ahLst/>
            <a:rect l="0" t="0" r="r" b="b"/>
            <a:pathLst>
              <a:path w="2402" h="802">
                <a:moveTo>
                  <a:pt x="2401" y="200"/>
                </a:moveTo>
                <a:lnTo>
                  <a:pt x="600" y="200"/>
                </a:lnTo>
                <a:lnTo>
                  <a:pt x="600" y="0"/>
                </a:lnTo>
                <a:lnTo>
                  <a:pt x="0" y="400"/>
                </a:lnTo>
                <a:lnTo>
                  <a:pt x="600" y="801"/>
                </a:lnTo>
                <a:lnTo>
                  <a:pt x="600" y="600"/>
                </a:lnTo>
                <a:lnTo>
                  <a:pt x="2401" y="600"/>
                </a:lnTo>
                <a:lnTo>
                  <a:pt x="2401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504000" y="4320000"/>
            <a:ext cx="3384000" cy="1080000"/>
          </a:xfrm>
          <a:custGeom>
            <a:avLst/>
            <a:gdLst/>
            <a:ahLst/>
            <a:rect l="0" t="0" r="r" b="b"/>
            <a:pathLst>
              <a:path w="9402" h="3002">
                <a:moveTo>
                  <a:pt x="500" y="0"/>
                </a:moveTo>
                <a:cubicBezTo>
                  <a:pt x="250" y="0"/>
                  <a:pt x="0" y="250"/>
                  <a:pt x="0" y="500"/>
                </a:cubicBezTo>
                <a:lnTo>
                  <a:pt x="0" y="2500"/>
                </a:lnTo>
                <a:cubicBezTo>
                  <a:pt x="0" y="2750"/>
                  <a:pt x="250" y="3001"/>
                  <a:pt x="500" y="3001"/>
                </a:cubicBezTo>
                <a:lnTo>
                  <a:pt x="8900" y="3001"/>
                </a:lnTo>
                <a:cubicBezTo>
                  <a:pt x="9150" y="3001"/>
                  <a:pt x="9401" y="2750"/>
                  <a:pt x="9401" y="2500"/>
                </a:cubicBezTo>
                <a:lnTo>
                  <a:pt x="9401" y="500"/>
                </a:lnTo>
                <a:cubicBezTo>
                  <a:pt x="9401" y="250"/>
                  <a:pt x="9150" y="0"/>
                  <a:pt x="8900" y="0"/>
                </a:cubicBezTo>
                <a:lnTo>
                  <a:pt x="500" y="0"/>
                </a:lnTo>
              </a:path>
            </a:pathLst>
          </a:custGeom>
          <a:solidFill>
            <a:srgbClr val="dedce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Creamos variables numéricas </a:t>
            </a:r>
            <a:endParaRPr b="0" lang="es-AR" sz="1800" spc="-1" strike="noStrike">
              <a:latin typeface="Arial"/>
            </a:endParaRPr>
          </a:p>
          <a:p>
            <a:pPr algn="ctr"/>
            <a:r>
              <a:rPr b="0" lang="es-AR" sz="1800" spc="-1" strike="noStrike">
                <a:latin typeface="Arial"/>
              </a:rPr>
              <a:t>a partir de categóricas </a:t>
            </a:r>
            <a:endParaRPr b="0" lang="es-AR" sz="1800" spc="-1" strike="noStrike">
              <a:latin typeface="Arial"/>
            </a:endParaRPr>
          </a:p>
          <a:p>
            <a:pPr algn="ctr"/>
            <a:r>
              <a:rPr b="0" lang="es-AR" sz="1800" spc="-1" strike="noStrike">
                <a:latin typeface="Arial"/>
              </a:rPr>
              <a:t>para modelos de Data Science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Analisis y visualizaciones I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E53A3C9C-1D64-44FA-A762-863393FF598E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AR" sz="1600" spc="-1" strike="noStrike">
              <a:latin typeface="Times New Roman"/>
            </a:endParaRPr>
          </a:p>
        </p:txBody>
      </p:sp>
      <p:pic>
        <p:nvPicPr>
          <p:cNvPr id="78" name="Imagen 8" descr=""/>
          <p:cNvPicPr/>
          <p:nvPr/>
        </p:nvPicPr>
        <p:blipFill>
          <a:blip r:embed="rId1"/>
          <a:srcRect l="10674" t="11295" r="9088" b="4326"/>
          <a:stretch/>
        </p:blipFill>
        <p:spPr>
          <a:xfrm>
            <a:off x="1542240" y="1528560"/>
            <a:ext cx="9157320" cy="17294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876120" y="977760"/>
            <a:ext cx="50083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Outliers de precio por barrio y propiedad</a:t>
            </a:r>
            <a:endParaRPr b="0" lang="es-AR" sz="187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4299120" y="3258360"/>
            <a:ext cx="31795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Media de precio por barrio</a:t>
            </a:r>
            <a:endParaRPr b="0" lang="es-AR" sz="1870" spc="-1" strike="noStrike">
              <a:latin typeface="Arial"/>
            </a:endParaRPr>
          </a:p>
        </p:txBody>
      </p:sp>
      <p:pic>
        <p:nvPicPr>
          <p:cNvPr id="81" name="Imagen 9" descr=""/>
          <p:cNvPicPr/>
          <p:nvPr/>
        </p:nvPicPr>
        <p:blipFill>
          <a:blip r:embed="rId2"/>
          <a:srcRect l="12694" t="29060" r="11682" b="21880"/>
          <a:stretch/>
        </p:blipFill>
        <p:spPr>
          <a:xfrm>
            <a:off x="1200960" y="3717000"/>
            <a:ext cx="9839520" cy="25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Analisis y visualizaciones II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0F196DAA-2720-4B8E-994A-4063D9720663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AR" sz="1600" spc="-1" strike="noStrike">
              <a:latin typeface="Times New Roman"/>
            </a:endParaRPr>
          </a:p>
        </p:txBody>
      </p:sp>
      <p:pic>
        <p:nvPicPr>
          <p:cNvPr id="84" name="Imagen 3" descr=""/>
          <p:cNvPicPr/>
          <p:nvPr/>
        </p:nvPicPr>
        <p:blipFill>
          <a:blip r:embed="rId1"/>
          <a:srcRect l="-693" t="8381" r="14756" b="-5381"/>
          <a:stretch/>
        </p:blipFill>
        <p:spPr>
          <a:xfrm>
            <a:off x="5964120" y="1985400"/>
            <a:ext cx="5972040" cy="4142160"/>
          </a:xfrm>
          <a:prstGeom prst="rect">
            <a:avLst/>
          </a:prstGeom>
          <a:ln>
            <a:noFill/>
          </a:ln>
        </p:spPr>
      </p:pic>
      <p:pic>
        <p:nvPicPr>
          <p:cNvPr id="85" name="Imagen 4" descr=""/>
          <p:cNvPicPr/>
          <p:nvPr/>
        </p:nvPicPr>
        <p:blipFill>
          <a:blip r:embed="rId2"/>
          <a:srcRect l="0" t="6549" r="10254" b="0"/>
          <a:stretch/>
        </p:blipFill>
        <p:spPr>
          <a:xfrm>
            <a:off x="343440" y="1985400"/>
            <a:ext cx="5368680" cy="397836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8569800" y="133416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Matriz con valores</a:t>
            </a:r>
            <a:endParaRPr b="0" lang="es-AR" sz="187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129040" y="133416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Matriz de correlación</a:t>
            </a:r>
            <a:endParaRPr b="0" lang="es-AR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Analisis y visualizaciones III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737560" y="629856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</a:pPr>
            <a:fld id="{127C4F36-02CE-4FA0-A782-E623CB7FBA30}" type="slidenum">
              <a:rPr b="0" lang="es-AR" sz="16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AR" sz="1600" spc="-1" strike="noStrike">
              <a:latin typeface="Times New Roman"/>
            </a:endParaRPr>
          </a:p>
        </p:txBody>
      </p:sp>
      <p:pic>
        <p:nvPicPr>
          <p:cNvPr id="90" name="Imagen 1" descr=""/>
          <p:cNvPicPr/>
          <p:nvPr/>
        </p:nvPicPr>
        <p:blipFill>
          <a:blip r:embed="rId1"/>
          <a:srcRect l="9338" t="24956" r="51231" b="20758"/>
          <a:stretch/>
        </p:blipFill>
        <p:spPr>
          <a:xfrm>
            <a:off x="695880" y="1856160"/>
            <a:ext cx="4735440" cy="36648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2319120" y="120636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Caballito</a:t>
            </a:r>
            <a:endParaRPr b="0" lang="es-AR" sz="1870" spc="-1" strike="noStrike">
              <a:latin typeface="Arial"/>
            </a:endParaRPr>
          </a:p>
        </p:txBody>
      </p:sp>
      <p:pic>
        <p:nvPicPr>
          <p:cNvPr id="92" name="Imagen 2" descr=""/>
          <p:cNvPicPr/>
          <p:nvPr/>
        </p:nvPicPr>
        <p:blipFill>
          <a:blip r:embed="rId2"/>
          <a:srcRect l="13428" t="26452" r="41475" b="28971"/>
          <a:stretch/>
        </p:blipFill>
        <p:spPr>
          <a:xfrm>
            <a:off x="5713920" y="1856160"/>
            <a:ext cx="5868000" cy="326160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8095680" y="1277280"/>
            <a:ext cx="1283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s-AR" sz="1870" spc="-1" strike="noStrike">
                <a:solidFill>
                  <a:srgbClr val="000000"/>
                </a:solidFill>
                <a:latin typeface="Raleway"/>
                <a:ea typeface="Raleway"/>
              </a:rPr>
              <a:t>Palermo</a:t>
            </a:r>
            <a:endParaRPr b="0" lang="es-AR" sz="1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96880" y="174240"/>
            <a:ext cx="8127720" cy="474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s-ES" sz="1870" spc="-1" strike="noStrike">
                <a:solidFill>
                  <a:srgbClr val="000000"/>
                </a:solidFill>
                <a:latin typeface="Raleway"/>
                <a:ea typeface="Raleway"/>
              </a:rPr>
              <a:t>Modelos evaluados</a:t>
            </a:r>
            <a:endParaRPr b="0" lang="es-ES" sz="18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" descr=""/>
          <p:cNvPicPr/>
          <p:nvPr/>
        </p:nvPicPr>
        <p:blipFill>
          <a:blip r:embed="rId1"/>
          <a:srcRect l="28424" t="35172" r="38648" b="12889"/>
          <a:stretch/>
        </p:blipFill>
        <p:spPr>
          <a:xfrm>
            <a:off x="2265840" y="1310040"/>
            <a:ext cx="6208920" cy="441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Application>LibreOffice/6.1.4.2$Windows_X86_64 LibreOffice_project/9d0f32d1f0b509096fd65e0d4bec26ddd1938fd3</Application>
  <Words>92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2019-04-20T20:02:35Z</dcterms:created>
  <dc:creator>casa</dc:creator>
  <dc:description/>
  <dc:language>es-AR</dc:language>
  <cp:lastModifiedBy/>
  <dcterms:modified xsi:type="dcterms:W3CDTF">2019-04-24T21:48:38Z</dcterms:modified>
  <cp:revision>16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