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5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596880" y="174240"/>
            <a:ext cx="8127720" cy="2200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/>
          <p:cNvSpPr/>
          <p:nvPr/>
        </p:nvSpPr>
        <p:spPr>
          <a:xfrm rot="10800000">
            <a:off x="11719800" y="674640"/>
            <a:ext cx="11186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0488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2"/>
          <p:cNvSpPr/>
          <p:nvPr/>
        </p:nvSpPr>
        <p:spPr>
          <a:xfrm>
            <a:off x="596880" y="6359040"/>
            <a:ext cx="2844360" cy="32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AR" sz="1600" b="0" strike="noStrike" spc="-1">
                <a:solidFill>
                  <a:srgbClr val="888888"/>
                </a:solidFill>
                <a:latin typeface="Calibri"/>
                <a:ea typeface="Calibri"/>
              </a:rPr>
              <a:t>www.digitalhouse.com</a:t>
            </a:r>
            <a:endParaRPr lang="es-AR" sz="1600" b="0" strike="noStrike" spc="-1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5664600" y="6354720"/>
            <a:ext cx="369000" cy="331920"/>
          </a:xfrm>
          <a:prstGeom prst="ellipse">
            <a:avLst/>
          </a:prstGeom>
          <a:solidFill>
            <a:schemeClr val="lt1"/>
          </a:solidFill>
          <a:ln w="9360">
            <a:solidFill>
              <a:srgbClr val="D8D8D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6133320" y="6359400"/>
            <a:ext cx="369000" cy="331920"/>
          </a:xfrm>
          <a:prstGeom prst="ellipse">
            <a:avLst/>
          </a:prstGeom>
          <a:solidFill>
            <a:schemeClr val="lt1"/>
          </a:solidFill>
          <a:ln w="9360">
            <a:solidFill>
              <a:srgbClr val="D8D8D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" name="Group 5"/>
          <p:cNvGrpSpPr/>
          <p:nvPr/>
        </p:nvGrpSpPr>
        <p:grpSpPr>
          <a:xfrm>
            <a:off x="5810400" y="6481080"/>
            <a:ext cx="60480" cy="87480"/>
            <a:chOff x="5810400" y="6481080"/>
            <a:chExt cx="60480" cy="87480"/>
          </a:xfrm>
        </p:grpSpPr>
        <p:sp>
          <p:nvSpPr>
            <p:cNvPr id="5" name="CustomShape 6"/>
            <p:cNvSpPr/>
            <p:nvPr/>
          </p:nvSpPr>
          <p:spPr>
            <a:xfrm rot="16200000">
              <a:off x="5817240" y="6473880"/>
              <a:ext cx="46440" cy="60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5810400" y="6523200"/>
              <a:ext cx="60480" cy="45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" name="Group 8"/>
          <p:cNvGrpSpPr/>
          <p:nvPr/>
        </p:nvGrpSpPr>
        <p:grpSpPr>
          <a:xfrm>
            <a:off x="6293160" y="6478200"/>
            <a:ext cx="60480" cy="87480"/>
            <a:chOff x="6293160" y="6478200"/>
            <a:chExt cx="60480" cy="87480"/>
          </a:xfrm>
        </p:grpSpPr>
        <p:sp>
          <p:nvSpPr>
            <p:cNvPr id="8" name="CustomShape 9"/>
            <p:cNvSpPr/>
            <p:nvPr/>
          </p:nvSpPr>
          <p:spPr>
            <a:xfrm rot="5400000">
              <a:off x="6300000" y="6512040"/>
              <a:ext cx="46440" cy="60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 rot="10800000">
              <a:off x="6293160" y="6478200"/>
              <a:ext cx="60480" cy="45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0" name="Google Shape;778;p43"/>
          <p:cNvPicPr/>
          <p:nvPr/>
        </p:nvPicPr>
        <p:blipFill>
          <a:blip r:embed="rId14"/>
          <a:stretch/>
        </p:blipFill>
        <p:spPr>
          <a:xfrm>
            <a:off x="9677160" y="172800"/>
            <a:ext cx="1946520" cy="411120"/>
          </a:xfrm>
          <a:prstGeom prst="rect">
            <a:avLst/>
          </a:prstGeom>
          <a:ln>
            <a:noFill/>
          </a:ln>
        </p:spPr>
      </p:pic>
      <p:sp>
        <p:nvSpPr>
          <p:cNvPr id="11" name="PlaceHolder 1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12" name="PlaceHolder 12"/>
          <p:cNvSpPr>
            <a:spLocks noGrp="1"/>
          </p:cNvSpPr>
          <p:nvPr>
            <p:ph type="dt"/>
          </p:nvPr>
        </p:nvSpPr>
        <p:spPr>
          <a:xfrm>
            <a:off x="609480" y="8333640"/>
            <a:ext cx="2844360" cy="36468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13" name="PlaceHolder 13"/>
          <p:cNvSpPr>
            <a:spLocks noGrp="1"/>
          </p:cNvSpPr>
          <p:nvPr>
            <p:ph type="sldNum"/>
          </p:nvPr>
        </p:nvSpPr>
        <p:spPr>
          <a:xfrm>
            <a:off x="8737560" y="629856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28D6089-0D09-402D-8CD5-EF819253AED0}" type="slidenum">
              <a:rPr lang="es-AR" sz="1600" b="0" strike="noStrike" spc="-1">
                <a:solidFill>
                  <a:srgbClr val="888888"/>
                </a:solidFill>
                <a:latin typeface="Calibri"/>
                <a:ea typeface="Calibri"/>
              </a:rPr>
              <a:t>‹Nº›</a:t>
            </a:fld>
            <a:endParaRPr lang="es-AR" sz="1600" b="0" strike="noStrike" spc="-1">
              <a:latin typeface="Times New Roman"/>
            </a:endParaRPr>
          </a:p>
        </p:txBody>
      </p:sp>
      <p:sp>
        <p:nvSpPr>
          <p:cNvPr id="14" name="PlaceHolder 1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96880" y="99216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70" b="1" strike="noStrike" spc="-1">
                <a:solidFill>
                  <a:srgbClr val="000000"/>
                </a:solidFill>
                <a:latin typeface="Raleway"/>
                <a:ea typeface="Raleway"/>
              </a:rPr>
              <a:t>Desafio 1</a:t>
            </a:r>
            <a:endParaRPr lang="es-E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8737560" y="629856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7729347C-FE84-4BA3-B856-4EEB8D34567A}" type="slidenum">
              <a:rPr lang="es-AR" sz="1600" b="0" strike="noStrike" spc="-1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lang="es-AR" sz="1600" b="0" strike="noStrike" spc="-1">
              <a:latin typeface="Times New Roman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596880" y="3242520"/>
            <a:ext cx="4614840" cy="146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>
              <a:lnSpc>
                <a:spcPct val="100000"/>
              </a:lnSpc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400" b="0" strike="noStrike" spc="-1">
                <a:solidFill>
                  <a:srgbClr val="000000"/>
                </a:solidFill>
                <a:latin typeface="Raleway"/>
                <a:ea typeface="Raleway"/>
              </a:rPr>
              <a:t>Grupo 8</a:t>
            </a:r>
            <a:endParaRPr lang="es-A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400" b="0" strike="noStrike" spc="-1">
                <a:solidFill>
                  <a:srgbClr val="000000"/>
                </a:solidFill>
                <a:latin typeface="Raleway"/>
                <a:ea typeface="Raleway"/>
              </a:rPr>
              <a:t>26/4/2019</a:t>
            </a:r>
            <a:endParaRPr lang="es-AR" sz="2400" b="0" strike="noStrike" spc="-1"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596880" y="1727280"/>
            <a:ext cx="7949520" cy="224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AR" sz="4800" b="1" strike="noStrike" spc="-1">
                <a:solidFill>
                  <a:srgbClr val="000000"/>
                </a:solidFill>
                <a:latin typeface="Raleway"/>
                <a:ea typeface="Raleway"/>
              </a:rPr>
              <a:t>Análisis de precios de propiedades</a:t>
            </a:r>
            <a:endParaRPr lang="es-AR" sz="4800" b="0" strike="noStrike" spc="-1">
              <a:latin typeface="Arial"/>
            </a:endParaRPr>
          </a:p>
        </p:txBody>
      </p:sp>
      <p:sp>
        <p:nvSpPr>
          <p:cNvPr id="55" name="CustomShape 5"/>
          <p:cNvSpPr/>
          <p:nvPr/>
        </p:nvSpPr>
        <p:spPr>
          <a:xfrm>
            <a:off x="596880" y="205560"/>
            <a:ext cx="8127720" cy="47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AR" sz="1870" b="1" strike="noStrike" spc="-1">
                <a:solidFill>
                  <a:srgbClr val="000000"/>
                </a:solidFill>
                <a:latin typeface="Raleway"/>
                <a:ea typeface="Raleway"/>
              </a:rPr>
              <a:t>Data Science 2019</a:t>
            </a:r>
            <a:endParaRPr lang="es-AR" sz="187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96880" y="17424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70" b="1" strike="noStrike" spc="-1">
                <a:solidFill>
                  <a:srgbClr val="000000"/>
                </a:solidFill>
                <a:latin typeface="Raleway"/>
                <a:ea typeface="Raleway"/>
              </a:rPr>
              <a:t>Analisis de Base de datos</a:t>
            </a:r>
            <a:endParaRPr lang="es-E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8737560" y="629856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06FCD6C9-B466-47DC-AD5F-CC71D264B3BA}" type="slidenum">
              <a:rPr lang="es-AR" sz="1600" b="0" strike="noStrike" spc="-1">
                <a:solidFill>
                  <a:srgbClr val="888888"/>
                </a:solidFill>
                <a:latin typeface="Calibri"/>
                <a:ea typeface="Calibri"/>
              </a:rPr>
              <a:t>2</a:t>
            </a:fld>
            <a:endParaRPr lang="es-AR" sz="1600" b="0" strike="noStrike" spc="-1">
              <a:latin typeface="Times New Roman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423000" y="1034640"/>
            <a:ext cx="5564845" cy="14725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>
              <a:lnSpc>
                <a:spcPct val="100000"/>
              </a:lnSpc>
            </a:pPr>
            <a:r>
              <a:rPr lang="es-AR" sz="2400" b="0" strike="noStrike" spc="-1" dirty="0">
                <a:solidFill>
                  <a:srgbClr val="000000"/>
                </a:solidFill>
                <a:latin typeface="Raleway"/>
                <a:ea typeface="Raleway"/>
              </a:rPr>
              <a:t>-Relevamiento de data set: 121220 registros</a:t>
            </a:r>
            <a:endParaRPr lang="es-A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400" b="0" strike="noStrike" spc="-1" dirty="0">
                <a:solidFill>
                  <a:srgbClr val="000000"/>
                </a:solidFill>
                <a:latin typeface="Raleway"/>
                <a:ea typeface="Raleway"/>
              </a:rPr>
              <a:t>-Datos faltantes:</a:t>
            </a:r>
            <a:endParaRPr lang="es-A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2400" b="0" strike="noStrike" spc="-1" dirty="0">
              <a:latin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FA9AB18-5E1F-47B6-B5F8-3F7ADA9679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87" t="27301" r="58283" b="12239"/>
          <a:stretch/>
        </p:blipFill>
        <p:spPr>
          <a:xfrm>
            <a:off x="973393" y="2313243"/>
            <a:ext cx="2831691" cy="3807337"/>
          </a:xfrm>
          <a:prstGeom prst="rect">
            <a:avLst/>
          </a:prstGeom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0A0EF944-977B-44EA-AB79-13C616730CF9}"/>
              </a:ext>
            </a:extLst>
          </p:cNvPr>
          <p:cNvSpPr/>
          <p:nvPr/>
        </p:nvSpPr>
        <p:spPr>
          <a:xfrm>
            <a:off x="5653762" y="1034640"/>
            <a:ext cx="5564845" cy="14725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>
              <a:lnSpc>
                <a:spcPct val="100000"/>
              </a:lnSpc>
            </a:pPr>
            <a:r>
              <a:rPr lang="es-AR" sz="2400" spc="-1" dirty="0">
                <a:latin typeface="Arial"/>
              </a:rPr>
              <a:t>-Variables con rangos poco realistas:</a:t>
            </a:r>
          </a:p>
          <a:p>
            <a:pPr>
              <a:lnSpc>
                <a:spcPct val="100000"/>
              </a:lnSpc>
            </a:pPr>
            <a:r>
              <a:rPr lang="es-AR" sz="2400" b="0" strike="noStrike" spc="-1" dirty="0">
                <a:latin typeface="Arial"/>
              </a:rPr>
              <a:t>	-Pisos</a:t>
            </a:r>
          </a:p>
          <a:p>
            <a:pPr>
              <a:lnSpc>
                <a:spcPct val="100000"/>
              </a:lnSpc>
            </a:pPr>
            <a:r>
              <a:rPr lang="es-AR" sz="2400" spc="-1" dirty="0">
                <a:latin typeface="Arial"/>
              </a:rPr>
              <a:t>	-Ambientes</a:t>
            </a:r>
          </a:p>
          <a:p>
            <a:pPr>
              <a:lnSpc>
                <a:spcPct val="100000"/>
              </a:lnSpc>
            </a:pPr>
            <a:r>
              <a:rPr lang="es-AR" sz="2400" b="0" strike="noStrike" spc="-1" dirty="0">
                <a:latin typeface="Arial"/>
              </a:rPr>
              <a:t>	-Expensas</a:t>
            </a:r>
          </a:p>
          <a:p>
            <a:pPr>
              <a:lnSpc>
                <a:spcPct val="100000"/>
              </a:lnSpc>
            </a:pPr>
            <a:endParaRPr lang="es-AR" sz="2400" b="0" strike="noStrike" spc="-1" dirty="0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55DAA9A1-BE48-4BA4-8E9B-E276C22589B1}"/>
              </a:ext>
            </a:extLst>
          </p:cNvPr>
          <p:cNvSpPr/>
          <p:nvPr/>
        </p:nvSpPr>
        <p:spPr>
          <a:xfrm>
            <a:off x="5604495" y="3004881"/>
            <a:ext cx="5564845" cy="8482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>
              <a:lnSpc>
                <a:spcPct val="100000"/>
              </a:lnSpc>
            </a:pPr>
            <a:r>
              <a:rPr lang="es-AR" sz="2400" spc="-1" dirty="0">
                <a:latin typeface="Arial"/>
              </a:rPr>
              <a:t>-Sólo operaciones de venta</a:t>
            </a:r>
            <a:endParaRPr lang="es-AR" sz="2400" b="0" strike="noStrike" spc="-1" dirty="0">
              <a:latin typeface="Arial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324E30BE-BD53-4976-9911-1F023590C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19747"/>
              </p:ext>
            </p:extLst>
          </p:nvPr>
        </p:nvGraphicFramePr>
        <p:xfrm>
          <a:off x="5653762" y="3628103"/>
          <a:ext cx="5987845" cy="2089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446">
                  <a:extLst>
                    <a:ext uri="{9D8B030D-6E8A-4147-A177-3AD203B41FA5}">
                      <a16:colId xmlns:a16="http://schemas.microsoft.com/office/drawing/2014/main" val="3867698748"/>
                    </a:ext>
                  </a:extLst>
                </a:gridCol>
                <a:gridCol w="4921399">
                  <a:extLst>
                    <a:ext uri="{9D8B030D-6E8A-4147-A177-3AD203B41FA5}">
                      <a16:colId xmlns:a16="http://schemas.microsoft.com/office/drawing/2014/main" val="1353858290"/>
                    </a:ext>
                  </a:extLst>
                </a:gridCol>
              </a:tblGrid>
              <a:tr h="352254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u="none" strike="noStrike" dirty="0">
                          <a:effectLst/>
                        </a:rPr>
                        <a:t>surface_total_in_m2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u="none" strike="noStrike" dirty="0">
                          <a:effectLst/>
                        </a:rPr>
                        <a:t>Hay 383 registros con valor 0 (0.003%), 39328 registros nulos (32.44%)</a:t>
                      </a:r>
                      <a:br>
                        <a:rPr lang="es-AR" sz="1000" u="none" strike="noStrike" dirty="0">
                          <a:effectLst/>
                        </a:rPr>
                      </a:br>
                      <a:r>
                        <a:rPr lang="es-AR" sz="1000" u="none" strike="noStrike" dirty="0">
                          <a:effectLst/>
                        </a:rPr>
                        <a:t>Hay 21 registros con metraje 10m2 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978760"/>
                  </a:ext>
                </a:extLst>
              </a:tr>
              <a:tr h="864623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u="none" strike="noStrike" dirty="0">
                          <a:effectLst/>
                        </a:rPr>
                        <a:t>surface_covered_in_m2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Hay 19907 registros con valor nulo (16.42%)</a:t>
                      </a:r>
                      <a:b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Hay 2 registros con valor cero</a:t>
                      </a:r>
                      <a:b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Hay 384 registros con metraje &lt;= 10 m2 -&gt; No creo que nada menor a 20m2 sea habitable - probable error de data </a:t>
                      </a:r>
                      <a:r>
                        <a:rPr lang="es-A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entry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/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286518"/>
                  </a:ext>
                </a:extLst>
              </a:tr>
              <a:tr h="181464">
                <a:tc>
                  <a:txBody>
                    <a:bodyPr/>
                    <a:lstStyle/>
                    <a:p>
                      <a:pPr algn="l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surface_covered_in_m2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3559842"/>
                  </a:ext>
                </a:extLst>
              </a:tr>
              <a:tr h="339190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u="none" strike="noStrike">
                          <a:effectLst/>
                        </a:rPr>
                        <a:t>price_usd_per_m2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Están casi todos los valores mal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43039"/>
                  </a:ext>
                </a:extLst>
              </a:tr>
              <a:tr h="352254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u="none" strike="noStrike">
                          <a:effectLst/>
                        </a:rPr>
                        <a:t>price_per_m2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Están casi todos los valores mal</a:t>
                      </a:r>
                    </a:p>
                    <a:p>
                      <a:pPr algn="l" fontAlgn="b"/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7714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97240" y="17424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70" b="1" strike="noStrike" spc="-1">
                <a:solidFill>
                  <a:srgbClr val="000000"/>
                </a:solidFill>
                <a:latin typeface="Raleway"/>
                <a:ea typeface="Raleway"/>
              </a:rPr>
              <a:t>Proceso de ETL</a:t>
            </a:r>
            <a:endParaRPr lang="es-E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576000" y="936000"/>
            <a:ext cx="2592000" cy="936000"/>
          </a:xfrm>
          <a:custGeom>
            <a:avLst/>
            <a:gdLst/>
            <a:ahLst/>
            <a:cxnLst/>
            <a:rect l="0" t="0" r="r" b="b"/>
            <a:pathLst>
              <a:path w="7202" h="2602">
                <a:moveTo>
                  <a:pt x="433" y="0"/>
                </a:moveTo>
                <a:cubicBezTo>
                  <a:pt x="216" y="0"/>
                  <a:pt x="0" y="216"/>
                  <a:pt x="0" y="433"/>
                </a:cubicBezTo>
                <a:lnTo>
                  <a:pt x="0" y="2167"/>
                </a:lnTo>
                <a:cubicBezTo>
                  <a:pt x="0" y="2384"/>
                  <a:pt x="216" y="2601"/>
                  <a:pt x="433" y="2601"/>
                </a:cubicBezTo>
                <a:lnTo>
                  <a:pt x="6767" y="2601"/>
                </a:lnTo>
                <a:cubicBezTo>
                  <a:pt x="6984" y="2601"/>
                  <a:pt x="7201" y="2384"/>
                  <a:pt x="7201" y="2167"/>
                </a:cubicBezTo>
                <a:lnTo>
                  <a:pt x="7201" y="433"/>
                </a:lnTo>
                <a:cubicBezTo>
                  <a:pt x="7201" y="216"/>
                  <a:pt x="6984" y="0"/>
                  <a:pt x="6767" y="0"/>
                </a:cubicBezTo>
                <a:lnTo>
                  <a:pt x="433" y="0"/>
                </a:lnTo>
              </a:path>
            </a:pathLst>
          </a:custGeom>
          <a:solidFill>
            <a:srgbClr val="DEDCE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z="1800" b="0" strike="noStrike" spc="-1" dirty="0" err="1">
                <a:latin typeface="Arial"/>
              </a:rPr>
              <a:t>Dropeamos</a:t>
            </a:r>
            <a:r>
              <a:rPr lang="es-AR" sz="1800" b="0" strike="noStrike" spc="-1" dirty="0">
                <a:latin typeface="Arial"/>
              </a:rPr>
              <a:t> variables no </a:t>
            </a:r>
          </a:p>
          <a:p>
            <a:pPr algn="ctr"/>
            <a:r>
              <a:rPr lang="es-AR" spc="-1" dirty="0">
                <a:latin typeface="Arial"/>
              </a:rPr>
              <a:t>relevantes</a:t>
            </a:r>
            <a:endParaRPr lang="es-AR" sz="1800" b="0" strike="noStrike" spc="-1" dirty="0"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3312000" y="1224000"/>
            <a:ext cx="792000" cy="288000"/>
          </a:xfrm>
          <a:custGeom>
            <a:avLst/>
            <a:gdLst/>
            <a:ahLst/>
            <a:cxnLst/>
            <a:rect l="0" t="0" r="r" b="b"/>
            <a:pathLst>
              <a:path w="2202" h="802">
                <a:moveTo>
                  <a:pt x="0" y="200"/>
                </a:moveTo>
                <a:lnTo>
                  <a:pt x="1650" y="200"/>
                </a:lnTo>
                <a:lnTo>
                  <a:pt x="1650" y="0"/>
                </a:lnTo>
                <a:lnTo>
                  <a:pt x="2201" y="400"/>
                </a:lnTo>
                <a:lnTo>
                  <a:pt x="1650" y="801"/>
                </a:lnTo>
                <a:lnTo>
                  <a:pt x="16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4"/>
          <p:cNvSpPr/>
          <p:nvPr/>
        </p:nvSpPr>
        <p:spPr>
          <a:xfrm>
            <a:off x="4176000" y="1008000"/>
            <a:ext cx="3024000" cy="720000"/>
          </a:xfrm>
          <a:custGeom>
            <a:avLst/>
            <a:gdLst/>
            <a:ahLst/>
            <a:cxnLst/>
            <a:rect l="0" t="0" r="r" b="b"/>
            <a:pathLst>
              <a:path w="8401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8067" y="2001"/>
                </a:lnTo>
                <a:cubicBezTo>
                  <a:pt x="8233" y="2001"/>
                  <a:pt x="8400" y="1834"/>
                  <a:pt x="8400" y="1667"/>
                </a:cubicBezTo>
                <a:lnTo>
                  <a:pt x="8400" y="333"/>
                </a:lnTo>
                <a:cubicBezTo>
                  <a:pt x="8400" y="166"/>
                  <a:pt x="8233" y="0"/>
                  <a:pt x="8067" y="0"/>
                </a:cubicBezTo>
                <a:lnTo>
                  <a:pt x="333" y="0"/>
                </a:lnTo>
              </a:path>
            </a:pathLst>
          </a:custGeom>
          <a:solidFill>
            <a:srgbClr val="DEDCE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z="1800" b="0" strike="noStrike" spc="-1">
                <a:latin typeface="Arial"/>
              </a:rPr>
              <a:t>Recortamos DataSet a </a:t>
            </a:r>
          </a:p>
          <a:p>
            <a:pPr algn="ctr"/>
            <a:r>
              <a:rPr lang="es-AR" sz="1800" b="0" strike="noStrike" spc="-1">
                <a:latin typeface="Arial"/>
              </a:rPr>
              <a:t>zona CABA</a:t>
            </a:r>
          </a:p>
        </p:txBody>
      </p:sp>
      <p:sp>
        <p:nvSpPr>
          <p:cNvPr id="66" name="CustomShape 5"/>
          <p:cNvSpPr/>
          <p:nvPr/>
        </p:nvSpPr>
        <p:spPr>
          <a:xfrm>
            <a:off x="8784000" y="1008000"/>
            <a:ext cx="2736000" cy="720000"/>
          </a:xfrm>
          <a:custGeom>
            <a:avLst/>
            <a:gdLst/>
            <a:ahLst/>
            <a:cxnLst/>
            <a:rect l="0" t="0" r="r" b="b"/>
            <a:pathLst>
              <a:path w="7601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7267" y="2001"/>
                </a:lnTo>
                <a:cubicBezTo>
                  <a:pt x="7433" y="2001"/>
                  <a:pt x="7600" y="1834"/>
                  <a:pt x="7600" y="1667"/>
                </a:cubicBezTo>
                <a:lnTo>
                  <a:pt x="7600" y="333"/>
                </a:lnTo>
                <a:cubicBezTo>
                  <a:pt x="7600" y="166"/>
                  <a:pt x="7433" y="0"/>
                  <a:pt x="7267" y="0"/>
                </a:cubicBezTo>
                <a:lnTo>
                  <a:pt x="333" y="0"/>
                </a:lnTo>
              </a:path>
            </a:pathLst>
          </a:custGeom>
          <a:solidFill>
            <a:srgbClr val="DEDCE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z="1800" b="0" strike="noStrike" spc="-1">
                <a:latin typeface="Arial"/>
              </a:rPr>
              <a:t>Imputamos sup.m² totales</a:t>
            </a:r>
          </a:p>
        </p:txBody>
      </p:sp>
      <p:sp>
        <p:nvSpPr>
          <p:cNvPr id="67" name="CustomShape 6"/>
          <p:cNvSpPr/>
          <p:nvPr/>
        </p:nvSpPr>
        <p:spPr>
          <a:xfrm>
            <a:off x="7488000" y="1224000"/>
            <a:ext cx="1080000" cy="288000"/>
          </a:xfrm>
          <a:custGeom>
            <a:avLst/>
            <a:gdLst/>
            <a:ahLst/>
            <a:cxn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7"/>
          <p:cNvSpPr/>
          <p:nvPr/>
        </p:nvSpPr>
        <p:spPr>
          <a:xfrm>
            <a:off x="9792000" y="1872000"/>
            <a:ext cx="288000" cy="648000"/>
          </a:xfrm>
          <a:custGeom>
            <a:avLst/>
            <a:gdLst/>
            <a:ahLst/>
            <a:cxnLst/>
            <a:rect l="0" t="0" r="r" b="b"/>
            <a:pathLst>
              <a:path w="802" h="1801">
                <a:moveTo>
                  <a:pt x="200" y="0"/>
                </a:moveTo>
                <a:lnTo>
                  <a:pt x="200" y="1350"/>
                </a:lnTo>
                <a:lnTo>
                  <a:pt x="0" y="1350"/>
                </a:lnTo>
                <a:lnTo>
                  <a:pt x="400" y="1800"/>
                </a:lnTo>
                <a:lnTo>
                  <a:pt x="801" y="1350"/>
                </a:lnTo>
                <a:lnTo>
                  <a:pt x="600" y="1350"/>
                </a:lnTo>
                <a:lnTo>
                  <a:pt x="600" y="0"/>
                </a:lnTo>
                <a:lnTo>
                  <a:pt x="2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8"/>
          <p:cNvSpPr/>
          <p:nvPr/>
        </p:nvSpPr>
        <p:spPr>
          <a:xfrm>
            <a:off x="8712000" y="2664000"/>
            <a:ext cx="3096000" cy="720000"/>
          </a:xfrm>
          <a:custGeom>
            <a:avLst/>
            <a:gdLst/>
            <a:ahLst/>
            <a:cxnLst/>
            <a:rect l="0" t="0" r="r" b="b"/>
            <a:pathLst>
              <a:path w="8602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8267" y="2001"/>
                </a:lnTo>
                <a:cubicBezTo>
                  <a:pt x="8434" y="2001"/>
                  <a:pt x="8601" y="1834"/>
                  <a:pt x="8601" y="1667"/>
                </a:cubicBezTo>
                <a:lnTo>
                  <a:pt x="8601" y="333"/>
                </a:lnTo>
                <a:cubicBezTo>
                  <a:pt x="8601" y="166"/>
                  <a:pt x="8434" y="0"/>
                  <a:pt x="8267" y="0"/>
                </a:cubicBezTo>
                <a:lnTo>
                  <a:pt x="333" y="0"/>
                </a:lnTo>
              </a:path>
            </a:pathLst>
          </a:custGeom>
          <a:solidFill>
            <a:srgbClr val="DEDCE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z="1800" b="0" strike="noStrike" spc="-1">
                <a:latin typeface="Arial"/>
              </a:rPr>
              <a:t>Imputamos precio y moneda</a:t>
            </a:r>
          </a:p>
        </p:txBody>
      </p:sp>
      <p:sp>
        <p:nvSpPr>
          <p:cNvPr id="70" name="CustomShape 9"/>
          <p:cNvSpPr/>
          <p:nvPr/>
        </p:nvSpPr>
        <p:spPr>
          <a:xfrm>
            <a:off x="4608000" y="2664000"/>
            <a:ext cx="3096000" cy="720000"/>
          </a:xfrm>
          <a:custGeom>
            <a:avLst/>
            <a:gdLst/>
            <a:ahLst/>
            <a:cxnLst/>
            <a:rect l="0" t="0" r="r" b="b"/>
            <a:pathLst>
              <a:path w="8602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8267" y="2001"/>
                </a:lnTo>
                <a:cubicBezTo>
                  <a:pt x="8434" y="2001"/>
                  <a:pt x="8601" y="1834"/>
                  <a:pt x="8601" y="1667"/>
                </a:cubicBezTo>
                <a:lnTo>
                  <a:pt x="8601" y="333"/>
                </a:lnTo>
                <a:cubicBezTo>
                  <a:pt x="8601" y="166"/>
                  <a:pt x="8434" y="0"/>
                  <a:pt x="8267" y="0"/>
                </a:cubicBezTo>
                <a:lnTo>
                  <a:pt x="333" y="0"/>
                </a:lnTo>
              </a:path>
            </a:pathLst>
          </a:custGeom>
          <a:solidFill>
            <a:srgbClr val="DEDCE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z="1800" b="0" strike="noStrike" spc="-1">
                <a:latin typeface="Arial"/>
              </a:rPr>
              <a:t>Filtramos outliers en campos </a:t>
            </a:r>
          </a:p>
          <a:p>
            <a:pPr algn="ctr"/>
            <a:r>
              <a:rPr lang="es-AR" sz="1800" b="0" strike="noStrike" spc="-1">
                <a:latin typeface="Arial"/>
              </a:rPr>
              <a:t>sup.m2 y precio</a:t>
            </a:r>
          </a:p>
        </p:txBody>
      </p:sp>
      <p:sp>
        <p:nvSpPr>
          <p:cNvPr id="71" name="CustomShape 10"/>
          <p:cNvSpPr/>
          <p:nvPr/>
        </p:nvSpPr>
        <p:spPr>
          <a:xfrm>
            <a:off x="7704000" y="2880000"/>
            <a:ext cx="864000" cy="288000"/>
          </a:xfrm>
          <a:custGeom>
            <a:avLst/>
            <a:gdLst/>
            <a:ahLst/>
            <a:cxnLst/>
            <a:rect l="0" t="0" r="r" b="b"/>
            <a:pathLst>
              <a:path w="2402" h="802">
                <a:moveTo>
                  <a:pt x="2401" y="200"/>
                </a:moveTo>
                <a:lnTo>
                  <a:pt x="600" y="200"/>
                </a:lnTo>
                <a:lnTo>
                  <a:pt x="600" y="0"/>
                </a:lnTo>
                <a:lnTo>
                  <a:pt x="0" y="400"/>
                </a:lnTo>
                <a:lnTo>
                  <a:pt x="600" y="801"/>
                </a:lnTo>
                <a:lnTo>
                  <a:pt x="600" y="600"/>
                </a:lnTo>
                <a:lnTo>
                  <a:pt x="2401" y="600"/>
                </a:lnTo>
                <a:lnTo>
                  <a:pt x="2401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11"/>
          <p:cNvSpPr/>
          <p:nvPr/>
        </p:nvSpPr>
        <p:spPr>
          <a:xfrm>
            <a:off x="504000" y="2664000"/>
            <a:ext cx="3096000" cy="720000"/>
          </a:xfrm>
          <a:custGeom>
            <a:avLst/>
            <a:gdLst/>
            <a:ahLst/>
            <a:cxnLst/>
            <a:rect l="0" t="0" r="r" b="b"/>
            <a:pathLst>
              <a:path w="8602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8267" y="2001"/>
                </a:lnTo>
                <a:cubicBezTo>
                  <a:pt x="8434" y="2001"/>
                  <a:pt x="8601" y="1834"/>
                  <a:pt x="8601" y="1667"/>
                </a:cubicBezTo>
                <a:lnTo>
                  <a:pt x="8601" y="333"/>
                </a:lnTo>
                <a:cubicBezTo>
                  <a:pt x="8601" y="166"/>
                  <a:pt x="8434" y="0"/>
                  <a:pt x="8267" y="0"/>
                </a:cubicBezTo>
                <a:lnTo>
                  <a:pt x="333" y="0"/>
                </a:lnTo>
              </a:path>
            </a:pathLst>
          </a:custGeom>
          <a:solidFill>
            <a:srgbClr val="DEDCE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z="1800" b="0" strike="noStrike" spc="-1">
                <a:latin typeface="Arial"/>
              </a:rPr>
              <a:t>Imputamos Latitud y Longitud </a:t>
            </a:r>
          </a:p>
          <a:p>
            <a:pPr algn="ctr"/>
            <a:r>
              <a:rPr lang="es-AR" sz="1800" b="0" strike="noStrike" spc="-1">
                <a:latin typeface="Arial"/>
              </a:rPr>
              <a:t>a partir de columna Lat-Lon</a:t>
            </a:r>
          </a:p>
        </p:txBody>
      </p:sp>
      <p:sp>
        <p:nvSpPr>
          <p:cNvPr id="73" name="CustomShape 12"/>
          <p:cNvSpPr/>
          <p:nvPr/>
        </p:nvSpPr>
        <p:spPr>
          <a:xfrm>
            <a:off x="1944000" y="3600000"/>
            <a:ext cx="288000" cy="576000"/>
          </a:xfrm>
          <a:custGeom>
            <a:avLst/>
            <a:gdLst/>
            <a:ahLst/>
            <a:cxnLst/>
            <a:rect l="0" t="0" r="r" b="b"/>
            <a:pathLst>
              <a:path w="802" h="1601">
                <a:moveTo>
                  <a:pt x="200" y="0"/>
                </a:moveTo>
                <a:lnTo>
                  <a:pt x="200" y="1200"/>
                </a:lnTo>
                <a:lnTo>
                  <a:pt x="0" y="1200"/>
                </a:lnTo>
                <a:lnTo>
                  <a:pt x="400" y="1600"/>
                </a:lnTo>
                <a:lnTo>
                  <a:pt x="801" y="1200"/>
                </a:lnTo>
                <a:lnTo>
                  <a:pt x="600" y="1200"/>
                </a:lnTo>
                <a:lnTo>
                  <a:pt x="600" y="0"/>
                </a:lnTo>
                <a:lnTo>
                  <a:pt x="2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13"/>
          <p:cNvSpPr/>
          <p:nvPr/>
        </p:nvSpPr>
        <p:spPr>
          <a:xfrm>
            <a:off x="3672000" y="2880000"/>
            <a:ext cx="864000" cy="288000"/>
          </a:xfrm>
          <a:custGeom>
            <a:avLst/>
            <a:gdLst/>
            <a:ahLst/>
            <a:cxnLst/>
            <a:rect l="0" t="0" r="r" b="b"/>
            <a:pathLst>
              <a:path w="2402" h="802">
                <a:moveTo>
                  <a:pt x="2401" y="200"/>
                </a:moveTo>
                <a:lnTo>
                  <a:pt x="600" y="200"/>
                </a:lnTo>
                <a:lnTo>
                  <a:pt x="600" y="0"/>
                </a:lnTo>
                <a:lnTo>
                  <a:pt x="0" y="400"/>
                </a:lnTo>
                <a:lnTo>
                  <a:pt x="600" y="801"/>
                </a:lnTo>
                <a:lnTo>
                  <a:pt x="600" y="600"/>
                </a:lnTo>
                <a:lnTo>
                  <a:pt x="2401" y="600"/>
                </a:lnTo>
                <a:lnTo>
                  <a:pt x="2401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14"/>
          <p:cNvSpPr/>
          <p:nvPr/>
        </p:nvSpPr>
        <p:spPr>
          <a:xfrm>
            <a:off x="504000" y="4320000"/>
            <a:ext cx="3384000" cy="1080000"/>
          </a:xfrm>
          <a:custGeom>
            <a:avLst/>
            <a:gdLst/>
            <a:ahLst/>
            <a:cxnLst/>
            <a:rect l="0" t="0" r="r" b="b"/>
            <a:pathLst>
              <a:path w="9402" h="3002">
                <a:moveTo>
                  <a:pt x="500" y="0"/>
                </a:moveTo>
                <a:cubicBezTo>
                  <a:pt x="250" y="0"/>
                  <a:pt x="0" y="250"/>
                  <a:pt x="0" y="500"/>
                </a:cubicBezTo>
                <a:lnTo>
                  <a:pt x="0" y="2500"/>
                </a:lnTo>
                <a:cubicBezTo>
                  <a:pt x="0" y="2750"/>
                  <a:pt x="250" y="3001"/>
                  <a:pt x="500" y="3001"/>
                </a:cubicBezTo>
                <a:lnTo>
                  <a:pt x="8900" y="3001"/>
                </a:lnTo>
                <a:cubicBezTo>
                  <a:pt x="9150" y="3001"/>
                  <a:pt x="9401" y="2750"/>
                  <a:pt x="9401" y="2500"/>
                </a:cubicBezTo>
                <a:lnTo>
                  <a:pt x="9401" y="500"/>
                </a:lnTo>
                <a:cubicBezTo>
                  <a:pt x="9401" y="250"/>
                  <a:pt x="9150" y="0"/>
                  <a:pt x="8900" y="0"/>
                </a:cubicBezTo>
                <a:lnTo>
                  <a:pt x="500" y="0"/>
                </a:lnTo>
              </a:path>
            </a:pathLst>
          </a:custGeom>
          <a:solidFill>
            <a:srgbClr val="DEDCE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z="1800" b="0" strike="noStrike" spc="-1">
                <a:latin typeface="Arial"/>
              </a:rPr>
              <a:t>Creamos variables numéricas </a:t>
            </a:r>
          </a:p>
          <a:p>
            <a:pPr algn="ctr"/>
            <a:r>
              <a:rPr lang="es-AR" sz="1800" b="0" strike="noStrike" spc="-1">
                <a:latin typeface="Arial"/>
              </a:rPr>
              <a:t>a partir de categóricas </a:t>
            </a:r>
          </a:p>
          <a:p>
            <a:pPr algn="ctr"/>
            <a:r>
              <a:rPr lang="es-AR" sz="1800" b="0" strike="noStrike" spc="-1">
                <a:latin typeface="Arial"/>
              </a:rPr>
              <a:t>para modelos de Data Science</a:t>
            </a:r>
          </a:p>
        </p:txBody>
      </p:sp>
    </p:spTree>
    <p:extLst>
      <p:ext uri="{BB962C8B-B14F-4D97-AF65-F5344CB8AC3E}">
        <p14:creationId xmlns:p14="http://schemas.microsoft.com/office/powerpoint/2010/main" val="9517972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96880" y="17424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70" b="1" strike="noStrike" spc="-1">
                <a:solidFill>
                  <a:srgbClr val="000000"/>
                </a:solidFill>
                <a:latin typeface="Raleway"/>
                <a:ea typeface="Raleway"/>
              </a:rPr>
              <a:t>Limpieza de datos y poblacion objetivo</a:t>
            </a:r>
            <a:endParaRPr lang="es-E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8737560" y="629856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AADF3E7E-1B98-4467-A1D8-15C3136FBBCA}" type="slidenum">
              <a:rPr lang="es-AR" sz="1600" b="0" strike="noStrike" spc="-1">
                <a:solidFill>
                  <a:srgbClr val="888888"/>
                </a:solidFill>
                <a:latin typeface="Calibri"/>
                <a:ea typeface="Calibri"/>
              </a:rPr>
              <a:t>4</a:t>
            </a:fld>
            <a:endParaRPr lang="es-AR" sz="1600" b="0" strike="noStrike" spc="-1">
              <a:latin typeface="Times New Roman"/>
            </a:endParaRPr>
          </a:p>
        </p:txBody>
      </p:sp>
      <p:sp>
        <p:nvSpPr>
          <p:cNvPr id="61" name="CustomShape 3"/>
          <p:cNvSpPr/>
          <p:nvPr/>
        </p:nvSpPr>
        <p:spPr>
          <a:xfrm>
            <a:off x="423000" y="1034640"/>
            <a:ext cx="10809000" cy="325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>
              <a:lnSpc>
                <a:spcPct val="100000"/>
              </a:lnSpc>
            </a:pPr>
            <a:r>
              <a:rPr lang="es-AR" sz="2400" spc="-1" dirty="0">
                <a:solidFill>
                  <a:srgbClr val="000000"/>
                </a:solidFill>
                <a:latin typeface="Raleway"/>
                <a:ea typeface="Raleway"/>
              </a:rPr>
              <a:t>-</a:t>
            </a:r>
            <a:r>
              <a:rPr lang="es-AR" sz="2400" spc="-1" dirty="0" err="1">
                <a:solidFill>
                  <a:srgbClr val="000000"/>
                </a:solidFill>
                <a:latin typeface="Raleway"/>
                <a:ea typeface="Raleway"/>
              </a:rPr>
              <a:t>Dropeamos</a:t>
            </a:r>
            <a:r>
              <a:rPr lang="es-AR" sz="2400" spc="-1" dirty="0">
                <a:solidFill>
                  <a:srgbClr val="000000"/>
                </a:solidFill>
                <a:latin typeface="Raleway"/>
                <a:ea typeface="Raleway"/>
              </a:rPr>
              <a:t> variables no interesantes</a:t>
            </a:r>
            <a:endParaRPr lang="es-AR" sz="2400" b="0" strike="noStrike" spc="-1" dirty="0">
              <a:solidFill>
                <a:srgbClr val="000000"/>
              </a:solidFill>
              <a:latin typeface="Raleway"/>
              <a:ea typeface="Raleway"/>
            </a:endParaRPr>
          </a:p>
          <a:p>
            <a:pPr>
              <a:lnSpc>
                <a:spcPct val="100000"/>
              </a:lnSpc>
            </a:pPr>
            <a:r>
              <a:rPr lang="es-AR" sz="2400" b="0" strike="noStrike" spc="-1" dirty="0">
                <a:solidFill>
                  <a:srgbClr val="000000"/>
                </a:solidFill>
                <a:latin typeface="Raleway"/>
                <a:ea typeface="Raleway"/>
              </a:rPr>
              <a:t>-Propiedades de capital federal (23 mil registros)</a:t>
            </a:r>
          </a:p>
          <a:p>
            <a:pPr>
              <a:lnSpc>
                <a:spcPct val="100000"/>
              </a:lnSpc>
            </a:pPr>
            <a:r>
              <a:rPr lang="es-AR" sz="2400" spc="-1" dirty="0">
                <a:solidFill>
                  <a:srgbClr val="000000"/>
                </a:solidFill>
                <a:latin typeface="Raleway"/>
              </a:rPr>
              <a:t>-</a:t>
            </a:r>
            <a:endParaRPr lang="es-A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400" b="0" strike="noStrike" spc="-1" dirty="0">
                <a:solidFill>
                  <a:srgbClr val="000000"/>
                </a:solidFill>
                <a:latin typeface="Raleway"/>
                <a:ea typeface="Raleway"/>
              </a:rPr>
              <a:t>-Corrección de m² totales y cubiertos (</a:t>
            </a:r>
            <a:r>
              <a:rPr lang="es-AR" sz="2400" b="0" strike="noStrike" spc="-1" dirty="0" err="1">
                <a:solidFill>
                  <a:srgbClr val="000000"/>
                </a:solidFill>
                <a:latin typeface="Raleway"/>
                <a:ea typeface="Raleway"/>
              </a:rPr>
              <a:t>regex</a:t>
            </a:r>
            <a:r>
              <a:rPr lang="es-AR" sz="2400" b="0" strike="noStrike" spc="-1" dirty="0">
                <a:solidFill>
                  <a:srgbClr val="000000"/>
                </a:solidFill>
                <a:latin typeface="Raleway"/>
                <a:ea typeface="Raleway"/>
              </a:rPr>
              <a:t> para recuperar la superficies)</a:t>
            </a:r>
            <a:endParaRPr lang="es-A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400" b="0" strike="noStrike" spc="-1" dirty="0">
                <a:solidFill>
                  <a:srgbClr val="000000"/>
                </a:solidFill>
                <a:latin typeface="Raleway"/>
                <a:ea typeface="Raleway"/>
              </a:rPr>
              <a:t>-Corrección de precios (valor </a:t>
            </a:r>
            <a:r>
              <a:rPr lang="es-AR" sz="2400" b="0" strike="noStrike" spc="-1" dirty="0" err="1">
                <a:solidFill>
                  <a:srgbClr val="000000"/>
                </a:solidFill>
                <a:latin typeface="Raleway"/>
                <a:ea typeface="Raleway"/>
              </a:rPr>
              <a:t>dolar</a:t>
            </a:r>
            <a:r>
              <a:rPr lang="es-AR" sz="2400" b="0" strike="noStrike" spc="-1" dirty="0">
                <a:solidFill>
                  <a:srgbClr val="000000"/>
                </a:solidFill>
                <a:latin typeface="Raleway"/>
                <a:ea typeface="Raleway"/>
              </a:rPr>
              <a:t>)</a:t>
            </a:r>
            <a:endParaRPr lang="es-A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400" b="0" strike="noStrike" spc="-1" dirty="0">
                <a:solidFill>
                  <a:srgbClr val="000000"/>
                </a:solidFill>
                <a:latin typeface="Raleway"/>
                <a:ea typeface="Raleway"/>
              </a:rPr>
              <a:t>-Filtrar </a:t>
            </a:r>
            <a:r>
              <a:rPr lang="es-AR" sz="2400" b="0" strike="noStrike" spc="-1" dirty="0" err="1">
                <a:solidFill>
                  <a:srgbClr val="000000"/>
                </a:solidFill>
                <a:latin typeface="Raleway"/>
                <a:ea typeface="Raleway"/>
              </a:rPr>
              <a:t>Outliers</a:t>
            </a:r>
            <a:r>
              <a:rPr lang="es-AR" sz="2400" b="0" strike="noStrike" spc="-1" dirty="0">
                <a:solidFill>
                  <a:srgbClr val="000000"/>
                </a:solidFill>
                <a:latin typeface="Raleway"/>
                <a:ea typeface="Raleway"/>
              </a:rPr>
              <a:t> (&lt;u$s1000 mt2, &gt;100000 </a:t>
            </a:r>
            <a:r>
              <a:rPr lang="es-AR" sz="2400" b="0" strike="noStrike" spc="-1" dirty="0" err="1">
                <a:solidFill>
                  <a:srgbClr val="000000"/>
                </a:solidFill>
                <a:latin typeface="Raleway"/>
                <a:ea typeface="Raleway"/>
              </a:rPr>
              <a:t>mts</a:t>
            </a:r>
            <a:r>
              <a:rPr lang="es-AR" sz="2400" b="0" strike="noStrike" spc="-1" dirty="0">
                <a:solidFill>
                  <a:srgbClr val="000000"/>
                </a:solidFill>
                <a:latin typeface="Raleway"/>
                <a:ea typeface="Raleway"/>
              </a:rPr>
              <a:t>)</a:t>
            </a:r>
            <a:endParaRPr lang="es-A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400" b="0" strike="noStrike" spc="-1" dirty="0">
                <a:solidFill>
                  <a:srgbClr val="000000"/>
                </a:solidFill>
                <a:latin typeface="Raleway"/>
                <a:ea typeface="Raleway"/>
              </a:rPr>
              <a:t>-Arreglar precio x m2 en dólares</a:t>
            </a:r>
            <a:endParaRPr lang="es-A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400" b="0" strike="noStrike" spc="-1" dirty="0">
                <a:solidFill>
                  <a:srgbClr val="000000"/>
                </a:solidFill>
                <a:latin typeface="Raleway"/>
                <a:ea typeface="Raleway"/>
              </a:rPr>
              <a:t>-Arreglar latitud longitud </a:t>
            </a:r>
            <a:endParaRPr lang="es-A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400" b="0" strike="noStrike" spc="-1" dirty="0">
                <a:solidFill>
                  <a:srgbClr val="000000"/>
                </a:solidFill>
                <a:latin typeface="Raleway"/>
                <a:ea typeface="Raleway"/>
              </a:rPr>
              <a:t>-Convertir campos </a:t>
            </a:r>
            <a:r>
              <a:rPr lang="es-AR" sz="2400" b="0" strike="noStrike" spc="-1" dirty="0" err="1">
                <a:solidFill>
                  <a:srgbClr val="000000"/>
                </a:solidFill>
                <a:latin typeface="Raleway"/>
                <a:ea typeface="Raleway"/>
              </a:rPr>
              <a:t>categoricos</a:t>
            </a:r>
            <a:r>
              <a:rPr lang="es-AR" sz="2400" b="0" strike="noStrike" spc="-1" dirty="0">
                <a:solidFill>
                  <a:srgbClr val="000000"/>
                </a:solidFill>
                <a:latin typeface="Raleway"/>
                <a:ea typeface="Raleway"/>
              </a:rPr>
              <a:t> a valores enteros</a:t>
            </a:r>
          </a:p>
          <a:p>
            <a:pPr>
              <a:lnSpc>
                <a:spcPct val="100000"/>
              </a:lnSpc>
            </a:pPr>
            <a:r>
              <a:rPr lang="es-AR" sz="2400" spc="-1" dirty="0">
                <a:solidFill>
                  <a:srgbClr val="000000"/>
                </a:solidFill>
                <a:latin typeface="Raleway"/>
              </a:rPr>
              <a:t>-Agregamos al estudio una base de datos de precio de m2 de referencia</a:t>
            </a:r>
          </a:p>
          <a:p>
            <a:pPr>
              <a:lnSpc>
                <a:spcPct val="100000"/>
              </a:lnSpc>
            </a:pPr>
            <a:endParaRPr lang="es-A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96880" y="17424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70" b="1" strike="noStrike" spc="-1" dirty="0" err="1">
                <a:solidFill>
                  <a:srgbClr val="000000"/>
                </a:solidFill>
                <a:latin typeface="Raleway"/>
                <a:ea typeface="Raleway"/>
              </a:rPr>
              <a:t>Analisis</a:t>
            </a:r>
            <a:r>
              <a:rPr lang="es-ES" sz="1870" b="1" strike="noStrike" spc="-1" dirty="0">
                <a:solidFill>
                  <a:srgbClr val="000000"/>
                </a:solidFill>
                <a:latin typeface="Raleway"/>
                <a:ea typeface="Raleway"/>
              </a:rPr>
              <a:t> y visualizaciones I</a:t>
            </a:r>
            <a:endParaRPr lang="es-ES" sz="187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8737560" y="629856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6F9D8FA0-6666-474C-A12B-2B5D81F3FDF3}" type="slidenum">
              <a:rPr lang="es-AR" sz="1600" b="0" strike="noStrike" spc="-1">
                <a:solidFill>
                  <a:srgbClr val="888888"/>
                </a:solidFill>
                <a:latin typeface="Calibri"/>
                <a:ea typeface="Calibri"/>
              </a:rPr>
              <a:t>5</a:t>
            </a:fld>
            <a:endParaRPr lang="es-AR" sz="1600" b="0" strike="noStrike" spc="-1">
              <a:latin typeface="Times New Roman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EA3208B-3343-4848-983D-1A4C87A8F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937" y="867219"/>
            <a:ext cx="7858125" cy="543134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8578FC9-11E1-4296-B0BD-A44839CE02A5}"/>
              </a:ext>
            </a:extLst>
          </p:cNvPr>
          <p:cNvSpPr/>
          <p:nvPr/>
        </p:nvSpPr>
        <p:spPr>
          <a:xfrm rot="10800000" flipV="1">
            <a:off x="596880" y="559441"/>
            <a:ext cx="71851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s-A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edias</a:t>
            </a:r>
            <a:r>
              <a:rPr lang="es-AR" sz="1400" dirty="0">
                <a:solidFill>
                  <a:srgbClr val="000000"/>
                </a:solidFill>
                <a:latin typeface="Arial" panose="020B0604020202020204" pitchFamily="34" charset="0"/>
              </a:rPr>
              <a:t> de precios y superficies ordenados de mayor (rojo) a menor (verde)</a:t>
            </a:r>
            <a:endParaRPr lang="es-AR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96880" y="17424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70" b="1" strike="noStrike" spc="-1" dirty="0" err="1">
                <a:solidFill>
                  <a:srgbClr val="000000"/>
                </a:solidFill>
                <a:latin typeface="Raleway"/>
                <a:ea typeface="Raleway"/>
              </a:rPr>
              <a:t>Analisis</a:t>
            </a:r>
            <a:r>
              <a:rPr lang="es-ES" sz="1870" b="1" strike="noStrike" spc="-1" dirty="0">
                <a:solidFill>
                  <a:srgbClr val="000000"/>
                </a:solidFill>
                <a:latin typeface="Raleway"/>
                <a:ea typeface="Raleway"/>
              </a:rPr>
              <a:t> y visualizaciones II</a:t>
            </a:r>
            <a:endParaRPr lang="es-ES" sz="187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8737560" y="629856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6F9D8FA0-6666-474C-A12B-2B5D81F3FDF3}" type="slidenum">
              <a:rPr lang="es-AR" sz="1600" b="0" strike="noStrike" spc="-1">
                <a:solidFill>
                  <a:srgbClr val="888888"/>
                </a:solidFill>
                <a:latin typeface="Calibri"/>
                <a:ea typeface="Calibri"/>
              </a:rPr>
              <a:t>6</a:t>
            </a:fld>
            <a:endParaRPr lang="es-AR" sz="1600" b="0" strike="noStrike" spc="-1">
              <a:latin typeface="Times New Roman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8578FC9-11E1-4296-B0BD-A44839CE02A5}"/>
              </a:ext>
            </a:extLst>
          </p:cNvPr>
          <p:cNvSpPr/>
          <p:nvPr/>
        </p:nvSpPr>
        <p:spPr>
          <a:xfrm rot="10800000" flipV="1">
            <a:off x="596880" y="559441"/>
            <a:ext cx="71851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400" dirty="0">
                <a:solidFill>
                  <a:srgbClr val="000000"/>
                </a:solidFill>
                <a:latin typeface="Arial" panose="020B0604020202020204" pitchFamily="34" charset="0"/>
              </a:rPr>
              <a:t>Distribución de propiedades por barrio según precio y superficie total</a:t>
            </a:r>
            <a:endParaRPr lang="es-AR" sz="1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7DD22E1-B752-4C04-9E78-FFB10E829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594" y="867219"/>
            <a:ext cx="9306231" cy="543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276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96880" y="17424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70" b="1" strike="noStrike" spc="-1" dirty="0" err="1">
                <a:solidFill>
                  <a:srgbClr val="000000"/>
                </a:solidFill>
                <a:latin typeface="Raleway"/>
                <a:ea typeface="Raleway"/>
              </a:rPr>
              <a:t>Analisis</a:t>
            </a:r>
            <a:r>
              <a:rPr lang="es-ES" sz="1870" b="1" strike="noStrike" spc="-1" dirty="0">
                <a:solidFill>
                  <a:srgbClr val="000000"/>
                </a:solidFill>
                <a:latin typeface="Raleway"/>
                <a:ea typeface="Raleway"/>
              </a:rPr>
              <a:t> y visualizaciones III</a:t>
            </a:r>
            <a:endParaRPr lang="es-ES" sz="187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8737560" y="629856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D1E89873-CC93-41DA-B6D9-240C6ACF4931}" type="slidenum">
              <a:rPr lang="es-AR" sz="1600" b="0" strike="noStrike" spc="-1">
                <a:solidFill>
                  <a:srgbClr val="888888"/>
                </a:solidFill>
                <a:latin typeface="Calibri"/>
                <a:ea typeface="Calibri"/>
              </a:rPr>
              <a:t>7</a:t>
            </a:fld>
            <a:endParaRPr lang="es-AR" sz="1600" b="0" strike="noStrike" spc="-1">
              <a:latin typeface="Times New Roman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3376979" y="1082328"/>
            <a:ext cx="5826015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AR" sz="1870" b="1" strike="noStrike" spc="-1" dirty="0">
                <a:solidFill>
                  <a:srgbClr val="000000"/>
                </a:solidFill>
                <a:latin typeface="Raleway"/>
                <a:ea typeface="Raleway"/>
              </a:rPr>
              <a:t>Matriz de correlación con valores y barrios</a:t>
            </a:r>
            <a:endParaRPr lang="es-AR" sz="1870" b="0" strike="noStrike" spc="-1" dirty="0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F174B28-76D1-4728-BF11-B577955D12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4" r="14901"/>
          <a:stretch/>
        </p:blipFill>
        <p:spPr>
          <a:xfrm>
            <a:off x="840658" y="1666568"/>
            <a:ext cx="10058400" cy="4506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96880" y="17424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70" b="1" strike="noStrike" spc="-1" dirty="0" err="1">
                <a:solidFill>
                  <a:srgbClr val="000000"/>
                </a:solidFill>
                <a:latin typeface="Raleway"/>
                <a:ea typeface="Raleway"/>
              </a:rPr>
              <a:t>Analisis</a:t>
            </a:r>
            <a:r>
              <a:rPr lang="es-ES" sz="1870" b="1" strike="noStrike" spc="-1" dirty="0">
                <a:solidFill>
                  <a:srgbClr val="000000"/>
                </a:solidFill>
                <a:latin typeface="Raleway"/>
                <a:ea typeface="Raleway"/>
              </a:rPr>
              <a:t> y visualizaciones IV</a:t>
            </a:r>
            <a:endParaRPr lang="es-ES" sz="187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8737560" y="629856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CE63F1C2-9D28-468F-A61D-FF0648AC90D5}" type="slidenum">
              <a:rPr lang="es-AR" sz="1600" b="0" strike="noStrike" spc="-1">
                <a:solidFill>
                  <a:srgbClr val="888888"/>
                </a:solidFill>
                <a:latin typeface="Calibri"/>
                <a:ea typeface="Calibri"/>
              </a:rPr>
              <a:t>8</a:t>
            </a:fld>
            <a:endParaRPr lang="es-AR" sz="1600" b="0" strike="noStrike" spc="-1">
              <a:latin typeface="Times New Roman"/>
            </a:endParaRPr>
          </a:p>
        </p:txBody>
      </p:sp>
      <p:pic>
        <p:nvPicPr>
          <p:cNvPr id="76" name="Imagen 1"/>
          <p:cNvPicPr/>
          <p:nvPr/>
        </p:nvPicPr>
        <p:blipFill>
          <a:blip r:embed="rId2"/>
          <a:srcRect l="9338" t="24956" r="51231" b="20758"/>
          <a:stretch/>
        </p:blipFill>
        <p:spPr>
          <a:xfrm>
            <a:off x="695880" y="1856160"/>
            <a:ext cx="4735440" cy="3664800"/>
          </a:xfrm>
          <a:prstGeom prst="rect">
            <a:avLst/>
          </a:prstGeom>
          <a:ln>
            <a:noFill/>
          </a:ln>
        </p:spPr>
      </p:pic>
      <p:sp>
        <p:nvSpPr>
          <p:cNvPr id="77" name="CustomShape 3"/>
          <p:cNvSpPr/>
          <p:nvPr/>
        </p:nvSpPr>
        <p:spPr>
          <a:xfrm>
            <a:off x="2319120" y="1206360"/>
            <a:ext cx="128376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AR" sz="1870" b="1" strike="noStrike" spc="-1">
                <a:solidFill>
                  <a:srgbClr val="000000"/>
                </a:solidFill>
                <a:latin typeface="Raleway"/>
                <a:ea typeface="Raleway"/>
              </a:rPr>
              <a:t>Caballito</a:t>
            </a:r>
            <a:endParaRPr lang="es-AR" sz="1870" b="0" strike="noStrike" spc="-1">
              <a:latin typeface="Arial"/>
            </a:endParaRPr>
          </a:p>
        </p:txBody>
      </p:sp>
      <p:pic>
        <p:nvPicPr>
          <p:cNvPr id="78" name="Imagen 2"/>
          <p:cNvPicPr/>
          <p:nvPr/>
        </p:nvPicPr>
        <p:blipFill>
          <a:blip r:embed="rId3"/>
          <a:srcRect l="13428" t="26452" r="41475" b="28971"/>
          <a:stretch/>
        </p:blipFill>
        <p:spPr>
          <a:xfrm>
            <a:off x="5713920" y="1856160"/>
            <a:ext cx="5868000" cy="3261600"/>
          </a:xfrm>
          <a:prstGeom prst="rect">
            <a:avLst/>
          </a:prstGeom>
          <a:ln>
            <a:noFill/>
          </a:ln>
        </p:spPr>
      </p:pic>
      <p:sp>
        <p:nvSpPr>
          <p:cNvPr id="79" name="CustomShape 4"/>
          <p:cNvSpPr/>
          <p:nvPr/>
        </p:nvSpPr>
        <p:spPr>
          <a:xfrm>
            <a:off x="8095680" y="1277280"/>
            <a:ext cx="128376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AR" sz="1870" b="1" strike="noStrike" spc="-1">
                <a:solidFill>
                  <a:srgbClr val="000000"/>
                </a:solidFill>
                <a:latin typeface="Raleway"/>
                <a:ea typeface="Raleway"/>
              </a:rPr>
              <a:t>Palermo</a:t>
            </a:r>
            <a:endParaRPr lang="es-AR" sz="187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96880" y="17424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70" b="1" strike="noStrike" spc="-1">
                <a:solidFill>
                  <a:srgbClr val="000000"/>
                </a:solidFill>
                <a:latin typeface="Raleway"/>
                <a:ea typeface="Raleway"/>
              </a:rPr>
              <a:t>Modelos evaluados</a:t>
            </a:r>
            <a:endParaRPr lang="es-ES" sz="187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Imagen 2"/>
          <p:cNvPicPr/>
          <p:nvPr/>
        </p:nvPicPr>
        <p:blipFill>
          <a:blip r:embed="rId2"/>
          <a:srcRect l="28424" t="35172" r="38648" b="12889"/>
          <a:stretch/>
        </p:blipFill>
        <p:spPr>
          <a:xfrm>
            <a:off x="1430594" y="744793"/>
            <a:ext cx="8996515" cy="536841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</TotalTime>
  <Words>312</Words>
  <Application>Microsoft Office PowerPoint</Application>
  <PresentationFormat>Panorámica</PresentationFormat>
  <Paragraphs>69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Raleway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casa</dc:creator>
  <dc:description/>
  <cp:lastModifiedBy>Nicolas Bernabe</cp:lastModifiedBy>
  <cp:revision>19</cp:revision>
  <dcterms:created xsi:type="dcterms:W3CDTF">2019-04-20T20:02:35Z</dcterms:created>
  <dcterms:modified xsi:type="dcterms:W3CDTF">2019-04-26T02:58:53Z</dcterms:modified>
  <dc:language>es-AR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