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 smtClean="0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96880" y="174240"/>
            <a:ext cx="8127720" cy="220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 smtClean="0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 smtClean="0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rot="10800000">
            <a:off x="11719800" y="674640"/>
            <a:ext cx="111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048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596880" y="6359040"/>
            <a:ext cx="28443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www.digitalhouse.com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664600" y="635472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133320" y="635940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5810400" y="6481080"/>
            <a:ext cx="60480" cy="87480"/>
            <a:chOff x="5810400" y="6481080"/>
            <a:chExt cx="60480" cy="87480"/>
          </a:xfrm>
        </p:grpSpPr>
        <p:sp>
          <p:nvSpPr>
            <p:cNvPr id="5" name="CustomShape 6"/>
            <p:cNvSpPr/>
            <p:nvPr/>
          </p:nvSpPr>
          <p:spPr>
            <a:xfrm rot="16200000">
              <a:off x="5817240" y="647388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810400" y="6523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293160" y="6478200"/>
            <a:ext cx="60480" cy="87480"/>
            <a:chOff x="6293160" y="6478200"/>
            <a:chExt cx="60480" cy="87480"/>
          </a:xfrm>
        </p:grpSpPr>
        <p:sp>
          <p:nvSpPr>
            <p:cNvPr id="8" name="CustomShape 9"/>
            <p:cNvSpPr/>
            <p:nvPr/>
          </p:nvSpPr>
          <p:spPr>
            <a:xfrm rot="5400000">
              <a:off x="6300000" y="651204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6293160" y="6478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oogle Shape;778;p43"/>
          <p:cNvPicPr/>
          <p:nvPr/>
        </p:nvPicPr>
        <p:blipFill>
          <a:blip r:embed="rId14"/>
          <a:stretch/>
        </p:blipFill>
        <p:spPr>
          <a:xfrm>
            <a:off x="9677160" y="172800"/>
            <a:ext cx="1946520" cy="411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8D6089-0D09-402D-8CD5-EF819253AED0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96880" y="99216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Desafio 1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729347C-FE84-4BA3-B856-4EEB8D34567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6880" y="3242520"/>
            <a:ext cx="46148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Raleway"/>
                <a:ea typeface="Raleway"/>
              </a:rPr>
              <a:t>Grupo 8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Raleway"/>
                <a:ea typeface="Raleway"/>
              </a:rPr>
              <a:t>26/4/2019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96880" y="1727280"/>
            <a:ext cx="7949520" cy="22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strike="noStrike" spc="-1">
                <a:solidFill>
                  <a:srgbClr val="000000"/>
                </a:solidFill>
                <a:latin typeface="Raleway"/>
                <a:ea typeface="Raleway"/>
              </a:rPr>
              <a:t>Análisis de precios de propiedades</a:t>
            </a:r>
            <a:endParaRPr lang="es-AR" sz="48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96880" y="205560"/>
            <a:ext cx="812772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Data Science 2019</a:t>
            </a:r>
            <a:endParaRPr lang="es-AR" sz="18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Modelos evaluados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gen 2"/>
          <p:cNvPicPr/>
          <p:nvPr/>
        </p:nvPicPr>
        <p:blipFill>
          <a:blip r:embed="rId2"/>
          <a:srcRect l="28424" t="35172" r="38648" b="12889"/>
          <a:stretch/>
        </p:blipFill>
        <p:spPr>
          <a:xfrm>
            <a:off x="1430594" y="744793"/>
            <a:ext cx="8996515" cy="53684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Analisis de Base de datos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23000" y="1034640"/>
            <a:ext cx="5564845" cy="1472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-Relevamiento de data set: 121220 registros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-Datos faltantes: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A9AB18-5E1F-47B6-B5F8-3F7ADA967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7" t="27301" r="58283" b="12239"/>
          <a:stretch/>
        </p:blipFill>
        <p:spPr>
          <a:xfrm>
            <a:off x="973393" y="2313243"/>
            <a:ext cx="2831691" cy="3807337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0A0EF944-977B-44EA-AB79-13C616730CF9}"/>
              </a:ext>
            </a:extLst>
          </p:cNvPr>
          <p:cNvSpPr/>
          <p:nvPr/>
        </p:nvSpPr>
        <p:spPr>
          <a:xfrm>
            <a:off x="5653762" y="1034640"/>
            <a:ext cx="5564845" cy="1472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-Variables con rangos poco realistas:</a:t>
            </a: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latin typeface="Arial"/>
              </a:rPr>
              <a:t>	-Pisos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	-Ambientes</a:t>
            </a: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latin typeface="Arial"/>
              </a:rPr>
              <a:t>	-Expensas</a:t>
            </a: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5DAA9A1-BE48-4BA4-8E9B-E276C22589B1}"/>
              </a:ext>
            </a:extLst>
          </p:cNvPr>
          <p:cNvSpPr/>
          <p:nvPr/>
        </p:nvSpPr>
        <p:spPr>
          <a:xfrm>
            <a:off x="5604495" y="3004881"/>
            <a:ext cx="5564845" cy="84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-Sólo operaciones de venta</a:t>
            </a:r>
            <a:endParaRPr lang="es-AR" sz="2400" b="0" strike="noStrike" spc="-1" dirty="0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4E30BE-BD53-4976-9911-1F023590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19747"/>
              </p:ext>
            </p:extLst>
          </p:nvPr>
        </p:nvGraphicFramePr>
        <p:xfrm>
          <a:off x="5653762" y="3628103"/>
          <a:ext cx="5987845" cy="2089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446">
                  <a:extLst>
                    <a:ext uri="{9D8B030D-6E8A-4147-A177-3AD203B41FA5}">
                      <a16:colId xmlns:a16="http://schemas.microsoft.com/office/drawing/2014/main" val="3867698748"/>
                    </a:ext>
                  </a:extLst>
                </a:gridCol>
                <a:gridCol w="4921399">
                  <a:extLst>
                    <a:ext uri="{9D8B030D-6E8A-4147-A177-3AD203B41FA5}">
                      <a16:colId xmlns:a16="http://schemas.microsoft.com/office/drawing/2014/main" val="1353858290"/>
                    </a:ext>
                  </a:extLst>
                </a:gridCol>
              </a:tblGrid>
              <a:tr h="35225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surface_total_in_m2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Hay 383 registros con valor 0 (0.003%), 39328 registros nulos (32.44%)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Hay 21 registros con metraje 10m2 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78760"/>
                  </a:ext>
                </a:extLst>
              </a:tr>
              <a:tr h="864623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surface_covered_in_m2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19907 registros con valor nulo (16.42%)</a:t>
                      </a:r>
                      <a:b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2 registros con valor cero</a:t>
                      </a:r>
                      <a:b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384 registros con metraje &lt;= 10 m2 -&gt; No creo que nada menor a 20m2 sea habitable - probable error de data </a:t>
                      </a:r>
                      <a:r>
                        <a:rPr lang="es-A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entry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286518"/>
                  </a:ext>
                </a:extLst>
              </a:tr>
              <a:tr h="181464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surface_covered_in_m2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59842"/>
                  </a:ext>
                </a:extLst>
              </a:tr>
              <a:tr h="339190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price_usd_per_m2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Están casi todos los valores mal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3039"/>
                  </a:ext>
                </a:extLst>
              </a:tr>
              <a:tr h="35225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price_per_m2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Están casi todos los valores mal</a:t>
                      </a: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14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Proceso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16588" y="936000"/>
            <a:ext cx="272877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err="1">
                <a:latin typeface="Arial"/>
              </a:rPr>
              <a:t>Dropeamos</a:t>
            </a:r>
            <a:r>
              <a:rPr lang="es-AR" spc="-1" dirty="0">
                <a:latin typeface="Arial"/>
              </a:rPr>
              <a:t> variables no </a:t>
            </a:r>
          </a:p>
          <a:p>
            <a:pPr algn="ctr"/>
            <a:r>
              <a:rPr lang="es-AR" spc="-1" dirty="0">
                <a:latin typeface="Arial"/>
              </a:rPr>
              <a:t>relevantes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Recortamos </a:t>
            </a:r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a </a:t>
            </a:r>
          </a:p>
          <a:p>
            <a:pPr algn="ctr"/>
            <a:r>
              <a:rPr lang="es-AR" spc="-1" dirty="0">
                <a:latin typeface="Arial"/>
              </a:rPr>
              <a:t>zona </a:t>
            </a:r>
            <a:r>
              <a:rPr lang="es-AR" spc="-1" dirty="0">
                <a:latin typeface="Arial"/>
              </a:rPr>
              <a:t>CABA - Caballito</a:t>
            </a:r>
            <a:endParaRPr lang="es-AR" spc="-1" dirty="0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cxn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>
                <a:latin typeface="Arial"/>
              </a:rPr>
              <a:t>Imputamos sup.m² totales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10116000" y="1872000"/>
            <a:ext cx="288000" cy="648000"/>
          </a:xfrm>
          <a:custGeom>
            <a:avLst/>
            <a:gdLst/>
            <a:ahLst/>
            <a:cxn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precio y moneda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Filtramos </a:t>
            </a:r>
            <a:r>
              <a:rPr lang="es-AR" spc="-1" dirty="0" err="1">
                <a:latin typeface="Arial"/>
              </a:rPr>
              <a:t>outliers</a:t>
            </a:r>
            <a:r>
              <a:rPr lang="es-AR" spc="-1" dirty="0">
                <a:latin typeface="Arial"/>
              </a:rPr>
              <a:t> en campos </a:t>
            </a:r>
          </a:p>
          <a:p>
            <a:pPr algn="ctr"/>
            <a:r>
              <a:rPr lang="es-AR" spc="-1" dirty="0">
                <a:latin typeface="Arial"/>
              </a:rPr>
              <a:t>sup.m2 y precio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201364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Latitud y Longitud </a:t>
            </a:r>
          </a:p>
          <a:p>
            <a:pPr algn="ctr"/>
            <a:r>
              <a:rPr lang="es-AR" spc="-1" dirty="0">
                <a:latin typeface="Arial"/>
              </a:rPr>
              <a:t>a partir de columna </a:t>
            </a:r>
            <a:r>
              <a:rPr lang="es-AR" spc="-1" dirty="0" err="1">
                <a:latin typeface="Arial"/>
              </a:rPr>
              <a:t>Lat-Lon</a:t>
            </a:r>
            <a:endParaRPr lang="es-AR" spc="-1" dirty="0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1474539" y="3610467"/>
            <a:ext cx="288000" cy="576000"/>
          </a:xfrm>
          <a:custGeom>
            <a:avLst/>
            <a:gdLst/>
            <a:ahLst/>
            <a:cxn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9245388" y="3984616"/>
            <a:ext cx="2464012" cy="1511600"/>
          </a:xfrm>
          <a:custGeom>
            <a:avLst/>
            <a:gdLst/>
            <a:ahLst/>
            <a:cxn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</a:t>
            </a:r>
            <a:endParaRPr lang="es-AR" spc="-1" dirty="0">
              <a:latin typeface="Arial"/>
            </a:endParaRPr>
          </a:p>
          <a:p>
            <a:pPr algn="ctr"/>
            <a:r>
              <a:rPr lang="es-AR" spc="-1" dirty="0">
                <a:latin typeface="Arial"/>
              </a:rPr>
              <a:t>variables </a:t>
            </a:r>
            <a:r>
              <a:rPr lang="es-AR" spc="-1" dirty="0" err="1">
                <a:latin typeface="Arial"/>
              </a:rPr>
              <a:t>dummies</a:t>
            </a:r>
            <a:r>
              <a:rPr lang="es-AR" spc="-1" dirty="0">
                <a:latin typeface="Arial"/>
              </a:rPr>
              <a:t> </a:t>
            </a:r>
            <a:endParaRPr lang="es-AR" spc="-1" dirty="0">
              <a:latin typeface="Arial"/>
            </a:endParaRPr>
          </a:p>
          <a:p>
            <a:pPr algn="ctr"/>
            <a:r>
              <a:rPr lang="es-AR" spc="-1" dirty="0">
                <a:latin typeface="Arial"/>
              </a:rPr>
              <a:t>a partir de categóricas </a:t>
            </a:r>
          </a:p>
          <a:p>
            <a:pPr algn="ctr"/>
            <a:r>
              <a:rPr lang="es-AR" spc="-1" dirty="0">
                <a:latin typeface="Arial"/>
              </a:rPr>
              <a:t>para modelos de </a:t>
            </a:r>
            <a:endParaRPr lang="es-AR" spc="-1" dirty="0">
              <a:latin typeface="Arial"/>
            </a:endParaRPr>
          </a:p>
          <a:p>
            <a:pPr algn="ctr"/>
            <a:r>
              <a:rPr lang="es-AR" spc="-1" dirty="0">
                <a:latin typeface="Arial"/>
              </a:rPr>
              <a:t>Data </a:t>
            </a:r>
            <a:r>
              <a:rPr lang="es-AR" spc="-1" dirty="0" err="1">
                <a:latin typeface="Arial"/>
              </a:rPr>
              <a:t>Science</a:t>
            </a:r>
            <a:endParaRPr lang="es-AR" spc="-1" dirty="0">
              <a:latin typeface="Arial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316588" y="4317501"/>
            <a:ext cx="2603902" cy="7963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expensas </a:t>
            </a:r>
          </a:p>
          <a:p>
            <a:pPr algn="ctr"/>
            <a:r>
              <a:rPr lang="es-AR" spc="-1" dirty="0">
                <a:latin typeface="Arial"/>
              </a:rPr>
              <a:t>por la media</a:t>
            </a:r>
            <a:endParaRPr lang="es-AR" spc="-1" dirty="0">
              <a:latin typeface="Arial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4566949" y="4007783"/>
            <a:ext cx="3178102" cy="14884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Agregamos columnas de </a:t>
            </a:r>
          </a:p>
          <a:p>
            <a:pPr algn="ctr"/>
            <a:r>
              <a:rPr lang="es-AR" spc="-1" dirty="0">
                <a:latin typeface="Arial"/>
              </a:rPr>
              <a:t>distancia a puntos </a:t>
            </a:r>
          </a:p>
          <a:p>
            <a:pPr algn="ctr"/>
            <a:r>
              <a:rPr lang="es-AR" spc="-1" dirty="0">
                <a:latin typeface="Arial"/>
              </a:rPr>
              <a:t>importantes del barrio </a:t>
            </a:r>
          </a:p>
          <a:p>
            <a:pPr algn="ctr"/>
            <a:r>
              <a:rPr lang="es-AR" spc="-1" dirty="0">
                <a:latin typeface="Arial"/>
              </a:rPr>
              <a:t>(subtes, escuelas, hospitales, </a:t>
            </a:r>
          </a:p>
          <a:p>
            <a:pPr algn="ctr"/>
            <a:r>
              <a:rPr lang="es-AR" spc="-1" dirty="0">
                <a:latin typeface="Arial"/>
              </a:rPr>
              <a:t>parques)</a:t>
            </a:r>
            <a:endParaRPr lang="es-AR" spc="-1" dirty="0">
              <a:latin typeface="Arial"/>
            </a:endParaRPr>
          </a:p>
        </p:txBody>
      </p:sp>
      <p:sp>
        <p:nvSpPr>
          <p:cNvPr id="19" name="CustomShape 6"/>
          <p:cNvSpPr/>
          <p:nvPr/>
        </p:nvSpPr>
        <p:spPr>
          <a:xfrm>
            <a:off x="3280894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6"/>
          <p:cNvSpPr/>
          <p:nvPr/>
        </p:nvSpPr>
        <p:spPr>
          <a:xfrm>
            <a:off x="8028000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1797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72994" y="895181"/>
            <a:ext cx="272163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Cargamos </a:t>
            </a:r>
          </a:p>
          <a:p>
            <a:pPr algn="ctr"/>
            <a:r>
              <a:rPr lang="es-AR" spc="-1" dirty="0" err="1" smtClean="0">
                <a:latin typeface="Arial"/>
              </a:rPr>
              <a:t>Dataset</a:t>
            </a:r>
            <a:r>
              <a:rPr lang="es-AR" spc="-1" dirty="0" smtClean="0">
                <a:latin typeface="Arial"/>
              </a:rPr>
              <a:t> creado en ETL</a:t>
            </a:r>
            <a:endParaRPr lang="es-AR" spc="-1" dirty="0">
              <a:latin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880" y="272979"/>
            <a:ext cx="8127720" cy="276999"/>
          </a:xfrm>
        </p:spPr>
        <p:txBody>
          <a:bodyPr/>
          <a:lstStyle/>
          <a:p>
            <a:r>
              <a:rPr lang="es-ES" sz="2000" b="1" spc="-1" dirty="0">
                <a:solidFill>
                  <a:srgbClr val="000000"/>
                </a:solidFill>
                <a:latin typeface="Raleway"/>
                <a:ea typeface="Raleway"/>
              </a:rPr>
              <a:t>Proceso de </a:t>
            </a:r>
            <a:r>
              <a:rPr lang="es-ES" sz="2000" b="1" spc="-1" dirty="0" smtClean="0">
                <a:solidFill>
                  <a:srgbClr val="000000"/>
                </a:solidFill>
                <a:latin typeface="Raleway"/>
                <a:ea typeface="Raleway"/>
              </a:rPr>
              <a:t>Modelado de datos</a:t>
            </a:r>
            <a:endParaRPr lang="es-AR" sz="2000" dirty="0"/>
          </a:p>
        </p:txBody>
      </p:sp>
      <p:sp>
        <p:nvSpPr>
          <p:cNvPr id="5" name="CustomShape 3"/>
          <p:cNvSpPr/>
          <p:nvPr/>
        </p:nvSpPr>
        <p:spPr>
          <a:xfrm>
            <a:off x="3469224" y="1219181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4535818" y="895181"/>
            <a:ext cx="21570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Dividir </a:t>
            </a:r>
            <a:r>
              <a:rPr lang="es-AR" spc="-1" dirty="0" err="1" smtClean="0">
                <a:latin typeface="Arial"/>
              </a:rPr>
              <a:t>dataset</a:t>
            </a:r>
            <a:r>
              <a:rPr lang="es-AR" spc="-1" dirty="0" smtClean="0">
                <a:latin typeface="Arial"/>
              </a:rPr>
              <a:t> entre </a:t>
            </a:r>
          </a:p>
          <a:p>
            <a:pPr algn="ctr"/>
            <a:r>
              <a:rPr lang="es-AR" spc="-1" dirty="0" err="1" smtClean="0">
                <a:latin typeface="Arial"/>
              </a:rPr>
              <a:t>train</a:t>
            </a:r>
            <a:r>
              <a:rPr lang="es-AR" spc="-1" dirty="0" smtClean="0">
                <a:latin typeface="Arial"/>
              </a:rPr>
              <a:t> y test</a:t>
            </a:r>
            <a:endParaRPr lang="es-AR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893433" y="1202295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7894976" y="895181"/>
            <a:ext cx="2090915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Aplicamos </a:t>
            </a:r>
          </a:p>
          <a:p>
            <a:pPr algn="ctr"/>
            <a:r>
              <a:rPr lang="es-AR" spc="-1" dirty="0" smtClean="0">
                <a:latin typeface="Arial"/>
              </a:rPr>
              <a:t>Normalización </a:t>
            </a:r>
          </a:p>
          <a:p>
            <a:pPr algn="ctr"/>
            <a:r>
              <a:rPr lang="es-AR" spc="-1" dirty="0" smtClean="0">
                <a:latin typeface="Arial"/>
              </a:rPr>
              <a:t>(</a:t>
            </a:r>
            <a:r>
              <a:rPr lang="es-AR" spc="-1" dirty="0" err="1" smtClean="0">
                <a:latin typeface="Arial"/>
              </a:rPr>
              <a:t>StandardScaler</a:t>
            </a:r>
            <a:r>
              <a:rPr lang="es-AR" spc="-1" dirty="0" smtClean="0">
                <a:latin typeface="Arial"/>
              </a:rPr>
              <a:t>)</a:t>
            </a:r>
            <a:endParaRPr lang="es-AR" spc="-1" dirty="0">
              <a:latin typeface="Arial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4346299" y="2734384"/>
            <a:ext cx="2281766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Creamos modelos </a:t>
            </a:r>
          </a:p>
          <a:p>
            <a:pPr algn="ctr"/>
            <a:r>
              <a:rPr lang="es-AR" spc="-1" dirty="0" err="1" smtClean="0">
                <a:latin typeface="Arial"/>
              </a:rPr>
              <a:t>RidgeCV</a:t>
            </a:r>
            <a:r>
              <a:rPr lang="es-AR" spc="-1" dirty="0" smtClean="0">
                <a:latin typeface="Arial"/>
              </a:rPr>
              <a:t> y </a:t>
            </a:r>
            <a:r>
              <a:rPr lang="es-AR" spc="-1" dirty="0" err="1" smtClean="0">
                <a:latin typeface="Arial"/>
              </a:rPr>
              <a:t>LassoCV</a:t>
            </a:r>
            <a:endParaRPr lang="es-AR" spc="-1" dirty="0" smtClean="0">
              <a:latin typeface="Arial"/>
            </a:endParaRPr>
          </a:p>
          <a:p>
            <a:pPr algn="ctr"/>
            <a:r>
              <a:rPr lang="es-AR" spc="-1" dirty="0" smtClean="0">
                <a:latin typeface="Arial"/>
              </a:rPr>
              <a:t>con .</a:t>
            </a:r>
            <a:r>
              <a:rPr lang="es-AR" spc="-1" dirty="0" err="1" smtClean="0">
                <a:latin typeface="Arial"/>
              </a:rPr>
              <a:t>fit</a:t>
            </a:r>
            <a:r>
              <a:rPr lang="es-AR" spc="-1" dirty="0" smtClean="0">
                <a:latin typeface="Arial"/>
              </a:rPr>
              <a:t>()</a:t>
            </a:r>
            <a:endParaRPr lang="es-AR" spc="-1" dirty="0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 rot="5400000">
            <a:off x="8483468" y="2141709"/>
            <a:ext cx="7441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7950801" y="2734384"/>
            <a:ext cx="1979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Creamos 5 </a:t>
            </a:r>
            <a:r>
              <a:rPr lang="es-AR" spc="-1" dirty="0" err="1" smtClean="0">
                <a:latin typeface="Arial"/>
              </a:rPr>
              <a:t>splits</a:t>
            </a:r>
            <a:r>
              <a:rPr lang="es-AR" spc="-1" dirty="0" smtClean="0">
                <a:latin typeface="Arial"/>
              </a:rPr>
              <a:t> </a:t>
            </a:r>
          </a:p>
          <a:p>
            <a:pPr algn="ctr"/>
            <a:r>
              <a:rPr lang="es-AR" spc="-1" dirty="0" smtClean="0">
                <a:latin typeface="Arial"/>
              </a:rPr>
              <a:t>con </a:t>
            </a:r>
            <a:r>
              <a:rPr lang="es-AR" spc="-1" dirty="0" err="1" smtClean="0">
                <a:latin typeface="Arial"/>
              </a:rPr>
              <a:t>KFold</a:t>
            </a:r>
            <a:endParaRPr lang="es-AR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10800000">
            <a:off x="6893433" y="3040384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4"/>
          <p:cNvSpPr/>
          <p:nvPr/>
        </p:nvSpPr>
        <p:spPr>
          <a:xfrm>
            <a:off x="453364" y="2734384"/>
            <a:ext cx="2741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smtClean="0">
                <a:latin typeface="Arial"/>
              </a:rPr>
              <a:t>Calculamos error de los </a:t>
            </a:r>
          </a:p>
          <a:p>
            <a:pPr algn="ctr"/>
            <a:r>
              <a:rPr lang="es-AR" spc="-1" dirty="0" smtClean="0">
                <a:latin typeface="Arial"/>
              </a:rPr>
              <a:t>modelos</a:t>
            </a:r>
            <a:endParaRPr lang="es-AR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 rot="10800000">
            <a:off x="3374465" y="3015901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039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Limpieza de datos y poblacion objetivo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ADF3E7E-1B98-4467-A1D8-15C3136FBBC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23000" y="1034640"/>
            <a:ext cx="10809000" cy="325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lang="es-AR" sz="2400" spc="-1" dirty="0" err="1">
                <a:solidFill>
                  <a:srgbClr val="000000"/>
                </a:solidFill>
                <a:latin typeface="Raleway"/>
                <a:ea typeface="Raleway"/>
              </a:rPr>
              <a:t>Dropeamos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variables no interesantes</a:t>
            </a:r>
            <a:endParaRPr lang="es-AR" sz="2400" b="0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-Propiedades de capital federal (23 mil registros)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</a:rPr>
              <a:t>-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m² totales y cubiertos (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regex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para recuperar la superficies)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precios (valor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dolar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-Filtrar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Outliers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(&lt;u$s1000 mt2, &gt;100000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precio x m2 en dólares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latitud longitud 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-Convertir campos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categoricos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a valores enteros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</a:rPr>
              <a:t>-Agregamos al estudio una base de datos de precio de m2 de referencia</a:t>
            </a: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A3208B-3343-4848-983D-1A4C87A8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867219"/>
            <a:ext cx="7858125" cy="54313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8578FC9-11E1-4296-B0BD-A44839CE02A5}"/>
              </a:ext>
            </a:extLst>
          </p:cNvPr>
          <p:cNvSpPr/>
          <p:nvPr/>
        </p:nvSpPr>
        <p:spPr>
          <a:xfrm rot="10800000" flipV="1">
            <a:off x="596880" y="559441"/>
            <a:ext cx="7185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edias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de precios y superficies ordenados de mayor (rojo) a menor (verde)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578FC9-11E1-4296-B0BD-A44839CE02A5}"/>
              </a:ext>
            </a:extLst>
          </p:cNvPr>
          <p:cNvSpPr/>
          <p:nvPr/>
        </p:nvSpPr>
        <p:spPr>
          <a:xfrm rot="10800000" flipV="1">
            <a:off x="596880" y="559441"/>
            <a:ext cx="7185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Distribución de propiedades por barrio según precio y superficie total</a:t>
            </a:r>
            <a:endParaRPr lang="es-AR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DD22E1-B752-4C04-9E78-FFB10E82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94" y="867219"/>
            <a:ext cx="9306231" cy="54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27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III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376979" y="1082328"/>
            <a:ext cx="5826015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Matriz de correlación con valores y barrios</a:t>
            </a:r>
            <a:endParaRPr lang="es-AR" sz="187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174B28-76D1-4728-BF11-B577955D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 r="14901"/>
          <a:stretch/>
        </p:blipFill>
        <p:spPr>
          <a:xfrm>
            <a:off x="840658" y="1666568"/>
            <a:ext cx="10058400" cy="450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76" name="Imagen 1"/>
          <p:cNvPicPr/>
          <p:nvPr/>
        </p:nvPicPr>
        <p:blipFill>
          <a:blip r:embed="rId2"/>
          <a:srcRect l="9338" t="24956" r="51231" b="20758"/>
          <a:stretch/>
        </p:blipFill>
        <p:spPr>
          <a:xfrm>
            <a:off x="695880" y="1856160"/>
            <a:ext cx="4735440" cy="366480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2319120" y="120636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Caballito</a:t>
            </a:r>
            <a:endParaRPr lang="es-AR" sz="1870" b="0" strike="noStrike" spc="-1">
              <a:latin typeface="Arial"/>
            </a:endParaRPr>
          </a:p>
        </p:txBody>
      </p:sp>
      <p:pic>
        <p:nvPicPr>
          <p:cNvPr id="78" name="Imagen 2"/>
          <p:cNvPicPr/>
          <p:nvPr/>
        </p:nvPicPr>
        <p:blipFill>
          <a:blip r:embed="rId3"/>
          <a:srcRect l="13428" t="26452" r="41475" b="28971"/>
          <a:stretch/>
        </p:blipFill>
        <p:spPr>
          <a:xfrm>
            <a:off x="5713920" y="1856160"/>
            <a:ext cx="5868000" cy="326160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8095680" y="127728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Palermo</a:t>
            </a:r>
            <a:endParaRPr lang="es-AR" sz="18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8DS v1.0" id="{0DD5E988-4FC4-49B2-BEAE-F7FD2C77A1B4}" vid="{EF38C625-4591-4CC7-B83B-6693EE4B059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B71C1C"/>
    </a:dk2>
    <a:lt2>
      <a:srgbClr val="FFEBEE"/>
    </a:lt2>
    <a:accent1>
      <a:srgbClr val="C62828"/>
    </a:accent1>
    <a:accent2>
      <a:srgbClr val="D32F2F"/>
    </a:accent2>
    <a:accent3>
      <a:srgbClr val="E53935"/>
    </a:accent3>
    <a:accent4>
      <a:srgbClr val="F44336"/>
    </a:accent4>
    <a:accent5>
      <a:srgbClr val="EF5350"/>
    </a:accent5>
    <a:accent6>
      <a:srgbClr val="E57373"/>
    </a:accent6>
    <a:hlink>
      <a:srgbClr val="E53935"/>
    </a:hlink>
    <a:folHlink>
      <a:srgbClr val="C628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343</Words>
  <Application>Microsoft Office PowerPoint</Application>
  <PresentationFormat>Panorámica</PresentationFormat>
  <Paragraphs>93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Raleway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Proceso de Modelado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NeonKniGHT Z</dc:creator>
  <dc:description/>
  <cp:lastModifiedBy>NeonKniGHT Z</cp:lastModifiedBy>
  <cp:revision>13</cp:revision>
  <dcterms:created xsi:type="dcterms:W3CDTF">2019-05-25T23:44:28Z</dcterms:created>
  <dcterms:modified xsi:type="dcterms:W3CDTF">2019-05-26T00:59:40Z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