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397ef8e0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a397ef8e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397ef8e0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397ef8e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397ef8e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397ef8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a397ef8e0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a397ef8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397ef8e0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397ef8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a397ef8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a397ef8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a397ef8e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a397ef8e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397ef8e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a397ef8e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a397ef8e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a397ef8e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a397ef8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a397ef8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a397ef8e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a397ef8e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397ef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397ef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35700"/>
            <a:ext cx="7801500" cy="24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0F6FC"/>
                </a:solidFill>
                <a:highlight>
                  <a:srgbClr val="000000"/>
                </a:highlight>
              </a:rPr>
              <a:t>Client Fraud Report Filtering</a:t>
            </a:r>
            <a:endParaRPr sz="5700">
              <a:solidFill>
                <a:srgbClr val="F0F6FC"/>
              </a:solidFill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0F6FC"/>
                </a:solidFill>
                <a:highlight>
                  <a:srgbClr val="000000"/>
                </a:highlight>
              </a:rPr>
              <a:t>Machine Learning Model</a:t>
            </a:r>
            <a:endParaRPr sz="4600">
              <a:solidFill>
                <a:srgbClr val="F0F6FC"/>
              </a:solidFill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0F6FC"/>
                </a:solidFill>
                <a:highlight>
                  <a:srgbClr val="000000"/>
                </a:highlight>
              </a:rPr>
              <a:t>Project</a:t>
            </a:r>
            <a:endParaRPr sz="4600">
              <a:solidFill>
                <a:srgbClr val="F0F6FC"/>
              </a:solidFill>
              <a:highlight>
                <a:srgbClr val="000000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5860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0000"/>
                </a:highlight>
              </a:rPr>
              <a:t>By: Naudeen Stewart</a:t>
            </a:r>
            <a:endParaRPr sz="2400"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000000"/>
                </a:highlight>
              </a:rPr>
              <a:t>November 29, 2024</a:t>
            </a:r>
            <a:endParaRPr sz="1500"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000000"/>
                </a:highlight>
              </a:rPr>
              <a:t>Concordia University Data Science Bootcamp</a:t>
            </a:r>
            <a:endParaRPr sz="15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072000" y="6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analysis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4697" l="12737" r="35901" t="9258"/>
          <a:stretch/>
        </p:blipFill>
        <p:spPr>
          <a:xfrm>
            <a:off x="1084388" y="747325"/>
            <a:ext cx="6975226" cy="41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5643" l="11134" r="35257" t="8585"/>
          <a:stretch/>
        </p:blipFill>
        <p:spPr>
          <a:xfrm>
            <a:off x="390970" y="711450"/>
            <a:ext cx="3555082" cy="39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3948" l="15646" r="40451" t="7712"/>
          <a:stretch/>
        </p:blipFill>
        <p:spPr>
          <a:xfrm>
            <a:off x="4835775" y="711450"/>
            <a:ext cx="4073774" cy="396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072000" y="6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Steps: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 Score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Splitting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Features/label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Train/test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scalar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32325" y="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4596" l="16167" r="34510" t="12888"/>
          <a:stretch/>
        </p:blipFill>
        <p:spPr>
          <a:xfrm>
            <a:off x="339175" y="717950"/>
            <a:ext cx="4387248" cy="41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5854" l="12258" r="41949" t="10867"/>
          <a:stretch/>
        </p:blipFill>
        <p:spPr>
          <a:xfrm>
            <a:off x="5173800" y="48125"/>
            <a:ext cx="3391474" cy="25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5">
            <a:alphaModFix/>
          </a:blip>
          <a:srcRect b="7117" l="14092" r="41268" t="9445"/>
          <a:stretch/>
        </p:blipFill>
        <p:spPr>
          <a:xfrm>
            <a:off x="5209875" y="2680400"/>
            <a:ext cx="3355402" cy="22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Steps: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&amp; without SMOTE technique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Gini/Entropy indexes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Best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Hyperparemeter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new imput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exporting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3715" l="11868" r="27422" t="9884"/>
          <a:stretch/>
        </p:blipFill>
        <p:spPr>
          <a:xfrm>
            <a:off x="4690350" y="85575"/>
            <a:ext cx="4374250" cy="49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6963" l="16474" r="29738" t="14265"/>
          <a:stretch/>
        </p:blipFill>
        <p:spPr>
          <a:xfrm>
            <a:off x="4616158" y="606125"/>
            <a:ext cx="4456843" cy="36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654" l="15856" r="15856" t="19651"/>
          <a:stretch/>
        </p:blipFill>
        <p:spPr>
          <a:xfrm>
            <a:off x="4616150" y="1327725"/>
            <a:ext cx="4456848" cy="2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203" name="Google Shape;203;p3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New Input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4997" l="18094" r="32466" t="8683"/>
          <a:stretch/>
        </p:blipFill>
        <p:spPr>
          <a:xfrm>
            <a:off x="4822475" y="202051"/>
            <a:ext cx="4045200" cy="41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Exportation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6872" l="10224" r="48060" t="11793"/>
          <a:stretch/>
        </p:blipFill>
        <p:spPr>
          <a:xfrm>
            <a:off x="4982325" y="190500"/>
            <a:ext cx="3883248" cy="42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6550" y="34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Overview</a:t>
            </a:r>
            <a:endParaRPr sz="3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4900" y="117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Project will produce a machine learning model capable of classifying a client’s Complaint Report of Fraudulent activity as a </a:t>
            </a:r>
            <a:r>
              <a:rPr lang="en" u="sng"/>
              <a:t>Victim of Fraud</a:t>
            </a:r>
            <a:r>
              <a:rPr lang="en"/>
              <a:t> or </a:t>
            </a:r>
            <a:r>
              <a:rPr lang="en" u="sng"/>
              <a:t>Not.</a:t>
            </a:r>
            <a:endParaRPr u="sng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model will be trained to predict based on the following features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Client attributes: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Location (country &amp; province/state)</a:t>
            </a:r>
            <a:r>
              <a:rPr lang="en"/>
              <a:t>,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Gender</a:t>
            </a:r>
            <a:r>
              <a:rPr lang="en"/>
              <a:t>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Age Group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Fraudulent activity attributes: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lang="en" u="sng"/>
              <a:t>Type of Fraud or cybercrime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lang="en" u="sng"/>
              <a:t>The Method of Solicitation</a:t>
            </a:r>
            <a:endParaRPr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Streamlit App</a:t>
            </a:r>
            <a:endParaRPr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Demonstration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25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roject analyses the </a:t>
            </a:r>
            <a:r>
              <a:rPr b="1" lang="en">
                <a:solidFill>
                  <a:schemeClr val="dk1"/>
                </a:solidFill>
              </a:rPr>
              <a:t>Canadian Anti-Fraud Centre Fraud Reporting System Dataset </a:t>
            </a:r>
            <a:r>
              <a:rPr lang="en"/>
              <a:t>from Open.Canada.ca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u="sng"/>
              <a:t>Random Forest Classifier</a:t>
            </a:r>
            <a:r>
              <a:rPr lang="en"/>
              <a:t> technique is used to produce predictive model.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Predictor Tool created and deployed through Streamlit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9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70279" y="1304999"/>
            <a:ext cx="2770624" cy="3516918"/>
            <a:chOff x="431925" y="1304864"/>
            <a:chExt cx="2628925" cy="4197300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31950" y="1304864"/>
              <a:ext cx="2628900" cy="4197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170275" y="1304875"/>
            <a:ext cx="2628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170263" y="1797975"/>
            <a:ext cx="2628900" cy="1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Financial Institutions and </a:t>
            </a:r>
            <a:r>
              <a:rPr lang="en" sz="1600"/>
              <a:t>businesses</a:t>
            </a:r>
            <a:r>
              <a:rPr lang="en" sz="1600"/>
              <a:t> overloaded with reports of fraudulent and </a:t>
            </a:r>
            <a:r>
              <a:rPr lang="en" sz="1600"/>
              <a:t>malicious</a:t>
            </a:r>
            <a:r>
              <a:rPr lang="en" sz="1600"/>
              <a:t> activity.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Too many reports to handle at once.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Clients losing confidence in safety &amp; trust in institution.</a:t>
            </a:r>
            <a:endParaRPr sz="16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6004325" y="1260143"/>
            <a:ext cx="2632500" cy="3561939"/>
            <a:chOff x="3320450" y="1304875"/>
            <a:chExt cx="2632500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6004325" y="1260100"/>
            <a:ext cx="2707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040625" y="1682100"/>
            <a:ext cx="25545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Importance hierarchy to be established/ risk </a:t>
            </a:r>
            <a:r>
              <a:rPr lang="en" sz="1600"/>
              <a:t>assessed.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Filter workload based on predicted </a:t>
            </a:r>
            <a:r>
              <a:rPr lang="en" sz="1600"/>
              <a:t>likelihood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Form task load </a:t>
            </a:r>
            <a:r>
              <a:rPr lang="en" sz="1600"/>
              <a:t>specific</a:t>
            </a:r>
            <a:r>
              <a:rPr lang="en" sz="1600"/>
              <a:t> groups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</a:t>
            </a:r>
            <a:r>
              <a:rPr lang="en" sz="1600"/>
              <a:t>revent f</a:t>
            </a:r>
            <a:r>
              <a:rPr lang="en" sz="1600"/>
              <a:t>urther fraudulent activity sooner.. </a:t>
            </a:r>
            <a:endParaRPr sz="1600"/>
          </a:p>
        </p:txBody>
      </p:sp>
      <p:sp>
        <p:nvSpPr>
          <p:cNvPr id="88" name="Google Shape;88;p16"/>
          <p:cNvSpPr txBox="1"/>
          <p:nvPr/>
        </p:nvSpPr>
        <p:spPr>
          <a:xfrm>
            <a:off x="3431500" y="1869000"/>
            <a:ext cx="2087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Investigation to determine Legitimacy of Reports can be timely.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0" y="35675"/>
            <a:ext cx="4212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Original Data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3059" l="4173" r="11849" t="20271"/>
          <a:stretch/>
        </p:blipFill>
        <p:spPr>
          <a:xfrm>
            <a:off x="1143925" y="743250"/>
            <a:ext cx="7948901" cy="42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Cleaning Steps: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edundant</a:t>
            </a:r>
            <a:r>
              <a:rPr lang="en"/>
              <a:t>, not needed or useful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Regrouping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</a:t>
            </a:r>
            <a:r>
              <a:rPr lang="en"/>
              <a:t>prevalent</a:t>
            </a:r>
            <a:r>
              <a:rPr lang="en"/>
              <a:t> values in columns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better comprehension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“Not Specified” values too </a:t>
            </a:r>
            <a:r>
              <a:rPr lang="en"/>
              <a:t>prevalent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Kept if </a:t>
            </a:r>
            <a:r>
              <a:rPr lang="en"/>
              <a:t>valuable</a:t>
            </a:r>
            <a:r>
              <a:rPr lang="en"/>
              <a:t> to model building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Dataframe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4842" l="0" r="0" t="8846"/>
          <a:stretch/>
        </p:blipFill>
        <p:spPr>
          <a:xfrm>
            <a:off x="1175575" y="1385450"/>
            <a:ext cx="6792850" cy="3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Overall Reports yield significant amount of Victims of Fraud compared to Non Victims.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Unbalanced Dataset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Models prone to bias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Overprediction of majority class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Precautions</a:t>
            </a:r>
            <a:r>
              <a:rPr b="1" lang="en" sz="1600"/>
              <a:t> should be taken when model building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7071600" y="254200"/>
            <a:ext cx="19410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0 : Non Victim : 57,523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7028575" y="602125"/>
            <a:ext cx="20706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 1 : Victim of Fraud : 142, 543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6547" l="12969" r="34437" t="26021"/>
          <a:stretch/>
        </p:blipFill>
        <p:spPr>
          <a:xfrm>
            <a:off x="4406950" y="1205050"/>
            <a:ext cx="4737048" cy="38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10069" l="15387" r="44096" t="23290"/>
          <a:stretch/>
        </p:blipFill>
        <p:spPr>
          <a:xfrm>
            <a:off x="490675" y="786525"/>
            <a:ext cx="3745075" cy="38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27747" l="16019" r="47917" t="13188"/>
          <a:stretch/>
        </p:blipFill>
        <p:spPr>
          <a:xfrm>
            <a:off x="4748075" y="822625"/>
            <a:ext cx="4257374" cy="37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072000" y="6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