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verage-regular.fntdata"/><Relationship Id="rId25" Type="http://schemas.openxmlformats.org/officeDocument/2006/relationships/slide" Target="slides/slide20.xml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a397ef8e0_0_1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a397ef8e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a397ef8e0_0_1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a397ef8e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a397ef8e0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a397ef8e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a397ef8e0_0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a397ef8e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a397ef8e0_0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a397ef8e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a397ef8e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a397ef8e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a397ef8e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1a397ef8e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a397ef8e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1a397ef8e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a397ef8e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1a397ef8e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1a397ef8e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1a397ef8e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1a397ef8e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1a397ef8e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a397ef8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a397ef8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235700"/>
            <a:ext cx="7801500" cy="24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>
                <a:solidFill>
                  <a:srgbClr val="F0F6FC"/>
                </a:solidFill>
                <a:highlight>
                  <a:srgbClr val="000000"/>
                </a:highlight>
              </a:rPr>
              <a:t>Client Fraud Report Filtering</a:t>
            </a:r>
            <a:endParaRPr sz="5700">
              <a:solidFill>
                <a:srgbClr val="F0F6FC"/>
              </a:solidFill>
              <a:highlight>
                <a:srgbClr val="000000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F0F6FC"/>
                </a:solidFill>
                <a:highlight>
                  <a:srgbClr val="000000"/>
                </a:highlight>
              </a:rPr>
              <a:t>Machine Learning Model</a:t>
            </a:r>
            <a:endParaRPr sz="4600">
              <a:solidFill>
                <a:srgbClr val="F0F6FC"/>
              </a:solidFill>
              <a:highlight>
                <a:srgbClr val="000000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F0F6FC"/>
                </a:solidFill>
                <a:highlight>
                  <a:srgbClr val="000000"/>
                </a:highlight>
              </a:rPr>
              <a:t>Project</a:t>
            </a:r>
            <a:endParaRPr sz="4600">
              <a:solidFill>
                <a:srgbClr val="F0F6FC"/>
              </a:solidFill>
              <a:highlight>
                <a:srgbClr val="000000"/>
              </a:highlight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58602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000000"/>
                </a:highlight>
              </a:rPr>
              <a:t>By: Naudeen Stewart</a:t>
            </a:r>
            <a:endParaRPr sz="2400">
              <a:highlight>
                <a:srgbClr val="000000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000000"/>
                </a:highlight>
              </a:rPr>
              <a:t>November 29, 2024</a:t>
            </a:r>
            <a:endParaRPr sz="1500">
              <a:highlight>
                <a:srgbClr val="000000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000000"/>
                </a:highlight>
              </a:rPr>
              <a:t>Concordia University Data Science Bootcamp</a:t>
            </a:r>
            <a:endParaRPr sz="1500"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22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Lorem ipsum dolor sit amet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Sed do eiusmod tempor incididunt ut labore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22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7" name="Google Shape;137;p22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Lorem ipsum dolor sit amet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Sed do eiusmod tempor incididunt ut labore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8" name="Google Shape;138;p22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22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22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Lorem ipsum dolor sit amet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Sed do eiusmod tempor incididunt ut labore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3072000" y="649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 analysis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3">
            <a:alphaModFix/>
          </a:blip>
          <a:srcRect b="4697" l="12737" r="35901" t="9258"/>
          <a:stretch/>
        </p:blipFill>
        <p:spPr>
          <a:xfrm>
            <a:off x="1084388" y="747325"/>
            <a:ext cx="6975226" cy="41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23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Lorem ipsum dolor sit amet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Sed do eiusmod tempor incididunt ut labore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9" name="Google Shape;149;p23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23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Lorem ipsum dolor sit amet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Sed do eiusmod tempor incididunt ut labore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1" name="Google Shape;151;p23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2" name="Google Shape;152;p23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23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Lorem ipsum dolor sit amet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Sed do eiusmod tempor incididunt ut labore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5643" l="11134" r="35257" t="8585"/>
          <a:stretch/>
        </p:blipFill>
        <p:spPr>
          <a:xfrm>
            <a:off x="390970" y="711450"/>
            <a:ext cx="3555082" cy="3964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 rotWithShape="1">
          <a:blip r:embed="rId4">
            <a:alphaModFix/>
          </a:blip>
          <a:srcRect b="3948" l="15646" r="40451" t="7712"/>
          <a:stretch/>
        </p:blipFill>
        <p:spPr>
          <a:xfrm>
            <a:off x="4835775" y="711450"/>
            <a:ext cx="4073774" cy="396405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/>
        </p:nvSpPr>
        <p:spPr>
          <a:xfrm>
            <a:off x="3072000" y="649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 analysis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62" name="Google Shape;162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Steps: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 Encoding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Categorical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Chi Score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 importance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Splitting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Features/label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Train/test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Scaling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Standard scalar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232325" y="7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 rotWithShape="1">
          <a:blip r:embed="rId3">
            <a:alphaModFix/>
          </a:blip>
          <a:srcRect b="4596" l="16167" r="34510" t="12888"/>
          <a:stretch/>
        </p:blipFill>
        <p:spPr>
          <a:xfrm>
            <a:off x="339175" y="717950"/>
            <a:ext cx="4387248" cy="414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 rotWithShape="1">
          <a:blip r:embed="rId4">
            <a:alphaModFix/>
          </a:blip>
          <a:srcRect b="5854" l="12258" r="41949" t="10867"/>
          <a:stretch/>
        </p:blipFill>
        <p:spPr>
          <a:xfrm>
            <a:off x="5173800" y="48125"/>
            <a:ext cx="3391474" cy="252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 rotWithShape="1">
          <a:blip r:embed="rId5">
            <a:alphaModFix/>
          </a:blip>
          <a:srcRect b="7117" l="14092" r="41268" t="9445"/>
          <a:stretch/>
        </p:blipFill>
        <p:spPr>
          <a:xfrm>
            <a:off x="5209875" y="2680400"/>
            <a:ext cx="3355402" cy="22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176" name="Google Shape;176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Steps: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&amp; without SMOTE technique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Poor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 Classifier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Gini/Entropy indexes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Good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Classifier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Best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Hyperparemeter tuning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Testing new imput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exporting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</a:t>
            </a:r>
            <a:endParaRPr/>
          </a:p>
        </p:txBody>
      </p:sp>
      <p:sp>
        <p:nvSpPr>
          <p:cNvPr id="182" name="Google Shape;182;p27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</a:t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 rotWithShape="1">
          <a:blip r:embed="rId3">
            <a:alphaModFix/>
          </a:blip>
          <a:srcRect b="3715" l="11868" r="27422" t="9884"/>
          <a:stretch/>
        </p:blipFill>
        <p:spPr>
          <a:xfrm>
            <a:off x="4690350" y="85575"/>
            <a:ext cx="4374250" cy="496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</a:t>
            </a:r>
            <a:endParaRPr/>
          </a:p>
        </p:txBody>
      </p:sp>
      <p:sp>
        <p:nvSpPr>
          <p:cNvPr id="189" name="Google Shape;189;p28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 b="6963" l="16474" r="29738" t="14265"/>
          <a:stretch/>
        </p:blipFill>
        <p:spPr>
          <a:xfrm>
            <a:off x="4616158" y="606125"/>
            <a:ext cx="4456843" cy="36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</a:t>
            </a:r>
            <a:endParaRPr/>
          </a:p>
        </p:txBody>
      </p:sp>
      <p:sp>
        <p:nvSpPr>
          <p:cNvPr id="196" name="Google Shape;196;p2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Report</a:t>
            </a:r>
            <a:endParaRPr/>
          </a:p>
        </p:txBody>
      </p:sp>
      <p:pic>
        <p:nvPicPr>
          <p:cNvPr id="197" name="Google Shape;197;p29"/>
          <p:cNvPicPr preferRelativeResize="0"/>
          <p:nvPr/>
        </p:nvPicPr>
        <p:blipFill rotWithShape="1">
          <a:blip r:embed="rId3">
            <a:alphaModFix/>
          </a:blip>
          <a:srcRect b="5654" l="15856" r="15856" t="19651"/>
          <a:stretch/>
        </p:blipFill>
        <p:spPr>
          <a:xfrm>
            <a:off x="4616150" y="1327725"/>
            <a:ext cx="4456848" cy="27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</a:t>
            </a:r>
            <a:endParaRPr/>
          </a:p>
        </p:txBody>
      </p:sp>
      <p:sp>
        <p:nvSpPr>
          <p:cNvPr id="203" name="Google Shape;203;p30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New Input</a:t>
            </a:r>
            <a:endParaRPr/>
          </a:p>
        </p:txBody>
      </p:sp>
      <p:pic>
        <p:nvPicPr>
          <p:cNvPr id="204" name="Google Shape;204;p30"/>
          <p:cNvPicPr preferRelativeResize="0"/>
          <p:nvPr/>
        </p:nvPicPr>
        <p:blipFill rotWithShape="1">
          <a:blip r:embed="rId3">
            <a:alphaModFix/>
          </a:blip>
          <a:srcRect b="4997" l="18094" r="32466" t="8683"/>
          <a:stretch/>
        </p:blipFill>
        <p:spPr>
          <a:xfrm>
            <a:off x="4822475" y="202051"/>
            <a:ext cx="4045200" cy="418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</a:t>
            </a:r>
            <a:endParaRPr/>
          </a:p>
        </p:txBody>
      </p:sp>
      <p:sp>
        <p:nvSpPr>
          <p:cNvPr id="210" name="Google Shape;210;p3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Exportation</a:t>
            </a:r>
            <a:endParaRPr/>
          </a:p>
        </p:txBody>
      </p:sp>
      <p:pic>
        <p:nvPicPr>
          <p:cNvPr id="211" name="Google Shape;211;p31"/>
          <p:cNvPicPr preferRelativeResize="0"/>
          <p:nvPr/>
        </p:nvPicPr>
        <p:blipFill rotWithShape="1">
          <a:blip r:embed="rId3">
            <a:alphaModFix/>
          </a:blip>
          <a:srcRect b="6872" l="10224" r="48060" t="11793"/>
          <a:stretch/>
        </p:blipFill>
        <p:spPr>
          <a:xfrm>
            <a:off x="4982325" y="190500"/>
            <a:ext cx="3883248" cy="42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56550" y="34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Overview</a:t>
            </a:r>
            <a:endParaRPr sz="34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94900" y="1174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This Project will produce a machine learning model capable of classifying a client’s Complaint Report of Fraudulent activity as a </a:t>
            </a:r>
            <a:r>
              <a:rPr lang="en" u="sng"/>
              <a:t>Victim of Fraud</a:t>
            </a:r>
            <a:r>
              <a:rPr lang="en"/>
              <a:t> or </a:t>
            </a:r>
            <a:r>
              <a:rPr lang="en" u="sng"/>
              <a:t>Not.</a:t>
            </a:r>
            <a:endParaRPr u="sng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 model will be trained to predict based on the following features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Client attributes: 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/>
              <a:t>Location (country &amp; province/state)</a:t>
            </a:r>
            <a:r>
              <a:rPr lang="en"/>
              <a:t>, 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/>
              <a:t>Gender</a:t>
            </a:r>
            <a:r>
              <a:rPr lang="en"/>
              <a:t> 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/>
              <a:t>Age Group</a:t>
            </a:r>
            <a:endParaRPr u="sng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Fraudulent activity attributes: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 </a:t>
            </a:r>
            <a:r>
              <a:rPr lang="en" u="sng"/>
              <a:t>Type of Fraud or cybercrime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 </a:t>
            </a:r>
            <a:r>
              <a:rPr lang="en" u="sng"/>
              <a:t>The Method of Solicitation</a:t>
            </a:r>
            <a:endParaRPr u="sng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Streamlit App</a:t>
            </a:r>
            <a:endParaRPr>
              <a:highlight>
                <a:srgbClr val="000000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Demonstration </a:t>
            </a: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25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P</a:t>
            </a:r>
            <a:r>
              <a:rPr lang="en">
                <a:solidFill>
                  <a:schemeClr val="dk1"/>
                </a:solidFill>
              </a:rPr>
              <a:t>roject analyses the </a:t>
            </a:r>
            <a:r>
              <a:rPr b="1" lang="en">
                <a:solidFill>
                  <a:schemeClr val="dk1"/>
                </a:solidFill>
              </a:rPr>
              <a:t>Canadian Anti-Fraud Centre Fraud Reporting System Dataset </a:t>
            </a:r>
            <a:r>
              <a:rPr lang="en"/>
              <a:t>from Open.Canada.ca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u="sng"/>
              <a:t>Random Forest Classifier</a:t>
            </a:r>
            <a:r>
              <a:rPr lang="en"/>
              <a:t> technique is used to produce predictive model.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Predictor Tool created and deployed through Streamlit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9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</a:t>
            </a:r>
            <a:endParaRPr/>
          </a:p>
        </p:txBody>
      </p:sp>
      <p:grpSp>
        <p:nvGrpSpPr>
          <p:cNvPr id="78" name="Google Shape;78;p16"/>
          <p:cNvGrpSpPr/>
          <p:nvPr/>
        </p:nvGrpSpPr>
        <p:grpSpPr>
          <a:xfrm>
            <a:off x="170279" y="1304999"/>
            <a:ext cx="2770624" cy="3516918"/>
            <a:chOff x="431925" y="1304864"/>
            <a:chExt cx="2628925" cy="4197300"/>
          </a:xfrm>
        </p:grpSpPr>
        <p:sp>
          <p:nvSpPr>
            <p:cNvPr id="79" name="Google Shape;79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431950" y="1304864"/>
              <a:ext cx="2628900" cy="4197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6"/>
          <p:cNvSpPr txBox="1"/>
          <p:nvPr>
            <p:ph idx="4294967295" type="body"/>
          </p:nvPr>
        </p:nvSpPr>
        <p:spPr>
          <a:xfrm>
            <a:off x="170275" y="1304875"/>
            <a:ext cx="26289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p16"/>
          <p:cNvSpPr txBox="1"/>
          <p:nvPr>
            <p:ph idx="4294967295" type="body"/>
          </p:nvPr>
        </p:nvSpPr>
        <p:spPr>
          <a:xfrm>
            <a:off x="170263" y="1797975"/>
            <a:ext cx="2628900" cy="19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Financial Institutions and </a:t>
            </a:r>
            <a:r>
              <a:rPr lang="en" sz="1600"/>
              <a:t>businesses</a:t>
            </a:r>
            <a:r>
              <a:rPr lang="en" sz="1600"/>
              <a:t> overloaded with reports of fraudulent and </a:t>
            </a:r>
            <a:r>
              <a:rPr lang="en" sz="1600"/>
              <a:t>malicious</a:t>
            </a:r>
            <a:r>
              <a:rPr lang="en" sz="1600"/>
              <a:t> activity.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Too many reports to handle at once.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Clients losing confidence in safety &amp; trust in institution.</a:t>
            </a:r>
            <a:endParaRPr sz="1600"/>
          </a:p>
        </p:txBody>
      </p:sp>
      <p:grpSp>
        <p:nvGrpSpPr>
          <p:cNvPr id="83" name="Google Shape;83;p16"/>
          <p:cNvGrpSpPr/>
          <p:nvPr/>
        </p:nvGrpSpPr>
        <p:grpSpPr>
          <a:xfrm>
            <a:off x="6004325" y="1260105"/>
            <a:ext cx="2632500" cy="3307759"/>
            <a:chOff x="3320450" y="1304875"/>
            <a:chExt cx="2632500" cy="3416400"/>
          </a:xfrm>
        </p:grpSpPr>
        <p:sp>
          <p:nvSpPr>
            <p:cNvPr id="84" name="Google Shape;84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6004325" y="1260100"/>
            <a:ext cx="27072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Solution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6"/>
          <p:cNvSpPr txBox="1"/>
          <p:nvPr>
            <p:ph idx="4294967295" type="body"/>
          </p:nvPr>
        </p:nvSpPr>
        <p:spPr>
          <a:xfrm>
            <a:off x="6040625" y="1682100"/>
            <a:ext cx="2554500" cy="28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Hierarchy</a:t>
            </a:r>
            <a:r>
              <a:rPr lang="en" sz="1600"/>
              <a:t> of importance needs to be established in order to </a:t>
            </a:r>
            <a:r>
              <a:rPr lang="en" sz="1600"/>
              <a:t>assess</a:t>
            </a:r>
            <a:r>
              <a:rPr lang="en" sz="1600"/>
              <a:t> risk.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Filter workload based on cases likely to be Fraudulent or Not.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Form task load </a:t>
            </a:r>
            <a:r>
              <a:rPr lang="en" sz="1600"/>
              <a:t>specific</a:t>
            </a:r>
            <a:r>
              <a:rPr lang="en" sz="1600"/>
              <a:t> groups</a:t>
            </a:r>
            <a:endParaRPr sz="1600"/>
          </a:p>
        </p:txBody>
      </p:sp>
      <p:sp>
        <p:nvSpPr>
          <p:cNvPr id="88" name="Google Shape;88;p16"/>
          <p:cNvSpPr txBox="1"/>
          <p:nvPr/>
        </p:nvSpPr>
        <p:spPr>
          <a:xfrm>
            <a:off x="3431500" y="1869000"/>
            <a:ext cx="2087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Investigation to determine Legitimacy of Reports can be lengthy process.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0" y="35675"/>
            <a:ext cx="4212300" cy="14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Original Data</a:t>
            </a:r>
            <a:r>
              <a:rPr b="1" lang="en" sz="4200"/>
              <a:t>: 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b="3059" l="4173" r="11849" t="20271"/>
          <a:stretch/>
        </p:blipFill>
        <p:spPr>
          <a:xfrm>
            <a:off x="1143925" y="743250"/>
            <a:ext cx="7948901" cy="42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Data Cleaning Steps: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 </a:t>
            </a:r>
            <a:r>
              <a:rPr lang="en"/>
              <a:t>unnecessary</a:t>
            </a:r>
            <a:r>
              <a:rPr lang="en"/>
              <a:t> columns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</a:t>
            </a:r>
            <a:r>
              <a:rPr lang="en"/>
              <a:t>edundant</a:t>
            </a:r>
            <a:r>
              <a:rPr lang="en"/>
              <a:t>, not needed or useful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Regrouping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 </a:t>
            </a:r>
            <a:r>
              <a:rPr lang="en"/>
              <a:t>prevalent</a:t>
            </a:r>
            <a:r>
              <a:rPr lang="en"/>
              <a:t> values in columns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Renaming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better comprehension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Dropping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“Not Specified” values too </a:t>
            </a:r>
            <a:r>
              <a:rPr lang="en"/>
              <a:t>prevalent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Kept if </a:t>
            </a:r>
            <a:r>
              <a:rPr lang="en"/>
              <a:t>valuable</a:t>
            </a:r>
            <a:r>
              <a:rPr lang="en"/>
              <a:t> to model building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Cleaned Dataframe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4842" l="0" r="0" t="8846"/>
          <a:stretch/>
        </p:blipFill>
        <p:spPr>
          <a:xfrm>
            <a:off x="1175575" y="1385450"/>
            <a:ext cx="6792850" cy="32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12" name="Google Shape;112;p20"/>
          <p:cNvSpPr txBox="1"/>
          <p:nvPr>
            <p:ph idx="4294967295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Findings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Overall Reports yield significant amount of Victims of Fraud compared to Non Victims.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Unbalanced Dataset</a:t>
            </a:r>
            <a:r>
              <a:rPr b="1" lang="en" sz="1600"/>
              <a:t>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Models prone to bias 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Overprediction of majority class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Precautions</a:t>
            </a:r>
            <a:r>
              <a:rPr b="1" lang="en" sz="1600"/>
              <a:t> should be taken when model building </a:t>
            </a:r>
            <a:endParaRPr b="1" sz="1600"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3" name="Google Shape;113;p20"/>
          <p:cNvSpPr txBox="1"/>
          <p:nvPr>
            <p:ph idx="4294967295" type="body"/>
          </p:nvPr>
        </p:nvSpPr>
        <p:spPr>
          <a:xfrm>
            <a:off x="7071600" y="254200"/>
            <a:ext cx="1941000" cy="2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2"/>
                </a:solidFill>
              </a:rPr>
              <a:t>0 : Non Victim : 57,523</a:t>
            </a:r>
            <a:endParaRPr sz="900">
              <a:solidFill>
                <a:schemeClr val="lt2"/>
              </a:solidFill>
            </a:endParaRPr>
          </a:p>
        </p:txBody>
      </p:sp>
      <p:sp>
        <p:nvSpPr>
          <p:cNvPr id="114" name="Google Shape;114;p20"/>
          <p:cNvSpPr txBox="1"/>
          <p:nvPr>
            <p:ph idx="4294967295" type="body"/>
          </p:nvPr>
        </p:nvSpPr>
        <p:spPr>
          <a:xfrm>
            <a:off x="7028575" y="602125"/>
            <a:ext cx="2070600" cy="3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2"/>
                </a:solidFill>
              </a:rPr>
              <a:t> 1 : Victim of Fraud : 142, 543</a:t>
            </a:r>
            <a:endParaRPr sz="1000">
              <a:solidFill>
                <a:schemeClr val="lt2"/>
              </a:solidFill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b="6547" l="12969" r="34437" t="26021"/>
          <a:stretch/>
        </p:blipFill>
        <p:spPr>
          <a:xfrm>
            <a:off x="4406950" y="1205050"/>
            <a:ext cx="4737048" cy="38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21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Lorem ipsum dolor sit amet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Sed do eiusmod tempor incididunt ut labore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21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21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Lorem ipsum dolor sit amet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Sed do eiusmod tempor incididunt ut labore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21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p21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" name="Google Shape;126;p21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Lorem ipsum dolor sit amet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Sed do eiusmod tempor incididunt ut labore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 rotWithShape="1">
          <a:blip r:embed="rId3">
            <a:alphaModFix/>
          </a:blip>
          <a:srcRect b="10069" l="15387" r="44096" t="23290"/>
          <a:stretch/>
        </p:blipFill>
        <p:spPr>
          <a:xfrm>
            <a:off x="490675" y="786525"/>
            <a:ext cx="3745075" cy="38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 rotWithShape="1">
          <a:blip r:embed="rId4">
            <a:alphaModFix/>
          </a:blip>
          <a:srcRect b="27747" l="16019" r="47917" t="13188"/>
          <a:stretch/>
        </p:blipFill>
        <p:spPr>
          <a:xfrm>
            <a:off x="4748075" y="822625"/>
            <a:ext cx="4257374" cy="377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3072000" y="649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 analysis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