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98EED3-A2FB-4C43-B456-A80CBCD2CABF}">
  <a:tblStyle styleId="{2298EED3-A2FB-4C43-B456-A80CBCD2C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Slab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4f1dbd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4f1dbd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4f1dbd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4f1dbd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4f1dbd3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4f1dbd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4f1dbd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4f1dbd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4f1dbd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4f1dbd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67bf0be3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67bf0be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5622fc3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5622fc3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242d70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242d70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4f1dbd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4f1dbd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RandomGridCV: </a:t>
            </a:r>
            <a:r>
              <a:rPr lang="en"/>
              <a:t>In contrast to GridSearchCV, not all parameter values are tried out, but rather a fixed number of parameter settings is sampled from the specified distributions.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67bf0be3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567bf0be3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242d7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242d7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67bf0be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567bf0be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67bf0be3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67bf0be3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4f1dbd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4f1dbd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67bf0be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67bf0be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4f1dbd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4f1dbd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be156be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6be156be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4f1dbd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54f1dbd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4f1dbd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54f1dbd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242d70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242d70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4f1dbd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4f1dbd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242d70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3242d70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54f1dbd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54f1dbd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67bf0be3_8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67bf0be3_8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4f1dbd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4f1dbd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4f1dbd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4f1dbd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4f1dbd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4f1dbd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242d70a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242d70a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4f1dbd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4f1dbd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33825" y="525025"/>
            <a:ext cx="5625600" cy="13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Traffic Accident Prediction with Machine Learning</a:t>
            </a:r>
            <a:endParaRPr sz="3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33825" y="3666725"/>
            <a:ext cx="562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b="1" lang="en" sz="2020"/>
              <a:t>DSE511 Final Project</a:t>
            </a:r>
            <a:endParaRPr b="1" sz="20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b="1" lang="en" sz="2020"/>
              <a:t>EonYeon Jo, Russ Limber, and Sanjeev Singh</a:t>
            </a:r>
            <a:endParaRPr b="1" sz="202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50" y="1924525"/>
            <a:ext cx="2448900" cy="15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71600" y="213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 Distribution by Cities</a:t>
            </a:r>
            <a:endParaRPr b="1"/>
          </a:p>
        </p:txBody>
      </p:sp>
      <p:sp>
        <p:nvSpPr>
          <p:cNvPr id="130" name="Google Shape;130;p22"/>
          <p:cNvSpPr/>
          <p:nvPr/>
        </p:nvSpPr>
        <p:spPr>
          <a:xfrm>
            <a:off x="342900" y="1112375"/>
            <a:ext cx="8596800" cy="38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223625"/>
            <a:ext cx="8458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Traffic Congestion by City &amp; Severity </a:t>
            </a:r>
            <a:endParaRPr b="1"/>
          </a:p>
        </p:txBody>
      </p:sp>
      <p:grpSp>
        <p:nvGrpSpPr>
          <p:cNvPr id="137" name="Google Shape;137;p23"/>
          <p:cNvGrpSpPr/>
          <p:nvPr/>
        </p:nvGrpSpPr>
        <p:grpSpPr>
          <a:xfrm>
            <a:off x="313650" y="1331025"/>
            <a:ext cx="8516700" cy="3724800"/>
            <a:chOff x="317450" y="1144125"/>
            <a:chExt cx="8516700" cy="3724800"/>
          </a:xfrm>
        </p:grpSpPr>
        <p:sp>
          <p:nvSpPr>
            <p:cNvPr id="138" name="Google Shape;138;p23"/>
            <p:cNvSpPr/>
            <p:nvPr/>
          </p:nvSpPr>
          <p:spPr>
            <a:xfrm>
              <a:off x="317450" y="1144125"/>
              <a:ext cx="8516700" cy="372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" name="Google Shape;13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700" y="1163425"/>
              <a:ext cx="8458200" cy="3686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507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Delay Duration by Severity &amp; City </a:t>
            </a:r>
            <a:endParaRPr b="1"/>
          </a:p>
        </p:txBody>
      </p:sp>
      <p:grpSp>
        <p:nvGrpSpPr>
          <p:cNvPr id="145" name="Google Shape;145;p24"/>
          <p:cNvGrpSpPr/>
          <p:nvPr/>
        </p:nvGrpSpPr>
        <p:grpSpPr>
          <a:xfrm>
            <a:off x="147900" y="1277500"/>
            <a:ext cx="8848200" cy="3816900"/>
            <a:chOff x="112250" y="1112375"/>
            <a:chExt cx="8848200" cy="3816900"/>
          </a:xfrm>
        </p:grpSpPr>
        <p:sp>
          <p:nvSpPr>
            <p:cNvPr id="146" name="Google Shape;146;p24"/>
            <p:cNvSpPr/>
            <p:nvPr/>
          </p:nvSpPr>
          <p:spPr>
            <a:xfrm>
              <a:off x="112250" y="1112375"/>
              <a:ext cx="8848200" cy="3816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900" y="1177738"/>
              <a:ext cx="8458200" cy="3686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6493725" y="1477350"/>
            <a:ext cx="2610300" cy="21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 Distribution by Day/Night </a:t>
            </a:r>
            <a:endParaRPr b="1"/>
          </a:p>
        </p:txBody>
      </p:sp>
      <p:grpSp>
        <p:nvGrpSpPr>
          <p:cNvPr id="153" name="Google Shape;153;p25"/>
          <p:cNvGrpSpPr/>
          <p:nvPr/>
        </p:nvGrpSpPr>
        <p:grpSpPr>
          <a:xfrm>
            <a:off x="130725" y="126150"/>
            <a:ext cx="6363000" cy="4891200"/>
            <a:chOff x="2702475" y="126150"/>
            <a:chExt cx="6363000" cy="4891200"/>
          </a:xfrm>
        </p:grpSpPr>
        <p:sp>
          <p:nvSpPr>
            <p:cNvPr id="154" name="Google Shape;154;p25"/>
            <p:cNvSpPr/>
            <p:nvPr/>
          </p:nvSpPr>
          <p:spPr>
            <a:xfrm>
              <a:off x="2702475" y="126150"/>
              <a:ext cx="6363000" cy="4891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Google Shape;15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6840" y="263075"/>
              <a:ext cx="5854261" cy="46173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29025" y="732875"/>
            <a:ext cx="3234300" cy="25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 Distribution by Weather Condition</a:t>
            </a:r>
            <a:endParaRPr b="1"/>
          </a:p>
        </p:txBody>
      </p:sp>
      <p:sp>
        <p:nvSpPr>
          <p:cNvPr id="161" name="Google Shape;161;p26"/>
          <p:cNvSpPr/>
          <p:nvPr/>
        </p:nvSpPr>
        <p:spPr>
          <a:xfrm>
            <a:off x="3298125" y="51875"/>
            <a:ext cx="5756100" cy="503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25" y="112350"/>
            <a:ext cx="4907525" cy="49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 Distribution by street side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00" y="1356575"/>
            <a:ext cx="7528776" cy="36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526" y="2859900"/>
            <a:ext cx="5285849" cy="223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358450" y="785500"/>
            <a:ext cx="3243900" cy="20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Accidents Annually &amp; Monthly change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525" y="110975"/>
            <a:ext cx="5285850" cy="27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50375"/>
            <a:ext cx="8520600" cy="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 Used</a:t>
            </a:r>
            <a:endParaRPr b="1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 (Baseline)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(Ensemble)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AdaBoost </a:t>
            </a:r>
            <a:r>
              <a:rPr lang="en"/>
              <a:t>(Ensemble)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XGBoost </a:t>
            </a:r>
            <a:r>
              <a:rPr lang="en"/>
              <a:t>(Ensemble)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Bayes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 </a:t>
            </a:r>
            <a:r>
              <a:rPr lang="en"/>
              <a:t>(Ensemble)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64100" y="3579025"/>
            <a:ext cx="63189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model building, we used two datasets and compared: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Full data</a:t>
            </a:r>
            <a:r>
              <a:rPr lang="en"/>
              <a:t>, carrying </a:t>
            </a:r>
            <a:r>
              <a:rPr b="1" lang="en"/>
              <a:t>141 features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PCA</a:t>
            </a:r>
            <a:r>
              <a:rPr lang="en"/>
              <a:t> reduced dataset carrying </a:t>
            </a:r>
            <a:r>
              <a:rPr b="1" lang="en"/>
              <a:t>47 features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64100" y="264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 Tuning</a:t>
            </a:r>
            <a:endParaRPr b="1"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41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Optimized all of our models based on Macro F1 Score. To break ties we used overall accuracy.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AdaBoost and XGBoost - used just the initial training/validation split. All other </a:t>
            </a:r>
            <a:r>
              <a:rPr lang="en" sz="2000"/>
              <a:t>models</a:t>
            </a:r>
            <a:r>
              <a:rPr lang="en" sz="2000"/>
              <a:t> were trained using cross validation.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RandomGridCV: to create a reasonable number of parameter combinations to Tune against.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</a:t>
            </a:r>
            <a:r>
              <a:rPr lang="en"/>
              <a:t>Parameters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952500" y="15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724025"/>
                <a:gridCol w="551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Classifiers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Tuning Parameters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warm_start, solver, penalty, multi_class, fit_intercept, dual, and 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n_estimators, min_samples_split, min_samples_leaf, max_features, max_depth, and criterion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it_prior,  and alpha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n_estimators,  learning_rate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_estimators, learning_rate, scale_pos_weight, max_depth, reg_alpha, reg_lambda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n_estimators, learning_rate, max_depth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179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Introduction</a:t>
            </a:r>
            <a:endParaRPr b="1"/>
          </a:p>
        </p:txBody>
      </p:sp>
      <p:sp>
        <p:nvSpPr>
          <p:cNvPr id="71" name="Google Shape;71;p14"/>
          <p:cNvSpPr/>
          <p:nvPr/>
        </p:nvSpPr>
        <p:spPr>
          <a:xfrm>
            <a:off x="346950" y="1092000"/>
            <a:ext cx="7644000" cy="1285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250" y="1092000"/>
            <a:ext cx="77154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“Vehicular accidents make up approximately 38,000 deaths in the United States each year and cause about 4.4 million hospitalizations.” (ASIRT, 2021).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Model Accident Severity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Handling a highly skewed dataset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64100" y="264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Tuning Time (PCA)</a:t>
            </a:r>
            <a:endParaRPr b="1"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952500" y="14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808700"/>
                <a:gridCol w="2107675"/>
                <a:gridCol w="1465025"/>
                <a:gridCol w="1568250"/>
              </a:tblGrid>
              <a:tr h="47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Tune Time (mins)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Combinations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/ Fit (s)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2.48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59.67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11.93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20.95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138.10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295.94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630.44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64100" y="264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Tuning Time</a:t>
            </a:r>
            <a:r>
              <a:rPr b="1" lang="en"/>
              <a:t> (Full)</a:t>
            </a:r>
            <a:endParaRPr b="1"/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952500" y="14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863475"/>
                <a:gridCol w="2052900"/>
                <a:gridCol w="1465025"/>
                <a:gridCol w="1568250"/>
              </a:tblGrid>
              <a:tr h="47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Tune Time (mins)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Combinations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/ Fit (s)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56.28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29.11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222.10 (3.7 Hr)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44.42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30.18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64.68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128.05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Evaluation (PCA)</a:t>
            </a:r>
            <a:endParaRPr b="1"/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952500" y="14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742975"/>
                <a:gridCol w="1270725"/>
                <a:gridCol w="928200"/>
                <a:gridCol w="1148750"/>
                <a:gridCol w="1114400"/>
                <a:gridCol w="1033950"/>
              </a:tblGrid>
              <a:tr h="45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(Macro)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Evaluation (Full Data)</a:t>
            </a:r>
            <a:endParaRPr b="1"/>
          </a:p>
        </p:txBody>
      </p:sp>
      <p:graphicFrame>
        <p:nvGraphicFramePr>
          <p:cNvPr id="218" name="Google Shape;218;p35"/>
          <p:cNvGraphicFramePr/>
          <p:nvPr/>
        </p:nvGraphicFramePr>
        <p:xfrm>
          <a:off x="952500" y="14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742975"/>
                <a:gridCol w="1270725"/>
                <a:gridCol w="928200"/>
                <a:gridCol w="1148750"/>
                <a:gridCol w="1114400"/>
                <a:gridCol w="1033950"/>
              </a:tblGrid>
              <a:tr h="45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(Macro)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0.67*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137700" y="1144113"/>
            <a:ext cx="8868600" cy="387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286700" y="96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21" y="1277638"/>
            <a:ext cx="3210407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00" y="1258687"/>
            <a:ext cx="3010070" cy="3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137700" y="1144113"/>
            <a:ext cx="8868600" cy="387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025" y="1236175"/>
            <a:ext cx="2682350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00" y="1226662"/>
            <a:ext cx="3324289" cy="37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92750" y="105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Probability Distribution 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92750" y="955200"/>
            <a:ext cx="4572000" cy="413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13" y="1073950"/>
            <a:ext cx="4045466" cy="38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4887300" y="1020125"/>
            <a:ext cx="4045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AdaBoost model had probability score almost near 0.5. Cause, decision stumps.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&amp; XGBoost, had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almost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 pattern; However, XGBoost had more concentration towards the end.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Explains why Severity-1 is better predicted by XGBoost.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52400" y="244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Curves &amp; Scalability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139100" y="1112850"/>
            <a:ext cx="8912100" cy="397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400"/>
            <a:ext cx="2107728" cy="38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578" y="1185300"/>
            <a:ext cx="2107728" cy="38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081" y="1185300"/>
            <a:ext cx="2107728" cy="38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3274" y="1185290"/>
            <a:ext cx="2107725" cy="383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Findings/Conclusion</a:t>
            </a:r>
            <a:endParaRPr b="1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Accident severity varies by city (pretty obvious).</a:t>
            </a:r>
            <a:endParaRPr sz="20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Chicago had more severe accidents compared to other cities.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Los Angeles was the place with the most accidents. Given, the population size, New York had </a:t>
            </a:r>
            <a:r>
              <a:rPr lang="en"/>
              <a:t>proportionately lower number of accidents.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Parameters selected during hyperparameter tuning for each model were almost identical for PCA vs. Full dataset.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Duration, Coord_Z, Distance, Day/Night, and Chicago Area were the top predictors for severity.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relation to our best model, the learning curve suggested there is a diminishing return in improving the validation accuracy if we increase the </a:t>
            </a:r>
            <a:r>
              <a:rPr lang="en"/>
              <a:t>training</a:t>
            </a:r>
            <a:r>
              <a:rPr lang="en"/>
              <a:t>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Attempt to cover a larger region (with the help of more computing power)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 the skewness in the severity, by using sampling techniques like SMOTE.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our tree models more generalizable and reduce overfitting. For Example: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Improve Recall at the expense of Specificity!!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38" y="2890825"/>
            <a:ext cx="3957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70875" y="455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Description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base dataset that we picked carried around </a:t>
            </a:r>
            <a:r>
              <a:rPr b="1" lang="en" sz="2000"/>
              <a:t>1.5 Million observations.</a:t>
            </a:r>
            <a:r>
              <a:rPr lang="en" sz="2000"/>
              <a:t> Each record represents an accident in the USA between 2016 and 2020.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downsampled the data to ~90K samples to make the problem more manageable. To filter, we considered six major US cities: New York City, Los Angeles, Chicago, Houston, Phoenix, and Philadelphia.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Finally, the target variable, Severity, had four levels, one to four.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228400"/>
            <a:ext cx="8520600" cy="3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Questions?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{2298EED3-A2FB-4C43-B456-A80CBCD2CABF}</a:tableStyleId>
              </a:tblPr>
              <a:tblGrid>
                <a:gridCol w="1316425"/>
                <a:gridCol w="1559050"/>
                <a:gridCol w="2144925"/>
                <a:gridCol w="221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Log (6)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 (14)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Weather Conditions (14)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Road Infrastructure (13)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Precipitation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Bump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Distance(mi)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Start_Lng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Visibility(mi)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Crossing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Start_Time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Start_Lat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Pressure(in)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Junction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End_Time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Humidity(%)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Stop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Temperature(F)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Roundabout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Timezone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Wind_Chill(F)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Railway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14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Preprocessing:</a:t>
            </a:r>
            <a:r>
              <a:rPr b="1" lang="en"/>
              <a:t> Imputation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25" y="414425"/>
            <a:ext cx="3708975" cy="29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1450" y="1306275"/>
            <a:ext cx="53637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Removed </a:t>
            </a:r>
            <a:r>
              <a:rPr lang="en" sz="2000"/>
              <a:t>Unnecessary Columns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OLS Interpolation - To impute Wind Chill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KNN Imputation - On Weather Conditions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Simple Imputation - What remained (categorical variables) were imputed using the mode.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Checked for Multicollinearity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Standardized the 12 numeric variables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Preprocessing: Extraction and Encoding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the problem a binary classification problem by transforming Severity.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&amp; 2 	      </a:t>
            </a:r>
            <a:r>
              <a:rPr b="1" lang="en"/>
              <a:t>0</a:t>
            </a:r>
            <a:r>
              <a:rPr lang="en"/>
              <a:t>    and   3 &amp; 4 	           </a:t>
            </a:r>
            <a:r>
              <a:rPr b="1" lang="en"/>
              <a:t>1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Extracted the following features: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Duration </a:t>
            </a:r>
            <a:r>
              <a:rPr lang="en"/>
              <a:t>(Using Start_Time and End_Time).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Month, Day of Week, and Hour (Using Start_Time).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Cartesian Coordinates X, Y, Z (Using Start_Lat &amp; Start_Lng).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Encoding: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Performed binary encoding on 14 categorical variables.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Performed one-hot encoding on remaining 8 categorical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571625" y="2020650"/>
            <a:ext cx="4593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744700" y="2020650"/>
            <a:ext cx="4593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284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Preprocessing: Split, Standardize, and Reduction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performed a stratified random train (80%)/validation (10%)/test (10%) split based on severity.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we performed PCA, preserving 95% of the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 for model building, we prepared two 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Full data</a:t>
            </a:r>
            <a:r>
              <a:rPr lang="en"/>
              <a:t>, </a:t>
            </a:r>
            <a:r>
              <a:rPr lang="en"/>
              <a:t>carrying</a:t>
            </a:r>
            <a:r>
              <a:rPr lang="en"/>
              <a:t> </a:t>
            </a:r>
            <a:r>
              <a:rPr b="1" lang="en"/>
              <a:t>141 features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PCA</a:t>
            </a:r>
            <a:r>
              <a:rPr lang="en"/>
              <a:t> reduced dataset carrying </a:t>
            </a:r>
            <a:r>
              <a:rPr b="1" lang="en"/>
              <a:t>47 features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150" y="2706675"/>
            <a:ext cx="2388450" cy="23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0" y="4392925"/>
            <a:ext cx="6688849" cy="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28775" y="1007263"/>
            <a:ext cx="20553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Roboto Slab"/>
                <a:ea typeface="Roboto Slab"/>
                <a:cs typeface="Roboto Slab"/>
                <a:sym typeface="Roboto Slab"/>
              </a:rPr>
              <a:t>Chi Square Test for Homogeneity</a:t>
            </a:r>
            <a:endParaRPr b="1" sz="2000">
              <a:solidFill>
                <a:srgbClr val="99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128775" y="287125"/>
            <a:ext cx="8685900" cy="5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 (</a:t>
            </a:r>
            <a:r>
              <a:rPr b="1" lang="en"/>
              <a:t>EDA)</a:t>
            </a:r>
            <a:endParaRPr b="1"/>
          </a:p>
        </p:txBody>
      </p:sp>
      <p:sp>
        <p:nvSpPr>
          <p:cNvPr id="114" name="Google Shape;114;p20"/>
          <p:cNvSpPr txBox="1"/>
          <p:nvPr/>
        </p:nvSpPr>
        <p:spPr>
          <a:xfrm>
            <a:off x="207375" y="2339175"/>
            <a:ext cx="18981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P-value almost equal to 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/>
          <p:nvPr/>
        </p:nvSpPr>
        <p:spPr>
          <a:xfrm flipH="1" rot="10800000">
            <a:off x="775600" y="3239975"/>
            <a:ext cx="1132800" cy="115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650" y="1007275"/>
            <a:ext cx="6655125" cy="351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65300" y="1226975"/>
            <a:ext cx="2769600" cy="16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EDA: Accident Distribution by Severity</a:t>
            </a:r>
            <a:endParaRPr b="1"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2934911" y="187429"/>
            <a:ext cx="6046522" cy="4768645"/>
            <a:chOff x="2262254" y="1019827"/>
            <a:chExt cx="4704000" cy="3898500"/>
          </a:xfrm>
        </p:grpSpPr>
        <p:sp>
          <p:nvSpPr>
            <p:cNvPr id="123" name="Google Shape;123;p21"/>
            <p:cNvSpPr/>
            <p:nvPr/>
          </p:nvSpPr>
          <p:spPr>
            <a:xfrm>
              <a:off x="2262254" y="1019827"/>
              <a:ext cx="4704000" cy="3898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2267" y="1097350"/>
              <a:ext cx="4619467" cy="3820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