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  <p:sldMasterId id="2147484195" r:id="rId2"/>
  </p:sldMasterIdLst>
  <p:notesMasterIdLst>
    <p:notesMasterId r:id="rId18"/>
  </p:notesMasterIdLst>
  <p:sldIdLst>
    <p:sldId id="483" r:id="rId3"/>
    <p:sldId id="726" r:id="rId4"/>
    <p:sldId id="680" r:id="rId5"/>
    <p:sldId id="681" r:id="rId6"/>
    <p:sldId id="777" r:id="rId7"/>
    <p:sldId id="780" r:id="rId8"/>
    <p:sldId id="779" r:id="rId9"/>
    <p:sldId id="790" r:id="rId10"/>
    <p:sldId id="781" r:id="rId11"/>
    <p:sldId id="789" r:id="rId12"/>
    <p:sldId id="785" r:id="rId13"/>
    <p:sldId id="786" r:id="rId14"/>
    <p:sldId id="791" r:id="rId15"/>
    <p:sldId id="787" r:id="rId16"/>
    <p:sldId id="7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tula, Swathi [E CPE]" initials="BS[C" lastIdx="2" clrIdx="0">
    <p:extLst/>
  </p:cmAuthor>
  <p:cmAuthor id="2" name="Takkala, Rohit-Reddy [E CPE]" initials="TR[C" lastIdx="1" clrIdx="1">
    <p:extLst/>
  </p:cmAuthor>
  <p:cmAuthor id="3" name="Swathi Battula" initials="SB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021"/>
    <a:srgbClr val="00FF00"/>
    <a:srgbClr val="33CC33"/>
    <a:srgbClr val="0000CC"/>
    <a:srgbClr val="6E6259"/>
    <a:srgbClr val="B2B2B2"/>
    <a:srgbClr val="CC0000"/>
    <a:srgbClr val="CD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484" autoAdjust="0"/>
    <p:restoredTop sz="95899" autoAdjust="0"/>
  </p:normalViewPr>
  <p:slideViewPr>
    <p:cSldViewPr>
      <p:cViewPr varScale="1">
        <p:scale>
          <a:sx n="103" d="100"/>
          <a:sy n="103" d="100"/>
        </p:scale>
        <p:origin x="714" y="114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25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20E7E-9FF4-4963-BD5A-F373FC328D05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28B04-4F57-4DBB-85B8-9A9BEDC91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28B04-4F57-4DBB-85B8-9A9BEDC9179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28B04-4F57-4DBB-85B8-9A9BEDC917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4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28B04-4F57-4DBB-85B8-9A9BEDC917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97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28B04-4F57-4DBB-85B8-9A9BEDC917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02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4AEF-4B66-4426-A78D-962356F470A1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1B7E-E286-49AA-9644-6899E1925366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C1-7BCB-4988-B727-99EC937CE91C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09F7E79-C891-4422-A902-9BD85CFF2710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88887D9D-4E73-4A1B-B91A-D4DD1ACF1E5D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9A3E25C-3F7B-4534-A0A7-888F609FFC35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5DC9-8101-4EA1-855B-CE96D5F592B3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9E85-5ABB-4CE7-A886-E566D2817F87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958069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 cstate="print"/>
          <a:srcRect b="38235"/>
          <a:stretch>
            <a:fillRect/>
          </a:stretch>
        </p:blipFill>
        <p:spPr bwMode="auto">
          <a:xfrm>
            <a:off x="304800" y="33390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462769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3097288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 cstate="print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1646016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533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FE4-39A8-494A-802A-6F858D790BD7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0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0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0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86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47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23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77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38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4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CB73-069B-4DD6-87E0-7DF7841B6F92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47AE-6D94-473C-930A-EC09C059F0F7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C12-3A6F-43E3-B4B8-81BE812EB60A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331-D3AE-4560-B852-5CA55811A029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E48B-F65F-420F-873D-166015AF3763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8B28-7A8A-47A8-B0C7-B5043951A71E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1A0E-C8BB-431B-B6BD-522975D07B94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1C5F2BE-3AC1-445C-B2D6-BB1426E84829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 userDrawn="1"/>
        </p:nvSpPr>
        <p:spPr>
          <a:xfrm>
            <a:off x="4038600" y="6324600"/>
            <a:ext cx="5105400" cy="381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</a:t>
            </a:r>
            <a:r>
              <a:rPr lang="en-US" sz="1800" kern="0" dirty="0">
                <a:solidFill>
                  <a:srgbClr val="FFFFFF"/>
                </a:solidFill>
                <a:cs typeface="Calibri" panose="020F0502020204030204" pitchFamily="34" charset="0"/>
              </a:rPr>
              <a:t>Electrical</a:t>
            </a:r>
            <a:r>
              <a:rPr lang="en-US" sz="1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8589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econ.iastate.edu/tesfatsi/ECAModelAndPyomoCodeDoc.LTesfatsion.pdf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DProject/ERCOTTest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ITDProject/ERCOTTestSystem/tree/master/ERCOT_Test_Systems/The_200Bus_ERCOT_Test_Syste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econ.iastate.edu/tesfatsi/ECAModelAndPyomoCodeDoc.LTesfatsion.pdf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3048000"/>
          </a:xfrm>
        </p:spPr>
        <p:txBody>
          <a:bodyPr/>
          <a:lstStyle/>
          <a:p>
            <a:pPr algn="ctr">
              <a:spcBef>
                <a:spcPts val="4200"/>
              </a:spcBef>
              <a:spcAft>
                <a:spcPts val="1800"/>
              </a:spcAft>
            </a:pPr>
            <a:r>
              <a:rPr lang="en-US" sz="3200" b="1">
                <a:solidFill>
                  <a:srgbClr val="A50021"/>
                </a:solidFill>
                <a:latin typeface="Calibri" panose="020F0502020204030204" pitchFamily="34" charset="0"/>
              </a:rPr>
              <a:t>Report on:</a:t>
            </a:r>
            <a:b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ERCOT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PNNL Contract 401882: 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Start Date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3/19/2018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b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          </a:t>
            </a:r>
            <a:br>
              <a:rPr lang="en-US" sz="2000" b="1" dirty="0">
                <a:solidFill>
                  <a:srgbClr val="A50021"/>
                </a:solidFill>
                <a:latin typeface="Calibri" panose="020F0502020204030204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an Integrated Transmission and Distribution </a:t>
            </a:r>
            <a:b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System to Evaluate Transactive Energy Systems</a:t>
            </a:r>
            <a:b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399" y="533400"/>
            <a:ext cx="8297861" cy="762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Department of Economics,  Department of Electrical &amp; Computer Engineering</a:t>
            </a:r>
          </a:p>
          <a:p>
            <a:r>
              <a:rPr lang="en-US" sz="1200" dirty="0">
                <a:latin typeface="Calibri" panose="020F0502020204030204" pitchFamily="34" charset="0"/>
              </a:rPr>
              <a:t>Department of Electrical and Computer Engineering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0" y="39624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24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solidFill>
                  <a:srgbClr val="A5002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ISU Project Team: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kern="0" dirty="0">
                <a:latin typeface="Calibri" panose="020F0502020204030204" pitchFamily="34" charset="0"/>
                <a:cs typeface="Arial" panose="020B0604020202020204" pitchFamily="34" charset="0"/>
              </a:rPr>
              <a:t>PI Leigh Tesfatsion &amp; Co-PI </a:t>
            </a:r>
            <a:r>
              <a:rPr lang="en-US" sz="1600" b="1" kern="0" dirty="0" err="1">
                <a:latin typeface="Calibri" panose="020F0502020204030204" pitchFamily="34" charset="0"/>
                <a:cs typeface="Arial" panose="020B0604020202020204" pitchFamily="34" charset="0"/>
              </a:rPr>
              <a:t>Zhaoyu</a:t>
            </a:r>
            <a:r>
              <a:rPr lang="en-US" sz="1600" b="1" kern="0" dirty="0">
                <a:latin typeface="Calibri" panose="020F0502020204030204" pitchFamily="34" charset="0"/>
                <a:cs typeface="Arial" panose="020B0604020202020204" pitchFamily="34" charset="0"/>
              </a:rPr>
              <a:t> Wang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kern="0" dirty="0">
                <a:latin typeface="Calibri" panose="020F0502020204030204" pitchFamily="34" charset="0"/>
                <a:cs typeface="Arial" panose="020B0604020202020204" pitchFamily="34" charset="0"/>
              </a:rPr>
              <a:t>Grad Research Assistant:  Swathi Battula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A5002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A5002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A5002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PNNL/ISU Web Conference, 10 May 2019</a:t>
            </a:r>
          </a:p>
          <a:p>
            <a:pPr algn="ctr"/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mage result for &quot;Iowa State University&quot;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4999"/>
            <a:ext cx="1058861" cy="8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0F1B-4A78-4B7A-B9D4-4CF9CAB2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3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Latest Work on AMES V5.0…Continued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64FD-BA44-4F06-8215-D004337D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220" y="854074"/>
            <a:ext cx="9144000" cy="59277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ECA Model Extension: LSEs can submit three types of price-sensitive demand bids. See Section 6 of the following report: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A5002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http://www2.econ.iastate.edu/tesfatsi/ECAModelAndPyomoCodeDoc.LTesfatsion.pdf</a:t>
            </a:r>
            <a:endParaRPr lang="en-US" sz="1800" b="1" dirty="0">
              <a:solidFill>
                <a:srgbClr val="A5002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Demand bids with time-of-use pricing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A specified price submitted for each time-step 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Demand bids with step-function pricing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5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step-function demand schedule submitted                           for each time-step 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Demand bids directly expressed as benefit functions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benefit function submitted for each time-step 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7B08-B3FC-4932-A4B9-9777DD31C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3964" y="6492875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1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A73D-F16F-4BCA-96B6-CF22BD2F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399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Price-Responsive Demand Bids …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C7BA-482F-409B-A0BA-24778CAF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348"/>
            <a:ext cx="8915400" cy="54638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Option 1: Time-of-Use Pricing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Recall that the future operating period T is divided into NK  time-steps, where each time-step k has length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∆t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Suppose LSE j submits a separate price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(k) ($/MW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for each time-step k.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maximum amount ($) that LSE j is willing to pay for a power-usage level 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(k) (MW) maintained during time-step k  is then given by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(k)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(k)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8715D-DB4F-4235-9ADE-3B51CF6B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56331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6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E55-7AC0-434B-86E0-90ECEF64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399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Price-Responsive Demand Bid …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2A1D-5BBE-4C15-9152-F2E7EAEF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641F5-4C9D-489F-A561-496FF6E38F2B}"/>
              </a:ext>
            </a:extLst>
          </p:cNvPr>
          <p:cNvSpPr txBox="1"/>
          <p:nvPr/>
        </p:nvSpPr>
        <p:spPr>
          <a:xfrm>
            <a:off x="35767" y="7600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0021"/>
              </a:buCl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2800" b="1" dirty="0"/>
              <a:t>Option 2: A demand schedule for each time-step 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63F51-4BDC-4A93-9F8F-01EDD0F87657}"/>
              </a:ext>
            </a:extLst>
          </p:cNvPr>
          <p:cNvSpPr txBox="1"/>
          <p:nvPr/>
        </p:nvSpPr>
        <p:spPr>
          <a:xfrm>
            <a:off x="0" y="560204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 power-price combination (p</a:t>
            </a:r>
            <a:r>
              <a:rPr lang="en-US" baseline="-25000" dirty="0"/>
              <a:t>n</a:t>
            </a:r>
            <a:r>
              <a:rPr lang="en-US" dirty="0"/>
              <a:t>(k),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(k)) for time-step k has the following interpretation: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dirty="0"/>
              <a:t> p</a:t>
            </a:r>
            <a:r>
              <a:rPr lang="en-US" baseline="-25000" dirty="0"/>
              <a:t>n</a:t>
            </a:r>
            <a:r>
              <a:rPr lang="en-US" dirty="0"/>
              <a:t>(k)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/>
              <a:t> = Maximum amount ($) that LSE j is willing to pay for a power-usage level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(k) maintained during time-step k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0431DE5-DFB8-45A6-9E29-C9CC0CB3B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2879"/>
            <a:ext cx="68484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E55-7AC0-434B-86E0-90ECEF64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399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Price-Responsive Demand Bid …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2A1D-5BBE-4C15-9152-F2E7EAEF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641F5-4C9D-489F-A561-496FF6E38F2B}"/>
              </a:ext>
            </a:extLst>
          </p:cNvPr>
          <p:cNvSpPr txBox="1"/>
          <p:nvPr/>
        </p:nvSpPr>
        <p:spPr>
          <a:xfrm>
            <a:off x="-21771" y="6253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0021"/>
              </a:buCl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2800" b="1" dirty="0"/>
              <a:t>Option 2: Demand schedule for each time-step k…Cont’d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63F51-4BDC-4A93-9F8F-01EDD0F87657}"/>
              </a:ext>
            </a:extLst>
          </p:cNvPr>
          <p:cNvSpPr txBox="1"/>
          <p:nvPr/>
        </p:nvSpPr>
        <p:spPr>
          <a:xfrm>
            <a:off x="0" y="580753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3EA83-66D3-4E49-8030-1E02F3F02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1148527"/>
            <a:ext cx="6705600" cy="4403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725E91-70A3-4C01-980D-1AACF014CF16}"/>
              </a:ext>
            </a:extLst>
          </p:cNvPr>
          <p:cNvSpPr txBox="1"/>
          <p:nvPr/>
        </p:nvSpPr>
        <p:spPr>
          <a:xfrm>
            <a:off x="0" y="552018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50021"/>
                </a:solidFill>
              </a:rPr>
              <a:t>Illustration:  </a:t>
            </a:r>
            <a:r>
              <a:rPr lang="en-US" dirty="0"/>
              <a:t>Physical aspects of a price-sensitive demand bid submitted by an LSE for an operating period T consisting of 12 time-steps k.  The demand schedule for each k is as depicted on the previous slide.   The shaded region denotes one possible load profile the ISO could clear for operating period T.</a:t>
            </a:r>
          </a:p>
        </p:txBody>
      </p:sp>
    </p:spTree>
    <p:extLst>
      <p:ext uri="{BB962C8B-B14F-4D97-AF65-F5344CB8AC3E}">
        <p14:creationId xmlns:p14="http://schemas.microsoft.com/office/powerpoint/2010/main" val="12324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A73D-F16F-4BCA-96B6-CF22BD2F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399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Price-Responsive Demand Bids …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C7BA-482F-409B-A0BA-24778CAF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3618"/>
            <a:ext cx="9144000" cy="61243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Option 3: Submit a benefit function for each time-step k</a:t>
            </a: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More generally, suppose LSE j directly assigns a benefit ($) to each possible power-usage level p for time-step k by means of a non-decreasing concave benefit function B</a:t>
            </a:r>
            <a:r>
              <a:rPr lang="en-US" baseline="-25000" dirty="0">
                <a:solidFill>
                  <a:schemeClr val="tx1"/>
                </a:solidFill>
              </a:rPr>
              <a:t>j,k</a:t>
            </a:r>
            <a:r>
              <a:rPr lang="en-US" dirty="0">
                <a:solidFill>
                  <a:schemeClr val="tx1"/>
                </a:solidFill>
              </a:rPr>
              <a:t>(p).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Quadratic Example: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      B</a:t>
            </a:r>
            <a:r>
              <a:rPr lang="en-US" sz="2400" baseline="-25000" dirty="0">
                <a:solidFill>
                  <a:schemeClr val="tx1"/>
                </a:solidFill>
              </a:rPr>
              <a:t>j,k</a:t>
            </a:r>
            <a:r>
              <a:rPr lang="en-US" sz="2400" dirty="0">
                <a:solidFill>
                  <a:schemeClr val="tx1"/>
                </a:solidFill>
              </a:rPr>
              <a:t>(p)  =  </a:t>
            </a:r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(k)  +  </a:t>
            </a:r>
            <a:r>
              <a:rPr lang="en-US" sz="2400" dirty="0" err="1">
                <a:solidFill>
                  <a:schemeClr val="tx1"/>
                </a:solidFill>
              </a:rPr>
              <a:t>e</a:t>
            </a:r>
            <a:r>
              <a:rPr 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(k) p    +  f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(k) p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</a:p>
          <a:p>
            <a:pPr marL="0" indent="0">
              <a:buNone/>
            </a:pPr>
            <a:endParaRPr lang="en-US" sz="1200" baseline="30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aseline="30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aseline="30000" dirty="0">
                <a:solidFill>
                  <a:schemeClr val="tx1"/>
                </a:solidFill>
              </a:rPr>
              <a:t>The max amount ($) that LSE j is willing to pay for a power-usage level p maintained during time-step k is then given by B</a:t>
            </a:r>
            <a:r>
              <a:rPr lang="en-US" sz="2400" baseline="30000" dirty="0">
                <a:solidFill>
                  <a:schemeClr val="tx1"/>
                </a:solidFill>
              </a:rPr>
              <a:t>j,k</a:t>
            </a:r>
            <a:r>
              <a:rPr lang="en-US" sz="3600" baseline="30000" dirty="0">
                <a:solidFill>
                  <a:schemeClr val="tx1"/>
                </a:solidFill>
              </a:rPr>
              <a:t>(p).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aseline="30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aseline="30000">
                <a:solidFill>
                  <a:schemeClr val="tx1"/>
                </a:solidFill>
              </a:rPr>
              <a:t>The price </a:t>
            </a:r>
            <a:r>
              <a:rPr lang="el-GR" sz="3600" baseline="30000" dirty="0">
                <a:solidFill>
                  <a:schemeClr val="tx1"/>
                </a:solidFill>
              </a:rPr>
              <a:t>π</a:t>
            </a:r>
            <a:r>
              <a:rPr lang="en-US" sz="2400" baseline="30000" dirty="0" err="1">
                <a:solidFill>
                  <a:schemeClr val="tx1"/>
                </a:solidFill>
              </a:rPr>
              <a:t>j,k</a:t>
            </a:r>
            <a:r>
              <a:rPr lang="en-US" sz="3600" baseline="30000" dirty="0">
                <a:solidFill>
                  <a:schemeClr val="tx1"/>
                </a:solidFill>
              </a:rPr>
              <a:t>(p) ($/MW) that LSE j is willing to pay for  incremental power at the power-usage level p for time-step k can be expressed by the marginal benefit function: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baseline="30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8715D-DB4F-4235-9ADE-3B51CF6B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56331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8CF59-E0CC-40DA-999C-BAF4445B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685454"/>
            <a:ext cx="3733800" cy="11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C787-F4B1-4924-97BD-3FA21898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19118" cy="533399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Submission of a benefit function…Cont’d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718C724-E155-4746-AF90-DD4DEF1E9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22337"/>
            <a:ext cx="7049988" cy="5013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419F-9B0D-43F6-871E-53E33C22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18" y="6492875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8984-C667-4345-AA2D-7E68C8663099}"/>
              </a:ext>
            </a:extLst>
          </p:cNvPr>
          <p:cNvSpPr txBox="1"/>
          <p:nvPr/>
        </p:nvSpPr>
        <p:spPr>
          <a:xfrm>
            <a:off x="381000" y="602910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MILP (Mixed Integer Linear Programming) tractable approximation for a general concave non-decreasing benefit function, here shown for a quadratic benefit function B(p).</a:t>
            </a:r>
          </a:p>
        </p:txBody>
      </p:sp>
    </p:spTree>
    <p:extLst>
      <p:ext uri="{BB962C8B-B14F-4D97-AF65-F5344CB8AC3E}">
        <p14:creationId xmlns:p14="http://schemas.microsoft.com/office/powerpoint/2010/main" val="207853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31"/>
            <a:ext cx="9144000" cy="53339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ERCOT Contract: Presentation Outline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402BC-D858-46A6-A823-563B0177A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63000" y="60198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9A9A4E-4C82-4D44-9372-C31BB381809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442" y="573367"/>
            <a:ext cx="9143999" cy="605206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Original Task/Milestone Schedule: M1-M3</a:t>
            </a:r>
          </a:p>
          <a:p>
            <a:pPr lvl="1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Updated Task/Milestone Schedule: M1-M3</a:t>
            </a:r>
          </a:p>
          <a:p>
            <a:pPr lvl="1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q"/>
            </a:pP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Latest AMES V5.0 Work for ERCOT Test Cases (i.e., for M3.2)</a:t>
            </a:r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Two options now available for </a:t>
            </a:r>
            <a:r>
              <a:rPr lang="en-US" sz="2000" dirty="0" err="1">
                <a:solidFill>
                  <a:srgbClr val="000000"/>
                </a:solidFill>
              </a:rPr>
              <a:t>inputing</a:t>
            </a:r>
            <a:r>
              <a:rPr lang="en-US" sz="2000" dirty="0">
                <a:solidFill>
                  <a:srgbClr val="000000"/>
                </a:solidFill>
              </a:rPr>
              <a:t> DAM and RTM Load Profiles</a:t>
            </a:r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Input file modified so users can easily set how frequently RTM runs</a:t>
            </a:r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Answer to Mitch’s </a:t>
            </a:r>
            <a:r>
              <a:rPr lang="en-US" sz="2000" dirty="0" err="1">
                <a:solidFill>
                  <a:srgbClr val="000000"/>
                </a:solidFill>
              </a:rPr>
              <a:t>MIPGap</a:t>
            </a:r>
            <a:r>
              <a:rPr lang="en-US" sz="2000" dirty="0">
                <a:solidFill>
                  <a:srgbClr val="000000"/>
                </a:solidFill>
              </a:rPr>
              <a:t> question</a:t>
            </a:r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The ECA Model -- used to model the ISO-managed Day-Ahead Market SCUC/SCED Optimization in AMES V5.0 -- has been extended to permit Load-Serving Entities (LSEs) to submit price-sensitive demand bids.  </a:t>
            </a:r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NOTE:  LSEs do not participate as bidders in the Real-Time Market (RTM) either in AMES V5.0 or in any real-world U.S. RTMs.  Instead, the ISO itself submits load forecasts into the RTM.</a:t>
            </a:r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2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3000" y="6477000"/>
            <a:ext cx="3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39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Task &amp; Milestone Schedule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99060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2500" y="2209800"/>
          <a:ext cx="7086600" cy="134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189414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6452503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65167867"/>
                    </a:ext>
                  </a:extLst>
                </a:gridCol>
              </a:tblGrid>
              <a:tr h="264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Date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Original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887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May</a:t>
                      </a:r>
                      <a:r>
                        <a:rPr lang="en-US" sz="1200" baseline="0" dirty="0"/>
                        <a:t> 31, 2018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5-zone model of the old ERCOT system, posted to a web repository.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8635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Sep</a:t>
                      </a:r>
                      <a:r>
                        <a:rPr lang="en-US" sz="1200" baseline="0" dirty="0"/>
                        <a:t> 30, 2018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Nodal model of the new ERCOT system, posted to a web repository.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80682"/>
                  </a:ext>
                </a:extLst>
              </a:tr>
              <a:tr h="264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Sep</a:t>
                      </a:r>
                      <a:r>
                        <a:rPr lang="en-US" sz="1200" baseline="0" dirty="0"/>
                        <a:t> 30, 2018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Submitted conference or journal paper on this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08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63000" y="65532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6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Task &amp; Milestone 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3400" y="990600"/>
          <a:ext cx="7962900" cy="505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1218941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645250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165167867"/>
                    </a:ext>
                  </a:extLst>
                </a:gridCol>
              </a:tblGrid>
              <a:tr h="417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</a:rPr>
                        <a:t>Date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</a:rPr>
                        <a:t>Date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</a:rPr>
                        <a:t>Fuller Descriptions of Actual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8878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M1*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May 31, 2018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June 5,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Development of</a:t>
                      </a:r>
                      <a:r>
                        <a:rPr lang="en-US" sz="1200" b="1" baseline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  8-Bus ERCOT model (with nodal locational marginal pricing);  grid/load/gen data posted at PNNL repository</a:t>
                      </a:r>
                      <a:endParaRPr lang="en-US" sz="1200" b="0" dirty="0">
                        <a:solidFill>
                          <a:srgbClr val="0000CC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8635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M2.1</a:t>
                      </a:r>
                      <a:r>
                        <a:rPr lang="en-US" sz="1200" dirty="0"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DONE</a:t>
                      </a:r>
                      <a:endParaRPr lang="en-US" sz="1200" dirty="0">
                        <a:solidFill>
                          <a:srgbClr val="00B05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Sept 30,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August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 1,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2018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Basic 8-Bus ERCOT Test System,</a:t>
                      </a:r>
                      <a:r>
                        <a:rPr lang="en-US" sz="1200" b="1" baseline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implemented via AMES V3.1,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posted at    </a:t>
                      </a:r>
                      <a:r>
                        <a:rPr lang="en-US" sz="1200" b="1" dirty="0">
                          <a:solidFill>
                            <a:srgbClr val="33CC33"/>
                          </a:solidFill>
                          <a:latin typeface="Calibri" panose="020F0502020204030204" pitchFamily="34" charset="0"/>
                          <a:hlinkClick r:id="rId3"/>
                        </a:rPr>
                        <a:t>https://github.com/ITDProject/ERCOTTestSystem</a:t>
                      </a:r>
                      <a:r>
                        <a:rPr lang="en-US" sz="1200" b="0" dirty="0">
                          <a:solidFill>
                            <a:srgbClr val="33CC33"/>
                          </a:solidFill>
                          <a:latin typeface="Calibri" panose="020F0502020204030204" pitchFamily="34" charset="0"/>
                          <a:hlinkClick r:id="rId3"/>
                        </a:rPr>
                        <a:t> </a:t>
                      </a:r>
                      <a:endParaRPr lang="en-US" sz="1200" b="0" dirty="0">
                        <a:solidFill>
                          <a:srgbClr val="33CC33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8068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kern="120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M2.2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DONE</a:t>
                      </a:r>
                      <a:endParaRPr lang="en-US" sz="1200" b="1" kern="1200" dirty="0">
                        <a:solidFill>
                          <a:srgbClr val="0000CC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Sept 30,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August 24,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8-Bus ERCOT Test System (with wind power), </a:t>
                      </a:r>
                      <a:r>
                        <a:rPr lang="en-US" sz="1200" b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implemented via AMES V3.2,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posted at    </a:t>
                      </a:r>
                      <a:r>
                        <a:rPr lang="en-US" sz="1200" b="1" dirty="0">
                          <a:solidFill>
                            <a:srgbClr val="33CC33"/>
                          </a:solidFill>
                          <a:latin typeface="Calibri" panose="020F0502020204030204" pitchFamily="34" charset="0"/>
                          <a:hlinkClick r:id="rId3"/>
                        </a:rPr>
                        <a:t>https://github.com/ITDProject/ERCOTTestSystem</a:t>
                      </a:r>
                      <a:r>
                        <a:rPr lang="en-US" sz="1200" b="0" dirty="0">
                          <a:solidFill>
                            <a:srgbClr val="33CC33"/>
                          </a:solidFill>
                          <a:latin typeface="Calibri" panose="020F0502020204030204" pitchFamily="34" charset="0"/>
                          <a:hlinkClick r:id="rId3"/>
                        </a:rPr>
                        <a:t> </a:t>
                      </a:r>
                      <a:endParaRPr lang="en-US" sz="1200" b="0" dirty="0">
                        <a:solidFill>
                          <a:srgbClr val="33CC33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M3.1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DONE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Sept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 30, 2018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August 31,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200-Bus </a:t>
                      </a: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ERCOT Test System (with wind power), </a:t>
                      </a:r>
                      <a:r>
                        <a:rPr lang="en-US" sz="120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implemented via AMES V3.2,</a:t>
                      </a:r>
                      <a:r>
                        <a:rPr lang="en-US" sz="1200" baseline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</a:rPr>
                        <a:t>posted at    </a:t>
                      </a:r>
                      <a:r>
                        <a:rPr lang="en-US" sz="1200" b="1" dirty="0">
                          <a:solidFill>
                            <a:srgbClr val="33CC33"/>
                          </a:solidFill>
                          <a:latin typeface="Calibri" panose="020F0502020204030204" pitchFamily="34" charset="0"/>
                          <a:hlinkClick r:id="rId4"/>
                        </a:rPr>
                        <a:t>h</a:t>
                      </a:r>
                      <a:r>
                        <a:rPr lang="en-US" sz="1200" b="1" kern="1200" dirty="0">
                          <a:solidFill>
                            <a:srgbClr val="33CC33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4"/>
                        </a:rPr>
                        <a:t>ttps</a:t>
                      </a:r>
                      <a:r>
                        <a:rPr lang="en-US" sz="1200" b="1" kern="1200">
                          <a:solidFill>
                            <a:srgbClr val="33CC33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4"/>
                        </a:rPr>
                        <a:t>://github.com/ITDProject/ERCOTTestSystem/tree/master/ERCOT_Test_Systems/The_200Bus_ERCOT_Test_System</a:t>
                      </a:r>
                      <a:endParaRPr lang="en-US" sz="1200" b="1" kern="1200" dirty="0">
                        <a:solidFill>
                          <a:srgbClr val="33CC33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1546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M3.2**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July 31, 2019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200-Bus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ERCOT Test System (with wind power),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implemented via AMES V5.0,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to be posted at PNNL/ISU repositories</a:t>
                      </a:r>
                      <a:r>
                        <a:rPr lang="en-US" sz="1200" dirty="0"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M3.3**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July 31,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Paper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 to be s</a:t>
                      </a:r>
                      <a:r>
                        <a:rPr lang="en-US" sz="1200" b="1" dirty="0">
                          <a:latin typeface="Calibri" panose="020F0502020204030204" pitchFamily="34" charset="0"/>
                        </a:rPr>
                        <a:t>ubmitted </a:t>
                      </a:r>
                      <a:r>
                        <a:rPr lang="en-US" sz="1200" dirty="0"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that focuses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latin typeface="Calibri" panose="020F0502020204030204" pitchFamily="34" charset="0"/>
                        </a:rPr>
                        <a:t>on the development of the ERCOT Test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32DF-E8FE-465F-8DF5-BED7AFC1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9A9A4E-4C82-4D44-9372-C31BB3818094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" y="61794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*  M1 Modification (Ok’d by PNNL):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For M1 we have skipped the modeling of the old (zonal) ERCOT system and instead directly worked to develop an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8-bus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model of the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 new (nodal)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ERCOT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Univers 67 CondensedBold"/>
                <a:ea typeface="+mn-ea"/>
                <a:cs typeface="+mn-cs"/>
              </a:rPr>
              <a:t>** M3 Modification:  Contract extension through July 31, 2019 received from PNNL on March 4, 2019, for completion of task M3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Univers 67 Condensed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0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0BB874-E2F3-774F-BC63-EA4F53B3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5720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Latest Work on AMES V5.0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248AAC9-93A7-4343-B0F8-B46C59B7AADB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6DD0107-2046-407E-9C7E-612BD3F8EDB4}" type="slidenum">
              <a:rPr lang="en-US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5</a:t>
            </a:fld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0959B-EF83-FC4F-BD8C-4B39800882C7}"/>
              </a:ext>
            </a:extLst>
          </p:cNvPr>
          <p:cNvCxnSpPr/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61ADF-21BE-FB49-BFD5-6887E5D824CB}"/>
              </a:ext>
            </a:extLst>
          </p:cNvPr>
          <p:cNvSpPr txBox="1"/>
          <p:nvPr/>
        </p:nvSpPr>
        <p:spPr>
          <a:xfrm>
            <a:off x="-35767" y="855245"/>
            <a:ext cx="9144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en-US" sz="1900" dirty="0"/>
              <a:t>Choices for DAM and RTM Load Profiles for AMES V5.0</a:t>
            </a:r>
          </a:p>
          <a:p>
            <a:pPr marL="800100" lvl="1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1900" dirty="0"/>
              <a:t>Case1: Load profile given in the input ‘.</a:t>
            </a:r>
            <a:r>
              <a:rPr lang="en-US" sz="1900" dirty="0" err="1"/>
              <a:t>dat</a:t>
            </a:r>
            <a:r>
              <a:rPr lang="en-US" sz="1900" dirty="0"/>
              <a:t>’ file can be used for running both the Day-Ahead Market (DAM) and the Real-Time Market (RTM) for consecutive days. </a:t>
            </a:r>
          </a:p>
          <a:p>
            <a:pPr marL="800100" lvl="1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1900" dirty="0"/>
              <a:t>Case2: </a:t>
            </a:r>
          </a:p>
          <a:p>
            <a:pPr marL="1257300" lvl="2" indent="-342900">
              <a:spcBef>
                <a:spcPts val="1200"/>
              </a:spcBef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Up-to-date forecast of DAM load profile of each LSE can be sent to ‘</a:t>
            </a:r>
            <a:r>
              <a:rPr lang="en-US" sz="1900" dirty="0" err="1"/>
              <a:t>LSEAgent.java</a:t>
            </a:r>
            <a:r>
              <a:rPr lang="en-US" sz="1900" dirty="0"/>
              <a:t>’ using ‘</a:t>
            </a:r>
            <a:r>
              <a:rPr lang="en-US" sz="1900" dirty="0" err="1"/>
              <a:t>loadforecast.py</a:t>
            </a:r>
            <a:r>
              <a:rPr lang="en-US" sz="1900" dirty="0"/>
              <a:t>’ for every day ‘D’ for ‘D+1’ operation. </a:t>
            </a:r>
          </a:p>
          <a:p>
            <a:pPr marL="1714500" lvl="3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Ø"/>
            </a:pPr>
            <a:r>
              <a:rPr lang="en-US" sz="1900" dirty="0"/>
              <a:t>To switch from ‘Case1.java’ to ‘Case2.java’, </a:t>
            </a:r>
          </a:p>
          <a:p>
            <a:pPr lvl="4">
              <a:spcBef>
                <a:spcPts val="1200"/>
              </a:spcBef>
              <a:buClr>
                <a:srgbClr val="A50021"/>
              </a:buClr>
            </a:pPr>
            <a:r>
              <a:rPr lang="en-US" sz="1900" dirty="0"/>
              <a:t>line 150 of method ‘</a:t>
            </a:r>
            <a:r>
              <a:rPr lang="en-US" sz="1900" dirty="0" err="1"/>
              <a:t>submitLoadProfile</a:t>
            </a:r>
            <a:r>
              <a:rPr lang="en-US" sz="1900" dirty="0"/>
              <a:t>()’ of </a:t>
            </a:r>
            <a:r>
              <a:rPr lang="en-US" sz="1900" dirty="0" err="1"/>
              <a:t>LSEAgent.java</a:t>
            </a:r>
            <a:r>
              <a:rPr lang="en-US" sz="1900" dirty="0"/>
              <a:t> needs to be changed from ‘</a:t>
            </a:r>
            <a:r>
              <a:rPr lang="en-US" sz="1900" i="1" dirty="0"/>
              <a:t>return </a:t>
            </a:r>
            <a:r>
              <a:rPr lang="en-US" sz="1900" i="1" dirty="0" err="1"/>
              <a:t>loadProfile</a:t>
            </a:r>
            <a:r>
              <a:rPr lang="en-US" sz="1900" i="1" dirty="0"/>
              <a:t>’ </a:t>
            </a:r>
            <a:r>
              <a:rPr lang="en-US" sz="1900" dirty="0"/>
              <a:t>to ‘</a:t>
            </a:r>
            <a:r>
              <a:rPr lang="en-US" sz="1900" i="1" dirty="0"/>
              <a:t>return </a:t>
            </a:r>
            <a:r>
              <a:rPr lang="en-US" sz="1900" i="1" dirty="0" err="1"/>
              <a:t>loadForecast</a:t>
            </a:r>
            <a:r>
              <a:rPr lang="en-US" sz="1900" i="1" dirty="0"/>
              <a:t>’ </a:t>
            </a:r>
            <a:endParaRPr lang="en-US" sz="1900" dirty="0"/>
          </a:p>
          <a:p>
            <a:pPr marL="1257300" lvl="2" indent="-342900">
              <a:spcBef>
                <a:spcPts val="1200"/>
              </a:spcBef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Similarly, up-to-date forecast of RTM load profile can be sent to ‘</a:t>
            </a:r>
            <a:r>
              <a:rPr lang="en-US" sz="1900" dirty="0" err="1"/>
              <a:t>ISO.java</a:t>
            </a:r>
            <a:r>
              <a:rPr lang="en-US" sz="1900" dirty="0"/>
              <a:t>’ for all LSEs using ‘</a:t>
            </a:r>
            <a:r>
              <a:rPr lang="en-US" sz="1900" dirty="0" err="1"/>
              <a:t>loadforecast.py</a:t>
            </a:r>
            <a:r>
              <a:rPr lang="en-US" sz="1900" dirty="0"/>
              <a:t>’ for every day ‘D’ for ‘D+1’ operation</a:t>
            </a:r>
          </a:p>
          <a:p>
            <a:pPr marL="1714500" lvl="3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Ø"/>
            </a:pPr>
            <a:r>
              <a:rPr lang="en-US" sz="1900" dirty="0"/>
              <a:t>To switch from ‘Case1.java’ to ‘Case2.java’, </a:t>
            </a:r>
          </a:p>
          <a:p>
            <a:pPr lvl="4">
              <a:spcBef>
                <a:spcPts val="1200"/>
              </a:spcBef>
              <a:buClr>
                <a:srgbClr val="A50021"/>
              </a:buClr>
            </a:pPr>
            <a:r>
              <a:rPr lang="en-US" sz="1900" dirty="0"/>
              <a:t>lines 307-313 of method ‘</a:t>
            </a:r>
            <a:r>
              <a:rPr lang="en-US" sz="1900" dirty="0" err="1"/>
              <a:t>getRealTimeLoad</a:t>
            </a:r>
            <a:r>
              <a:rPr lang="en-US" sz="1900" dirty="0"/>
              <a:t>()’ of ISO.java need to be commented. </a:t>
            </a:r>
          </a:p>
        </p:txBody>
      </p:sp>
    </p:spTree>
    <p:extLst>
      <p:ext uri="{BB962C8B-B14F-4D97-AF65-F5344CB8AC3E}">
        <p14:creationId xmlns:p14="http://schemas.microsoft.com/office/powerpoint/2010/main" val="25710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0BB874-E2F3-774F-BC63-EA4F53B3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5720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Latest Work on AMES V5.0 … Continued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248AAC9-93A7-4343-B0F8-B46C59B7AADB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6DD0107-2046-407E-9C7E-612BD3F8EDB4}" type="slidenum">
              <a:rPr lang="en-US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6</a:t>
            </a:fld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0959B-EF83-FC4F-BD8C-4B39800882C7}"/>
              </a:ext>
            </a:extLst>
          </p:cNvPr>
          <p:cNvCxnSpPr/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61ADF-21BE-FB49-BFD5-6887E5D824CB}"/>
              </a:ext>
            </a:extLst>
          </p:cNvPr>
          <p:cNvSpPr txBox="1"/>
          <p:nvPr/>
        </p:nvSpPr>
        <p:spPr>
          <a:xfrm>
            <a:off x="-9331" y="1676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en-US" sz="1900" dirty="0"/>
              <a:t>Input file modified to give users an easy way to set RTM frequency</a:t>
            </a:r>
          </a:p>
          <a:p>
            <a:pPr marL="800100" lvl="1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q"/>
            </a:pPr>
            <a:endParaRPr lang="en-US" sz="1900" dirty="0"/>
          </a:p>
          <a:p>
            <a:pPr marL="1257300" lvl="2" indent="-342900">
              <a:spcBef>
                <a:spcPts val="120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sz="1900" dirty="0"/>
              <a:t>User can set ‘</a:t>
            </a:r>
            <a:r>
              <a:rPr lang="en-US" sz="1900" dirty="0" err="1"/>
              <a:t>RTMInterval</a:t>
            </a:r>
            <a:r>
              <a:rPr lang="en-US" sz="1900" dirty="0"/>
              <a:t>’ in the input data file to specify how            frequently the real-time market runs.</a:t>
            </a:r>
          </a:p>
        </p:txBody>
      </p:sp>
    </p:spTree>
    <p:extLst>
      <p:ext uri="{BB962C8B-B14F-4D97-AF65-F5344CB8AC3E}">
        <p14:creationId xmlns:p14="http://schemas.microsoft.com/office/powerpoint/2010/main" val="418569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0BB874-E2F3-774F-BC63-EA4F53B3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5720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Latest Work on AMES V5.0 … Continued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248AAC9-93A7-4343-B0F8-B46C59B7AADB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6DD0107-2046-407E-9C7E-612BD3F8EDB4}" type="slidenum">
              <a:rPr lang="en-US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7</a:t>
            </a:fld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0959B-EF83-FC4F-BD8C-4B39800882C7}"/>
              </a:ext>
            </a:extLst>
          </p:cNvPr>
          <p:cNvCxnSpPr/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61ADF-21BE-FB49-BFD5-6887E5D824CB}"/>
              </a:ext>
            </a:extLst>
          </p:cNvPr>
          <p:cNvSpPr txBox="1"/>
          <p:nvPr/>
        </p:nvSpPr>
        <p:spPr>
          <a:xfrm>
            <a:off x="-76200" y="129540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en-US" sz="1900" dirty="0"/>
              <a:t>Answer to Mitch’s Question: “What is ‘</a:t>
            </a:r>
            <a:r>
              <a:rPr lang="en-US" sz="1900" dirty="0" err="1"/>
              <a:t>MIPGap</a:t>
            </a:r>
            <a:r>
              <a:rPr lang="en-US" sz="1900" dirty="0"/>
              <a:t>’?”</a:t>
            </a:r>
          </a:p>
          <a:p>
            <a:pPr marL="800100" lvl="1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1900" dirty="0"/>
              <a:t>From </a:t>
            </a:r>
            <a:r>
              <a:rPr lang="en-US" sz="1900" dirty="0" err="1"/>
              <a:t>Pyomo</a:t>
            </a:r>
            <a:r>
              <a:rPr lang="en-US" sz="1900" dirty="0"/>
              <a:t> documentation:   </a:t>
            </a:r>
            <a:r>
              <a:rPr lang="en-US" sz="1900" dirty="0" err="1"/>
              <a:t>MIPGap</a:t>
            </a:r>
            <a:r>
              <a:rPr lang="en-US" sz="1900" dirty="0"/>
              <a:t> for a Mixed Integer Programming (MIP) problem indicates a termination threshold based on the difference in current lower and upper bounds.</a:t>
            </a:r>
          </a:p>
          <a:p>
            <a:pPr marL="800100" lvl="1" indent="-342900"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 dirty="0"/>
              <a:t>The MIP solver will terminate (with an approximately optimal result) when the gap between the lower and upper objective bound is less than </a:t>
            </a:r>
            <a:r>
              <a:rPr lang="en-US" sz="2000" dirty="0" err="1"/>
              <a:t>MIPGap</a:t>
            </a:r>
            <a:r>
              <a:rPr lang="en-US" sz="2000" dirty="0"/>
              <a:t> times the absolute value of the upper bound.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14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A73D-F16F-4BCA-96B6-CF22BD2F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3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Latest Work on AMES V5.0 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C7BA-482F-409B-A0BA-24778CAF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348"/>
            <a:ext cx="9144000" cy="54638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Modeling of LSE Price-Sensitive Demand Bids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Suppose a DAM SCUC/SCED optimization is being conducted for a future operating period T divided into NK time-steps k, where each k has length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∆t</a:t>
            </a:r>
            <a:r>
              <a:rPr lang="en-US" dirty="0">
                <a:solidFill>
                  <a:schemeClr val="tx1"/>
                </a:solidFill>
              </a:rPr>
              <a:t>  (e.g., 1h, 5min, M minutes)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Suppose a Load-Serving Entity (LSE) participates in this DAM SCUC/SCED optimization in order to buy power on behalf of a collection of retail customers.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price-sensitive demand bid for this LSE is a demand for power usage p (MW) during each time-step k that is accompanied by price (valuation) information indicating the LSE’s maximum willingness to pay for this power usage.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8715D-DB4F-4235-9ADE-3B51CF6B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56331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7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0F1B-4A78-4B7A-B9D4-4CF9CAB2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3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Latest Work on AMES V5.0…Continued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64FD-BA44-4F06-8215-D004337D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220" y="854074"/>
            <a:ext cx="9144000" cy="59277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ECA Model Extension: Inclusion of Price-Sensitive Demand Bids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See Section 6 of the following report: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A5002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http://www2.econ.iastate.edu/tesfatsi/ECAModelAndPyomoCodeDoc.LTesfatsion.pdf</a:t>
            </a:r>
            <a:endParaRPr lang="en-US" sz="1800" b="1" dirty="0">
              <a:solidFill>
                <a:srgbClr val="A5002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Demand bids with time-of-use pricing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A specified price submitted for each time-step 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Demand bids with step-function pricing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5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step-function demand schedule submitted for each      time-step 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Demand bids directly expressed as benefit functions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benefit function submitted for each time-step 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7B08-B3FC-4932-A4B9-9777DD31C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3964" y="6492875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32678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35832</TotalTime>
  <Words>1543</Words>
  <Application>Microsoft Office PowerPoint</Application>
  <PresentationFormat>On-screen Show (4:3)</PresentationFormat>
  <Paragraphs>183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Times</vt:lpstr>
      <vt:lpstr>Times New Roman</vt:lpstr>
      <vt:lpstr>Trebuchet MS</vt:lpstr>
      <vt:lpstr>Univers 65</vt:lpstr>
      <vt:lpstr>Univers 67 CondensedBold</vt:lpstr>
      <vt:lpstr>Wingdings</vt:lpstr>
      <vt:lpstr>Wingdings 2</vt:lpstr>
      <vt:lpstr>Revolution</vt:lpstr>
      <vt:lpstr>1_PowerPoint</vt:lpstr>
      <vt:lpstr>Report on: ERCOT PNNL Contract 401882:  Start Date 3/19/2018             Development of an Integrated Transmission and Distribution  Test System to Evaluate Transactive Energy Systems </vt:lpstr>
      <vt:lpstr>ERCOT Contract: Presentation Outline</vt:lpstr>
      <vt:lpstr>Original Task &amp; Milestone Schedule</vt:lpstr>
      <vt:lpstr>Updated Task &amp; Milestone Schedule</vt:lpstr>
      <vt:lpstr>Latest Work on AMES V5.0</vt:lpstr>
      <vt:lpstr>Latest Work on AMES V5.0 … Continued</vt:lpstr>
      <vt:lpstr>Latest Work on AMES V5.0 … Continued</vt:lpstr>
      <vt:lpstr>Latest Work on AMES V5.0 …Continued</vt:lpstr>
      <vt:lpstr>Latest Work on AMES V5.0…Continued</vt:lpstr>
      <vt:lpstr>Latest Work on AMES V5.0…Continued</vt:lpstr>
      <vt:lpstr>Price-Responsive Demand Bids … Continued</vt:lpstr>
      <vt:lpstr>Price-Responsive Demand Bid … Continued</vt:lpstr>
      <vt:lpstr>Price-Responsive Demand Bid … Continued</vt:lpstr>
      <vt:lpstr>Price-Responsive Demand Bids … Continued</vt:lpstr>
      <vt:lpstr>Submission of a benefit function…Cont’d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Auswin G [E CPE]</dc:creator>
  <cp:lastModifiedBy>Tesfatsion, Leigh S [ECONS]</cp:lastModifiedBy>
  <cp:revision>2232</cp:revision>
  <dcterms:created xsi:type="dcterms:W3CDTF">2006-08-16T00:00:00Z</dcterms:created>
  <dcterms:modified xsi:type="dcterms:W3CDTF">2019-05-10T16:41:41Z</dcterms:modified>
</cp:coreProperties>
</file>