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625b88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625b88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25b88e2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25b88e2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625b88e2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625b88e2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625b88e2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625b88e2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625b88e2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625b88e2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625b88e2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625b88e2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625b88e2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625b88e2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Setting the scene </a:t>
            </a:r>
            <a:endParaRPr sz="1200"/>
          </a:p>
          <a:p>
            <a:pPr indent="0" lvl="0" marL="0" rtl="0" algn="l">
              <a:spcBef>
                <a:spcPts val="0"/>
              </a:spcBef>
              <a:spcAft>
                <a:spcPts val="0"/>
              </a:spcAft>
              <a:buNone/>
            </a:pPr>
            <a:r>
              <a:rPr lang="en" sz="1200">
                <a:solidFill>
                  <a:srgbClr val="292929"/>
                </a:solidFill>
                <a:highlight>
                  <a:srgbClr val="FFFFFF"/>
                </a:highlight>
                <a:latin typeface="Georgia"/>
                <a:ea typeface="Georgia"/>
                <a:cs typeface="Georgia"/>
                <a:sym typeface="Georgia"/>
              </a:rPr>
              <a:t>This should be the first and foremost target. What is the problem you are addressing in your research? And why is it timely, relevant and interesting? Why does it matter?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625b88e2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625b88e2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92929"/>
                </a:solidFill>
                <a:highlight>
                  <a:srgbClr val="FFFFFF"/>
                </a:highlight>
                <a:latin typeface="Georgia"/>
                <a:ea typeface="Georgia"/>
                <a:cs typeface="Georgia"/>
                <a:sym typeface="Georgia"/>
              </a:rPr>
              <a:t>Focus on your hypothesis/solution for your setting.</a:t>
            </a:r>
            <a:r>
              <a:rPr lang="en" sz="1600">
                <a:solidFill>
                  <a:srgbClr val="292929"/>
                </a:solidFill>
                <a:highlight>
                  <a:srgbClr val="FFFFFF"/>
                </a:highlight>
                <a:latin typeface="Georgia"/>
                <a:ea typeface="Georgia"/>
                <a:cs typeface="Georgia"/>
                <a:sym typeface="Georgia"/>
              </a:rPr>
              <a:t> Soon following the setting, you can get your audience to focus on your hypothesis/solution for the problem you are addressing.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625b88e2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625b88e2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749300" rtl="0" algn="l">
              <a:lnSpc>
                <a:spcPct val="218181"/>
              </a:lnSpc>
              <a:spcBef>
                <a:spcPts val="1700"/>
              </a:spcBef>
              <a:spcAft>
                <a:spcPts val="0"/>
              </a:spcAft>
              <a:buClr>
                <a:srgbClr val="292929"/>
              </a:buClr>
              <a:buSzPts val="1200"/>
              <a:buFont typeface="Georgia"/>
              <a:buAutoNum type="arabicPeriod"/>
            </a:pPr>
            <a:r>
              <a:rPr b="1" lang="en" sz="1200">
                <a:solidFill>
                  <a:srgbClr val="292929"/>
                </a:solidFill>
                <a:highlight>
                  <a:srgbClr val="FFFFFF"/>
                </a:highlight>
                <a:latin typeface="Georgia"/>
                <a:ea typeface="Georgia"/>
                <a:cs typeface="Georgia"/>
                <a:sym typeface="Georgia"/>
              </a:rPr>
              <a:t>Methodology/approach/work done.</a:t>
            </a:r>
            <a:r>
              <a:rPr lang="en" sz="1200">
                <a:solidFill>
                  <a:srgbClr val="292929"/>
                </a:solidFill>
                <a:highlight>
                  <a:srgbClr val="FFFFFF"/>
                </a:highlight>
                <a:latin typeface="Georgia"/>
                <a:ea typeface="Georgia"/>
                <a:cs typeface="Georgia"/>
                <a:sym typeface="Georgia"/>
              </a:rPr>
              <a:t> Now you explain your work towards achieving what you claimed in the previous step. Make sure to be concise. Nobody likes math formulas or deep technical details. Also avoid the urge the show-off your math or coding skills during this step. Simply present the steps you have taken on a higher level. If anyone is interesting to dig deep into the technicalities, they will follow up later. Flow charts and graphics are highly effective in this step. Paragraphs of text is a mistake.</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25b88e2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25b88e2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749300" rtl="0" algn="l">
              <a:lnSpc>
                <a:spcPct val="218181"/>
              </a:lnSpc>
              <a:spcBef>
                <a:spcPts val="1700"/>
              </a:spcBef>
              <a:spcAft>
                <a:spcPts val="0"/>
              </a:spcAft>
              <a:buClr>
                <a:srgbClr val="292929"/>
              </a:buClr>
              <a:buSzPts val="1200"/>
              <a:buFont typeface="Georgia"/>
              <a:buAutoNum type="arabicPeriod"/>
            </a:pPr>
            <a:r>
              <a:rPr b="1" lang="en" sz="1200">
                <a:solidFill>
                  <a:srgbClr val="292929"/>
                </a:solidFill>
                <a:highlight>
                  <a:srgbClr val="FFFFFF"/>
                </a:highlight>
                <a:latin typeface="Georgia"/>
                <a:ea typeface="Georgia"/>
                <a:cs typeface="Georgia"/>
                <a:sym typeface="Georgia"/>
              </a:rPr>
              <a:t>Contributions made and results.</a:t>
            </a:r>
            <a:r>
              <a:rPr lang="en" sz="1200">
                <a:solidFill>
                  <a:srgbClr val="292929"/>
                </a:solidFill>
                <a:highlight>
                  <a:srgbClr val="FFFFFF"/>
                </a:highlight>
                <a:latin typeface="Georgia"/>
                <a:ea typeface="Georgia"/>
                <a:cs typeface="Georgia"/>
                <a:sym typeface="Georgia"/>
              </a:rPr>
              <a:t> Highlight your impact. Show your outcomes and results of your applications. Point out the contributions you have made to the knowledge and understanding of the field. This is where you strengthen your stand in the solution you have proposed.</a:t>
            </a:r>
            <a:endParaRPr sz="1200">
              <a:solidFill>
                <a:srgbClr val="292929"/>
              </a:solidFill>
              <a:highlight>
                <a:srgbClr val="FFFFFF"/>
              </a:highlight>
              <a:latin typeface="Georgia"/>
              <a:ea typeface="Georgia"/>
              <a:cs typeface="Georgia"/>
              <a:sym typeface="Georgia"/>
            </a:endParaRPr>
          </a:p>
          <a:p>
            <a:pPr indent="0" lvl="0" marL="457200" rtl="0" algn="l">
              <a:lnSpc>
                <a:spcPct val="218181"/>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625b88e2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625b88e2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625b88e2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625b88e2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625b88e2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625b88e2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25b88e2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25b88e2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31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Clustering Analysis of Obsidian from South American Volcanoes </a:t>
            </a:r>
            <a:endParaRPr/>
          </a:p>
        </p:txBody>
      </p:sp>
      <p:sp>
        <p:nvSpPr>
          <p:cNvPr id="55" name="Google Shape;55;p13"/>
          <p:cNvSpPr txBox="1"/>
          <p:nvPr>
            <p:ph idx="1" type="subTitle"/>
          </p:nvPr>
        </p:nvSpPr>
        <p:spPr>
          <a:xfrm>
            <a:off x="423775" y="3411225"/>
            <a:ext cx="8520600" cy="988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By:</a:t>
            </a:r>
            <a:endParaRPr/>
          </a:p>
          <a:p>
            <a:pPr indent="0" lvl="0" marL="0" rtl="0" algn="l">
              <a:spcBef>
                <a:spcPts val="0"/>
              </a:spcBef>
              <a:spcAft>
                <a:spcPts val="0"/>
              </a:spcAft>
              <a:buNone/>
            </a:pPr>
            <a:br>
              <a:rPr lang="en"/>
            </a:br>
            <a:r>
              <a:rPr lang="en"/>
              <a:t>Francesca Lingo</a:t>
            </a:r>
            <a:br>
              <a:rPr lang="en"/>
            </a:br>
            <a:r>
              <a:rPr lang="en"/>
              <a:t>Jatin Jain</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4401250" y="436450"/>
            <a:ext cx="4431051" cy="4140300"/>
          </a:xfrm>
          <a:prstGeom prst="rect">
            <a:avLst/>
          </a:prstGeom>
          <a:noFill/>
          <a:ln>
            <a:noFill/>
          </a:ln>
        </p:spPr>
      </p:pic>
      <p:sp>
        <p:nvSpPr>
          <p:cNvPr id="131" name="Google Shape;131;p22"/>
          <p:cNvSpPr txBox="1"/>
          <p:nvPr/>
        </p:nvSpPr>
        <p:spPr>
          <a:xfrm>
            <a:off x="428650" y="1839950"/>
            <a:ext cx="371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viewing from a different view/perspective: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 : Not </a:t>
            </a:r>
            <a:r>
              <a:rPr lang="en"/>
              <a:t>distinguishable</a:t>
            </a:r>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a:t>
            </a:r>
            <a:endParaRPr/>
          </a:p>
        </p:txBody>
      </p:sp>
      <p:sp>
        <p:nvSpPr>
          <p:cNvPr id="138" name="Google Shape;138;p23"/>
          <p:cNvSpPr txBox="1"/>
          <p:nvPr>
            <p:ph idx="1" type="body"/>
          </p:nvPr>
        </p:nvSpPr>
        <p:spPr>
          <a:xfrm>
            <a:off x="311700" y="919975"/>
            <a:ext cx="85206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Used various Classification Algorithms such as KNN, Random forest and Decision tree in order to understand the obsidians. </a:t>
            </a:r>
            <a:br>
              <a:rPr lang="en"/>
            </a:br>
            <a:r>
              <a:rPr lang="en"/>
              <a:t>			KNN				Random Forest			Decision Tree</a:t>
            </a:r>
            <a:endParaRPr/>
          </a:p>
        </p:txBody>
      </p:sp>
      <p:pic>
        <p:nvPicPr>
          <p:cNvPr id="139" name="Google Shape;139;p23"/>
          <p:cNvPicPr preferRelativeResize="0"/>
          <p:nvPr/>
        </p:nvPicPr>
        <p:blipFill>
          <a:blip r:embed="rId3">
            <a:alphaModFix/>
          </a:blip>
          <a:stretch>
            <a:fillRect/>
          </a:stretch>
        </p:blipFill>
        <p:spPr>
          <a:xfrm>
            <a:off x="311700" y="2007225"/>
            <a:ext cx="2824575" cy="2697550"/>
          </a:xfrm>
          <a:prstGeom prst="rect">
            <a:avLst/>
          </a:prstGeom>
          <a:noFill/>
          <a:ln>
            <a:noFill/>
          </a:ln>
        </p:spPr>
      </p:pic>
      <p:pic>
        <p:nvPicPr>
          <p:cNvPr id="140" name="Google Shape;140;p23"/>
          <p:cNvPicPr preferRelativeResize="0"/>
          <p:nvPr/>
        </p:nvPicPr>
        <p:blipFill>
          <a:blip r:embed="rId4">
            <a:alphaModFix/>
          </a:blip>
          <a:stretch>
            <a:fillRect/>
          </a:stretch>
        </p:blipFill>
        <p:spPr>
          <a:xfrm>
            <a:off x="3384725" y="2007225"/>
            <a:ext cx="2824575" cy="2697550"/>
          </a:xfrm>
          <a:prstGeom prst="rect">
            <a:avLst/>
          </a:prstGeom>
          <a:noFill/>
          <a:ln>
            <a:noFill/>
          </a:ln>
        </p:spPr>
      </p:pic>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3"/>
          <p:cNvPicPr preferRelativeResize="0"/>
          <p:nvPr/>
        </p:nvPicPr>
        <p:blipFill>
          <a:blip r:embed="rId5">
            <a:alphaModFix/>
          </a:blip>
          <a:stretch>
            <a:fillRect/>
          </a:stretch>
        </p:blipFill>
        <p:spPr>
          <a:xfrm>
            <a:off x="6387550" y="2007225"/>
            <a:ext cx="2540400" cy="265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pic>
        <p:nvPicPr>
          <p:cNvPr id="148" name="Google Shape;148;p24"/>
          <p:cNvPicPr preferRelativeResize="0"/>
          <p:nvPr/>
        </p:nvPicPr>
        <p:blipFill>
          <a:blip r:embed="rId3">
            <a:alphaModFix/>
          </a:blip>
          <a:stretch>
            <a:fillRect/>
          </a:stretch>
        </p:blipFill>
        <p:spPr>
          <a:xfrm>
            <a:off x="4825225" y="1152475"/>
            <a:ext cx="4007075" cy="3416400"/>
          </a:xfrm>
          <a:prstGeom prst="rect">
            <a:avLst/>
          </a:prstGeom>
          <a:noFill/>
          <a:ln>
            <a:noFill/>
          </a:ln>
        </p:spPr>
      </p:pic>
      <p:sp>
        <p:nvSpPr>
          <p:cNvPr id="149" name="Google Shape;149;p24"/>
          <p:cNvSpPr txBox="1"/>
          <p:nvPr/>
        </p:nvSpPr>
        <p:spPr>
          <a:xfrm>
            <a:off x="637700" y="1359050"/>
            <a:ext cx="349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 Means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Overlapping Clusters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suboptimal</a:t>
            </a:r>
            <a:endParaRPr/>
          </a:p>
        </p:txBody>
      </p:sp>
      <p:pic>
        <p:nvPicPr>
          <p:cNvPr id="150" name="Google Shape;150;p24"/>
          <p:cNvPicPr preferRelativeResize="0"/>
          <p:nvPr/>
        </p:nvPicPr>
        <p:blipFill>
          <a:blip r:embed="rId4">
            <a:alphaModFix/>
          </a:blip>
          <a:stretch>
            <a:fillRect/>
          </a:stretch>
        </p:blipFill>
        <p:spPr>
          <a:xfrm>
            <a:off x="470450" y="2962475"/>
            <a:ext cx="4223525" cy="790575"/>
          </a:xfrm>
          <a:prstGeom prst="rect">
            <a:avLst/>
          </a:prstGeom>
          <a:noFill/>
          <a:ln>
            <a:noFill/>
          </a:ln>
        </p:spPr>
      </p:pic>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 </a:t>
            </a:r>
            <a:endParaRPr/>
          </a:p>
        </p:txBody>
      </p:sp>
      <p:sp>
        <p:nvSpPr>
          <p:cNvPr id="157" name="Google Shape;157;p25"/>
          <p:cNvSpPr txBox="1"/>
          <p:nvPr/>
        </p:nvSpPr>
        <p:spPr>
          <a:xfrm>
            <a:off x="637700" y="1724950"/>
            <a:ext cx="3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Based on TAS Diagrams </a:t>
            </a:r>
            <a:endParaRPr/>
          </a:p>
        </p:txBody>
      </p:sp>
      <p:pic>
        <p:nvPicPr>
          <p:cNvPr id="158" name="Google Shape;158;p25"/>
          <p:cNvPicPr preferRelativeResize="0"/>
          <p:nvPr/>
        </p:nvPicPr>
        <p:blipFill>
          <a:blip r:embed="rId3">
            <a:alphaModFix/>
          </a:blip>
          <a:stretch>
            <a:fillRect/>
          </a:stretch>
        </p:blipFill>
        <p:spPr>
          <a:xfrm>
            <a:off x="4572000" y="700425"/>
            <a:ext cx="4260300" cy="3966601"/>
          </a:xfrm>
          <a:prstGeom prst="rect">
            <a:avLst/>
          </a:prstGeom>
          <a:noFill/>
          <a:ln>
            <a:noFill/>
          </a:ln>
        </p:spPr>
      </p:pic>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With data given, we can not cluster geochemistry by location</a:t>
            </a:r>
            <a:endParaRPr sz="2200"/>
          </a:p>
          <a:p>
            <a:pPr indent="-368300" lvl="0" marL="457200" rtl="0" algn="l">
              <a:spcBef>
                <a:spcPts val="0"/>
              </a:spcBef>
              <a:spcAft>
                <a:spcPts val="0"/>
              </a:spcAft>
              <a:buSzPts val="2200"/>
              <a:buChar char="-"/>
            </a:pPr>
            <a:r>
              <a:rPr lang="en" sz="2200"/>
              <a:t>Using Kmeans, we were able to find 3 geochemical clusters can be found along Western South America</a:t>
            </a:r>
            <a:endParaRPr sz="2200"/>
          </a:p>
          <a:p>
            <a:pPr indent="-368300" lvl="0" marL="457200" rtl="0" algn="l">
              <a:spcBef>
                <a:spcPts val="0"/>
              </a:spcBef>
              <a:spcAft>
                <a:spcPts val="0"/>
              </a:spcAft>
              <a:buSzPts val="2200"/>
              <a:buChar char="-"/>
            </a:pPr>
            <a:r>
              <a:rPr lang="en" sz="2200"/>
              <a:t>Possibly one mantle source</a:t>
            </a:r>
            <a:endParaRPr sz="2200"/>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Volcanoes and Chemistry</a:t>
            </a:r>
            <a:endParaRPr/>
          </a:p>
        </p:txBody>
      </p:sp>
      <p:sp>
        <p:nvSpPr>
          <p:cNvPr id="62" name="Google Shape;62;p14"/>
          <p:cNvSpPr txBox="1"/>
          <p:nvPr>
            <p:ph idx="1" type="body"/>
          </p:nvPr>
        </p:nvSpPr>
        <p:spPr>
          <a:xfrm>
            <a:off x="311700" y="1152475"/>
            <a:ext cx="4260300" cy="3729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Nazca Plate is an active </a:t>
            </a:r>
            <a:r>
              <a:rPr lang="en"/>
              <a:t>oceanic</a:t>
            </a:r>
            <a:r>
              <a:rPr lang="en"/>
              <a:t> tectonic plate that is subducting the South American Plate </a:t>
            </a:r>
            <a:endParaRPr/>
          </a:p>
          <a:p>
            <a:pPr indent="-310832" lvl="1" marL="914400" rtl="0" algn="l">
              <a:spcBef>
                <a:spcPts val="0"/>
              </a:spcBef>
              <a:spcAft>
                <a:spcPts val="0"/>
              </a:spcAft>
              <a:buSzPct val="100000"/>
              <a:buChar char="-"/>
            </a:pPr>
            <a:r>
              <a:rPr lang="en" sz="1400"/>
              <a:t>→ Chain of volcanoes </a:t>
            </a:r>
            <a:r>
              <a:rPr lang="en"/>
              <a:t>off/on</a:t>
            </a:r>
            <a:r>
              <a:rPr lang="en" sz="1400"/>
              <a:t> Western South America</a:t>
            </a:r>
            <a:endParaRPr/>
          </a:p>
          <a:p>
            <a:pPr indent="-334327" lvl="0" marL="457200" rtl="0" algn="l">
              <a:spcBef>
                <a:spcPts val="0"/>
              </a:spcBef>
              <a:spcAft>
                <a:spcPts val="0"/>
              </a:spcAft>
              <a:buSzPct val="100000"/>
              <a:buChar char="-"/>
            </a:pPr>
            <a:r>
              <a:rPr lang="en"/>
              <a:t>Cultures use volcanic rocks (</a:t>
            </a:r>
            <a:r>
              <a:rPr lang="en"/>
              <a:t>obsidian)</a:t>
            </a:r>
            <a:endParaRPr/>
          </a:p>
          <a:p>
            <a:pPr indent="0" lvl="0" marL="457200" rtl="0" algn="l">
              <a:spcBef>
                <a:spcPts val="1200"/>
              </a:spcBef>
              <a:spcAft>
                <a:spcPts val="0"/>
              </a:spcAft>
              <a:buNone/>
            </a:pPr>
            <a:r>
              <a:rPr lang="en"/>
              <a:t> </a:t>
            </a:r>
            <a:endParaRPr/>
          </a:p>
          <a:p>
            <a:pPr indent="-334327" lvl="0" marL="457200" rtl="0" algn="l">
              <a:spcBef>
                <a:spcPts val="1200"/>
              </a:spcBef>
              <a:spcAft>
                <a:spcPts val="0"/>
              </a:spcAft>
              <a:buSzPct val="100000"/>
              <a:buChar char="-"/>
            </a:pPr>
            <a:r>
              <a:rPr lang="en"/>
              <a:t>Question: Using obsidian samples from these regions, can we distinguish their volcanic origins? </a:t>
            </a:r>
            <a:endParaRPr/>
          </a:p>
          <a:p>
            <a:pPr indent="-310832" lvl="1" marL="914400" rtl="0" algn="l">
              <a:spcBef>
                <a:spcPts val="0"/>
              </a:spcBef>
              <a:spcAft>
                <a:spcPts val="0"/>
              </a:spcAft>
              <a:buSzPct val="100000"/>
              <a:buChar char="-"/>
            </a:pPr>
            <a:r>
              <a:rPr lang="en"/>
              <a:t>Anthropology: Insight into cultures and where they obtain these samples</a:t>
            </a:r>
            <a:endParaRPr/>
          </a:p>
          <a:p>
            <a:pPr indent="-310832" lvl="1" marL="914400" rtl="0" algn="l">
              <a:spcBef>
                <a:spcPts val="0"/>
              </a:spcBef>
              <a:spcAft>
                <a:spcPts val="0"/>
              </a:spcAft>
              <a:buSzPct val="100000"/>
              <a:buChar char="-"/>
            </a:pPr>
            <a:r>
              <a:rPr lang="en"/>
              <a:t>Geology: Insight into mantle dynamics and differences in volcanic geochemistry</a:t>
            </a:r>
            <a:endParaRPr/>
          </a:p>
        </p:txBody>
      </p:sp>
      <p:pic>
        <p:nvPicPr>
          <p:cNvPr id="63" name="Google Shape;63;p14"/>
          <p:cNvPicPr preferRelativeResize="0"/>
          <p:nvPr/>
        </p:nvPicPr>
        <p:blipFill rotWithShape="1">
          <a:blip r:embed="rId3">
            <a:alphaModFix/>
          </a:blip>
          <a:srcRect b="0" l="28520" r="0" t="0"/>
          <a:stretch/>
        </p:blipFill>
        <p:spPr>
          <a:xfrm>
            <a:off x="4740350" y="1152475"/>
            <a:ext cx="4260300" cy="3416400"/>
          </a:xfrm>
          <a:prstGeom prst="rect">
            <a:avLst/>
          </a:prstGeom>
          <a:noFill/>
          <a:ln>
            <a:noFill/>
          </a:ln>
        </p:spPr>
      </p:pic>
      <p:cxnSp>
        <p:nvCxnSpPr>
          <p:cNvPr id="64" name="Google Shape;64;p14"/>
          <p:cNvCxnSpPr/>
          <p:nvPr/>
        </p:nvCxnSpPr>
        <p:spPr>
          <a:xfrm>
            <a:off x="5536275" y="2571750"/>
            <a:ext cx="467400" cy="215100"/>
          </a:xfrm>
          <a:prstGeom prst="straightConnector1">
            <a:avLst/>
          </a:prstGeom>
          <a:noFill/>
          <a:ln cap="flat" cmpd="sng" w="38100">
            <a:solidFill>
              <a:srgbClr val="FF0000"/>
            </a:solidFill>
            <a:prstDash val="solid"/>
            <a:round/>
            <a:headEnd len="med" w="med" type="none"/>
            <a:tailEnd len="med" w="med" type="triangle"/>
          </a:ln>
        </p:spPr>
      </p:cxnSp>
      <p:cxnSp>
        <p:nvCxnSpPr>
          <p:cNvPr id="65" name="Google Shape;65;p14"/>
          <p:cNvCxnSpPr/>
          <p:nvPr/>
        </p:nvCxnSpPr>
        <p:spPr>
          <a:xfrm>
            <a:off x="5333275" y="3369400"/>
            <a:ext cx="467400" cy="215100"/>
          </a:xfrm>
          <a:prstGeom prst="straightConnector1">
            <a:avLst/>
          </a:prstGeom>
          <a:noFill/>
          <a:ln cap="flat" cmpd="sng" w="38100">
            <a:solidFill>
              <a:srgbClr val="FF0000"/>
            </a:solidFill>
            <a:prstDash val="solid"/>
            <a:round/>
            <a:headEnd len="med" w="med" type="none"/>
            <a:tailEnd len="med" w="med" type="triangle"/>
          </a:ln>
        </p:spPr>
      </p:cxnSp>
      <p:cxnSp>
        <p:nvCxnSpPr>
          <p:cNvPr id="66" name="Google Shape;66;p14"/>
          <p:cNvCxnSpPr/>
          <p:nvPr/>
        </p:nvCxnSpPr>
        <p:spPr>
          <a:xfrm>
            <a:off x="5536275" y="1880275"/>
            <a:ext cx="467400" cy="215100"/>
          </a:xfrm>
          <a:prstGeom prst="straightConnector1">
            <a:avLst/>
          </a:prstGeom>
          <a:noFill/>
          <a:ln cap="flat" cmpd="sng" w="38100">
            <a:solidFill>
              <a:srgbClr val="FF0000"/>
            </a:solidFill>
            <a:prstDash val="solid"/>
            <a:round/>
            <a:headEnd len="med" w="med" type="none"/>
            <a:tailEnd len="med" w="med" type="triangle"/>
          </a:ln>
        </p:spPr>
      </p:cxn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Using Obsidian Samples to Predict Location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the geochemistry of obsidian samples found along western South American</a:t>
            </a:r>
            <a:endParaRPr/>
          </a:p>
          <a:p>
            <a:pPr indent="-342900" lvl="0" marL="457200" rtl="0" algn="l">
              <a:spcBef>
                <a:spcPts val="0"/>
              </a:spcBef>
              <a:spcAft>
                <a:spcPts val="0"/>
              </a:spcAft>
              <a:buSzPts val="1800"/>
              <a:buChar char="-"/>
            </a:pPr>
            <a:r>
              <a:rPr lang="en"/>
              <a:t>Clustering by location ( long/lat)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Although this area’s </a:t>
            </a:r>
            <a:r>
              <a:rPr lang="en"/>
              <a:t>geologic activity </a:t>
            </a:r>
            <a:r>
              <a:rPr lang="en"/>
              <a:t>is similar, we should be able to find differences (?) </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SzPts val="2500"/>
              <a:buChar char="-"/>
            </a:pPr>
            <a:r>
              <a:rPr lang="en" sz="2500"/>
              <a:t>Clustering: by chemistry, no location and rock name (dacite, rhyodacite, rhyolite)</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Unsupervised Learning: </a:t>
            </a:r>
            <a:endParaRPr sz="2500"/>
          </a:p>
          <a:p>
            <a:pPr indent="-387350" lvl="1" marL="914400" rtl="0" algn="l">
              <a:spcBef>
                <a:spcPts val="0"/>
              </a:spcBef>
              <a:spcAft>
                <a:spcPts val="0"/>
              </a:spcAft>
              <a:buSzPts val="2500"/>
              <a:buChar char="-"/>
            </a:pPr>
            <a:r>
              <a:rPr lang="en" sz="2500"/>
              <a:t>Look at factors used to differentiate clusters</a:t>
            </a:r>
            <a:endParaRPr sz="2500"/>
          </a:p>
          <a:p>
            <a:pPr indent="-387350" lvl="0" marL="457200" rtl="0" algn="l">
              <a:spcBef>
                <a:spcPts val="0"/>
              </a:spcBef>
              <a:spcAft>
                <a:spcPts val="0"/>
              </a:spcAft>
              <a:buSzPts val="2500"/>
              <a:buChar char="-"/>
            </a:pPr>
            <a:r>
              <a:rPr lang="en" sz="2500"/>
              <a:t>Supervised Learning:</a:t>
            </a:r>
            <a:endParaRPr sz="2500"/>
          </a:p>
          <a:p>
            <a:pPr indent="-387350" lvl="1" marL="914400" rtl="0" algn="l">
              <a:spcBef>
                <a:spcPts val="0"/>
              </a:spcBef>
              <a:spcAft>
                <a:spcPts val="0"/>
              </a:spcAft>
              <a:buSzPts val="2500"/>
              <a:buChar char="-"/>
            </a:pPr>
            <a:r>
              <a:rPr lang="en" sz="2500"/>
              <a:t>Predict where new samples would belong </a:t>
            </a:r>
            <a:endParaRPr sz="2500"/>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PCA </a:t>
            </a:r>
            <a:endParaRPr/>
          </a:p>
        </p:txBody>
      </p:sp>
      <p:sp>
        <p:nvSpPr>
          <p:cNvPr id="87" name="Google Shape;87;p17"/>
          <p:cNvSpPr txBox="1"/>
          <p:nvPr>
            <p:ph idx="1" type="body"/>
          </p:nvPr>
        </p:nvSpPr>
        <p:spPr>
          <a:xfrm>
            <a:off x="311700" y="1152475"/>
            <a:ext cx="2988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Looking at the whole dataset, we see that there are a few principal components</a:t>
            </a:r>
            <a:endParaRPr/>
          </a:p>
          <a:p>
            <a:pPr indent="-317500" lvl="1" marL="914400" rtl="0" algn="l">
              <a:spcBef>
                <a:spcPts val="0"/>
              </a:spcBef>
              <a:spcAft>
                <a:spcPts val="0"/>
              </a:spcAft>
              <a:buSzPts val="1400"/>
              <a:buChar char="-"/>
            </a:pPr>
            <a:r>
              <a:rPr lang="en"/>
              <a:t>Best k = 3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Comparing PCA 1 and PCA2 we see that there are no significant clusters</a:t>
            </a:r>
            <a:endParaRPr/>
          </a:p>
          <a:p>
            <a:pPr indent="-317500" lvl="1" marL="914400" rtl="0" algn="l">
              <a:spcBef>
                <a:spcPts val="0"/>
              </a:spcBef>
              <a:spcAft>
                <a:spcPts val="0"/>
              </a:spcAft>
              <a:buSzPts val="1400"/>
              <a:buChar char="-"/>
            </a:pPr>
            <a:r>
              <a:rPr lang="en"/>
              <a:t>Data is pretty similar </a:t>
            </a:r>
            <a:endParaRPr/>
          </a:p>
        </p:txBody>
      </p:sp>
      <p:pic>
        <p:nvPicPr>
          <p:cNvPr id="88" name="Google Shape;88;p17"/>
          <p:cNvPicPr preferRelativeResize="0"/>
          <p:nvPr/>
        </p:nvPicPr>
        <p:blipFill>
          <a:blip r:embed="rId3">
            <a:alphaModFix/>
          </a:blip>
          <a:stretch>
            <a:fillRect/>
          </a:stretch>
        </p:blipFill>
        <p:spPr>
          <a:xfrm>
            <a:off x="6222025" y="2583387"/>
            <a:ext cx="2921976" cy="1914925"/>
          </a:xfrm>
          <a:prstGeom prst="rect">
            <a:avLst/>
          </a:prstGeom>
          <a:noFill/>
          <a:ln>
            <a:noFill/>
          </a:ln>
        </p:spPr>
      </p:pic>
      <p:pic>
        <p:nvPicPr>
          <p:cNvPr id="89" name="Google Shape;89;p17"/>
          <p:cNvPicPr preferRelativeResize="0"/>
          <p:nvPr/>
        </p:nvPicPr>
        <p:blipFill>
          <a:blip r:embed="rId4">
            <a:alphaModFix/>
          </a:blip>
          <a:stretch>
            <a:fillRect/>
          </a:stretch>
        </p:blipFill>
        <p:spPr>
          <a:xfrm>
            <a:off x="3299969" y="2583376"/>
            <a:ext cx="2922056" cy="1914951"/>
          </a:xfrm>
          <a:prstGeom prst="rect">
            <a:avLst/>
          </a:prstGeom>
          <a:noFill/>
          <a:ln>
            <a:noFill/>
          </a:ln>
        </p:spPr>
      </p:pic>
      <p:pic>
        <p:nvPicPr>
          <p:cNvPr id="90" name="Google Shape;90;p17"/>
          <p:cNvPicPr preferRelativeResize="0"/>
          <p:nvPr/>
        </p:nvPicPr>
        <p:blipFill>
          <a:blip r:embed="rId5">
            <a:alphaModFix/>
          </a:blip>
          <a:stretch>
            <a:fillRect/>
          </a:stretch>
        </p:blipFill>
        <p:spPr>
          <a:xfrm>
            <a:off x="4042000" y="295400"/>
            <a:ext cx="4409949" cy="2138348"/>
          </a:xfrm>
          <a:prstGeom prst="rect">
            <a:avLst/>
          </a:prstGeom>
          <a:noFill/>
          <a:ln>
            <a:noFill/>
          </a:ln>
        </p:spPr>
      </p:pic>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r>
              <a:rPr lang="en"/>
              <a:t>: Kmeans Model vs. Original Data</a:t>
            </a:r>
            <a:endParaRPr/>
          </a:p>
        </p:txBody>
      </p:sp>
      <p:pic>
        <p:nvPicPr>
          <p:cNvPr id="97" name="Google Shape;97;p18"/>
          <p:cNvPicPr preferRelativeResize="0"/>
          <p:nvPr/>
        </p:nvPicPr>
        <p:blipFill>
          <a:blip r:embed="rId3">
            <a:alphaModFix/>
          </a:blip>
          <a:stretch>
            <a:fillRect/>
          </a:stretch>
        </p:blipFill>
        <p:spPr>
          <a:xfrm>
            <a:off x="3723550" y="1232549"/>
            <a:ext cx="5420450" cy="3336400"/>
          </a:xfrm>
          <a:prstGeom prst="rect">
            <a:avLst/>
          </a:prstGeom>
          <a:noFill/>
          <a:ln>
            <a:noFill/>
          </a:ln>
        </p:spPr>
      </p:pic>
      <p:pic>
        <p:nvPicPr>
          <p:cNvPr id="98" name="Google Shape;98;p18"/>
          <p:cNvPicPr preferRelativeResize="0"/>
          <p:nvPr/>
        </p:nvPicPr>
        <p:blipFill>
          <a:blip r:embed="rId4">
            <a:alphaModFix/>
          </a:blip>
          <a:stretch>
            <a:fillRect/>
          </a:stretch>
        </p:blipFill>
        <p:spPr>
          <a:xfrm>
            <a:off x="0" y="1232550"/>
            <a:ext cx="3560179" cy="3336400"/>
          </a:xfrm>
          <a:prstGeom prst="rect">
            <a:avLst/>
          </a:prstGeom>
          <a:noFill/>
          <a:ln>
            <a:noFill/>
          </a:ln>
        </p:spPr>
      </p:pic>
      <p:sp>
        <p:nvSpPr>
          <p:cNvPr id="99" name="Google Shape;99;p18"/>
          <p:cNvSpPr txBox="1"/>
          <p:nvPr/>
        </p:nvSpPr>
        <p:spPr>
          <a:xfrm>
            <a:off x="74950" y="4568950"/>
            <a:ext cx="3648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Total Explained Variance = 100% </a:t>
            </a:r>
            <a:endParaRPr sz="1800">
              <a:solidFill>
                <a:schemeClr val="dk2"/>
              </a:solidFill>
            </a:endParaRPr>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GMM - FeO vs. TiO2</a:t>
            </a:r>
            <a:endParaRPr/>
          </a:p>
        </p:txBody>
      </p:sp>
      <p:sp>
        <p:nvSpPr>
          <p:cNvPr id="106" name="Google Shape;106;p19"/>
          <p:cNvSpPr txBox="1"/>
          <p:nvPr>
            <p:ph idx="1" type="body"/>
          </p:nvPr>
        </p:nvSpPr>
        <p:spPr>
          <a:xfrm>
            <a:off x="311700" y="1152475"/>
            <a:ext cx="470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Magmatic Fe-Ti oxide are commonly associated mafic </a:t>
            </a:r>
            <a:r>
              <a:rPr lang="en"/>
              <a:t>intrusions ( more than one source)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Most samples are Isolated and not linear suggested a single mantle source </a:t>
            </a:r>
            <a:endParaRPr/>
          </a:p>
        </p:txBody>
      </p:sp>
      <p:pic>
        <p:nvPicPr>
          <p:cNvPr id="107" name="Google Shape;107;p19"/>
          <p:cNvPicPr preferRelativeResize="0"/>
          <p:nvPr/>
        </p:nvPicPr>
        <p:blipFill>
          <a:blip r:embed="rId3">
            <a:alphaModFix/>
          </a:blip>
          <a:stretch>
            <a:fillRect/>
          </a:stretch>
        </p:blipFill>
        <p:spPr>
          <a:xfrm>
            <a:off x="5290703" y="860375"/>
            <a:ext cx="3386524" cy="3185176"/>
          </a:xfrm>
          <a:prstGeom prst="rect">
            <a:avLst/>
          </a:prstGeom>
          <a:noFill/>
          <a:ln>
            <a:noFill/>
          </a:ln>
        </p:spPr>
      </p:pic>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155850" y="2767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Results: Conditional relationships with Clusters + Decision Tree </a:t>
            </a:r>
            <a:endParaRPr sz="2300"/>
          </a:p>
          <a:p>
            <a:pPr indent="0" lvl="0" marL="0" rtl="0" algn="l">
              <a:spcBef>
                <a:spcPts val="0"/>
              </a:spcBef>
              <a:spcAft>
                <a:spcPts val="0"/>
              </a:spcAft>
              <a:buClr>
                <a:schemeClr val="dk1"/>
              </a:buClr>
              <a:buSzPts val="1100"/>
              <a:buFont typeface="Arial"/>
              <a:buNone/>
            </a:pPr>
            <a:r>
              <a:t/>
            </a:r>
            <a:endParaRPr sz="2300">
              <a:solidFill>
                <a:srgbClr val="44444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300"/>
          </a:p>
          <a:p>
            <a:pPr indent="0" lvl="0" marL="0" rtl="0" algn="l">
              <a:spcBef>
                <a:spcPts val="0"/>
              </a:spcBef>
              <a:spcAft>
                <a:spcPts val="0"/>
              </a:spcAft>
              <a:buClr>
                <a:schemeClr val="dk1"/>
              </a:buClr>
              <a:buSzPts val="1100"/>
              <a:buFont typeface="Arial"/>
              <a:buNone/>
            </a:pPr>
            <a:r>
              <a:t/>
            </a:r>
            <a:endParaRPr sz="2300"/>
          </a:p>
          <a:p>
            <a:pPr indent="0" lvl="0" marL="0" rtl="0" algn="l">
              <a:spcBef>
                <a:spcPts val="0"/>
              </a:spcBef>
              <a:spcAft>
                <a:spcPts val="0"/>
              </a:spcAft>
              <a:buNone/>
            </a:pPr>
            <a:r>
              <a:t/>
            </a:r>
            <a:endParaRPr sz="2300"/>
          </a:p>
        </p:txBody>
      </p:sp>
      <p:sp>
        <p:nvSpPr>
          <p:cNvPr id="114" name="Google Shape;114;p20"/>
          <p:cNvSpPr txBox="1"/>
          <p:nvPr>
            <p:ph idx="1" type="body"/>
          </p:nvPr>
        </p:nvSpPr>
        <p:spPr>
          <a:xfrm>
            <a:off x="4993875" y="2694450"/>
            <a:ext cx="4059600" cy="210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LeaveOneOut Cross Validation: 97.3% </a:t>
            </a:r>
            <a:endParaRPr sz="1600"/>
          </a:p>
          <a:p>
            <a:pPr indent="-330200" lvl="0" marL="457200" rtl="0" algn="l">
              <a:spcBef>
                <a:spcPts val="0"/>
              </a:spcBef>
              <a:spcAft>
                <a:spcPts val="0"/>
              </a:spcAft>
              <a:buSzPts val="1600"/>
              <a:buChar char="-"/>
            </a:pPr>
            <a:r>
              <a:rPr lang="en" sz="1600"/>
              <a:t>We are able to make a decision tree given geochemical </a:t>
            </a:r>
            <a:r>
              <a:rPr lang="en" sz="1600"/>
              <a:t>attributes</a:t>
            </a:r>
            <a:r>
              <a:rPr lang="en" sz="1600"/>
              <a:t> </a:t>
            </a:r>
            <a:endParaRPr sz="1600"/>
          </a:p>
          <a:p>
            <a:pPr indent="-330200" lvl="0" marL="457200" rtl="0" algn="l">
              <a:spcBef>
                <a:spcPts val="0"/>
              </a:spcBef>
              <a:spcAft>
                <a:spcPts val="0"/>
              </a:spcAft>
              <a:buSzPts val="1600"/>
              <a:buChar char="-"/>
            </a:pPr>
            <a:r>
              <a:rPr lang="en" sz="1600"/>
              <a:t>Looking at the conditional relationships, we can better see how the clusters overlap each other </a:t>
            </a:r>
            <a:endParaRPr sz="1600"/>
          </a:p>
        </p:txBody>
      </p:sp>
      <p:pic>
        <p:nvPicPr>
          <p:cNvPr id="115" name="Google Shape;115;p20"/>
          <p:cNvPicPr preferRelativeResize="0"/>
          <p:nvPr/>
        </p:nvPicPr>
        <p:blipFill>
          <a:blip r:embed="rId3">
            <a:alphaModFix/>
          </a:blip>
          <a:stretch>
            <a:fillRect/>
          </a:stretch>
        </p:blipFill>
        <p:spPr>
          <a:xfrm>
            <a:off x="5137650" y="1186069"/>
            <a:ext cx="3842248" cy="1508374"/>
          </a:xfrm>
          <a:prstGeom prst="rect">
            <a:avLst/>
          </a:prstGeom>
          <a:noFill/>
          <a:ln>
            <a:noFill/>
          </a:ln>
        </p:spPr>
      </p:pic>
      <p:pic>
        <p:nvPicPr>
          <p:cNvPr id="116" name="Google Shape;116;p20"/>
          <p:cNvPicPr preferRelativeResize="0"/>
          <p:nvPr/>
        </p:nvPicPr>
        <p:blipFill>
          <a:blip r:embed="rId4">
            <a:alphaModFix/>
          </a:blip>
          <a:stretch>
            <a:fillRect/>
          </a:stretch>
        </p:blipFill>
        <p:spPr>
          <a:xfrm>
            <a:off x="152400" y="1017725"/>
            <a:ext cx="4985256" cy="3973376"/>
          </a:xfrm>
          <a:prstGeom prst="rect">
            <a:avLst/>
          </a:prstGeom>
          <a:noFill/>
          <a:ln>
            <a:noFill/>
          </a:ln>
        </p:spPr>
      </p:pic>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PCA in 3D based on Sub Rock Type</a:t>
            </a:r>
            <a:endParaRPr/>
          </a:p>
        </p:txBody>
      </p:sp>
      <p:pic>
        <p:nvPicPr>
          <p:cNvPr id="123" name="Google Shape;123;p21"/>
          <p:cNvPicPr preferRelativeResize="0"/>
          <p:nvPr/>
        </p:nvPicPr>
        <p:blipFill>
          <a:blip r:embed="rId3">
            <a:alphaModFix/>
          </a:blip>
          <a:stretch>
            <a:fillRect/>
          </a:stretch>
        </p:blipFill>
        <p:spPr>
          <a:xfrm>
            <a:off x="5036525" y="1152475"/>
            <a:ext cx="3795775" cy="3154675"/>
          </a:xfrm>
          <a:prstGeom prst="rect">
            <a:avLst/>
          </a:prstGeom>
          <a:noFill/>
          <a:ln>
            <a:noFill/>
          </a:ln>
        </p:spPr>
      </p:pic>
      <p:sp>
        <p:nvSpPr>
          <p:cNvPr id="124" name="Google Shape;124;p21"/>
          <p:cNvSpPr txBox="1"/>
          <p:nvPr/>
        </p:nvSpPr>
        <p:spPr>
          <a:xfrm>
            <a:off x="418175" y="1233600"/>
            <a:ext cx="445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Implemented</a:t>
            </a:r>
            <a:r>
              <a:rPr lang="en"/>
              <a:t> PCA to do dimensional reductionality and to find samples of clusters with similarity based on their chemical properties and Rock Name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diagram we can find clusters overlapping each other, so the </a:t>
            </a:r>
            <a:r>
              <a:rPr lang="en"/>
              <a:t>next</a:t>
            </a:r>
            <a:r>
              <a:rPr lang="en"/>
              <a:t> thing to do was to rotate the graph or view it from a different perspective.</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