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bold.fntdata"/><Relationship Id="rId12" Type="http://schemas.openxmlformats.org/officeDocument/2006/relationships/slide" Target="slides/slide6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9dbb1a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9dbb1a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89dbb1a2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89dbb1a2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89dbb1a2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89dbb1a2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9dbb1a2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89dbb1a2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9dbb1a2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89dbb1a2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507c2703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507c2703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507c27035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507c2703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507c27035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507c27035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507c27035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507c27035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8642641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8642641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8642641b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8642641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07c270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507c270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8642641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8642641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8642641b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8642641b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8642641b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8642641b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8642641b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8642641b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507c27035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507c2703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8b05cdc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8b05cdc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8b05cdc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8b05cdc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8b05cdc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8b05cdc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07c2703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07c2703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d388f6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d388f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07c2703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507c2703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07c2703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07c2703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9dbb1a2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9dbb1a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8642641b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8642641b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642641b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642641b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6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7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74" name="Google Shape;74;p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2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Semi-supervised_learning#CITEREFChapelleSch%C3%B6lkopfZienin200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9.jpg"/><Relationship Id="rId6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ub.jhu.edu/2019/09/04/hopkins-launches-psychedelic-center/" TargetMode="External"/><Relationship Id="rId4" Type="http://schemas.openxmlformats.org/officeDocument/2006/relationships/hyperlink" Target="https://www.newsweek.com/dc-initiative-81-psychedelics-magic-mushrooms-decriminalized-1576502" TargetMode="External"/><Relationship Id="rId5" Type="http://schemas.openxmlformats.org/officeDocument/2006/relationships/hyperlink" Target="https://www.oregonlive.com/pacific-northwest-news/2021/03/governor-appoints-board-to-oversee-oregons-new-psychedelic-mushroom-program.html" TargetMode="External"/><Relationship Id="rId6" Type="http://schemas.openxmlformats.org/officeDocument/2006/relationships/hyperlink" Target="https://smallfarms.cornell.edu/projects/mushrooms/specialty-mushroom-cultivation/defining-the-specialty-mushroom-industry/" TargetMode="External"/><Relationship Id="rId7" Type="http://schemas.openxmlformats.org/officeDocument/2006/relationships/hyperlink" Target="https://www.ncbi.nlm.nih.gov/pmc/articles/PMC4483641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22" Type="http://schemas.openxmlformats.org/officeDocument/2006/relationships/image" Target="../media/image40.png"/><Relationship Id="rId21" Type="http://schemas.openxmlformats.org/officeDocument/2006/relationships/image" Target="../media/image38.png"/><Relationship Id="rId24" Type="http://schemas.openxmlformats.org/officeDocument/2006/relationships/image" Target="../media/image42.png"/><Relationship Id="rId23" Type="http://schemas.openxmlformats.org/officeDocument/2006/relationships/image" Target="../media/image4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25" Type="http://schemas.openxmlformats.org/officeDocument/2006/relationships/image" Target="../media/image41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4.png"/><Relationship Id="rId11" Type="http://schemas.openxmlformats.org/officeDocument/2006/relationships/image" Target="../media/image32.png"/><Relationship Id="rId10" Type="http://schemas.openxmlformats.org/officeDocument/2006/relationships/image" Target="../media/image22.png"/><Relationship Id="rId13" Type="http://schemas.openxmlformats.org/officeDocument/2006/relationships/image" Target="../media/image25.png"/><Relationship Id="rId12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1.png"/><Relationship Id="rId17" Type="http://schemas.openxmlformats.org/officeDocument/2006/relationships/image" Target="../media/image30.png"/><Relationship Id="rId16" Type="http://schemas.openxmlformats.org/officeDocument/2006/relationships/image" Target="../media/image26.png"/><Relationship Id="rId19" Type="http://schemas.openxmlformats.org/officeDocument/2006/relationships/image" Target="../media/image36.png"/><Relationship Id="rId18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trends.google.com/trends/explore?date=all&amp;geo=US&amp;q=mushro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cbi.nlm.nih.gov/pmc/articles/PMC7539958/" TargetMode="External"/><Relationship Id="rId4" Type="http://schemas.openxmlformats.org/officeDocument/2006/relationships/hyperlink" Target="https://www.ncbi.nlm.nih.gov/pmc/articles/PMC7353689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311700" y="1729950"/>
            <a:ext cx="8520600" cy="10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 Classification</a:t>
            </a:r>
            <a:endParaRPr/>
          </a:p>
        </p:txBody>
      </p:sp>
      <p:sp>
        <p:nvSpPr>
          <p:cNvPr id="109" name="Google Shape;109;p25"/>
          <p:cNvSpPr txBox="1"/>
          <p:nvPr/>
        </p:nvSpPr>
        <p:spPr>
          <a:xfrm>
            <a:off x="1781250" y="2965625"/>
            <a:ext cx="558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DSE I2100 - Final Project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2021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Robert Moss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Iman Abakoyas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Rodrigo Guerra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of UCI Unlabelled Mushroom Data Set 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87900" y="1489825"/>
            <a:ext cx="48789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</a:t>
            </a:r>
            <a:r>
              <a:rPr lang="en"/>
              <a:t> EDA approaches for </a:t>
            </a:r>
            <a:r>
              <a:rPr lang="en"/>
              <a:t>categorical</a:t>
            </a:r>
            <a:r>
              <a:rPr lang="en"/>
              <a:t>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charts </a:t>
            </a:r>
            <a:r>
              <a:rPr lang="en"/>
              <a:t>were</a:t>
            </a:r>
            <a:r>
              <a:rPr lang="en"/>
              <a:t> made to look at the </a:t>
            </a:r>
            <a:r>
              <a:rPr lang="en"/>
              <a:t>distribution</a:t>
            </a:r>
            <a:r>
              <a:rPr lang="en"/>
              <a:t> of feature expressions [fig.2].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features were removed: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Viel type - o</a:t>
            </a:r>
            <a:r>
              <a:rPr lang="en"/>
              <a:t>nly</a:t>
            </a:r>
            <a:r>
              <a:rPr lang="en"/>
              <a:t> one feature expression for entire </a:t>
            </a:r>
            <a:r>
              <a:rPr lang="en"/>
              <a:t>population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Edible - </a:t>
            </a:r>
            <a:r>
              <a:rPr lang="en"/>
              <a:t>important</a:t>
            </a:r>
            <a:r>
              <a:rPr lang="en"/>
              <a:t> medical trait did not want accessible to </a:t>
            </a:r>
            <a:r>
              <a:rPr lang="en"/>
              <a:t>machine</a:t>
            </a:r>
            <a:r>
              <a:rPr lang="en"/>
              <a:t> </a:t>
            </a:r>
            <a:r>
              <a:rPr lang="en"/>
              <a:t>learning</a:t>
            </a:r>
            <a:r>
              <a:rPr lang="en"/>
              <a:t> algorithms.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Stalk Root - over 30% missing values.</a:t>
            </a: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5345775" y="1430350"/>
            <a:ext cx="3510900" cy="241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00" y="1397650"/>
            <a:ext cx="3572400" cy="247536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5459700" y="3958750"/>
            <a:ext cx="36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Figure[2]  Bar Chart of Cap-Color feature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Transformation &amp; </a:t>
            </a:r>
            <a:r>
              <a:rPr lang="en"/>
              <a:t>Outlier</a:t>
            </a:r>
            <a:r>
              <a:rPr lang="en"/>
              <a:t> Detection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87900" y="1489825"/>
            <a:ext cx="5347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Ordinal</a:t>
            </a:r>
            <a:r>
              <a:rPr lang="en"/>
              <a:t> features dummied using OneHotEncoder all other </a:t>
            </a:r>
            <a:r>
              <a:rPr lang="en"/>
              <a:t>features transformed using getDummies.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T-SNE cluster visualization made using KMeans Clustering, dataset[fig.4].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DBSCAN was used to remove  ~5% of the dataset it classified as outliers.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run on complete dataset. At 36 PCA’s 95% of population variance contained in dataset[fig.3]   </a:t>
            </a:r>
            <a:r>
              <a:rPr lang="en"/>
              <a:t> 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00" y="2280425"/>
            <a:ext cx="3103499" cy="207558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6039275" y="1013075"/>
            <a:ext cx="49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 rot="-5400000">
            <a:off x="4981950" y="3061675"/>
            <a:ext cx="160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Cumulative Variance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6188550" y="2280425"/>
            <a:ext cx="219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Cumulative Variance vs PCA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6949500" y="4032925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PCA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5614500" y="4450000"/>
            <a:ext cx="219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Figure[3]  - Cumulative Variance vs PCA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6472725" y="1517050"/>
            <a:ext cx="73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/>
          <p:nvPr/>
        </p:nvSpPr>
        <p:spPr>
          <a:xfrm>
            <a:off x="0" y="152400"/>
            <a:ext cx="6400500" cy="450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000" y="152400"/>
            <a:ext cx="6637501" cy="450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/>
        </p:nvSpPr>
        <p:spPr>
          <a:xfrm>
            <a:off x="0" y="4656000"/>
            <a:ext cx="269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igure [4] - 2D t-SNE plot from KMeans Cluster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6848375" y="86700"/>
            <a:ext cx="1704900" cy="484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526" y="65700"/>
            <a:ext cx="179554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6270450" y="4820400"/>
            <a:ext cx="254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Figure[5] -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Silhouette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Plot of KMeans Clusters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228500" y="486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Clustering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87900" y="1489825"/>
            <a:ext cx="47556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Preformed on the outlier reduced dataset. Baseline </a:t>
            </a:r>
            <a:r>
              <a:rPr lang="en"/>
              <a:t>evaluation</a:t>
            </a:r>
            <a:r>
              <a:rPr lang="en"/>
              <a:t> gave a </a:t>
            </a:r>
            <a:r>
              <a:rPr lang="en"/>
              <a:t>silhouette</a:t>
            </a:r>
            <a:r>
              <a:rPr lang="en"/>
              <a:t> score of ~0.19.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GridSearch was run on the Agglomerative Clustering to optimized the affinity and </a:t>
            </a:r>
            <a:r>
              <a:rPr lang="en"/>
              <a:t>linkage</a:t>
            </a:r>
            <a:r>
              <a:rPr lang="en"/>
              <a:t> parameters to silhouette score.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hyperparameters of ‘l2’ and “single” for affinity and linkage </a:t>
            </a:r>
            <a:r>
              <a:rPr lang="en"/>
              <a:t>respectively[fig.6]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7"/>
          <p:cNvSpPr/>
          <p:nvPr/>
        </p:nvSpPr>
        <p:spPr>
          <a:xfrm>
            <a:off x="6732800" y="0"/>
            <a:ext cx="1863900" cy="478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050" y="-6750"/>
            <a:ext cx="1908650" cy="479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 txBox="1"/>
          <p:nvPr/>
        </p:nvSpPr>
        <p:spPr>
          <a:xfrm>
            <a:off x="5634725" y="4782300"/>
            <a:ext cx="36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[6] -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Silhouette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Plot of Optimized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Agglomerative Clustering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clusters, so what?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showed that there are some well defined clusters that make up our data set (we can see them on the previous silhouette diagram).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questions arise: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label each cluster with a species?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be sure that our labeling was correct?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our results differ from a supervised model given that we had all the labels for our dataset?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manually label each of our 8000+ </a:t>
            </a:r>
            <a:r>
              <a:rPr lang="en"/>
              <a:t>data points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our mushrooms manually labeled to support a fully supervised model </a:t>
            </a:r>
            <a:r>
              <a:rPr lang="en"/>
              <a:t>would be very time consuming and we might require the opinion of various mycologists. Mushrooms are hard to classify even for experts!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algorithms allow us to learn from our unlabeled data by using a very small subset of labeled samples, if at least one of the following assumptions is satisfied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that are close to </a:t>
            </a:r>
            <a:r>
              <a:rPr lang="en"/>
              <a:t>each other</a:t>
            </a:r>
            <a:r>
              <a:rPr lang="en"/>
              <a:t> are more likely to share a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tend to form discrete clusters 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315300" y="4512850"/>
            <a:ext cx="8513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50"/>
              <a:buAutoNum type="arabicPeriod"/>
            </a:pPr>
            <a:r>
              <a:rPr lang="en" sz="950">
                <a:solidFill>
                  <a:schemeClr val="accent5"/>
                </a:solidFill>
              </a:rPr>
              <a:t>Vapnik, V.; Chervonenkis, A. (1974). </a:t>
            </a:r>
            <a:r>
              <a:rPr i="1" lang="en" sz="950">
                <a:solidFill>
                  <a:schemeClr val="accent5"/>
                </a:solidFill>
              </a:rPr>
              <a:t>Theory of Pattern Recognition</a:t>
            </a:r>
            <a:r>
              <a:rPr lang="en" sz="950">
                <a:solidFill>
                  <a:schemeClr val="accent5"/>
                </a:solidFill>
              </a:rPr>
              <a:t> (in Russian). Moscow: Nauka. cited in </a:t>
            </a:r>
            <a:r>
              <a:rPr lang="en" sz="950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Chapelle, Schölkopf &amp; Zienin 2006</a:t>
            </a:r>
            <a:r>
              <a:rPr lang="en" sz="950">
                <a:solidFill>
                  <a:schemeClr val="accent5"/>
                </a:solidFill>
              </a:rPr>
              <a:t>, p. 3</a:t>
            </a:r>
            <a:endParaRPr sz="95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87900" y="14076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fair assumption that mushrooms samples from the same species share similar properties.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Further, from the our unsupervised learning results, we can also assume that our data tends to form discrete clusters.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set, right?...</a:t>
            </a:r>
            <a:endParaRPr/>
          </a:p>
        </p:txBody>
      </p:sp>
      <p:pic>
        <p:nvPicPr>
          <p:cNvPr descr="Macrolepiota procera, Parasol Mushroom, identification"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138" y="2283422"/>
            <a:ext cx="1313600" cy="132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asol Mushroom (Macrolepiota procera) Mushroom-Collecting.com" id="248" name="Google Shape;248;p40"/>
          <p:cNvPicPr preferRelativeResize="0"/>
          <p:nvPr/>
        </p:nvPicPr>
        <p:blipFill rotWithShape="1">
          <a:blip r:embed="rId4">
            <a:alphaModFix/>
          </a:blip>
          <a:srcRect b="26985" l="0" r="0" t="0"/>
          <a:stretch/>
        </p:blipFill>
        <p:spPr>
          <a:xfrm>
            <a:off x="1008575" y="2283425"/>
            <a:ext cx="1298505" cy="132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rolepiota procera, Parasol Mushroom, identification" id="249" name="Google Shape;249;p40"/>
          <p:cNvPicPr preferRelativeResize="0"/>
          <p:nvPr/>
        </p:nvPicPr>
        <p:blipFill rotWithShape="1">
          <a:blip r:embed="rId5">
            <a:alphaModFix/>
          </a:blip>
          <a:srcRect b="13464" l="0" r="0" t="0"/>
          <a:stretch/>
        </p:blipFill>
        <p:spPr>
          <a:xfrm>
            <a:off x="4826800" y="2279867"/>
            <a:ext cx="1313600" cy="1334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piota procera: - Gastronomía Vasca: Escuela de Hostelería Leioa" id="250" name="Google Shape;250;p40"/>
          <p:cNvPicPr preferRelativeResize="0"/>
          <p:nvPr/>
        </p:nvPicPr>
        <p:blipFill rotWithShape="1">
          <a:blip r:embed="rId6">
            <a:alphaModFix/>
          </a:blip>
          <a:srcRect b="11512" l="22834" r="21984" t="0"/>
          <a:stretch/>
        </p:blipFill>
        <p:spPr>
          <a:xfrm>
            <a:off x="6743475" y="2283425"/>
            <a:ext cx="1237079" cy="13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/>
        </p:nvSpPr>
        <p:spPr>
          <a:xfrm rot="-5400000">
            <a:off x="7808250" y="2747000"/>
            <a:ext cx="14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Lepiota Procera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Synthetically labeled dataset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How do we go about getting labeled samples?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take some of our unlabeled data and label them ourselves. Unfortunately, we are not mycologists :(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Instead, we opted from extracting the the desired features from a </a:t>
            </a:r>
            <a:r>
              <a:rPr lang="en"/>
              <a:t>mushroom</a:t>
            </a:r>
            <a:r>
              <a:rPr lang="en"/>
              <a:t> sample of known species.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Synthetically labeled dataset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(only 5 features):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Species: Lepiota americana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Edible? : Edible (e)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 shape: Knobed (k), Convex (x), Flat (f)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 </a:t>
            </a:r>
            <a:r>
              <a:rPr lang="en"/>
              <a:t>surface: Smooth (s), Scaly (y)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 color: Pink (p), Cinnamon </a:t>
            </a:r>
            <a:r>
              <a:rPr lang="en"/>
              <a:t>(c), Red (e), Brown (n), Buff (b)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Bruises?: True (t)</a:t>
            </a:r>
            <a:endParaRPr/>
          </a:p>
        </p:txBody>
      </p:sp>
      <p:pic>
        <p:nvPicPr>
          <p:cNvPr descr="Reddening Lepiota (Lepiota americana) | More recently catego… | Flickr" id="264" name="Google Shape;264;p42"/>
          <p:cNvPicPr preferRelativeResize="0"/>
          <p:nvPr/>
        </p:nvPicPr>
        <p:blipFill rotWithShape="1">
          <a:blip r:embed="rId3">
            <a:alphaModFix/>
          </a:blip>
          <a:srcRect b="4415" l="0" r="0" t="0"/>
          <a:stretch/>
        </p:blipFill>
        <p:spPr>
          <a:xfrm>
            <a:off x="6344275" y="1243225"/>
            <a:ext cx="2052600" cy="29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 txBox="1"/>
          <p:nvPr/>
        </p:nvSpPr>
        <p:spPr>
          <a:xfrm>
            <a:off x="6603175" y="4285150"/>
            <a:ext cx="153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Lepiota americana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Synthetically labeled dataset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a simple algorithm that randomizes each feature and outputs a representative sample of a given species.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done 5 times for each of 23 species, yielding a total of 115 labeled </a:t>
            </a:r>
            <a:r>
              <a:rPr lang="en"/>
              <a:t>data points</a:t>
            </a:r>
            <a:r>
              <a:rPr lang="en"/>
              <a:t>.</a:t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3">
            <a:alphaModFix/>
          </a:blip>
          <a:srcRect b="49415" l="0" r="0" t="0"/>
          <a:stretch/>
        </p:blipFill>
        <p:spPr>
          <a:xfrm>
            <a:off x="478625" y="3022138"/>
            <a:ext cx="5771600" cy="15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3"/>
          <p:cNvSpPr txBox="1"/>
          <p:nvPr/>
        </p:nvSpPr>
        <p:spPr>
          <a:xfrm>
            <a:off x="6370200" y="3251488"/>
            <a:ext cx="238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7: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Five samples, each a potential member of the Lepiota americana species.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 Important?</a:t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87900" y="1229250"/>
            <a:ext cx="83682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Mushroom research and mushroom related industries in the misted of major growth.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Johns hopkins launched a center for the study of of psychedelic compounds found in mushrooms as treatment for mental health disorders [1]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Various regions have decriminalized psychoactive mushrooms [2,3] (and more cities will inevitable follow).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Industries like micro textiles and mushroom-based supplements are growing fast as the demand for eco-friendly products increases in the US [4].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also renewed research into Mushrooms as a source for antibiotics capable of treating the emerging antibiotic resistant bacteria [5].  </a:t>
            </a:r>
            <a:endParaRPr sz="1600"/>
          </a:p>
        </p:txBody>
      </p:sp>
      <p:sp>
        <p:nvSpPr>
          <p:cNvPr id="116" name="Google Shape;116;p26"/>
          <p:cNvSpPr txBox="1"/>
          <p:nvPr/>
        </p:nvSpPr>
        <p:spPr>
          <a:xfrm>
            <a:off x="587700" y="4320000"/>
            <a:ext cx="796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[1]</a:t>
            </a:r>
            <a:r>
              <a:rPr lang="en" sz="900"/>
              <a:t>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https://hub.jhu.edu/2019/09/04/hopkins-launches-psychedelic-center/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[2]</a:t>
            </a:r>
            <a:r>
              <a:rPr lang="en" sz="900"/>
              <a:t> </a:t>
            </a:r>
            <a:r>
              <a:rPr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https://www.newsweek.com/dc-initiative-81-psychedelics-magic-mushrooms-decriminalized-1576502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[3]</a:t>
            </a:r>
            <a:r>
              <a:rPr lang="en" sz="900"/>
              <a:t> </a:t>
            </a:r>
            <a:r>
              <a:rPr lang="en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https://www.oregonlive.com/pacific-northwest-news/2021/03/governor-appoints-board-to-oversee-oregons-new-psychedelic-mushroom-program.html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[4]</a:t>
            </a:r>
            <a:r>
              <a:rPr lang="en" sz="900"/>
              <a:t> </a:t>
            </a:r>
            <a:r>
              <a:rPr lang="en" sz="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https://smallfarms.cornell.edu/projects/mushrooms/specialty-mushroom-cultivation/defining-the-specialty-mushroom-industry/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[5] </a:t>
            </a:r>
            <a:r>
              <a:rPr lang="en" sz="9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https://www.ncbi.nlm.nih.gov/pmc/articles/PMC4483641/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87900" y="1375550"/>
            <a:ext cx="83682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now ready to train a semi-supervised model: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~8000 specimens of unknown 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115 specimens of known 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Data-cleaning has been done as part of unsupervised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 rotWithShape="1">
          <a:blip r:embed="rId3">
            <a:alphaModFix/>
          </a:blip>
          <a:srcRect b="6591" l="13572" r="9527" t="10606"/>
          <a:stretch/>
        </p:blipFill>
        <p:spPr>
          <a:xfrm>
            <a:off x="517100" y="2846337"/>
            <a:ext cx="2691750" cy="21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 rotWithShape="1">
          <a:blip r:embed="rId4">
            <a:alphaModFix/>
          </a:blip>
          <a:srcRect b="5299" l="14978" r="8127" t="11898"/>
          <a:stretch/>
        </p:blipFill>
        <p:spPr>
          <a:xfrm>
            <a:off x="3388188" y="2846337"/>
            <a:ext cx="2691750" cy="21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4"/>
          <p:cNvSpPr txBox="1"/>
          <p:nvPr/>
        </p:nvSpPr>
        <p:spPr>
          <a:xfrm>
            <a:off x="6340925" y="3185413"/>
            <a:ext cx="226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8: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(Left) Red points are the data we labeled, blue points are the data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unknown species. (Right) Outliers on our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 rot="5400000">
            <a:off x="2889900" y="3678900"/>
            <a:ext cx="4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PCA3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2707250" y="4553200"/>
            <a:ext cx="4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PCA2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951275" y="4709525"/>
            <a:ext cx="4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PCA1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 rot="5400000">
            <a:off x="5751925" y="3678900"/>
            <a:ext cx="4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PCA3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5569275" y="4553200"/>
            <a:ext cx="4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PCA2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3813300" y="4709525"/>
            <a:ext cx="4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PCA1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37" y="36362"/>
            <a:ext cx="8553324" cy="47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5"/>
          <p:cNvSpPr txBox="1"/>
          <p:nvPr/>
        </p:nvSpPr>
        <p:spPr>
          <a:xfrm>
            <a:off x="387900" y="4605075"/>
            <a:ext cx="85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Figure 9:</a:t>
            </a:r>
            <a:r>
              <a:rPr lang="en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 Silhouette plot of Label Spreading output.</a:t>
            </a:r>
            <a:endParaRPr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46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524000" y="304800"/>
            <a:ext cx="60960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 txBox="1"/>
          <p:nvPr/>
        </p:nvSpPr>
        <p:spPr>
          <a:xfrm rot="5400000">
            <a:off x="6817850" y="2218625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PCA3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6"/>
          <p:cNvSpPr txBox="1"/>
          <p:nvPr/>
        </p:nvSpPr>
        <p:spPr>
          <a:xfrm>
            <a:off x="3262575" y="4199425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PCA1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6277525" y="3793775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PCA2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87900" y="1778275"/>
            <a:ext cx="83682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of our clusters were smaller than expected. This might be due to a few reasons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assumption that the unlabeled dataset follows an uniform distribution of species is wrong (possible).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 set contains less species than originally thought (unlikely)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species are too similar to be </a:t>
            </a:r>
            <a:r>
              <a:rPr lang="en"/>
              <a:t>distinguished</a:t>
            </a:r>
            <a:r>
              <a:rPr lang="en"/>
              <a:t> with the features present. If a species’s features are a subset of another species’ features, our model cannot distinguish them (likely)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Comparison 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the </a:t>
            </a:r>
            <a:r>
              <a:rPr lang="en"/>
              <a:t>baseline</a:t>
            </a:r>
            <a:r>
              <a:rPr lang="en"/>
              <a:t> supervised </a:t>
            </a:r>
            <a:r>
              <a:rPr lang="en"/>
              <a:t>learning</a:t>
            </a:r>
            <a:r>
              <a:rPr lang="en"/>
              <a:t> with results from unsupervised and semi-supervised learning.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Labeled Data                                                      Unlabeled Data</a:t>
            </a:r>
            <a:endParaRPr/>
          </a:p>
        </p:txBody>
      </p:sp>
      <p:pic>
        <p:nvPicPr>
          <p:cNvPr id="342" name="Google Shape;3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742225"/>
            <a:ext cx="4227100" cy="22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075" y="2742225"/>
            <a:ext cx="4158151" cy="22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how the results between supervised and semi-supervised learning differ in their predictions.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training set from the labeled data (~ 100 samples) and testing set from the unlabeled data (~8000 samples).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Species for the testing set were taken from semi-supervised learning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training on ~100 mushroom samples been enough to capture the complexity of the different species?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Scores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gave us an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89%.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a grid search cv with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</a:t>
            </a:r>
            <a:r>
              <a:rPr lang="en"/>
              <a:t> values of c ranging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from 0.001-0.5  to increase </a:t>
            </a:r>
            <a:r>
              <a:rPr lang="en"/>
              <a:t>o</a:t>
            </a:r>
            <a:r>
              <a:rPr lang="en"/>
              <a:t>ur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c=0.12, </a:t>
            </a:r>
            <a:r>
              <a:rPr lang="en"/>
              <a:t>accuracy score got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up to 93%.</a:t>
            </a:r>
            <a:r>
              <a:rPr lang="en"/>
              <a:t> </a:t>
            </a:r>
            <a:endParaRPr/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047" y="1271103"/>
            <a:ext cx="4801725" cy="37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0"/>
          <p:cNvSpPr/>
          <p:nvPr/>
        </p:nvSpPr>
        <p:spPr>
          <a:xfrm>
            <a:off x="4434675" y="1526700"/>
            <a:ext cx="42258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0"/>
          <p:cNvSpPr/>
          <p:nvPr/>
        </p:nvSpPr>
        <p:spPr>
          <a:xfrm>
            <a:off x="4434675" y="3296675"/>
            <a:ext cx="42258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0"/>
          <p:cNvSpPr/>
          <p:nvPr/>
        </p:nvSpPr>
        <p:spPr>
          <a:xfrm>
            <a:off x="4434663" y="3803475"/>
            <a:ext cx="42258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0"/>
          <p:cNvSpPr/>
          <p:nvPr/>
        </p:nvSpPr>
        <p:spPr>
          <a:xfrm>
            <a:off x="4434675" y="4310275"/>
            <a:ext cx="42258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Agglomerative and KMeans clustering was able to </a:t>
            </a:r>
            <a:r>
              <a:rPr lang="en"/>
              <a:t>differentiate 23</a:t>
            </a:r>
            <a:r>
              <a:rPr lang="en"/>
              <a:t> distinct clusters based on the physical </a:t>
            </a:r>
            <a:r>
              <a:rPr lang="en"/>
              <a:t>descriptions</a:t>
            </a:r>
            <a:r>
              <a:rPr lang="en"/>
              <a:t> of the </a:t>
            </a:r>
            <a:r>
              <a:rPr lang="en"/>
              <a:t>mushrooms</a:t>
            </a:r>
            <a:r>
              <a:rPr lang="en"/>
              <a:t> in the UCI dataset.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Semi-supervised algorithm shows that some clusters can be </a:t>
            </a:r>
            <a:r>
              <a:rPr lang="en"/>
              <a:t>assigned</a:t>
            </a:r>
            <a:r>
              <a:rPr lang="en"/>
              <a:t> a species, but not all of them. We need more relevant features!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100 labeled samples (and the help of a few mycologists) are required to attempt a supervised models.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Public Interest</a:t>
            </a:r>
            <a:endParaRPr/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87900" y="1489825"/>
            <a:ext cx="8368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Interest has recently hit an all time high in google searches and it appears this trend will continue </a:t>
            </a:r>
            <a:r>
              <a:rPr lang="en" sz="1500"/>
              <a:t>[fig.1]</a:t>
            </a:r>
            <a:r>
              <a:rPr lang="en" sz="1600"/>
              <a:t>.</a:t>
            </a:r>
            <a:endParaRPr sz="1600"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613" y="2275325"/>
            <a:ext cx="4872774" cy="22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2076800" y="4507025"/>
            <a:ext cx="48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[Figure 1] -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https://trends.google.com/trends/explore?date=all&amp;geo=US&amp;q=mushroom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89025" y="458025"/>
            <a:ext cx="7370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 Difficult?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87900" y="1221350"/>
            <a:ext cx="54957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genus of </a:t>
            </a:r>
            <a:r>
              <a:rPr lang="en" sz="1500"/>
              <a:t>mushroom</a:t>
            </a:r>
            <a:r>
              <a:rPr lang="en" sz="1500"/>
              <a:t> can have </a:t>
            </a:r>
            <a:r>
              <a:rPr lang="en" sz="1500"/>
              <a:t>multiple</a:t>
            </a:r>
            <a:r>
              <a:rPr lang="en" sz="1500"/>
              <a:t> phenotypic expressions making traditional </a:t>
            </a:r>
            <a:r>
              <a:rPr lang="en" sz="1500"/>
              <a:t>classification</a:t>
            </a:r>
            <a:r>
              <a:rPr lang="en" sz="1500"/>
              <a:t> by </a:t>
            </a:r>
            <a:r>
              <a:rPr lang="en" sz="1500"/>
              <a:t>physical</a:t>
            </a:r>
            <a:r>
              <a:rPr lang="en" sz="1500"/>
              <a:t> </a:t>
            </a:r>
            <a:r>
              <a:rPr lang="en" sz="1500"/>
              <a:t>description</a:t>
            </a:r>
            <a:r>
              <a:rPr lang="en" sz="1500"/>
              <a:t> difficult [6]. This requires </a:t>
            </a:r>
            <a:r>
              <a:rPr lang="en" sz="1500"/>
              <a:t>expertise.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only </a:t>
            </a:r>
            <a:r>
              <a:rPr lang="en" sz="1500"/>
              <a:t>morphological</a:t>
            </a:r>
            <a:r>
              <a:rPr lang="en" sz="1500"/>
              <a:t> way to classify mushrooms is by microscopic </a:t>
            </a:r>
            <a:r>
              <a:rPr lang="en" sz="1500"/>
              <a:t>evaluation of spore prints </a:t>
            </a:r>
            <a:r>
              <a:rPr lang="en" sz="1500"/>
              <a:t>[7].This requires </a:t>
            </a:r>
            <a:r>
              <a:rPr lang="en" sz="1500"/>
              <a:t>equipment</a:t>
            </a:r>
            <a:r>
              <a:rPr lang="en" sz="1500"/>
              <a:t> and expertise.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Deep changes occur quickly in mushroom genomes making modern </a:t>
            </a:r>
            <a:r>
              <a:rPr lang="en" sz="1500"/>
              <a:t>hierarchical genetic classification untenable[6]. Also requires equipment and expertise.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Due to the heterogeneity of approaches to fungal taxonomy and the complexity of lineage-dependent evolutionary processes, there are no simple strategies to unambiguously identify fungi [6].</a:t>
            </a:r>
            <a:r>
              <a:rPr lang="en" sz="900"/>
              <a:t>]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[6]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https://www.ncbi.nlm.nih.gov/pmc/articles/PMC7539958/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[7]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https://www.ncbi.nlm.nih.gov/pmc/articles/PMC7353689/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163" y="26432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5967263" y="2011050"/>
            <a:ext cx="305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https://www.mushroomexpert.com/studying.html</a:t>
            </a:r>
            <a:endParaRPr sz="1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0175" y="2349750"/>
            <a:ext cx="22669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5883600" y="4616700"/>
            <a:ext cx="30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https://science.howstuffworks.com/dna-profiling.htm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214525" y="4725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Needed?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57800" y="1457200"/>
            <a:ext cx="83682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</a:t>
            </a:r>
            <a:r>
              <a:rPr lang="en"/>
              <a:t>there</a:t>
            </a:r>
            <a:r>
              <a:rPr lang="en"/>
              <a:t> is no </a:t>
            </a:r>
            <a:r>
              <a:rPr lang="en"/>
              <a:t>single</a:t>
            </a:r>
            <a:r>
              <a:rPr lang="en"/>
              <a:t> </a:t>
            </a:r>
            <a:r>
              <a:rPr lang="en"/>
              <a:t>unified</a:t>
            </a:r>
            <a:r>
              <a:rPr lang="en"/>
              <a:t> system in place for </a:t>
            </a:r>
            <a:r>
              <a:rPr lang="en"/>
              <a:t>identifying</a:t>
            </a:r>
            <a:r>
              <a:rPr lang="en"/>
              <a:t> mushrooms any self-contained system that is able to accurately and precisely predict a mushrooms species, i.e. medical importance based on a physical description can be just as widely adopted as </a:t>
            </a:r>
            <a:r>
              <a:rPr lang="en"/>
              <a:t>genetic linkage-mapping or spore print classifications systems.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can develop a system that  does not use expensive and complicated equipment that requires expertise we have a system of classification that is cheaper, simpler and more widely 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Machine Learning?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 mushrooms characteristics and the characteristics of the mushroom species common to the area could, we using machine learning,  accurately and precisely classify that mushroom?   </a:t>
            </a:r>
            <a:r>
              <a:rPr lang="en"/>
              <a:t>  </a:t>
            </a:r>
            <a:endParaRPr/>
          </a:p>
        </p:txBody>
      </p:sp>
      <p:sp>
        <p:nvSpPr>
          <p:cNvPr id="141" name="Google Shape;141;p29"/>
          <p:cNvSpPr txBox="1"/>
          <p:nvPr/>
        </p:nvSpPr>
        <p:spPr>
          <a:xfrm>
            <a:off x="2904050" y="1558325"/>
            <a:ext cx="73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87900" y="1489825"/>
            <a:ext cx="83682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mushroom dataset we will be exploring comes from the UCI machine learning repository (https://archive.ics.uci.edu/ml/datasets/mushroom).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synthetic. Including descriptions of hypothetical 8124 mushrooms corresponding to 23 species of the Agaricus and Lepiota Families. The genus and species names are not included.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drawn from the Audubon Society Field Guide to North American Mushrooms (1981).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was made to guide foragers to distinguish between edible and poisonous mushrooms. 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1: Clustering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87900" y="1489824"/>
            <a:ext cx="8368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outlier samples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clustering algorithms on the UCI dataset, optimizing for 23 well defined clusters (we know the authors included 23 species)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31"/>
          <p:cNvGrpSpPr/>
          <p:nvPr/>
        </p:nvGrpSpPr>
        <p:grpSpPr>
          <a:xfrm>
            <a:off x="1297275" y="2693595"/>
            <a:ext cx="2665375" cy="2248575"/>
            <a:chOff x="1197300" y="2693608"/>
            <a:chExt cx="2665375" cy="2248575"/>
          </a:xfrm>
        </p:grpSpPr>
        <p:pic>
          <p:nvPicPr>
            <p:cNvPr id="155" name="Google Shape;1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7300" y="2693608"/>
              <a:ext cx="1332058" cy="2248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29339" y="2693612"/>
              <a:ext cx="1333336" cy="22485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" name="Google Shape;157;p31"/>
          <p:cNvPicPr preferRelativeResize="0"/>
          <p:nvPr/>
        </p:nvPicPr>
        <p:blipFill rotWithShape="1">
          <a:blip r:embed="rId5">
            <a:alphaModFix/>
          </a:blip>
          <a:srcRect b="8664" l="21801" r="22640" t="20024"/>
          <a:stretch/>
        </p:blipFill>
        <p:spPr>
          <a:xfrm>
            <a:off x="5131300" y="2663674"/>
            <a:ext cx="2487225" cy="23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/>
          <p:nvPr/>
        </p:nvSpPr>
        <p:spPr>
          <a:xfrm>
            <a:off x="4188750" y="3504388"/>
            <a:ext cx="766500" cy="6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2: Assigning Species to Clusters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 a few samples manually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a semi-supervised learning model to assign labels to our clusters.</a:t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 rotWithShape="1">
          <a:blip r:embed="rId3">
            <a:alphaModFix/>
          </a:blip>
          <a:srcRect b="8664" l="21801" r="22640" t="20024"/>
          <a:stretch/>
        </p:blipFill>
        <p:spPr>
          <a:xfrm>
            <a:off x="1332725" y="2663674"/>
            <a:ext cx="2487225" cy="23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/>
          <p:nvPr/>
        </p:nvSpPr>
        <p:spPr>
          <a:xfrm>
            <a:off x="4097263" y="3504388"/>
            <a:ext cx="766500" cy="6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075" y="2663676"/>
            <a:ext cx="2746528" cy="23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 rot="5400000">
            <a:off x="7495950" y="3603550"/>
            <a:ext cx="4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PCA3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7313300" y="4477850"/>
            <a:ext cx="4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PCA2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5557325" y="4634175"/>
            <a:ext cx="4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PCA1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33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76" name="Google Shape;176;p33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33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 plots are used to gauge the correlation of categorical variables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Outliers were detected and removed using DBSCAN. PCA was run after this (36 PC were chosen.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Categorical data was encoded using a dummy encoding scheme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79" name="Google Shape;179;p33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Unsupervised Learning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33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KMeans was run and served as a baseline for clustering performance.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Agglomerative Clustering was run. A better clustering was obtained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Silhouette metric was used to determine the quality of the clusters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p33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82" name="Google Shape;182;p33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Semi - supervised Learning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33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small set of labeled data was created (~100 instances)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Label Spreading algorithm was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applied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and labeled clusters were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outputted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Silhouette metric was used to determine the quality of the clusters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33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85" name="Google Shape;185;p33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Comparisons to Supervised Learning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33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was trained with the small subset of labeled datasets. Labels were predicted on the original unlabeled data.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Accuracy was a metric of how much more information was obtained using semi-supervised learning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