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9" r:id="rId3"/>
    <p:sldMasterId id="2147483691" r:id="rId4"/>
  </p:sldMasterIdLst>
  <p:notesMasterIdLst>
    <p:notesMasterId r:id="rId17"/>
  </p:notesMasterIdLst>
  <p:sldIdLst>
    <p:sldId id="257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7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1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5BBC-3C24-DC43-A53F-92439DB8816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8C6B8-5320-6D41-86EB-B2A4B80B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11/7/17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2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11/7/17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11/7/17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9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11/7/17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3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11/7/17 2:04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9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11/7/17 2:18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4977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11/7/17 2:22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118656"/>
            <a:ext cx="12191999" cy="73934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543147" y="6364281"/>
            <a:ext cx="1025270" cy="22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118656"/>
            <a:ext cx="12191999" cy="73934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543147" y="6364281"/>
            <a:ext cx="1025270" cy="22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 Microso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rgbClr val="FFFFFF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54121" y="2949303"/>
            <a:ext cx="4483757" cy="959394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1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7981" indent="0">
              <a:buNone/>
              <a:defRPr sz="1959"/>
            </a:lvl2pPr>
            <a:lvl3pPr marL="219185" indent="0">
              <a:buNone/>
              <a:defRPr sz="1959"/>
            </a:lvl3pPr>
            <a:lvl4pPr marL="466351" indent="0">
              <a:buNone/>
              <a:defRPr sz="1763"/>
            </a:lvl4pPr>
            <a:lvl5pPr marL="724400" indent="0">
              <a:buNone/>
              <a:defRPr sz="17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theme" Target="../theme/theme4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3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0521-A8CE-43BF-A440-97087F7D6F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A00C-F1D0-4803-BCD6-1C5DEEDDF2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3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6153" y="4562152"/>
            <a:ext cx="7815815" cy="1532307"/>
          </a:xfrm>
        </p:spPr>
        <p:txBody>
          <a:bodyPr>
            <a:noAutofit/>
          </a:bodyPr>
          <a:lstStyle/>
          <a:p>
            <a:pPr algn="l"/>
            <a:r>
              <a:rPr lang="de-DE" sz="4000" dirty="0" smtClean="0">
                <a:solidFill>
                  <a:schemeClr val="bg1"/>
                </a:solidFill>
              </a:rPr>
              <a:t>June Cho</a:t>
            </a:r>
            <a:r>
              <a:rPr lang="de-DE" sz="4000" dirty="0">
                <a:solidFill>
                  <a:schemeClr val="bg1"/>
                </a:solidFill>
              </a:rPr>
              <a:t/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 smtClean="0">
                <a:solidFill>
                  <a:schemeClr val="bg1"/>
                </a:solidFill>
              </a:rPr>
              <a:t>Enterprise Mobile App </a:t>
            </a:r>
            <a:r>
              <a:rPr lang="de-DE" sz="4000" dirty="0" err="1" smtClean="0">
                <a:solidFill>
                  <a:schemeClr val="bg1"/>
                </a:solidFill>
              </a:rPr>
              <a:t>Dev</a:t>
            </a:r>
            <a:r>
              <a:rPr lang="de-DE" sz="4000" dirty="0">
                <a:solidFill>
                  <a:schemeClr val="bg1"/>
                </a:solidFill>
              </a:rPr>
              <a:t/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App </a:t>
            </a:r>
            <a:r>
              <a:rPr lang="de-DE" sz="4000" dirty="0" smtClean="0">
                <a:solidFill>
                  <a:schemeClr val="bg1"/>
                </a:solidFill>
              </a:rPr>
              <a:t>Innovation | Global </a:t>
            </a:r>
            <a:r>
              <a:rPr lang="de-DE" sz="4000" dirty="0">
                <a:solidFill>
                  <a:schemeClr val="bg1"/>
                </a:solidFill>
              </a:rPr>
              <a:t>Black Belt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225490" y="1227703"/>
            <a:ext cx="12191999" cy="3041117"/>
            <a:chOff x="0" y="2049462"/>
            <a:chExt cx="12436474" cy="3102098"/>
          </a:xfrm>
        </p:grpSpPr>
        <p:sp>
          <p:nvSpPr>
            <p:cNvPr id="6" name="TextBox 5"/>
            <p:cNvSpPr txBox="1"/>
            <p:nvPr/>
          </p:nvSpPr>
          <p:spPr>
            <a:xfrm>
              <a:off x="0" y="4274397"/>
              <a:ext cx="12436474" cy="8771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896386">
                <a:lnSpc>
                  <a:spcPct val="90000"/>
                </a:lnSpc>
                <a:spcAft>
                  <a:spcPts val="588"/>
                </a:spcAft>
                <a:defRPr/>
              </a:pPr>
              <a:endParaRPr lang="en-US" sz="4117" kern="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83744" y="2049462"/>
              <a:ext cx="5868987" cy="1966913"/>
              <a:chOff x="3097365" y="1995364"/>
              <a:chExt cx="5868987" cy="1966913"/>
            </a:xfrm>
          </p:grpSpPr>
          <p:grpSp>
            <p:nvGrpSpPr>
              <p:cNvPr id="8" name="Group 7"/>
              <p:cNvGrpSpPr>
                <a:grpSpLocks noChangeAspect="1"/>
              </p:cNvGrpSpPr>
              <p:nvPr/>
            </p:nvGrpSpPr>
            <p:grpSpPr bwMode="auto">
              <a:xfrm>
                <a:off x="5202390" y="1995365"/>
                <a:ext cx="2957512" cy="1966912"/>
                <a:chOff x="2804" y="1418"/>
                <a:chExt cx="1863" cy="1239"/>
              </a:xfrm>
            </p:grpSpPr>
            <p:sp>
              <p:nvSpPr>
                <p:cNvPr id="22" name="Freeform 5"/>
                <p:cNvSpPr>
                  <a:spLocks noEditPoints="1"/>
                </p:cNvSpPr>
                <p:nvPr/>
              </p:nvSpPr>
              <p:spPr bwMode="auto">
                <a:xfrm>
                  <a:off x="2804" y="1418"/>
                  <a:ext cx="1863" cy="1239"/>
                </a:xfrm>
                <a:custGeom>
                  <a:avLst/>
                  <a:gdLst>
                    <a:gd name="T0" fmla="*/ 1540 w 1700"/>
                    <a:gd name="T1" fmla="*/ 1130 h 1130"/>
                    <a:gd name="T2" fmla="*/ 161 w 1700"/>
                    <a:gd name="T3" fmla="*/ 1130 h 1130"/>
                    <a:gd name="T4" fmla="*/ 12 w 1700"/>
                    <a:gd name="T5" fmla="*/ 1063 h 1130"/>
                    <a:gd name="T6" fmla="*/ 7 w 1700"/>
                    <a:gd name="T7" fmla="*/ 1057 h 1130"/>
                    <a:gd name="T8" fmla="*/ 0 w 1700"/>
                    <a:gd name="T9" fmla="*/ 1037 h 1130"/>
                    <a:gd name="T10" fmla="*/ 22 w 1700"/>
                    <a:gd name="T11" fmla="*/ 1005 h 1130"/>
                    <a:gd name="T12" fmla="*/ 23 w 1700"/>
                    <a:gd name="T13" fmla="*/ 1004 h 1130"/>
                    <a:gd name="T14" fmla="*/ 32 w 1700"/>
                    <a:gd name="T15" fmla="*/ 1003 h 1130"/>
                    <a:gd name="T16" fmla="*/ 121 w 1700"/>
                    <a:gd name="T17" fmla="*/ 1003 h 1130"/>
                    <a:gd name="T18" fmla="*/ 125 w 1700"/>
                    <a:gd name="T19" fmla="*/ 0 h 1130"/>
                    <a:gd name="T20" fmla="*/ 1580 w 1700"/>
                    <a:gd name="T21" fmla="*/ 0 h 1130"/>
                    <a:gd name="T22" fmla="*/ 1580 w 1700"/>
                    <a:gd name="T23" fmla="*/ 1003 h 1130"/>
                    <a:gd name="T24" fmla="*/ 1675 w 1700"/>
                    <a:gd name="T25" fmla="*/ 1003 h 1130"/>
                    <a:gd name="T26" fmla="*/ 1678 w 1700"/>
                    <a:gd name="T27" fmla="*/ 1004 h 1130"/>
                    <a:gd name="T28" fmla="*/ 1700 w 1700"/>
                    <a:gd name="T29" fmla="*/ 1037 h 1130"/>
                    <a:gd name="T30" fmla="*/ 1696 w 1700"/>
                    <a:gd name="T31" fmla="*/ 1055 h 1130"/>
                    <a:gd name="T32" fmla="*/ 1695 w 1700"/>
                    <a:gd name="T33" fmla="*/ 1055 h 1130"/>
                    <a:gd name="T34" fmla="*/ 1693 w 1700"/>
                    <a:gd name="T35" fmla="*/ 1058 h 1130"/>
                    <a:gd name="T36" fmla="*/ 1689 w 1700"/>
                    <a:gd name="T37" fmla="*/ 1063 h 1130"/>
                    <a:gd name="T38" fmla="*/ 1540 w 1700"/>
                    <a:gd name="T39" fmla="*/ 1130 h 1130"/>
                    <a:gd name="T40" fmla="*/ 20 w 1700"/>
                    <a:gd name="T41" fmla="*/ 1048 h 1130"/>
                    <a:gd name="T42" fmla="*/ 24 w 1700"/>
                    <a:gd name="T43" fmla="*/ 1052 h 1130"/>
                    <a:gd name="T44" fmla="*/ 161 w 1700"/>
                    <a:gd name="T45" fmla="*/ 1114 h 1130"/>
                    <a:gd name="T46" fmla="*/ 1540 w 1700"/>
                    <a:gd name="T47" fmla="*/ 1114 h 1130"/>
                    <a:gd name="T48" fmla="*/ 1677 w 1700"/>
                    <a:gd name="T49" fmla="*/ 1052 h 1130"/>
                    <a:gd name="T50" fmla="*/ 1681 w 1700"/>
                    <a:gd name="T51" fmla="*/ 1048 h 1130"/>
                    <a:gd name="T52" fmla="*/ 1682 w 1700"/>
                    <a:gd name="T53" fmla="*/ 1046 h 1130"/>
                    <a:gd name="T54" fmla="*/ 1684 w 1700"/>
                    <a:gd name="T55" fmla="*/ 1037 h 1130"/>
                    <a:gd name="T56" fmla="*/ 1673 w 1700"/>
                    <a:gd name="T57" fmla="*/ 1019 h 1130"/>
                    <a:gd name="T58" fmla="*/ 1673 w 1700"/>
                    <a:gd name="T59" fmla="*/ 1019 h 1130"/>
                    <a:gd name="T60" fmla="*/ 1564 w 1700"/>
                    <a:gd name="T61" fmla="*/ 1019 h 1130"/>
                    <a:gd name="T62" fmla="*/ 1564 w 1700"/>
                    <a:gd name="T63" fmla="*/ 16 h 1130"/>
                    <a:gd name="T64" fmla="*/ 141 w 1700"/>
                    <a:gd name="T65" fmla="*/ 16 h 1130"/>
                    <a:gd name="T66" fmla="*/ 137 w 1700"/>
                    <a:gd name="T67" fmla="*/ 1019 h 1130"/>
                    <a:gd name="T68" fmla="*/ 32 w 1700"/>
                    <a:gd name="T69" fmla="*/ 1019 h 1130"/>
                    <a:gd name="T70" fmla="*/ 27 w 1700"/>
                    <a:gd name="T71" fmla="*/ 1020 h 1130"/>
                    <a:gd name="T72" fmla="*/ 16 w 1700"/>
                    <a:gd name="T73" fmla="*/ 1037 h 1130"/>
                    <a:gd name="T74" fmla="*/ 20 w 1700"/>
                    <a:gd name="T75" fmla="*/ 1048 h 1130"/>
                    <a:gd name="T76" fmla="*/ 1689 w 1700"/>
                    <a:gd name="T77" fmla="*/ 1051 h 1130"/>
                    <a:gd name="T78" fmla="*/ 1689 w 1700"/>
                    <a:gd name="T79" fmla="*/ 1051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00" h="1130">
                      <a:moveTo>
                        <a:pt x="1540" y="1130"/>
                      </a:moveTo>
                      <a:cubicBezTo>
                        <a:pt x="161" y="1130"/>
                        <a:pt x="161" y="1130"/>
                        <a:pt x="161" y="1130"/>
                      </a:cubicBezTo>
                      <a:cubicBezTo>
                        <a:pt x="107" y="1130"/>
                        <a:pt x="54" y="1106"/>
                        <a:pt x="12" y="1063"/>
                      </a:cubicBezTo>
                      <a:cubicBezTo>
                        <a:pt x="7" y="1057"/>
                        <a:pt x="7" y="1057"/>
                        <a:pt x="7" y="1057"/>
                      </a:cubicBezTo>
                      <a:cubicBezTo>
                        <a:pt x="3" y="1050"/>
                        <a:pt x="0" y="1044"/>
                        <a:pt x="0" y="1037"/>
                      </a:cubicBezTo>
                      <a:cubicBezTo>
                        <a:pt x="0" y="1022"/>
                        <a:pt x="9" y="1009"/>
                        <a:pt x="22" y="1005"/>
                      </a:cubicBezTo>
                      <a:cubicBezTo>
                        <a:pt x="23" y="1004"/>
                        <a:pt x="23" y="1004"/>
                        <a:pt x="23" y="1004"/>
                      </a:cubicBezTo>
                      <a:cubicBezTo>
                        <a:pt x="28" y="1003"/>
                        <a:pt x="31" y="1003"/>
                        <a:pt x="32" y="1003"/>
                      </a:cubicBezTo>
                      <a:cubicBezTo>
                        <a:pt x="121" y="1003"/>
                        <a:pt x="121" y="1003"/>
                        <a:pt x="121" y="1003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580" y="0"/>
                        <a:pt x="1580" y="0"/>
                        <a:pt x="1580" y="0"/>
                      </a:cubicBezTo>
                      <a:cubicBezTo>
                        <a:pt x="1580" y="1003"/>
                        <a:pt x="1580" y="1003"/>
                        <a:pt x="1580" y="1003"/>
                      </a:cubicBezTo>
                      <a:cubicBezTo>
                        <a:pt x="1675" y="1003"/>
                        <a:pt x="1675" y="1003"/>
                        <a:pt x="1675" y="1003"/>
                      </a:cubicBezTo>
                      <a:cubicBezTo>
                        <a:pt x="1678" y="1004"/>
                        <a:pt x="1678" y="1004"/>
                        <a:pt x="1678" y="1004"/>
                      </a:cubicBezTo>
                      <a:cubicBezTo>
                        <a:pt x="1692" y="1009"/>
                        <a:pt x="1700" y="1022"/>
                        <a:pt x="1700" y="1037"/>
                      </a:cubicBezTo>
                      <a:cubicBezTo>
                        <a:pt x="1700" y="1043"/>
                        <a:pt x="1699" y="1049"/>
                        <a:pt x="1696" y="1055"/>
                      </a:cubicBezTo>
                      <a:cubicBezTo>
                        <a:pt x="1695" y="1055"/>
                        <a:pt x="1695" y="1055"/>
                        <a:pt x="1695" y="1055"/>
                      </a:cubicBezTo>
                      <a:cubicBezTo>
                        <a:pt x="1693" y="1058"/>
                        <a:pt x="1693" y="1058"/>
                        <a:pt x="1693" y="1058"/>
                      </a:cubicBezTo>
                      <a:cubicBezTo>
                        <a:pt x="1689" y="1063"/>
                        <a:pt x="1689" y="1063"/>
                        <a:pt x="1689" y="1063"/>
                      </a:cubicBezTo>
                      <a:cubicBezTo>
                        <a:pt x="1647" y="1106"/>
                        <a:pt x="1595" y="1130"/>
                        <a:pt x="1540" y="1130"/>
                      </a:cubicBezTo>
                      <a:close/>
                      <a:moveTo>
                        <a:pt x="20" y="1048"/>
                      </a:moveTo>
                      <a:cubicBezTo>
                        <a:pt x="24" y="1052"/>
                        <a:pt x="24" y="1052"/>
                        <a:pt x="24" y="1052"/>
                      </a:cubicBezTo>
                      <a:cubicBezTo>
                        <a:pt x="63" y="1092"/>
                        <a:pt x="111" y="1114"/>
                        <a:pt x="161" y="1114"/>
                      </a:cubicBezTo>
                      <a:cubicBezTo>
                        <a:pt x="1540" y="1114"/>
                        <a:pt x="1540" y="1114"/>
                        <a:pt x="1540" y="1114"/>
                      </a:cubicBezTo>
                      <a:cubicBezTo>
                        <a:pt x="1590" y="1114"/>
                        <a:pt x="1639" y="1092"/>
                        <a:pt x="1677" y="1052"/>
                      </a:cubicBezTo>
                      <a:cubicBezTo>
                        <a:pt x="1681" y="1048"/>
                        <a:pt x="1681" y="1048"/>
                        <a:pt x="1681" y="1048"/>
                      </a:cubicBezTo>
                      <a:cubicBezTo>
                        <a:pt x="1682" y="1046"/>
                        <a:pt x="1682" y="1046"/>
                        <a:pt x="1682" y="1046"/>
                      </a:cubicBezTo>
                      <a:cubicBezTo>
                        <a:pt x="1683" y="1043"/>
                        <a:pt x="1684" y="1040"/>
                        <a:pt x="1684" y="1037"/>
                      </a:cubicBezTo>
                      <a:cubicBezTo>
                        <a:pt x="1684" y="1029"/>
                        <a:pt x="1680" y="1022"/>
                        <a:pt x="1673" y="1019"/>
                      </a:cubicBezTo>
                      <a:cubicBezTo>
                        <a:pt x="1673" y="1019"/>
                        <a:pt x="1673" y="1019"/>
                        <a:pt x="1673" y="1019"/>
                      </a:cubicBezTo>
                      <a:cubicBezTo>
                        <a:pt x="1564" y="1019"/>
                        <a:pt x="1564" y="1019"/>
                        <a:pt x="1564" y="1019"/>
                      </a:cubicBezTo>
                      <a:cubicBezTo>
                        <a:pt x="1564" y="16"/>
                        <a:pt x="1564" y="16"/>
                        <a:pt x="1564" y="16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37" y="1019"/>
                        <a:pt x="137" y="1019"/>
                        <a:pt x="137" y="1019"/>
                      </a:cubicBezTo>
                      <a:cubicBezTo>
                        <a:pt x="32" y="1019"/>
                        <a:pt x="32" y="1019"/>
                        <a:pt x="32" y="1019"/>
                      </a:cubicBezTo>
                      <a:cubicBezTo>
                        <a:pt x="31" y="1019"/>
                        <a:pt x="29" y="1020"/>
                        <a:pt x="27" y="1020"/>
                      </a:cubicBezTo>
                      <a:cubicBezTo>
                        <a:pt x="21" y="1022"/>
                        <a:pt x="16" y="1029"/>
                        <a:pt x="16" y="1037"/>
                      </a:cubicBezTo>
                      <a:cubicBezTo>
                        <a:pt x="16" y="1039"/>
                        <a:pt x="17" y="1043"/>
                        <a:pt x="20" y="1048"/>
                      </a:cubicBezTo>
                      <a:close/>
                      <a:moveTo>
                        <a:pt x="1689" y="1051"/>
                      </a:moveTo>
                      <a:cubicBezTo>
                        <a:pt x="1689" y="1051"/>
                        <a:pt x="1689" y="1051"/>
                        <a:pt x="1689" y="10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6"/>
                <p:cNvSpPr>
                  <a:spLocks noEditPoints="1"/>
                </p:cNvSpPr>
                <p:nvPr/>
              </p:nvSpPr>
              <p:spPr bwMode="auto">
                <a:xfrm>
                  <a:off x="3021" y="1500"/>
                  <a:ext cx="1430" cy="971"/>
                </a:xfrm>
                <a:custGeom>
                  <a:avLst/>
                  <a:gdLst>
                    <a:gd name="T0" fmla="*/ 1297 w 1305"/>
                    <a:gd name="T1" fmla="*/ 885 h 885"/>
                    <a:gd name="T2" fmla="*/ 8 w 1305"/>
                    <a:gd name="T3" fmla="*/ 885 h 885"/>
                    <a:gd name="T4" fmla="*/ 2 w 1305"/>
                    <a:gd name="T5" fmla="*/ 882 h 885"/>
                    <a:gd name="T6" fmla="*/ 0 w 1305"/>
                    <a:gd name="T7" fmla="*/ 877 h 885"/>
                    <a:gd name="T8" fmla="*/ 4 w 1305"/>
                    <a:gd name="T9" fmla="*/ 8 h 885"/>
                    <a:gd name="T10" fmla="*/ 12 w 1305"/>
                    <a:gd name="T11" fmla="*/ 0 h 885"/>
                    <a:gd name="T12" fmla="*/ 1297 w 1305"/>
                    <a:gd name="T13" fmla="*/ 0 h 885"/>
                    <a:gd name="T14" fmla="*/ 1305 w 1305"/>
                    <a:gd name="T15" fmla="*/ 8 h 885"/>
                    <a:gd name="T16" fmla="*/ 1305 w 1305"/>
                    <a:gd name="T17" fmla="*/ 877 h 885"/>
                    <a:gd name="T18" fmla="*/ 1297 w 1305"/>
                    <a:gd name="T19" fmla="*/ 885 h 885"/>
                    <a:gd name="T20" fmla="*/ 16 w 1305"/>
                    <a:gd name="T21" fmla="*/ 869 h 885"/>
                    <a:gd name="T22" fmla="*/ 1289 w 1305"/>
                    <a:gd name="T23" fmla="*/ 869 h 885"/>
                    <a:gd name="T24" fmla="*/ 1289 w 1305"/>
                    <a:gd name="T25" fmla="*/ 16 h 885"/>
                    <a:gd name="T26" fmla="*/ 20 w 1305"/>
                    <a:gd name="T27" fmla="*/ 16 h 885"/>
                    <a:gd name="T28" fmla="*/ 16 w 1305"/>
                    <a:gd name="T29" fmla="*/ 869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5" h="885">
                      <a:moveTo>
                        <a:pt x="1297" y="885"/>
                      </a:moveTo>
                      <a:cubicBezTo>
                        <a:pt x="8" y="885"/>
                        <a:pt x="8" y="885"/>
                        <a:pt x="8" y="885"/>
                      </a:cubicBezTo>
                      <a:cubicBezTo>
                        <a:pt x="6" y="885"/>
                        <a:pt x="4" y="884"/>
                        <a:pt x="2" y="882"/>
                      </a:cubicBezTo>
                      <a:cubicBezTo>
                        <a:pt x="1" y="881"/>
                        <a:pt x="0" y="879"/>
                        <a:pt x="0" y="87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8" y="0"/>
                        <a:pt x="12" y="0"/>
                      </a:cubicBezTo>
                      <a:cubicBezTo>
                        <a:pt x="1297" y="0"/>
                        <a:pt x="1297" y="0"/>
                        <a:pt x="1297" y="0"/>
                      </a:cubicBezTo>
                      <a:cubicBezTo>
                        <a:pt x="1301" y="0"/>
                        <a:pt x="1305" y="4"/>
                        <a:pt x="1305" y="8"/>
                      </a:cubicBezTo>
                      <a:cubicBezTo>
                        <a:pt x="1305" y="877"/>
                        <a:pt x="1305" y="877"/>
                        <a:pt x="1305" y="877"/>
                      </a:cubicBezTo>
                      <a:cubicBezTo>
                        <a:pt x="1305" y="881"/>
                        <a:pt x="1301" y="885"/>
                        <a:pt x="1297" y="885"/>
                      </a:cubicBezTo>
                      <a:close/>
                      <a:moveTo>
                        <a:pt x="16" y="869"/>
                      </a:moveTo>
                      <a:cubicBezTo>
                        <a:pt x="1289" y="869"/>
                        <a:pt x="1289" y="869"/>
                        <a:pt x="1289" y="869"/>
                      </a:cubicBezTo>
                      <a:cubicBezTo>
                        <a:pt x="1289" y="16"/>
                        <a:pt x="1289" y="16"/>
                        <a:pt x="1289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lnTo>
                        <a:pt x="16" y="8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7"/>
                <p:cNvSpPr>
                  <a:spLocks/>
                </p:cNvSpPr>
                <p:nvPr/>
              </p:nvSpPr>
              <p:spPr bwMode="auto">
                <a:xfrm>
                  <a:off x="3567" y="2574"/>
                  <a:ext cx="337" cy="27"/>
                </a:xfrm>
                <a:custGeom>
                  <a:avLst/>
                  <a:gdLst>
                    <a:gd name="T0" fmla="*/ 296 w 308"/>
                    <a:gd name="T1" fmla="*/ 0 h 25"/>
                    <a:gd name="T2" fmla="*/ 13 w 308"/>
                    <a:gd name="T3" fmla="*/ 0 h 25"/>
                    <a:gd name="T4" fmla="*/ 0 w 308"/>
                    <a:gd name="T5" fmla="*/ 13 h 25"/>
                    <a:gd name="T6" fmla="*/ 13 w 308"/>
                    <a:gd name="T7" fmla="*/ 25 h 25"/>
                    <a:gd name="T8" fmla="*/ 296 w 308"/>
                    <a:gd name="T9" fmla="*/ 25 h 25"/>
                    <a:gd name="T10" fmla="*/ 308 w 308"/>
                    <a:gd name="T11" fmla="*/ 13 h 25"/>
                    <a:gd name="T12" fmla="*/ 296 w 308"/>
                    <a:gd name="T1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8" h="25">
                      <a:moveTo>
                        <a:pt x="29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9"/>
                        <a:pt x="6" y="25"/>
                        <a:pt x="13" y="25"/>
                      </a:cubicBezTo>
                      <a:cubicBezTo>
                        <a:pt x="296" y="25"/>
                        <a:pt x="296" y="25"/>
                        <a:pt x="296" y="25"/>
                      </a:cubicBezTo>
                      <a:cubicBezTo>
                        <a:pt x="303" y="25"/>
                        <a:pt x="308" y="19"/>
                        <a:pt x="308" y="13"/>
                      </a:cubicBezTo>
                      <a:cubicBezTo>
                        <a:pt x="308" y="6"/>
                        <a:pt x="303" y="0"/>
                        <a:pt x="2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5" name="Freeform 8"/>
                <p:cNvSpPr>
                  <a:spLocks/>
                </p:cNvSpPr>
                <p:nvPr/>
              </p:nvSpPr>
              <p:spPr bwMode="auto">
                <a:xfrm>
                  <a:off x="2937" y="2518"/>
                  <a:ext cx="1630" cy="17"/>
                </a:xfrm>
                <a:custGeom>
                  <a:avLst/>
                  <a:gdLst>
                    <a:gd name="T0" fmla="*/ 1480 w 1488"/>
                    <a:gd name="T1" fmla="*/ 16 h 16"/>
                    <a:gd name="T2" fmla="*/ 8 w 1488"/>
                    <a:gd name="T3" fmla="*/ 16 h 16"/>
                    <a:gd name="T4" fmla="*/ 0 w 1488"/>
                    <a:gd name="T5" fmla="*/ 8 h 16"/>
                    <a:gd name="T6" fmla="*/ 8 w 1488"/>
                    <a:gd name="T7" fmla="*/ 0 h 16"/>
                    <a:gd name="T8" fmla="*/ 1480 w 1488"/>
                    <a:gd name="T9" fmla="*/ 0 h 16"/>
                    <a:gd name="T10" fmla="*/ 1488 w 1488"/>
                    <a:gd name="T11" fmla="*/ 8 h 16"/>
                    <a:gd name="T12" fmla="*/ 1480 w 1488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88" h="16">
                      <a:moveTo>
                        <a:pt x="1480" y="1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480" y="0"/>
                        <a:pt x="1480" y="0"/>
                        <a:pt x="1480" y="0"/>
                      </a:cubicBezTo>
                      <a:cubicBezTo>
                        <a:pt x="1484" y="0"/>
                        <a:pt x="1488" y="4"/>
                        <a:pt x="1488" y="8"/>
                      </a:cubicBezTo>
                      <a:cubicBezTo>
                        <a:pt x="1488" y="13"/>
                        <a:pt x="1484" y="16"/>
                        <a:pt x="1480" y="1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</p:grp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6151715" y="2539877"/>
                <a:ext cx="1111250" cy="715962"/>
              </a:xfrm>
              <a:custGeom>
                <a:avLst/>
                <a:gdLst>
                  <a:gd name="T0" fmla="*/ 509 w 638"/>
                  <a:gd name="T1" fmla="*/ 411 h 411"/>
                  <a:gd name="T2" fmla="*/ 125 w 638"/>
                  <a:gd name="T3" fmla="*/ 411 h 411"/>
                  <a:gd name="T4" fmla="*/ 0 w 638"/>
                  <a:gd name="T5" fmla="*/ 292 h 411"/>
                  <a:gd name="T6" fmla="*/ 98 w 638"/>
                  <a:gd name="T7" fmla="*/ 177 h 411"/>
                  <a:gd name="T8" fmla="*/ 98 w 638"/>
                  <a:gd name="T9" fmla="*/ 175 h 411"/>
                  <a:gd name="T10" fmla="*/ 177 w 638"/>
                  <a:gd name="T11" fmla="*/ 31 h 411"/>
                  <a:gd name="T12" fmla="*/ 279 w 638"/>
                  <a:gd name="T13" fmla="*/ 0 h 411"/>
                  <a:gd name="T14" fmla="*/ 423 w 638"/>
                  <a:gd name="T15" fmla="*/ 73 h 411"/>
                  <a:gd name="T16" fmla="*/ 468 w 638"/>
                  <a:gd name="T17" fmla="*/ 63 h 411"/>
                  <a:gd name="T18" fmla="*/ 528 w 638"/>
                  <a:gd name="T19" fmla="*/ 79 h 411"/>
                  <a:gd name="T20" fmla="*/ 529 w 638"/>
                  <a:gd name="T21" fmla="*/ 79 h 411"/>
                  <a:gd name="T22" fmla="*/ 576 w 638"/>
                  <a:gd name="T23" fmla="*/ 162 h 411"/>
                  <a:gd name="T24" fmla="*/ 638 w 638"/>
                  <a:gd name="T25" fmla="*/ 274 h 411"/>
                  <a:gd name="T26" fmla="*/ 509 w 638"/>
                  <a:gd name="T27" fmla="*/ 411 h 411"/>
                  <a:gd name="T28" fmla="*/ 279 w 638"/>
                  <a:gd name="T29" fmla="*/ 16 h 411"/>
                  <a:gd name="T30" fmla="*/ 185 w 638"/>
                  <a:gd name="T31" fmla="*/ 44 h 411"/>
                  <a:gd name="T32" fmla="*/ 114 w 638"/>
                  <a:gd name="T33" fmla="*/ 175 h 411"/>
                  <a:gd name="T34" fmla="*/ 114 w 638"/>
                  <a:gd name="T35" fmla="*/ 190 h 411"/>
                  <a:gd name="T36" fmla="*/ 107 w 638"/>
                  <a:gd name="T37" fmla="*/ 191 h 411"/>
                  <a:gd name="T38" fmla="*/ 16 w 638"/>
                  <a:gd name="T39" fmla="*/ 292 h 411"/>
                  <a:gd name="T40" fmla="*/ 125 w 638"/>
                  <a:gd name="T41" fmla="*/ 395 h 411"/>
                  <a:gd name="T42" fmla="*/ 509 w 638"/>
                  <a:gd name="T43" fmla="*/ 395 h 411"/>
                  <a:gd name="T44" fmla="*/ 622 w 638"/>
                  <a:gd name="T45" fmla="*/ 274 h 411"/>
                  <a:gd name="T46" fmla="*/ 564 w 638"/>
                  <a:gd name="T47" fmla="*/ 173 h 411"/>
                  <a:gd name="T48" fmla="*/ 560 w 638"/>
                  <a:gd name="T49" fmla="*/ 171 h 411"/>
                  <a:gd name="T50" fmla="*/ 560 w 638"/>
                  <a:gd name="T51" fmla="*/ 166 h 411"/>
                  <a:gd name="T52" fmla="*/ 520 w 638"/>
                  <a:gd name="T53" fmla="*/ 93 h 411"/>
                  <a:gd name="T54" fmla="*/ 468 w 638"/>
                  <a:gd name="T55" fmla="*/ 79 h 411"/>
                  <a:gd name="T56" fmla="*/ 425 w 638"/>
                  <a:gd name="T57" fmla="*/ 90 h 411"/>
                  <a:gd name="T58" fmla="*/ 418 w 638"/>
                  <a:gd name="T59" fmla="*/ 94 h 411"/>
                  <a:gd name="T60" fmla="*/ 414 w 638"/>
                  <a:gd name="T61" fmla="*/ 87 h 411"/>
                  <a:gd name="T62" fmla="*/ 279 w 638"/>
                  <a:gd name="T63" fmla="*/ 16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8" h="411">
                    <a:moveTo>
                      <a:pt x="509" y="411"/>
                    </a:moveTo>
                    <a:cubicBezTo>
                      <a:pt x="125" y="411"/>
                      <a:pt x="125" y="411"/>
                      <a:pt x="125" y="411"/>
                    </a:cubicBezTo>
                    <a:cubicBezTo>
                      <a:pt x="55" y="411"/>
                      <a:pt x="0" y="358"/>
                      <a:pt x="0" y="292"/>
                    </a:cubicBezTo>
                    <a:cubicBezTo>
                      <a:pt x="0" y="233"/>
                      <a:pt x="50" y="186"/>
                      <a:pt x="98" y="177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98" y="117"/>
                      <a:pt x="128" y="62"/>
                      <a:pt x="177" y="31"/>
                    </a:cubicBezTo>
                    <a:cubicBezTo>
                      <a:pt x="211" y="10"/>
                      <a:pt x="245" y="0"/>
                      <a:pt x="279" y="0"/>
                    </a:cubicBezTo>
                    <a:cubicBezTo>
                      <a:pt x="337" y="0"/>
                      <a:pt x="392" y="28"/>
                      <a:pt x="423" y="73"/>
                    </a:cubicBezTo>
                    <a:cubicBezTo>
                      <a:pt x="440" y="65"/>
                      <a:pt x="456" y="63"/>
                      <a:pt x="468" y="63"/>
                    </a:cubicBezTo>
                    <a:cubicBezTo>
                      <a:pt x="489" y="63"/>
                      <a:pt x="511" y="69"/>
                      <a:pt x="528" y="79"/>
                    </a:cubicBezTo>
                    <a:cubicBezTo>
                      <a:pt x="529" y="79"/>
                      <a:pt x="529" y="79"/>
                      <a:pt x="529" y="79"/>
                    </a:cubicBezTo>
                    <a:cubicBezTo>
                      <a:pt x="558" y="98"/>
                      <a:pt x="575" y="128"/>
                      <a:pt x="576" y="162"/>
                    </a:cubicBezTo>
                    <a:cubicBezTo>
                      <a:pt x="615" y="187"/>
                      <a:pt x="638" y="228"/>
                      <a:pt x="638" y="274"/>
                    </a:cubicBezTo>
                    <a:cubicBezTo>
                      <a:pt x="638" y="348"/>
                      <a:pt x="579" y="411"/>
                      <a:pt x="509" y="411"/>
                    </a:cubicBezTo>
                    <a:close/>
                    <a:moveTo>
                      <a:pt x="279" y="16"/>
                    </a:moveTo>
                    <a:cubicBezTo>
                      <a:pt x="248" y="16"/>
                      <a:pt x="217" y="26"/>
                      <a:pt x="185" y="44"/>
                    </a:cubicBezTo>
                    <a:cubicBezTo>
                      <a:pt x="142" y="73"/>
                      <a:pt x="114" y="123"/>
                      <a:pt x="114" y="175"/>
                    </a:cubicBezTo>
                    <a:cubicBezTo>
                      <a:pt x="114" y="190"/>
                      <a:pt x="114" y="190"/>
                      <a:pt x="114" y="190"/>
                    </a:cubicBezTo>
                    <a:cubicBezTo>
                      <a:pt x="107" y="191"/>
                      <a:pt x="107" y="191"/>
                      <a:pt x="107" y="191"/>
                    </a:cubicBezTo>
                    <a:cubicBezTo>
                      <a:pt x="64" y="197"/>
                      <a:pt x="16" y="239"/>
                      <a:pt x="16" y="292"/>
                    </a:cubicBezTo>
                    <a:cubicBezTo>
                      <a:pt x="16" y="349"/>
                      <a:pt x="64" y="395"/>
                      <a:pt x="125" y="395"/>
                    </a:cubicBezTo>
                    <a:cubicBezTo>
                      <a:pt x="509" y="395"/>
                      <a:pt x="509" y="395"/>
                      <a:pt x="509" y="395"/>
                    </a:cubicBezTo>
                    <a:cubicBezTo>
                      <a:pt x="570" y="395"/>
                      <a:pt x="622" y="340"/>
                      <a:pt x="622" y="274"/>
                    </a:cubicBezTo>
                    <a:cubicBezTo>
                      <a:pt x="622" y="232"/>
                      <a:pt x="601" y="195"/>
                      <a:pt x="564" y="173"/>
                    </a:cubicBezTo>
                    <a:cubicBezTo>
                      <a:pt x="560" y="171"/>
                      <a:pt x="560" y="171"/>
                      <a:pt x="560" y="171"/>
                    </a:cubicBezTo>
                    <a:cubicBezTo>
                      <a:pt x="560" y="166"/>
                      <a:pt x="560" y="166"/>
                      <a:pt x="560" y="166"/>
                    </a:cubicBezTo>
                    <a:cubicBezTo>
                      <a:pt x="560" y="136"/>
                      <a:pt x="546" y="110"/>
                      <a:pt x="520" y="93"/>
                    </a:cubicBezTo>
                    <a:cubicBezTo>
                      <a:pt x="506" y="84"/>
                      <a:pt x="486" y="79"/>
                      <a:pt x="468" y="79"/>
                    </a:cubicBezTo>
                    <a:cubicBezTo>
                      <a:pt x="452" y="79"/>
                      <a:pt x="437" y="83"/>
                      <a:pt x="425" y="90"/>
                    </a:cubicBezTo>
                    <a:cubicBezTo>
                      <a:pt x="418" y="94"/>
                      <a:pt x="418" y="94"/>
                      <a:pt x="418" y="94"/>
                    </a:cubicBezTo>
                    <a:cubicBezTo>
                      <a:pt x="414" y="87"/>
                      <a:pt x="414" y="87"/>
                      <a:pt x="414" y="87"/>
                    </a:cubicBezTo>
                    <a:cubicBezTo>
                      <a:pt x="386" y="44"/>
                      <a:pt x="334" y="16"/>
                      <a:pt x="279" y="16"/>
                    </a:cubicBezTo>
                    <a:close/>
                  </a:path>
                </a:pathLst>
              </a:custGeom>
              <a:solidFill>
                <a:srgbClr val="4EB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</a:endParaRPr>
              </a:p>
            </p:txBody>
          </p:sp>
          <p:grpSp>
            <p:nvGrpSpPr>
              <p:cNvPr id="10" name="Group 12"/>
              <p:cNvGrpSpPr>
                <a:grpSpLocks noChangeAspect="1"/>
              </p:cNvGrpSpPr>
              <p:nvPr/>
            </p:nvGrpSpPr>
            <p:grpSpPr bwMode="auto">
              <a:xfrm>
                <a:off x="8158314" y="1995364"/>
                <a:ext cx="808038" cy="1517649"/>
                <a:chOff x="4666" y="1418"/>
                <a:chExt cx="509" cy="956"/>
              </a:xfrm>
            </p:grpSpPr>
            <p:sp>
              <p:nvSpPr>
                <p:cNvPr id="17" name="AutoShape 1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666" y="1419"/>
                  <a:ext cx="509" cy="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675" y="2160"/>
                  <a:ext cx="49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675" y="1512"/>
                  <a:ext cx="491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0" name="Oval 15"/>
                <p:cNvSpPr>
                  <a:spLocks noChangeArrowheads="1"/>
                </p:cNvSpPr>
                <p:nvPr/>
              </p:nvSpPr>
              <p:spPr bwMode="auto">
                <a:xfrm>
                  <a:off x="4886" y="2225"/>
                  <a:ext cx="87" cy="8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Freeform 16"/>
                <p:cNvSpPr>
                  <a:spLocks noEditPoints="1"/>
                </p:cNvSpPr>
                <p:nvPr/>
              </p:nvSpPr>
              <p:spPr bwMode="auto">
                <a:xfrm>
                  <a:off x="4666" y="1418"/>
                  <a:ext cx="509" cy="956"/>
                </a:xfrm>
                <a:custGeom>
                  <a:avLst/>
                  <a:gdLst>
                    <a:gd name="T0" fmla="*/ 435 w 462"/>
                    <a:gd name="T1" fmla="*/ 871 h 871"/>
                    <a:gd name="T2" fmla="*/ 27 w 462"/>
                    <a:gd name="T3" fmla="*/ 871 h 871"/>
                    <a:gd name="T4" fmla="*/ 0 w 462"/>
                    <a:gd name="T5" fmla="*/ 844 h 871"/>
                    <a:gd name="T6" fmla="*/ 0 w 462"/>
                    <a:gd name="T7" fmla="*/ 27 h 871"/>
                    <a:gd name="T8" fmla="*/ 27 w 462"/>
                    <a:gd name="T9" fmla="*/ 0 h 871"/>
                    <a:gd name="T10" fmla="*/ 435 w 462"/>
                    <a:gd name="T11" fmla="*/ 0 h 871"/>
                    <a:gd name="T12" fmla="*/ 462 w 462"/>
                    <a:gd name="T13" fmla="*/ 27 h 871"/>
                    <a:gd name="T14" fmla="*/ 462 w 462"/>
                    <a:gd name="T15" fmla="*/ 844 h 871"/>
                    <a:gd name="T16" fmla="*/ 435 w 462"/>
                    <a:gd name="T17" fmla="*/ 871 h 871"/>
                    <a:gd name="T18" fmla="*/ 27 w 462"/>
                    <a:gd name="T19" fmla="*/ 16 h 871"/>
                    <a:gd name="T20" fmla="*/ 16 w 462"/>
                    <a:gd name="T21" fmla="*/ 27 h 871"/>
                    <a:gd name="T22" fmla="*/ 16 w 462"/>
                    <a:gd name="T23" fmla="*/ 844 h 871"/>
                    <a:gd name="T24" fmla="*/ 27 w 462"/>
                    <a:gd name="T25" fmla="*/ 855 h 871"/>
                    <a:gd name="T26" fmla="*/ 435 w 462"/>
                    <a:gd name="T27" fmla="*/ 855 h 871"/>
                    <a:gd name="T28" fmla="*/ 446 w 462"/>
                    <a:gd name="T29" fmla="*/ 844 h 871"/>
                    <a:gd name="T30" fmla="*/ 446 w 462"/>
                    <a:gd name="T31" fmla="*/ 27 h 871"/>
                    <a:gd name="T32" fmla="*/ 435 w 462"/>
                    <a:gd name="T33" fmla="*/ 16 h 871"/>
                    <a:gd name="T34" fmla="*/ 27 w 462"/>
                    <a:gd name="T35" fmla="*/ 16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2" h="871">
                      <a:moveTo>
                        <a:pt x="435" y="871"/>
                      </a:moveTo>
                      <a:cubicBezTo>
                        <a:pt x="27" y="871"/>
                        <a:pt x="27" y="871"/>
                        <a:pt x="27" y="871"/>
                      </a:cubicBezTo>
                      <a:cubicBezTo>
                        <a:pt x="12" y="871"/>
                        <a:pt x="0" y="859"/>
                        <a:pt x="0" y="844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5" y="0"/>
                        <a:pt x="435" y="0"/>
                        <a:pt x="435" y="0"/>
                      </a:cubicBezTo>
                      <a:cubicBezTo>
                        <a:pt x="450" y="0"/>
                        <a:pt x="462" y="12"/>
                        <a:pt x="462" y="27"/>
                      </a:cubicBezTo>
                      <a:cubicBezTo>
                        <a:pt x="462" y="844"/>
                        <a:pt x="462" y="844"/>
                        <a:pt x="462" y="844"/>
                      </a:cubicBezTo>
                      <a:cubicBezTo>
                        <a:pt x="462" y="859"/>
                        <a:pt x="450" y="871"/>
                        <a:pt x="435" y="871"/>
                      </a:cubicBezTo>
                      <a:close/>
                      <a:moveTo>
                        <a:pt x="27" y="16"/>
                      </a:moveTo>
                      <a:cubicBezTo>
                        <a:pt x="21" y="16"/>
                        <a:pt x="16" y="21"/>
                        <a:pt x="16" y="27"/>
                      </a:cubicBezTo>
                      <a:cubicBezTo>
                        <a:pt x="16" y="844"/>
                        <a:pt x="16" y="844"/>
                        <a:pt x="16" y="844"/>
                      </a:cubicBezTo>
                      <a:cubicBezTo>
                        <a:pt x="16" y="850"/>
                        <a:pt x="21" y="855"/>
                        <a:pt x="27" y="855"/>
                      </a:cubicBezTo>
                      <a:cubicBezTo>
                        <a:pt x="435" y="855"/>
                        <a:pt x="435" y="855"/>
                        <a:pt x="435" y="855"/>
                      </a:cubicBezTo>
                      <a:cubicBezTo>
                        <a:pt x="441" y="855"/>
                        <a:pt x="446" y="850"/>
                        <a:pt x="446" y="844"/>
                      </a:cubicBezTo>
                      <a:cubicBezTo>
                        <a:pt x="446" y="27"/>
                        <a:pt x="446" y="27"/>
                        <a:pt x="446" y="27"/>
                      </a:cubicBezTo>
                      <a:cubicBezTo>
                        <a:pt x="446" y="21"/>
                        <a:pt x="441" y="16"/>
                        <a:pt x="435" y="16"/>
                      </a:cubicBezTo>
                      <a:lnTo>
                        <a:pt x="27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</p:grpSp>
          <p:sp>
            <p:nvSpPr>
              <p:cNvPr id="11" name="Freeform 17"/>
              <p:cNvSpPr>
                <a:spLocks noEditPoints="1"/>
              </p:cNvSpPr>
              <p:nvPr/>
            </p:nvSpPr>
            <p:spPr bwMode="auto">
              <a:xfrm>
                <a:off x="8307539" y="2524002"/>
                <a:ext cx="509588" cy="333375"/>
              </a:xfrm>
              <a:custGeom>
                <a:avLst/>
                <a:gdLst>
                  <a:gd name="T0" fmla="*/ 229 w 292"/>
                  <a:gd name="T1" fmla="*/ 192 h 192"/>
                  <a:gd name="T2" fmla="*/ 61 w 292"/>
                  <a:gd name="T3" fmla="*/ 192 h 192"/>
                  <a:gd name="T4" fmla="*/ 0 w 292"/>
                  <a:gd name="T5" fmla="*/ 134 h 192"/>
                  <a:gd name="T6" fmla="*/ 43 w 292"/>
                  <a:gd name="T7" fmla="*/ 78 h 192"/>
                  <a:gd name="T8" fmla="*/ 80 w 292"/>
                  <a:gd name="T9" fmla="*/ 14 h 192"/>
                  <a:gd name="T10" fmla="*/ 129 w 292"/>
                  <a:gd name="T11" fmla="*/ 0 h 192"/>
                  <a:gd name="T12" fmla="*/ 194 w 292"/>
                  <a:gd name="T13" fmla="*/ 30 h 192"/>
                  <a:gd name="T14" fmla="*/ 211 w 292"/>
                  <a:gd name="T15" fmla="*/ 28 h 192"/>
                  <a:gd name="T16" fmla="*/ 241 w 292"/>
                  <a:gd name="T17" fmla="*/ 35 h 192"/>
                  <a:gd name="T18" fmla="*/ 241 w 292"/>
                  <a:gd name="T19" fmla="*/ 36 h 192"/>
                  <a:gd name="T20" fmla="*/ 265 w 292"/>
                  <a:gd name="T21" fmla="*/ 73 h 192"/>
                  <a:gd name="T22" fmla="*/ 292 w 292"/>
                  <a:gd name="T23" fmla="*/ 126 h 192"/>
                  <a:gd name="T24" fmla="*/ 229 w 292"/>
                  <a:gd name="T25" fmla="*/ 192 h 192"/>
                  <a:gd name="T26" fmla="*/ 129 w 292"/>
                  <a:gd name="T27" fmla="*/ 20 h 192"/>
                  <a:gd name="T28" fmla="*/ 91 w 292"/>
                  <a:gd name="T29" fmla="*/ 31 h 192"/>
                  <a:gd name="T30" fmla="*/ 63 w 292"/>
                  <a:gd name="T31" fmla="*/ 83 h 192"/>
                  <a:gd name="T32" fmla="*/ 63 w 292"/>
                  <a:gd name="T33" fmla="*/ 95 h 192"/>
                  <a:gd name="T34" fmla="*/ 54 w 292"/>
                  <a:gd name="T35" fmla="*/ 96 h 192"/>
                  <a:gd name="T36" fmla="*/ 20 w 292"/>
                  <a:gd name="T37" fmla="*/ 134 h 192"/>
                  <a:gd name="T38" fmla="*/ 61 w 292"/>
                  <a:gd name="T39" fmla="*/ 172 h 192"/>
                  <a:gd name="T40" fmla="*/ 229 w 292"/>
                  <a:gd name="T41" fmla="*/ 172 h 192"/>
                  <a:gd name="T42" fmla="*/ 272 w 292"/>
                  <a:gd name="T43" fmla="*/ 126 h 192"/>
                  <a:gd name="T44" fmla="*/ 250 w 292"/>
                  <a:gd name="T45" fmla="*/ 88 h 192"/>
                  <a:gd name="T46" fmla="*/ 245 w 292"/>
                  <a:gd name="T47" fmla="*/ 85 h 192"/>
                  <a:gd name="T48" fmla="*/ 245 w 292"/>
                  <a:gd name="T49" fmla="*/ 79 h 192"/>
                  <a:gd name="T50" fmla="*/ 230 w 292"/>
                  <a:gd name="T51" fmla="*/ 52 h 192"/>
                  <a:gd name="T52" fmla="*/ 211 w 292"/>
                  <a:gd name="T53" fmla="*/ 48 h 192"/>
                  <a:gd name="T54" fmla="*/ 196 w 292"/>
                  <a:gd name="T55" fmla="*/ 51 h 192"/>
                  <a:gd name="T56" fmla="*/ 187 w 292"/>
                  <a:gd name="T57" fmla="*/ 56 h 192"/>
                  <a:gd name="T58" fmla="*/ 182 w 292"/>
                  <a:gd name="T59" fmla="*/ 48 h 192"/>
                  <a:gd name="T60" fmla="*/ 129 w 292"/>
                  <a:gd name="T61" fmla="*/ 2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2" h="192">
                    <a:moveTo>
                      <a:pt x="229" y="192"/>
                    </a:moveTo>
                    <a:cubicBezTo>
                      <a:pt x="61" y="192"/>
                      <a:pt x="61" y="192"/>
                      <a:pt x="61" y="192"/>
                    </a:cubicBezTo>
                    <a:cubicBezTo>
                      <a:pt x="27" y="192"/>
                      <a:pt x="0" y="167"/>
                      <a:pt x="0" y="134"/>
                    </a:cubicBezTo>
                    <a:cubicBezTo>
                      <a:pt x="0" y="107"/>
                      <a:pt x="21" y="85"/>
                      <a:pt x="43" y="78"/>
                    </a:cubicBezTo>
                    <a:cubicBezTo>
                      <a:pt x="45" y="53"/>
                      <a:pt x="59" y="28"/>
                      <a:pt x="80" y="14"/>
                    </a:cubicBezTo>
                    <a:cubicBezTo>
                      <a:pt x="97" y="5"/>
                      <a:pt x="113" y="0"/>
                      <a:pt x="129" y="0"/>
                    </a:cubicBezTo>
                    <a:cubicBezTo>
                      <a:pt x="154" y="0"/>
                      <a:pt x="178" y="11"/>
                      <a:pt x="194" y="30"/>
                    </a:cubicBezTo>
                    <a:cubicBezTo>
                      <a:pt x="200" y="28"/>
                      <a:pt x="207" y="28"/>
                      <a:pt x="211" y="28"/>
                    </a:cubicBezTo>
                    <a:cubicBezTo>
                      <a:pt x="222" y="28"/>
                      <a:pt x="232" y="30"/>
                      <a:pt x="241" y="35"/>
                    </a:cubicBezTo>
                    <a:cubicBezTo>
                      <a:pt x="241" y="36"/>
                      <a:pt x="241" y="36"/>
                      <a:pt x="241" y="36"/>
                    </a:cubicBezTo>
                    <a:cubicBezTo>
                      <a:pt x="255" y="44"/>
                      <a:pt x="263" y="58"/>
                      <a:pt x="265" y="73"/>
                    </a:cubicBezTo>
                    <a:cubicBezTo>
                      <a:pt x="282" y="86"/>
                      <a:pt x="292" y="105"/>
                      <a:pt x="292" y="126"/>
                    </a:cubicBezTo>
                    <a:cubicBezTo>
                      <a:pt x="292" y="162"/>
                      <a:pt x="263" y="192"/>
                      <a:pt x="229" y="192"/>
                    </a:cubicBezTo>
                    <a:close/>
                    <a:moveTo>
                      <a:pt x="129" y="20"/>
                    </a:moveTo>
                    <a:cubicBezTo>
                      <a:pt x="116" y="20"/>
                      <a:pt x="104" y="24"/>
                      <a:pt x="91" y="31"/>
                    </a:cubicBezTo>
                    <a:cubicBezTo>
                      <a:pt x="74" y="42"/>
                      <a:pt x="63" y="62"/>
                      <a:pt x="63" y="83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38" y="98"/>
                      <a:pt x="20" y="114"/>
                      <a:pt x="20" y="134"/>
                    </a:cubicBezTo>
                    <a:cubicBezTo>
                      <a:pt x="20" y="155"/>
                      <a:pt x="38" y="172"/>
                      <a:pt x="61" y="172"/>
                    </a:cubicBezTo>
                    <a:cubicBezTo>
                      <a:pt x="229" y="172"/>
                      <a:pt x="229" y="172"/>
                      <a:pt x="229" y="172"/>
                    </a:cubicBezTo>
                    <a:cubicBezTo>
                      <a:pt x="252" y="172"/>
                      <a:pt x="272" y="151"/>
                      <a:pt x="272" y="126"/>
                    </a:cubicBezTo>
                    <a:cubicBezTo>
                      <a:pt x="272" y="110"/>
                      <a:pt x="264" y="96"/>
                      <a:pt x="250" y="88"/>
                    </a:cubicBezTo>
                    <a:cubicBezTo>
                      <a:pt x="245" y="85"/>
                      <a:pt x="245" y="85"/>
                      <a:pt x="245" y="85"/>
                    </a:cubicBezTo>
                    <a:cubicBezTo>
                      <a:pt x="245" y="79"/>
                      <a:pt x="245" y="79"/>
                      <a:pt x="245" y="79"/>
                    </a:cubicBezTo>
                    <a:cubicBezTo>
                      <a:pt x="245" y="68"/>
                      <a:pt x="240" y="59"/>
                      <a:pt x="230" y="52"/>
                    </a:cubicBezTo>
                    <a:cubicBezTo>
                      <a:pt x="225" y="49"/>
                      <a:pt x="218" y="48"/>
                      <a:pt x="211" y="48"/>
                    </a:cubicBezTo>
                    <a:cubicBezTo>
                      <a:pt x="205" y="48"/>
                      <a:pt x="200" y="49"/>
                      <a:pt x="196" y="51"/>
                    </a:cubicBezTo>
                    <a:cubicBezTo>
                      <a:pt x="187" y="56"/>
                      <a:pt x="187" y="56"/>
                      <a:pt x="187" y="56"/>
                    </a:cubicBezTo>
                    <a:cubicBezTo>
                      <a:pt x="182" y="48"/>
                      <a:pt x="182" y="48"/>
                      <a:pt x="182" y="48"/>
                    </a:cubicBezTo>
                    <a:cubicBezTo>
                      <a:pt x="171" y="31"/>
                      <a:pt x="151" y="20"/>
                      <a:pt x="129" y="20"/>
                    </a:cubicBezTo>
                    <a:close/>
                  </a:path>
                </a:pathLst>
              </a:custGeom>
              <a:solidFill>
                <a:srgbClr val="4EB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</a:endParaRPr>
              </a:p>
            </p:txBody>
          </p:sp>
          <p:grpSp>
            <p:nvGrpSpPr>
              <p:cNvPr id="12" name="Group 20"/>
              <p:cNvGrpSpPr>
                <a:grpSpLocks noChangeAspect="1"/>
              </p:cNvGrpSpPr>
              <p:nvPr/>
            </p:nvGrpSpPr>
            <p:grpSpPr bwMode="auto">
              <a:xfrm>
                <a:off x="3097365" y="1995365"/>
                <a:ext cx="2105025" cy="1449388"/>
                <a:chOff x="1478" y="1418"/>
                <a:chExt cx="1326" cy="913"/>
              </a:xfrm>
            </p:grpSpPr>
            <p:sp>
              <p:nvSpPr>
                <p:cNvPr id="14" name="Freeform 21"/>
                <p:cNvSpPr>
                  <a:spLocks noEditPoints="1"/>
                </p:cNvSpPr>
                <p:nvPr/>
              </p:nvSpPr>
              <p:spPr bwMode="auto">
                <a:xfrm>
                  <a:off x="1478" y="1418"/>
                  <a:ext cx="1326" cy="913"/>
                </a:xfrm>
                <a:custGeom>
                  <a:avLst/>
                  <a:gdLst>
                    <a:gd name="T0" fmla="*/ 1147 w 1209"/>
                    <a:gd name="T1" fmla="*/ 832 h 832"/>
                    <a:gd name="T2" fmla="*/ 58 w 1209"/>
                    <a:gd name="T3" fmla="*/ 832 h 832"/>
                    <a:gd name="T4" fmla="*/ 0 w 1209"/>
                    <a:gd name="T5" fmla="*/ 775 h 832"/>
                    <a:gd name="T6" fmla="*/ 0 w 1209"/>
                    <a:gd name="T7" fmla="*/ 58 h 832"/>
                    <a:gd name="T8" fmla="*/ 58 w 1209"/>
                    <a:gd name="T9" fmla="*/ 0 h 832"/>
                    <a:gd name="T10" fmla="*/ 1151 w 1209"/>
                    <a:gd name="T11" fmla="*/ 0 h 832"/>
                    <a:gd name="T12" fmla="*/ 1209 w 1209"/>
                    <a:gd name="T13" fmla="*/ 58 h 832"/>
                    <a:gd name="T14" fmla="*/ 1205 w 1209"/>
                    <a:gd name="T15" fmla="*/ 775 h 832"/>
                    <a:gd name="T16" fmla="*/ 1147 w 1209"/>
                    <a:gd name="T17" fmla="*/ 832 h 832"/>
                    <a:gd name="T18" fmla="*/ 58 w 1209"/>
                    <a:gd name="T19" fmla="*/ 16 h 832"/>
                    <a:gd name="T20" fmla="*/ 16 w 1209"/>
                    <a:gd name="T21" fmla="*/ 58 h 832"/>
                    <a:gd name="T22" fmla="*/ 16 w 1209"/>
                    <a:gd name="T23" fmla="*/ 775 h 832"/>
                    <a:gd name="T24" fmla="*/ 58 w 1209"/>
                    <a:gd name="T25" fmla="*/ 816 h 832"/>
                    <a:gd name="T26" fmla="*/ 1147 w 1209"/>
                    <a:gd name="T27" fmla="*/ 816 h 832"/>
                    <a:gd name="T28" fmla="*/ 1189 w 1209"/>
                    <a:gd name="T29" fmla="*/ 775 h 832"/>
                    <a:gd name="T30" fmla="*/ 1189 w 1209"/>
                    <a:gd name="T31" fmla="*/ 775 h 832"/>
                    <a:gd name="T32" fmla="*/ 1193 w 1209"/>
                    <a:gd name="T33" fmla="*/ 58 h 832"/>
                    <a:gd name="T34" fmla="*/ 1151 w 1209"/>
                    <a:gd name="T35" fmla="*/ 16 h 832"/>
                    <a:gd name="T36" fmla="*/ 58 w 1209"/>
                    <a:gd name="T37" fmla="*/ 16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09" h="832">
                      <a:moveTo>
                        <a:pt x="1147" y="832"/>
                      </a:moveTo>
                      <a:cubicBezTo>
                        <a:pt x="58" y="832"/>
                        <a:pt x="58" y="832"/>
                        <a:pt x="58" y="832"/>
                      </a:cubicBezTo>
                      <a:cubicBezTo>
                        <a:pt x="26" y="832"/>
                        <a:pt x="0" y="806"/>
                        <a:pt x="0" y="775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1151" y="0"/>
                        <a:pt x="1151" y="0"/>
                        <a:pt x="1151" y="0"/>
                      </a:cubicBezTo>
                      <a:cubicBezTo>
                        <a:pt x="1183" y="0"/>
                        <a:pt x="1209" y="26"/>
                        <a:pt x="1209" y="58"/>
                      </a:cubicBezTo>
                      <a:cubicBezTo>
                        <a:pt x="1205" y="775"/>
                        <a:pt x="1205" y="775"/>
                        <a:pt x="1205" y="775"/>
                      </a:cubicBezTo>
                      <a:cubicBezTo>
                        <a:pt x="1205" y="806"/>
                        <a:pt x="1179" y="832"/>
                        <a:pt x="1147" y="832"/>
                      </a:cubicBezTo>
                      <a:close/>
                      <a:moveTo>
                        <a:pt x="58" y="16"/>
                      </a:moveTo>
                      <a:cubicBezTo>
                        <a:pt x="35" y="16"/>
                        <a:pt x="16" y="35"/>
                        <a:pt x="16" y="58"/>
                      </a:cubicBezTo>
                      <a:cubicBezTo>
                        <a:pt x="16" y="775"/>
                        <a:pt x="16" y="775"/>
                        <a:pt x="16" y="775"/>
                      </a:cubicBezTo>
                      <a:cubicBezTo>
                        <a:pt x="16" y="798"/>
                        <a:pt x="35" y="816"/>
                        <a:pt x="58" y="816"/>
                      </a:cubicBezTo>
                      <a:cubicBezTo>
                        <a:pt x="1147" y="816"/>
                        <a:pt x="1147" y="816"/>
                        <a:pt x="1147" y="816"/>
                      </a:cubicBezTo>
                      <a:cubicBezTo>
                        <a:pt x="1170" y="816"/>
                        <a:pt x="1189" y="798"/>
                        <a:pt x="1189" y="775"/>
                      </a:cubicBezTo>
                      <a:cubicBezTo>
                        <a:pt x="1189" y="775"/>
                        <a:pt x="1189" y="775"/>
                        <a:pt x="1189" y="775"/>
                      </a:cubicBezTo>
                      <a:cubicBezTo>
                        <a:pt x="1193" y="58"/>
                        <a:pt x="1193" y="58"/>
                        <a:pt x="1193" y="58"/>
                      </a:cubicBezTo>
                      <a:cubicBezTo>
                        <a:pt x="1193" y="35"/>
                        <a:pt x="1174" y="16"/>
                        <a:pt x="1151" y="16"/>
                      </a:cubicBezTo>
                      <a:lnTo>
                        <a:pt x="58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5" name="Freeform 22"/>
                <p:cNvSpPr>
                  <a:spLocks noEditPoints="1"/>
                </p:cNvSpPr>
                <p:nvPr/>
              </p:nvSpPr>
              <p:spPr bwMode="auto">
                <a:xfrm>
                  <a:off x="1613" y="1491"/>
                  <a:ext cx="1117" cy="766"/>
                </a:xfrm>
                <a:custGeom>
                  <a:avLst/>
                  <a:gdLst>
                    <a:gd name="T0" fmla="*/ 1113 w 1117"/>
                    <a:gd name="T1" fmla="*/ 766 h 766"/>
                    <a:gd name="T2" fmla="*/ 0 w 1117"/>
                    <a:gd name="T3" fmla="*/ 766 h 766"/>
                    <a:gd name="T4" fmla="*/ 0 w 1117"/>
                    <a:gd name="T5" fmla="*/ 0 h 766"/>
                    <a:gd name="T6" fmla="*/ 1117 w 1117"/>
                    <a:gd name="T7" fmla="*/ 0 h 766"/>
                    <a:gd name="T8" fmla="*/ 1113 w 1117"/>
                    <a:gd name="T9" fmla="*/ 766 h 766"/>
                    <a:gd name="T10" fmla="*/ 17 w 1117"/>
                    <a:gd name="T11" fmla="*/ 749 h 766"/>
                    <a:gd name="T12" fmla="*/ 1096 w 1117"/>
                    <a:gd name="T13" fmla="*/ 749 h 766"/>
                    <a:gd name="T14" fmla="*/ 1100 w 1117"/>
                    <a:gd name="T15" fmla="*/ 18 h 766"/>
                    <a:gd name="T16" fmla="*/ 17 w 1117"/>
                    <a:gd name="T17" fmla="*/ 18 h 766"/>
                    <a:gd name="T18" fmla="*/ 17 w 1117"/>
                    <a:gd name="T19" fmla="*/ 749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17" h="766">
                      <a:moveTo>
                        <a:pt x="1113" y="766"/>
                      </a:moveTo>
                      <a:lnTo>
                        <a:pt x="0" y="766"/>
                      </a:lnTo>
                      <a:lnTo>
                        <a:pt x="0" y="0"/>
                      </a:lnTo>
                      <a:lnTo>
                        <a:pt x="1117" y="0"/>
                      </a:lnTo>
                      <a:lnTo>
                        <a:pt x="1113" y="766"/>
                      </a:lnTo>
                      <a:close/>
                      <a:moveTo>
                        <a:pt x="17" y="749"/>
                      </a:moveTo>
                      <a:lnTo>
                        <a:pt x="1096" y="749"/>
                      </a:lnTo>
                      <a:lnTo>
                        <a:pt x="1100" y="18"/>
                      </a:lnTo>
                      <a:lnTo>
                        <a:pt x="17" y="18"/>
                      </a:lnTo>
                      <a:lnTo>
                        <a:pt x="17" y="7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6" name="Oval 23"/>
                <p:cNvSpPr>
                  <a:spLocks noChangeArrowheads="1"/>
                </p:cNvSpPr>
                <p:nvPr/>
              </p:nvSpPr>
              <p:spPr bwMode="auto">
                <a:xfrm>
                  <a:off x="1525" y="1847"/>
                  <a:ext cx="56" cy="5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505050"/>
                    </a:solidFill>
                  </a:endParaRPr>
                </a:p>
              </p:txBody>
            </p:sp>
          </p:grpSp>
          <p:sp>
            <p:nvSpPr>
              <p:cNvPr id="13" name="Freeform 24"/>
              <p:cNvSpPr>
                <a:spLocks noEditPoints="1"/>
              </p:cNvSpPr>
              <p:nvPr/>
            </p:nvSpPr>
            <p:spPr bwMode="auto">
              <a:xfrm>
                <a:off x="3746653" y="2428753"/>
                <a:ext cx="898525" cy="581025"/>
              </a:xfrm>
              <a:custGeom>
                <a:avLst/>
                <a:gdLst>
                  <a:gd name="T0" fmla="*/ 411 w 516"/>
                  <a:gd name="T1" fmla="*/ 333 h 333"/>
                  <a:gd name="T2" fmla="*/ 102 w 516"/>
                  <a:gd name="T3" fmla="*/ 333 h 333"/>
                  <a:gd name="T4" fmla="*/ 0 w 516"/>
                  <a:gd name="T5" fmla="*/ 236 h 333"/>
                  <a:gd name="T6" fmla="*/ 79 w 516"/>
                  <a:gd name="T7" fmla="*/ 142 h 333"/>
                  <a:gd name="T8" fmla="*/ 79 w 516"/>
                  <a:gd name="T9" fmla="*/ 142 h 333"/>
                  <a:gd name="T10" fmla="*/ 147 w 516"/>
                  <a:gd name="T11" fmla="*/ 25 h 333"/>
                  <a:gd name="T12" fmla="*/ 230 w 516"/>
                  <a:gd name="T13" fmla="*/ 0 h 333"/>
                  <a:gd name="T14" fmla="*/ 343 w 516"/>
                  <a:gd name="T15" fmla="*/ 58 h 333"/>
                  <a:gd name="T16" fmla="*/ 382 w 516"/>
                  <a:gd name="T17" fmla="*/ 51 h 333"/>
                  <a:gd name="T18" fmla="*/ 427 w 516"/>
                  <a:gd name="T19" fmla="*/ 64 h 333"/>
                  <a:gd name="T20" fmla="*/ 428 w 516"/>
                  <a:gd name="T21" fmla="*/ 64 h 333"/>
                  <a:gd name="T22" fmla="*/ 466 w 516"/>
                  <a:gd name="T23" fmla="*/ 131 h 333"/>
                  <a:gd name="T24" fmla="*/ 516 w 516"/>
                  <a:gd name="T25" fmla="*/ 222 h 333"/>
                  <a:gd name="T26" fmla="*/ 411 w 516"/>
                  <a:gd name="T27" fmla="*/ 333 h 333"/>
                  <a:gd name="T28" fmla="*/ 230 w 516"/>
                  <a:gd name="T29" fmla="*/ 16 h 333"/>
                  <a:gd name="T30" fmla="*/ 155 w 516"/>
                  <a:gd name="T31" fmla="*/ 39 h 333"/>
                  <a:gd name="T32" fmla="*/ 95 w 516"/>
                  <a:gd name="T33" fmla="*/ 142 h 333"/>
                  <a:gd name="T34" fmla="*/ 95 w 516"/>
                  <a:gd name="T35" fmla="*/ 156 h 333"/>
                  <a:gd name="T36" fmla="*/ 88 w 516"/>
                  <a:gd name="T37" fmla="*/ 157 h 333"/>
                  <a:gd name="T38" fmla="*/ 16 w 516"/>
                  <a:gd name="T39" fmla="*/ 236 h 333"/>
                  <a:gd name="T40" fmla="*/ 102 w 516"/>
                  <a:gd name="T41" fmla="*/ 317 h 333"/>
                  <a:gd name="T42" fmla="*/ 411 w 516"/>
                  <a:gd name="T43" fmla="*/ 317 h 333"/>
                  <a:gd name="T44" fmla="*/ 500 w 516"/>
                  <a:gd name="T45" fmla="*/ 222 h 333"/>
                  <a:gd name="T46" fmla="*/ 454 w 516"/>
                  <a:gd name="T47" fmla="*/ 142 h 333"/>
                  <a:gd name="T48" fmla="*/ 450 w 516"/>
                  <a:gd name="T49" fmla="*/ 140 h 333"/>
                  <a:gd name="T50" fmla="*/ 450 w 516"/>
                  <a:gd name="T51" fmla="*/ 135 h 333"/>
                  <a:gd name="T52" fmla="*/ 419 w 516"/>
                  <a:gd name="T53" fmla="*/ 77 h 333"/>
                  <a:gd name="T54" fmla="*/ 382 w 516"/>
                  <a:gd name="T55" fmla="*/ 67 h 333"/>
                  <a:gd name="T56" fmla="*/ 344 w 516"/>
                  <a:gd name="T57" fmla="*/ 75 h 333"/>
                  <a:gd name="T58" fmla="*/ 337 w 516"/>
                  <a:gd name="T59" fmla="*/ 79 h 333"/>
                  <a:gd name="T60" fmla="*/ 333 w 516"/>
                  <a:gd name="T61" fmla="*/ 73 h 333"/>
                  <a:gd name="T62" fmla="*/ 230 w 516"/>
                  <a:gd name="T63" fmla="*/ 16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6" h="333">
                    <a:moveTo>
                      <a:pt x="411" y="333"/>
                    </a:moveTo>
                    <a:cubicBezTo>
                      <a:pt x="102" y="333"/>
                      <a:pt x="102" y="333"/>
                      <a:pt x="102" y="333"/>
                    </a:cubicBezTo>
                    <a:cubicBezTo>
                      <a:pt x="45" y="333"/>
                      <a:pt x="0" y="291"/>
                      <a:pt x="0" y="236"/>
                    </a:cubicBezTo>
                    <a:cubicBezTo>
                      <a:pt x="0" y="188"/>
                      <a:pt x="40" y="151"/>
                      <a:pt x="79" y="142"/>
                    </a:cubicBezTo>
                    <a:cubicBezTo>
                      <a:pt x="79" y="142"/>
                      <a:pt x="79" y="142"/>
                      <a:pt x="79" y="142"/>
                    </a:cubicBezTo>
                    <a:cubicBezTo>
                      <a:pt x="79" y="97"/>
                      <a:pt x="105" y="52"/>
                      <a:pt x="147" y="25"/>
                    </a:cubicBezTo>
                    <a:cubicBezTo>
                      <a:pt x="175" y="9"/>
                      <a:pt x="203" y="0"/>
                      <a:pt x="230" y="0"/>
                    </a:cubicBezTo>
                    <a:cubicBezTo>
                      <a:pt x="276" y="0"/>
                      <a:pt x="316" y="21"/>
                      <a:pt x="343" y="58"/>
                    </a:cubicBezTo>
                    <a:cubicBezTo>
                      <a:pt x="355" y="53"/>
                      <a:pt x="371" y="51"/>
                      <a:pt x="382" y="51"/>
                    </a:cubicBezTo>
                    <a:cubicBezTo>
                      <a:pt x="398" y="51"/>
                      <a:pt x="412" y="55"/>
                      <a:pt x="427" y="64"/>
                    </a:cubicBezTo>
                    <a:cubicBezTo>
                      <a:pt x="428" y="64"/>
                      <a:pt x="428" y="64"/>
                      <a:pt x="428" y="64"/>
                    </a:cubicBezTo>
                    <a:cubicBezTo>
                      <a:pt x="451" y="79"/>
                      <a:pt x="465" y="104"/>
                      <a:pt x="466" y="131"/>
                    </a:cubicBezTo>
                    <a:cubicBezTo>
                      <a:pt x="498" y="151"/>
                      <a:pt x="516" y="185"/>
                      <a:pt x="516" y="222"/>
                    </a:cubicBezTo>
                    <a:cubicBezTo>
                      <a:pt x="516" y="282"/>
                      <a:pt x="468" y="333"/>
                      <a:pt x="411" y="333"/>
                    </a:cubicBezTo>
                    <a:close/>
                    <a:moveTo>
                      <a:pt x="230" y="16"/>
                    </a:moveTo>
                    <a:cubicBezTo>
                      <a:pt x="206" y="16"/>
                      <a:pt x="180" y="24"/>
                      <a:pt x="155" y="39"/>
                    </a:cubicBezTo>
                    <a:cubicBezTo>
                      <a:pt x="119" y="62"/>
                      <a:pt x="95" y="103"/>
                      <a:pt x="95" y="142"/>
                    </a:cubicBezTo>
                    <a:cubicBezTo>
                      <a:pt x="95" y="156"/>
                      <a:pt x="95" y="156"/>
                      <a:pt x="95" y="156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54" y="161"/>
                      <a:pt x="16" y="195"/>
                      <a:pt x="16" y="236"/>
                    </a:cubicBezTo>
                    <a:cubicBezTo>
                      <a:pt x="16" y="282"/>
                      <a:pt x="54" y="317"/>
                      <a:pt x="102" y="317"/>
                    </a:cubicBezTo>
                    <a:cubicBezTo>
                      <a:pt x="411" y="317"/>
                      <a:pt x="411" y="317"/>
                      <a:pt x="411" y="317"/>
                    </a:cubicBezTo>
                    <a:cubicBezTo>
                      <a:pt x="459" y="317"/>
                      <a:pt x="500" y="274"/>
                      <a:pt x="500" y="222"/>
                    </a:cubicBezTo>
                    <a:cubicBezTo>
                      <a:pt x="500" y="189"/>
                      <a:pt x="483" y="160"/>
                      <a:pt x="454" y="142"/>
                    </a:cubicBezTo>
                    <a:cubicBezTo>
                      <a:pt x="450" y="140"/>
                      <a:pt x="450" y="140"/>
                      <a:pt x="450" y="140"/>
                    </a:cubicBezTo>
                    <a:cubicBezTo>
                      <a:pt x="450" y="135"/>
                      <a:pt x="450" y="135"/>
                      <a:pt x="450" y="135"/>
                    </a:cubicBezTo>
                    <a:cubicBezTo>
                      <a:pt x="450" y="112"/>
                      <a:pt x="439" y="91"/>
                      <a:pt x="419" y="77"/>
                    </a:cubicBezTo>
                    <a:cubicBezTo>
                      <a:pt x="406" y="70"/>
                      <a:pt x="395" y="67"/>
                      <a:pt x="382" y="67"/>
                    </a:cubicBezTo>
                    <a:cubicBezTo>
                      <a:pt x="371" y="67"/>
                      <a:pt x="354" y="69"/>
                      <a:pt x="344" y="75"/>
                    </a:cubicBezTo>
                    <a:cubicBezTo>
                      <a:pt x="337" y="79"/>
                      <a:pt x="337" y="79"/>
                      <a:pt x="337" y="79"/>
                    </a:cubicBezTo>
                    <a:cubicBezTo>
                      <a:pt x="333" y="73"/>
                      <a:pt x="333" y="73"/>
                      <a:pt x="333" y="73"/>
                    </a:cubicBezTo>
                    <a:cubicBezTo>
                      <a:pt x="310" y="37"/>
                      <a:pt x="273" y="16"/>
                      <a:pt x="230" y="16"/>
                    </a:cubicBezTo>
                    <a:close/>
                  </a:path>
                </a:pathLst>
              </a:custGeom>
              <a:solidFill>
                <a:srgbClr val="4EB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857" y="5883399"/>
            <a:ext cx="3115593" cy="11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Key Features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Custom Events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Log Flow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Export to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0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14" y="1084238"/>
            <a:ext cx="11653523" cy="4474495"/>
          </a:xfrm>
        </p:spPr>
        <p:txBody>
          <a:bodyPr/>
          <a:lstStyle/>
          <a:p>
            <a:pPr algn="ctr"/>
            <a:r>
              <a:rPr lang="en-US" dirty="0" smtClean="0">
                <a:cs typeface="Segoe UI Light"/>
              </a:rPr>
              <a:t/>
            </a:r>
            <a:br>
              <a:rPr lang="en-US" dirty="0" smtClean="0">
                <a:cs typeface="Segoe UI Light"/>
              </a:rPr>
            </a:br>
            <a:r>
              <a:rPr lang="en-US" dirty="0" smtClean="0">
                <a:cs typeface="Segoe UI Light"/>
              </a:rPr>
              <a:t>Sign up free today:</a:t>
            </a:r>
            <a:r>
              <a:rPr lang="en-US" dirty="0">
                <a:solidFill>
                  <a:schemeClr val="tx1"/>
                </a:solidFill>
                <a:cs typeface="Segoe UI Light"/>
              </a:rPr>
              <a:t/>
            </a:r>
            <a:br>
              <a:rPr lang="en-US" dirty="0">
                <a:solidFill>
                  <a:schemeClr val="tx1"/>
                </a:solidFill>
                <a:cs typeface="Segoe UI Light"/>
              </a:rPr>
            </a:br>
            <a:r>
              <a:rPr lang="en-US" sz="98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mobile.azure.com</a:t>
            </a:r>
            <a:r>
              <a:rPr lang="en-US" sz="9800" dirty="0">
                <a:solidFill>
                  <a:srgbClr val="FFFFFF"/>
                </a:solidFill>
                <a:latin typeface="Segoe UI Light"/>
                <a:cs typeface="Segoe UI Light"/>
              </a:rPr>
              <a:t> </a:t>
            </a:r>
            <a:r>
              <a:rPr lang="en-US" dirty="0">
                <a:solidFill>
                  <a:schemeClr val="tx1"/>
                </a:solidFill>
                <a:latin typeface="Segoe UI Light"/>
                <a:cs typeface="Segoe UI Light"/>
              </a:rPr>
              <a:t/>
            </a:r>
            <a:br>
              <a:rPr lang="en-US" dirty="0">
                <a:solidFill>
                  <a:schemeClr val="tx1"/>
                </a:solidFill>
                <a:latin typeface="Segoe UI Light"/>
                <a:cs typeface="Segoe UI Light"/>
              </a:rPr>
            </a:br>
            <a:endParaRPr lang="en-US" dirty="0">
              <a:solidFill>
                <a:schemeClr val="tx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623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28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3523" cy="4842479"/>
          </a:xfrm>
        </p:spPr>
        <p:txBody>
          <a:bodyPr/>
          <a:lstStyle/>
          <a:p>
            <a:r>
              <a:rPr lang="en-US" dirty="0" smtClean="0"/>
              <a:t>Verify App Integrity</a:t>
            </a:r>
          </a:p>
          <a:p>
            <a:pPr lvl="1"/>
            <a:r>
              <a:rPr lang="en-US" dirty="0" smtClean="0"/>
              <a:t>UI loads as expected on different sized screen</a:t>
            </a:r>
          </a:p>
          <a:p>
            <a:pPr lvl="1"/>
            <a:r>
              <a:rPr lang="en-US" dirty="0" smtClean="0"/>
              <a:t>App performs as expected on different CPUs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Accessible UI</a:t>
            </a:r>
          </a:p>
          <a:p>
            <a:pPr lvl="1"/>
            <a:r>
              <a:rPr lang="en-US" dirty="0" smtClean="0"/>
              <a:t>Features work as per User Flows</a:t>
            </a:r>
          </a:p>
          <a:p>
            <a:pPr lvl="1"/>
            <a:r>
              <a:rPr lang="en-US" dirty="0" smtClean="0"/>
              <a:t>Useable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Testing as part of CI</a:t>
            </a:r>
          </a:p>
          <a:p>
            <a:pPr lvl="1"/>
            <a:r>
              <a:rPr lang="en-US" dirty="0" smtClean="0"/>
              <a:t>Reliable Development Cycle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Why Test on Real Devices?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5526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Mobile Center: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9076" y="3709519"/>
            <a:ext cx="2896229" cy="108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Ship high quality apps</a:t>
            </a:r>
            <a:r>
              <a:rPr lang="en-US" sz="1765">
                <a:solidFill>
                  <a:srgbClr val="7F7F7F"/>
                </a:solidFill>
                <a:ea typeface="Segoe UI" charset="0"/>
                <a:cs typeface="Segoe UI" charset="0"/>
              </a:rPr>
              <a:t/>
            </a:r>
            <a:br>
              <a:rPr lang="en-US" sz="1765">
                <a:solidFill>
                  <a:srgbClr val="7F7F7F"/>
                </a:solidFill>
                <a:ea typeface="Segoe UI" charset="0"/>
                <a:cs typeface="Segoe UI" charset="0"/>
              </a:rPr>
            </a:br>
            <a:r>
              <a:rPr lang="en-US" sz="1568">
                <a:solidFill>
                  <a:srgbClr val="505050"/>
                </a:solidFill>
                <a:ea typeface="Segoe UI" charset="0"/>
                <a:cs typeface="Segoe UI" charset="0"/>
              </a:rPr>
              <a:t>Ensure the highest quality user experience that keeps users continuously engaged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5" y="2263287"/>
            <a:ext cx="1531295" cy="105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213" y="3709519"/>
            <a:ext cx="2746161" cy="108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Release faster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  <a:ea typeface="Segoe UI" charset="0"/>
                <a:cs typeface="Segoe UI" charset="0"/>
              </a:rPr>
              <a:t>Shrink release times significantly and push new apps out faster</a:t>
            </a:r>
          </a:p>
        </p:txBody>
      </p:sp>
      <p:sp>
        <p:nvSpPr>
          <p:cNvPr id="7" name="Shape 278"/>
          <p:cNvSpPr txBox="1"/>
          <p:nvPr/>
        </p:nvSpPr>
        <p:spPr>
          <a:xfrm>
            <a:off x="9153058" y="3646613"/>
            <a:ext cx="2622705" cy="1560317"/>
          </a:xfrm>
          <a:prstGeom prst="rect">
            <a:avLst/>
          </a:prstGeom>
          <a:noFill/>
          <a:ln>
            <a:noFill/>
          </a:ln>
        </p:spPr>
        <p:txBody>
          <a:bodyPr lIns="89628" tIns="89628" rIns="89628" bIns="89628" anchor="t" anchorCtr="0">
            <a:no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Create new features</a:t>
            </a:r>
            <a:r>
              <a:rPr lang="en-US" sz="1765">
                <a:solidFill>
                  <a:srgbClr val="0078D7"/>
                </a:solidFill>
                <a:ea typeface="Segoe UI" charset="0"/>
                <a:cs typeface="Segoe UI" charset="0"/>
              </a:rPr>
              <a:t/>
            </a:r>
            <a:br>
              <a:rPr lang="en-US" sz="1765">
                <a:solidFill>
                  <a:srgbClr val="0078D7"/>
                </a:solidFill>
                <a:ea typeface="Segoe UI" charset="0"/>
                <a:cs typeface="Segoe UI" charset="0"/>
              </a:rPr>
            </a:br>
            <a:r>
              <a:rPr lang="en-US" sz="1765">
                <a:solidFill>
                  <a:srgbClr val="7F7F7F"/>
                </a:solidFill>
                <a:ea typeface="Segoe UI" charset="0"/>
                <a:cs typeface="Segoe UI" charset="0"/>
              </a:rPr>
              <a:t> </a:t>
            </a:r>
            <a:r>
              <a:rPr lang="en-US" sz="1568">
                <a:solidFill>
                  <a:srgbClr val="505050"/>
                </a:solidFill>
                <a:ea typeface="Segoe UI" charset="0"/>
                <a:cs typeface="Segoe UI" charset="0"/>
              </a:rPr>
              <a:t>Spend less time fixing bugs, and more time creating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67" y="2243209"/>
            <a:ext cx="1183174" cy="1183174"/>
          </a:xfrm>
          <a:prstGeom prst="rect">
            <a:avLst/>
          </a:prstGeom>
        </p:spPr>
      </p:pic>
      <p:sp>
        <p:nvSpPr>
          <p:cNvPr id="9" name="Shape 278"/>
          <p:cNvSpPr txBox="1"/>
          <p:nvPr/>
        </p:nvSpPr>
        <p:spPr>
          <a:xfrm>
            <a:off x="6152008" y="3646612"/>
            <a:ext cx="2838693" cy="1245752"/>
          </a:xfrm>
          <a:prstGeom prst="rect">
            <a:avLst/>
          </a:prstGeom>
          <a:noFill/>
          <a:ln>
            <a:noFill/>
          </a:ln>
        </p:spPr>
        <p:txBody>
          <a:bodyPr lIns="89628" tIns="89628" rIns="89628" bIns="89628" anchor="t" anchorCtr="0">
            <a:no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Engage a broad audience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  <a:ea typeface="Segoe UI" charset="0"/>
                <a:cs typeface="Segoe UI" charset="0"/>
              </a:rPr>
              <a:t>Test on a broad range of devices to make sure apps work on </a:t>
            </a:r>
            <a:r>
              <a:rPr lang="en-US" sz="1568" i="1">
                <a:solidFill>
                  <a:srgbClr val="505050"/>
                </a:solidFill>
                <a:ea typeface="Segoe UI" charset="0"/>
                <a:cs typeface="Segoe UI" charset="0"/>
              </a:rPr>
              <a:t>your</a:t>
            </a:r>
            <a:r>
              <a:rPr lang="en-US" sz="1568">
                <a:solidFill>
                  <a:srgbClr val="505050"/>
                </a:solidFill>
                <a:ea typeface="Segoe UI" charset="0"/>
                <a:cs typeface="Segoe UI" charset="0"/>
              </a:rPr>
              <a:t> users’ devices</a:t>
            </a:r>
          </a:p>
          <a:p>
            <a:pPr algn="ctr" defTabSz="914367"/>
            <a:endParaRPr lang="en-US" sz="1765">
              <a:solidFill>
                <a:srgbClr val="505050"/>
              </a:solidFill>
              <a:ea typeface="Segoe UI" charset="0"/>
              <a:cs typeface="Segoe UI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62" y="2287240"/>
            <a:ext cx="1163096" cy="111518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477048" y="2648216"/>
            <a:ext cx="2173152" cy="421847"/>
            <a:chOff x="2978727" y="1704109"/>
            <a:chExt cx="4710548" cy="914400"/>
          </a:xfrm>
        </p:grpSpPr>
        <p:sp>
          <p:nvSpPr>
            <p:cNvPr id="14" name="5-Point Star 13"/>
            <p:cNvSpPr/>
            <p:nvPr/>
          </p:nvSpPr>
          <p:spPr bwMode="auto">
            <a:xfrm>
              <a:off x="2978727" y="1704109"/>
              <a:ext cx="914400" cy="914400"/>
            </a:xfrm>
            <a:prstGeom prst="star5">
              <a:avLst>
                <a:gd name="adj" fmla="val 2458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5-Point Star 14"/>
            <p:cNvSpPr/>
            <p:nvPr/>
          </p:nvSpPr>
          <p:spPr bwMode="auto">
            <a:xfrm>
              <a:off x="3927764" y="1704109"/>
              <a:ext cx="914400" cy="914400"/>
            </a:xfrm>
            <a:prstGeom prst="star5">
              <a:avLst>
                <a:gd name="adj" fmla="val 2458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4876801" y="1704109"/>
              <a:ext cx="914400" cy="914400"/>
            </a:xfrm>
            <a:prstGeom prst="star5">
              <a:avLst>
                <a:gd name="adj" fmla="val 2458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825838" y="1704109"/>
              <a:ext cx="914400" cy="914400"/>
            </a:xfrm>
            <a:prstGeom prst="star5">
              <a:avLst>
                <a:gd name="adj" fmla="val 2458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6774875" y="1704109"/>
              <a:ext cx="914400" cy="914400"/>
            </a:xfrm>
            <a:prstGeom prst="star5">
              <a:avLst>
                <a:gd name="adj" fmla="val 2458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632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3523" cy="5117279"/>
          </a:xfrm>
        </p:spPr>
        <p:txBody>
          <a:bodyPr/>
          <a:lstStyle/>
          <a:p>
            <a:r>
              <a:rPr lang="en-US" sz="3529" dirty="0" err="1"/>
              <a:t>Xamarin.UITest</a:t>
            </a:r>
            <a:endParaRPr lang="en-US" sz="3529" dirty="0"/>
          </a:p>
          <a:p>
            <a:pPr lvl="1"/>
            <a:r>
              <a:rPr lang="en-US" sz="1961" dirty="0"/>
              <a:t>Tests written in C#</a:t>
            </a:r>
          </a:p>
          <a:p>
            <a:pPr lvl="1"/>
            <a:r>
              <a:rPr lang="en-US" sz="1961" dirty="0"/>
              <a:t>Supports Xamarin apps, Native (Android, iOS) Apps, React Native Apps, Hybrid Apps</a:t>
            </a:r>
          </a:p>
          <a:p>
            <a:r>
              <a:rPr lang="en-US" sz="3529" dirty="0" err="1"/>
              <a:t>XCUITest</a:t>
            </a:r>
            <a:endParaRPr lang="en-US" sz="3529" dirty="0"/>
          </a:p>
          <a:p>
            <a:pPr lvl="1"/>
            <a:r>
              <a:rPr lang="en-US" sz="1961" dirty="0"/>
              <a:t>Tests written in Swift</a:t>
            </a:r>
          </a:p>
          <a:p>
            <a:pPr lvl="1"/>
            <a:r>
              <a:rPr lang="en-US" sz="1961" dirty="0"/>
              <a:t>Supports native iOS apps</a:t>
            </a:r>
          </a:p>
          <a:p>
            <a:r>
              <a:rPr lang="en-US" sz="3529" dirty="0"/>
              <a:t>Espresso</a:t>
            </a:r>
          </a:p>
          <a:p>
            <a:pPr lvl="1"/>
            <a:r>
              <a:rPr lang="en-US" sz="1961" dirty="0"/>
              <a:t>Tests written in Java</a:t>
            </a:r>
          </a:p>
          <a:p>
            <a:pPr lvl="1"/>
            <a:r>
              <a:rPr lang="en-US" sz="1961" dirty="0"/>
              <a:t>Supports native Android apps</a:t>
            </a:r>
          </a:p>
          <a:p>
            <a:r>
              <a:rPr lang="en-US" sz="3529" dirty="0" err="1"/>
              <a:t>Appium</a:t>
            </a:r>
            <a:endParaRPr lang="en-US" sz="3529" dirty="0"/>
          </a:p>
          <a:p>
            <a:pPr lvl="1"/>
            <a:r>
              <a:rPr lang="en-US" sz="1961" dirty="0"/>
              <a:t>Tests written in Java</a:t>
            </a:r>
          </a:p>
          <a:p>
            <a:pPr lvl="1"/>
            <a:r>
              <a:rPr lang="en-US" sz="1961" dirty="0"/>
              <a:t>Supports native (Android and iOS) apps , Xamarin Apps, React Native Apps, Hybrid Apps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Supported Testing Platforms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39770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9" y="24858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Mobile Center: Distribute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49" y="2079857"/>
            <a:ext cx="1308337" cy="1370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53" y="2106189"/>
            <a:ext cx="1330773" cy="12760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3913" y="3560115"/>
            <a:ext cx="2768210" cy="108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 b="1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Instantly distribute apps</a:t>
            </a:r>
          </a:p>
          <a:p>
            <a:pPr algn="ctr"/>
            <a:r>
              <a:rPr lang="en-US" sz="1568" dirty="0">
                <a:solidFill>
                  <a:prstClr val="black"/>
                </a:solidFill>
              </a:rPr>
              <a:t>Quickly get apps in the hands of your beta testers on multiple device platforms</a:t>
            </a:r>
            <a:endParaRPr lang="en-US" sz="1568" dirty="0">
              <a:solidFill>
                <a:prstClr val="black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3667" y="3560115"/>
            <a:ext cx="2360744" cy="159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 b="1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Create targeted distribution groups</a:t>
            </a:r>
          </a:p>
          <a:p>
            <a:pPr algn="ctr"/>
            <a:r>
              <a:rPr lang="en-US" sz="1568" dirty="0">
                <a:solidFill>
                  <a:prstClr val="black"/>
                </a:solidFill>
              </a:rPr>
              <a:t>With categorized groups of users, send specific builds to specific groups and devices</a:t>
            </a:r>
            <a:endParaRPr lang="en-US" sz="1568" dirty="0">
              <a:solidFill>
                <a:prstClr val="black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1567" y="3560115"/>
            <a:ext cx="2578061" cy="108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 b="1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Send in-app updates</a:t>
            </a:r>
          </a:p>
          <a:p>
            <a:pPr algn="ctr"/>
            <a:r>
              <a:rPr lang="en-US" sz="1568" dirty="0">
                <a:solidFill>
                  <a:prstClr val="black"/>
                </a:solidFill>
              </a:rPr>
              <a:t>Notify beta testers as soon as a new build is available, right inside the app</a:t>
            </a:r>
            <a:endParaRPr lang="en-US" sz="1568" dirty="0">
              <a:solidFill>
                <a:prstClr val="black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68" y="2078562"/>
            <a:ext cx="657459" cy="13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1317" y="519952"/>
            <a:ext cx="1136724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prstClr val="black"/>
                </a:solidFill>
              </a:rPr>
              <a:t>Getting Started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Distributing with Mobile Center is easy, and only requires a few </a:t>
            </a:r>
            <a:r>
              <a:rPr lang="en-US" sz="2800" dirty="0" smtClean="0">
                <a:solidFill>
                  <a:srgbClr val="0070C0"/>
                </a:solidFill>
              </a:rPr>
              <a:t>steps: </a:t>
            </a:r>
            <a:endParaRPr lang="en-US" sz="28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Add </a:t>
            </a:r>
            <a:r>
              <a:rPr lang="en-US" sz="2800" dirty="0">
                <a:solidFill>
                  <a:prstClr val="black"/>
                </a:solidFill>
              </a:rPr>
              <a:t>users to grant access to all releases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Create Distribution Groups to manage </a:t>
            </a:r>
            <a:r>
              <a:rPr lang="en-US" sz="2800" dirty="0" smtClean="0">
                <a:solidFill>
                  <a:prstClr val="black"/>
                </a:solidFill>
              </a:rPr>
              <a:t>access.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 Upload</a:t>
            </a:r>
            <a:r>
              <a:rPr lang="en-US" sz="2800" dirty="0">
                <a:solidFill>
                  <a:prstClr val="black"/>
                </a:solidFill>
              </a:rPr>
              <a:t> a new application </a:t>
            </a:r>
            <a:r>
              <a:rPr lang="en-US" sz="2800" dirty="0" smtClean="0">
                <a:solidFill>
                  <a:prstClr val="black"/>
                </a:solidFill>
              </a:rPr>
              <a:t>release.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 Install</a:t>
            </a:r>
            <a:r>
              <a:rPr lang="en-US" sz="2800" dirty="0">
                <a:solidFill>
                  <a:prstClr val="black"/>
                </a:solidFill>
              </a:rPr>
              <a:t> the release onto your device by clicking on the link in the </a:t>
            </a:r>
            <a:r>
              <a:rPr lang="en-US" sz="2800" dirty="0" smtClean="0">
                <a:solidFill>
                  <a:prstClr val="black"/>
                </a:solidFill>
              </a:rPr>
              <a:t>email.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Enable</a:t>
            </a:r>
            <a:r>
              <a:rPr lang="en-US" sz="2800" dirty="0">
                <a:solidFill>
                  <a:prstClr val="black"/>
                </a:solidFill>
              </a:rPr>
              <a:t> In-App Updates to help your users stay always on the latest release.</a:t>
            </a:r>
          </a:p>
        </p:txBody>
      </p:sp>
    </p:spTree>
    <p:extLst>
      <p:ext uri="{BB962C8B-B14F-4D97-AF65-F5344CB8AC3E}">
        <p14:creationId xmlns:p14="http://schemas.microsoft.com/office/powerpoint/2010/main" val="163810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7" y="1741492"/>
            <a:ext cx="4975827" cy="3348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73" y="1741492"/>
            <a:ext cx="5161722" cy="33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1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Mobile Center: Crashes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9711" y="3709519"/>
            <a:ext cx="2571961" cy="1327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Get real-time insights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Monitor your app health with real-time crash reports to diagnose and fix problems quickly</a:t>
            </a:r>
            <a:endParaRPr lang="en-US" sz="1568">
              <a:solidFill>
                <a:srgbClr val="505050"/>
              </a:solidFill>
              <a:ea typeface="Segoe UI" charset="0"/>
              <a:cs typeface="Segoe U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95" y="2243209"/>
            <a:ext cx="1183174" cy="1183174"/>
          </a:xfrm>
          <a:prstGeom prst="rect">
            <a:avLst/>
          </a:prstGeom>
        </p:spPr>
      </p:pic>
      <p:sp>
        <p:nvSpPr>
          <p:cNvPr id="9" name="Shape 278"/>
          <p:cNvSpPr txBox="1"/>
          <p:nvPr/>
        </p:nvSpPr>
        <p:spPr>
          <a:xfrm>
            <a:off x="6062660" y="3709519"/>
            <a:ext cx="2933044" cy="1086215"/>
          </a:xfrm>
          <a:prstGeom prst="rect">
            <a:avLst/>
          </a:prstGeom>
          <a:noFill/>
          <a:ln>
            <a:noFill/>
          </a:ln>
        </p:spPr>
        <p:txBody>
          <a:bodyPr wrap="square" lIns="89642" tIns="44821" rIns="89628" bIns="44821" anchor="t" anchorCtr="0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Do smart troubleshooting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Crashes are grouped together by similarities to focus on the most critical groups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47" y="2243209"/>
            <a:ext cx="1185735" cy="1178010"/>
          </a:xfrm>
          <a:prstGeom prst="rect">
            <a:avLst/>
          </a:prstGeom>
        </p:spPr>
      </p:pic>
      <p:sp>
        <p:nvSpPr>
          <p:cNvPr id="10" name="Shape 278"/>
          <p:cNvSpPr txBox="1"/>
          <p:nvPr/>
        </p:nvSpPr>
        <p:spPr>
          <a:xfrm>
            <a:off x="9054941" y="3709519"/>
            <a:ext cx="2838693" cy="1112647"/>
          </a:xfrm>
          <a:prstGeom prst="rect">
            <a:avLst/>
          </a:prstGeom>
          <a:noFill/>
          <a:ln>
            <a:noFill/>
          </a:ln>
        </p:spPr>
        <p:txBody>
          <a:bodyPr lIns="89642" tIns="44821" rIns="89628" bIns="44821" anchor="t" anchorCtr="0">
            <a:no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Easily analyze data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Get detailed, easy-to-read stack traces and logs to quickly understand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6" y="2142691"/>
            <a:ext cx="928534" cy="13021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7443" y="3709519"/>
            <a:ext cx="2613582" cy="108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Ship consistent quality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Diagnose crashes fast for maximum uptime and maintain high quality</a:t>
            </a:r>
            <a:endParaRPr lang="en-US" sz="1568">
              <a:solidFill>
                <a:srgbClr val="505050"/>
              </a:solidFill>
              <a:ea typeface="Segoe UI" charset="0"/>
              <a:cs typeface="Segoe U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5" y="2241590"/>
            <a:ext cx="2155219" cy="1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2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Mobile Center: Analytics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8" y="2246157"/>
            <a:ext cx="1132326" cy="1044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86" y="2202611"/>
            <a:ext cx="1330773" cy="1083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4318" y="3560115"/>
            <a:ext cx="2516585" cy="1327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Access instant data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Integrate the analytics SDK in just two steps to start instantaneously seeing data from your app</a:t>
            </a:r>
            <a:endParaRPr lang="en-US" sz="1568">
              <a:solidFill>
                <a:srgbClr val="505050"/>
              </a:solidFill>
              <a:ea typeface="Segoe UI" charset="0"/>
              <a:cs typeface="Segoe U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3985" y="3560115"/>
            <a:ext cx="2803651" cy="160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Understand</a:t>
            </a:r>
            <a:b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</a:br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your customers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Real-time app usage data about your core audience—devices, locations, session info, and more</a:t>
            </a:r>
            <a:endParaRPr lang="en-US" sz="1568">
              <a:solidFill>
                <a:srgbClr val="505050"/>
              </a:solidFill>
              <a:ea typeface="Segoe UI" charset="0"/>
              <a:cs typeface="Segoe U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1827" y="3560115"/>
            <a:ext cx="2686728" cy="1327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Build what users want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Analyze the data to see how customers use your app and accordingly prioritize and build new features</a:t>
            </a:r>
            <a:endParaRPr lang="en-US" sz="1568">
              <a:solidFill>
                <a:srgbClr val="505050"/>
              </a:solidFill>
              <a:ea typeface="Segoe UI" charset="0"/>
              <a:cs typeface="Segoe UI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62" y="2078562"/>
            <a:ext cx="657458" cy="1342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19207" y="3560114"/>
            <a:ext cx="2077049" cy="1568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1765" b="1">
                <a:solidFill>
                  <a:srgbClr val="5C2D91"/>
                </a:solidFill>
                <a:latin typeface="Segoe UI Semibold" charset="0"/>
                <a:ea typeface="Segoe UI Semibold" charset="0"/>
                <a:cs typeface="Segoe UI Semibold" charset="0"/>
              </a:rPr>
              <a:t>Learn more faster</a:t>
            </a:r>
          </a:p>
          <a:p>
            <a:pPr algn="ctr" defTabSz="914367"/>
            <a:r>
              <a:rPr lang="en-US" sz="1568">
                <a:solidFill>
                  <a:srgbClr val="505050"/>
                </a:solidFill>
              </a:rPr>
              <a:t>Use custom events to follow users’ actions through your app to analyze their likes and dislikes</a:t>
            </a:r>
            <a:endParaRPr lang="en-US" sz="1568">
              <a:solidFill>
                <a:srgbClr val="505050"/>
              </a:solidFill>
              <a:ea typeface="Segoe UI" charset="0"/>
              <a:cs typeface="Segoe U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26" y="2073697"/>
            <a:ext cx="961610" cy="12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0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artner Template Master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artner Template Master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582</Words>
  <Application>Microsoft Macintosh PowerPoint</Application>
  <PresentationFormat>Widescreen</PresentationFormat>
  <Paragraphs>99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Segoe UI</vt:lpstr>
      <vt:lpstr>Segoe UI Light</vt:lpstr>
      <vt:lpstr>Segoe UI Semibold</vt:lpstr>
      <vt:lpstr>Segoe UI Semilight</vt:lpstr>
      <vt:lpstr>Arial</vt:lpstr>
      <vt:lpstr>1_Office Theme</vt:lpstr>
      <vt:lpstr>1_Gartner Template Master</vt:lpstr>
      <vt:lpstr>Office Theme</vt:lpstr>
      <vt:lpstr>Gartner Template Master</vt:lpstr>
      <vt:lpstr>June Cho Enterprise Mobile App Dev App Innovation | Global Black Belt</vt:lpstr>
      <vt:lpstr>Why Test on Real Devices?</vt:lpstr>
      <vt:lpstr>Mobile Center: Test</vt:lpstr>
      <vt:lpstr>Supported Testing Platforms</vt:lpstr>
      <vt:lpstr>Mobile Center: Distribute</vt:lpstr>
      <vt:lpstr>PowerPoint Presentation</vt:lpstr>
      <vt:lpstr>PowerPoint Presentation</vt:lpstr>
      <vt:lpstr>Mobile Center: Crashes</vt:lpstr>
      <vt:lpstr>Mobile Center: Analytics</vt:lpstr>
      <vt:lpstr>Key Features</vt:lpstr>
      <vt:lpstr> Sign up free today: mobile.azure.com  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 Cho Enterprise Mobile App Dev App Innovation | Global Black Belt</dc:title>
  <dc:creator>June Cho</dc:creator>
  <cp:lastModifiedBy>June Cho</cp:lastModifiedBy>
  <cp:revision>14</cp:revision>
  <dcterms:created xsi:type="dcterms:W3CDTF">2017-11-06T00:31:55Z</dcterms:created>
  <dcterms:modified xsi:type="dcterms:W3CDTF">2017-11-07T22:22:40Z</dcterms:modified>
</cp:coreProperties>
</file>