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9"/>
  </p:notesMasterIdLst>
  <p:handoutMasterIdLst>
    <p:handoutMasterId r:id="rId10"/>
  </p:handoutMasterIdLst>
  <p:sldIdLst>
    <p:sldId id="453" r:id="rId2"/>
    <p:sldId id="486" r:id="rId3"/>
    <p:sldId id="501" r:id="rId4"/>
    <p:sldId id="489" r:id="rId5"/>
    <p:sldId id="492" r:id="rId6"/>
    <p:sldId id="495" r:id="rId7"/>
    <p:sldId id="490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21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57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084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16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172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200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232" algn="l" defTabSz="91405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  <p15:guide id="8" orient="horz" pos="3696">
          <p15:clr>
            <a:srgbClr val="A4A3A4"/>
          </p15:clr>
        </p15:guide>
        <p15:guide id="9" pos="6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yle Norris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  <a:srgbClr val="83D3FF"/>
    <a:srgbClr val="0070C0"/>
    <a:srgbClr val="8AD595"/>
    <a:srgbClr val="19C403"/>
    <a:srgbClr val="2B70C0"/>
    <a:srgbClr val="4DB152"/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2" autoAdjust="0"/>
    <p:restoredTop sz="91140" autoAdjust="0"/>
  </p:normalViewPr>
  <p:slideViewPr>
    <p:cSldViewPr>
      <p:cViewPr varScale="1">
        <p:scale>
          <a:sx n="119" d="100"/>
          <a:sy n="119" d="100"/>
        </p:scale>
        <p:origin x="232" y="264"/>
      </p:cViewPr>
      <p:guideLst>
        <p:guide orient="horz" pos="2160"/>
        <p:guide pos="335"/>
        <p:guide orient="horz" pos="3696"/>
        <p:guide pos="6432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5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3/13/18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7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16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99905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284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674" indent="-114263" algn="l" defTabSz="914057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72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00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32" algn="l" defTabSz="914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Architectural</a:t>
            </a:r>
            <a:r>
              <a:rPr lang="en-US" sz="1600" baseline="0" dirty="0"/>
              <a:t> Win // Technical Case Study</a:t>
            </a:r>
          </a:p>
          <a:p>
            <a:r>
              <a:rPr lang="en-US" sz="1600" baseline="0" dirty="0"/>
              <a:t>Framework for our discussion</a:t>
            </a:r>
          </a:p>
          <a:p>
            <a:r>
              <a:rPr lang="en-US" sz="1600" baseline="0" dirty="0"/>
              <a:t> - Customer Engagement </a:t>
            </a:r>
          </a:p>
          <a:p>
            <a:r>
              <a:rPr lang="en-US" sz="1600" baseline="0" dirty="0"/>
              <a:t> -Technology</a:t>
            </a:r>
          </a:p>
          <a:p>
            <a:r>
              <a:rPr lang="en-US" sz="1600" baseline="0" dirty="0"/>
              <a:t> - Problem Solving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582ABE-5DE3-4CE6-AB2B-1A87602939A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0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4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3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</a:t>
            </a:r>
            <a:r>
              <a:rPr lang="en-US" baseline="0" dirty="0"/>
              <a:t> with background to provide context</a:t>
            </a:r>
          </a:p>
          <a:p>
            <a:r>
              <a:rPr lang="en-US" baseline="0" dirty="0"/>
              <a:t> - Local/Raleigh</a:t>
            </a:r>
          </a:p>
          <a:p>
            <a:r>
              <a:rPr lang="en-US" baseline="0" dirty="0"/>
              <a:t> - Breakout growth in past 5 years</a:t>
            </a:r>
          </a:p>
          <a:p>
            <a:r>
              <a:rPr lang="en-US" baseline="0" dirty="0"/>
              <a:t> - Still has small mom/pop shop</a:t>
            </a:r>
          </a:p>
          <a:p>
            <a:r>
              <a:rPr lang="en-US" baseline="0" dirty="0"/>
              <a:t> -Derive much of their business indirectly through  National Infrastructure Spending (Highway Bill)</a:t>
            </a:r>
          </a:p>
          <a:p>
            <a:r>
              <a:rPr lang="en-US" baseline="0" dirty="0"/>
              <a:t> - Began our engagement in 2016</a:t>
            </a:r>
          </a:p>
          <a:p>
            <a:r>
              <a:rPr lang="en-US" baseline="0" dirty="0"/>
              <a:t> - 2 day discovery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8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out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34" y="739797"/>
            <a:ext cx="11125199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1112664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34" y="3429452"/>
            <a:ext cx="11125199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467B23-D644-AA43-9DB7-4530ABE7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25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Three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4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4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357055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57055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8182292" y="1524000"/>
            <a:ext cx="3474720" cy="3048000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82292" y="4701399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18FAE35-46BA-4140-9B8F-4912475A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76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2" name="Picture 1" descr="Photos, screen captures, graphics can be inserted in a white mobile phone and tablet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6738" y="1522847"/>
            <a:ext cx="6495365" cy="456742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850231"/>
            <a:ext cx="5246688" cy="3969544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2" name="Picture 11" descr="Photos, screen captures, graphics can be inserted in a white mobile phone and tablet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0063" y="1828801"/>
            <a:ext cx="1840875" cy="3887139"/>
          </a:xfrm>
          <a:prstGeom prst="rect">
            <a:avLst/>
          </a:prstGeom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88693" y="2372664"/>
            <a:ext cx="1618488" cy="283464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D8D005A-8387-8B47-8473-7DD06F87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03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5" y="406400"/>
            <a:ext cx="5852160" cy="8890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0812" y="1905001"/>
            <a:ext cx="1840875" cy="3887139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079443" y="2448864"/>
            <a:ext cx="1618488" cy="283464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0" name="Picture 9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748398" y="1113567"/>
            <a:ext cx="6007047" cy="456742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6747694" y="1013147"/>
            <a:ext cx="3962137" cy="5252348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D7EB0A-70F5-464D-9737-903391B64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2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 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7675" y="1584169"/>
            <a:ext cx="5829300" cy="410959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532312" y="1971679"/>
            <a:ext cx="5246688" cy="33242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1321" y="1981200"/>
            <a:ext cx="1877251" cy="3634952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885139" y="2363140"/>
            <a:ext cx="1631568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DBCF50-4C8A-604B-B942-4B438648D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11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droid 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1" y="406400"/>
            <a:ext cx="5852160" cy="8890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794287" y="1258782"/>
            <a:ext cx="5935471" cy="4345393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7019946" y="771545"/>
            <a:ext cx="3486149" cy="5534025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595" y="2019300"/>
            <a:ext cx="1877251" cy="3634952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 bwMode="gray">
          <a:xfrm>
            <a:off x="4088968" y="2401240"/>
            <a:ext cx="1618488" cy="28946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82752">
            <a:noAutofit/>
          </a:bodyPr>
          <a:lstStyle>
            <a:lvl1pPr marL="0" indent="0" algn="ctr">
              <a:buNone/>
              <a:defRPr sz="20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31C81D-EFDC-CE44-8764-B9B26162D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5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33" y="1371600"/>
            <a:ext cx="11125199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defTabSz="1218227">
              <a:lnSpc>
                <a:spcPct val="90000"/>
              </a:lnSpc>
            </a:pPr>
            <a:r>
              <a:rPr sz="3200" dirty="0">
                <a:solidFill>
                  <a:srgbClr val="5F5F5F"/>
                </a:solidFill>
                <a:latin typeface="Calibri"/>
              </a:rPr>
              <a:t>Safe Harbor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33" y="2514600"/>
            <a:ext cx="10744179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defTabSz="1218227">
              <a:lnSpc>
                <a:spcPct val="90000"/>
              </a:lnSpc>
            </a:pPr>
            <a:r>
              <a:rPr sz="2400" dirty="0">
                <a:solidFill>
                  <a:srgbClr val="5F5F5F"/>
                </a:solidFill>
                <a:latin typeface="Calibri"/>
              </a:rPr>
              <a:t>The following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 The development, release, and timing of any features or functionality described </a:t>
            </a:r>
            <a:r>
              <a:rPr lang="en-US" sz="2400" dirty="0">
                <a:solidFill>
                  <a:srgbClr val="5F5F5F"/>
                </a:solidFill>
                <a:latin typeface="Calibri"/>
              </a:rPr>
              <a:t>for </a:t>
            </a:r>
            <a:r>
              <a:rPr lang="en-US" sz="2400" b="1" i="1" dirty="0">
                <a:solidFill>
                  <a:srgbClr val="5F5F5F"/>
                </a:solidFill>
                <a:latin typeface="Calibri"/>
              </a:rPr>
              <a:t>Upkeep Inc</a:t>
            </a:r>
            <a:r>
              <a:rPr lang="en-US" sz="2400" dirty="0">
                <a:solidFill>
                  <a:srgbClr val="5F5F5F"/>
                </a:solidFill>
                <a:latin typeface="Calibri"/>
              </a:rPr>
              <a:t>. </a:t>
            </a:r>
            <a:r>
              <a:rPr sz="2400" dirty="0">
                <a:solidFill>
                  <a:srgbClr val="5F5F5F"/>
                </a:solidFill>
                <a:latin typeface="Calibri"/>
              </a:rPr>
              <a:t>products remains at the sole discretion of </a:t>
            </a:r>
            <a:r>
              <a:rPr lang="en-US" sz="2400" b="1" i="1" dirty="0">
                <a:solidFill>
                  <a:srgbClr val="5F5F5F"/>
                </a:solidFill>
                <a:latin typeface="Calibri"/>
              </a:rPr>
              <a:t>Upkeep Inc</a:t>
            </a:r>
            <a:r>
              <a:rPr sz="2400" dirty="0">
                <a:solidFill>
                  <a:srgbClr val="5F5F5F"/>
                </a:solidFill>
                <a:latin typeface="Calibri"/>
              </a:rPr>
              <a:t>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191A25-26AC-6B40-9EBD-008F7B02D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7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97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92D6BD0-CFF9-7842-B200-E0104D38ED7A}"/>
              </a:ext>
            </a:extLst>
          </p:cNvPr>
          <p:cNvSpPr txBox="1">
            <a:spLocks/>
          </p:cNvSpPr>
          <p:nvPr userDrawn="1"/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057" rtl="0" eaLnBrk="1" latinLnBrk="0" hangingPunct="1">
              <a:defRPr sz="8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21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57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84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16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137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72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00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232" algn="l" defTabSz="914057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13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6001" y="1828800"/>
            <a:ext cx="3474720" cy="3841445"/>
          </a:xfrm>
          <a:noFill/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2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451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57F09A-48E0-0346-BD09-99B49326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08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451" indent="-22845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1908" indent="-29190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DC21CF-C309-A64C-9793-C287516E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4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 descr="Customer photo can be included here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1814" y="1905000"/>
            <a:ext cx="2194560" cy="3072384"/>
          </a:xfrm>
          <a:noFill/>
        </p:spPr>
        <p:txBody>
          <a:bodyPr tIns="91376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451" indent="-22845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1908" indent="-29190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A4F09E8-581D-7B43-A81C-E4A34215C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79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1"/>
            <a:ext cx="11125198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C11BC9-866F-E347-8F6B-8EB9107A8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8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D6581E7-F500-8C47-9ED6-6DF395703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43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531662" y="1524000"/>
            <a:ext cx="7589520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7288" y="1524001"/>
            <a:ext cx="2879725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42EB27-B828-8C41-8A60-0845CF5A9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90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4-color photo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3" y="1524000"/>
            <a:ext cx="6095999" cy="4416725"/>
          </a:xfrm>
          <a:solidFill>
            <a:schemeClr val="bg2"/>
          </a:solidFill>
        </p:spPr>
        <p:txBody>
          <a:bodyPr tIns="182752">
            <a:noAutofit/>
          </a:bodyPr>
          <a:lstStyle>
            <a:lvl1pPr marL="0" indent="0" algn="ctr">
              <a:buNone/>
              <a:defRPr sz="2400"/>
            </a:lvl1pPr>
            <a:lvl2pPr marL="456881" indent="0">
              <a:buNone/>
              <a:defRPr sz="2800"/>
            </a:lvl2pPr>
            <a:lvl3pPr marL="913791" indent="0">
              <a:buNone/>
              <a:defRPr sz="2400"/>
            </a:lvl3pPr>
            <a:lvl4pPr marL="1370683" indent="0">
              <a:buNone/>
              <a:defRPr sz="2000"/>
            </a:lvl4pPr>
            <a:lvl5pPr marL="1827584" indent="0">
              <a:buNone/>
              <a:defRPr sz="2000"/>
            </a:lvl5pPr>
            <a:lvl6pPr marL="2284465" indent="0">
              <a:buNone/>
              <a:defRPr sz="2000"/>
            </a:lvl6pPr>
            <a:lvl7pPr marL="2741370" indent="0">
              <a:buNone/>
              <a:defRPr sz="2000"/>
            </a:lvl7pPr>
            <a:lvl8pPr marL="3198267" indent="0">
              <a:buNone/>
              <a:defRPr sz="2000"/>
            </a:lvl8pPr>
            <a:lvl9pPr marL="365516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8834" y="1524000"/>
            <a:ext cx="4648201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6881" indent="0">
              <a:buNone/>
              <a:defRPr sz="1200"/>
            </a:lvl2pPr>
            <a:lvl3pPr marL="913791" indent="0">
              <a:buNone/>
              <a:defRPr sz="1100"/>
            </a:lvl3pPr>
            <a:lvl4pPr marL="1370683" indent="0">
              <a:buNone/>
              <a:defRPr sz="900"/>
            </a:lvl4pPr>
            <a:lvl5pPr marL="1827584" indent="0">
              <a:buNone/>
              <a:defRPr sz="900"/>
            </a:lvl5pPr>
            <a:lvl6pPr marL="2284465" indent="0">
              <a:buNone/>
              <a:defRPr sz="900"/>
            </a:lvl6pPr>
            <a:lvl7pPr marL="2741370" indent="0">
              <a:buNone/>
              <a:defRPr sz="900"/>
            </a:lvl7pPr>
            <a:lvl8pPr marL="3198267" indent="0">
              <a:buNone/>
              <a:defRPr sz="900"/>
            </a:lvl8pPr>
            <a:lvl9pPr marL="36551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BA9500-DBF9-8C45-B02E-51681E3ED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6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Border"/>
          <p:cNvGrpSpPr/>
          <p:nvPr/>
        </p:nvGrpSpPr>
        <p:grpSpPr>
          <a:xfrm>
            <a:off x="-285" y="0"/>
            <a:ext cx="12189400" cy="68580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227"/>
              <a:endParaRPr sz="240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33" y="406400"/>
            <a:ext cx="11125199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4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01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defTabSz="1218227"/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  <a:latin typeface="Calibri"/>
              </a:rPr>
              <a:pPr defTabSz="1218227"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9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6" r:id="rId3"/>
    <p:sldLayoutId id="2147483707" r:id="rId4"/>
    <p:sldLayoutId id="2147483708" r:id="rId5"/>
    <p:sldLayoutId id="2147483716" r:id="rId6"/>
    <p:sldLayoutId id="2147483717" r:id="rId7"/>
    <p:sldLayoutId id="2147483718" r:id="rId8"/>
    <p:sldLayoutId id="2147483719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3791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51" indent="-228451" algn="l" defTabSz="913791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599" indent="-228451" algn="l" defTabSz="913791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029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9480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93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636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483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3271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1712" indent="-182752" algn="l" defTabSz="91379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1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91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83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84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65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70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67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68" algn="l" defTabSz="91379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ADF81E-924D-EF42-A793-9B43804A0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28" y="0"/>
            <a:ext cx="12205653" cy="684855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1CC283-A4B7-134A-8C39-A365E8FBC8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34" y="5029200"/>
            <a:ext cx="11125199" cy="1447800"/>
          </a:xfrm>
        </p:spPr>
        <p:txBody>
          <a:bodyPr/>
          <a:lstStyle/>
          <a:p>
            <a:r>
              <a:rPr lang="en-US" dirty="0"/>
              <a:t>Evan Harrison</a:t>
            </a:r>
          </a:p>
          <a:p>
            <a:r>
              <a:rPr lang="en-US" dirty="0"/>
              <a:t>Scott Bower</a:t>
            </a:r>
          </a:p>
          <a:p>
            <a:r>
              <a:rPr lang="en-US" dirty="0"/>
              <a:t>David Killian</a:t>
            </a:r>
          </a:p>
          <a:p>
            <a:r>
              <a:rPr lang="en-US" dirty="0"/>
              <a:t>Charles Bowden</a:t>
            </a:r>
          </a:p>
        </p:txBody>
      </p:sp>
    </p:spTree>
    <p:extLst>
      <p:ext uri="{BB962C8B-B14F-4D97-AF65-F5344CB8AC3E}">
        <p14:creationId xmlns:p14="http://schemas.microsoft.com/office/powerpoint/2010/main" val="38523011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6172200" cy="4210618"/>
          </a:xfrm>
        </p:spPr>
        <p:txBody>
          <a:bodyPr/>
          <a:lstStyle/>
          <a:p>
            <a:r>
              <a:rPr lang="en-US" sz="2400" dirty="0"/>
              <a:t>Explore the intersection of performance art and coding</a:t>
            </a:r>
          </a:p>
          <a:p>
            <a:r>
              <a:rPr lang="en-US" sz="2400" dirty="0"/>
              <a:t>Inspired by by </a:t>
            </a:r>
            <a:r>
              <a:rPr lang="en-US" sz="2400" b="1" i="1" dirty="0"/>
              <a:t>Soundspace</a:t>
            </a:r>
            <a:r>
              <a:rPr lang="en-US" sz="2400" dirty="0"/>
              <a:t> at Durham Science Museum, which merges movement, sound, and visual art</a:t>
            </a:r>
          </a:p>
          <a:p>
            <a:r>
              <a:rPr lang="en-US" sz="2400" dirty="0"/>
              <a:t>Incorporate cutting-edge web audio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69A7A-627F-3D4C-9B41-0B4F73067CB1}"/>
              </a:ext>
            </a:extLst>
          </p:cNvPr>
          <p:cNvSpPr txBox="1"/>
          <p:nvPr/>
        </p:nvSpPr>
        <p:spPr>
          <a:xfrm>
            <a:off x="13087350" y="5429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387-FFE0-B64B-8015-39B5A593896E}"/>
              </a:ext>
            </a:extLst>
          </p:cNvPr>
          <p:cNvSpPr txBox="1">
            <a:spLocks/>
          </p:cNvSpPr>
          <p:nvPr/>
        </p:nvSpPr>
        <p:spPr>
          <a:xfrm>
            <a:off x="989012" y="1524000"/>
            <a:ext cx="6019800" cy="4210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451" indent="-228451" algn="l" defTabSz="913791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599" indent="-228451" algn="l" defTabSz="913791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029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480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9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636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483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3271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1712" indent="-182752" algn="l" defTabSz="913791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Research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899CA-EA75-9443-8DB1-6B126E759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449116"/>
            <a:ext cx="3467100" cy="2381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00776-C54E-FA46-AB1A-7083B7E56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1846365"/>
            <a:ext cx="3575612" cy="2381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F1D70-BF4A-E64A-BBBF-A40FBE313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66" y="3243613"/>
            <a:ext cx="27934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6019800" cy="4210618"/>
          </a:xfrm>
        </p:spPr>
        <p:txBody>
          <a:bodyPr/>
          <a:lstStyle/>
          <a:p>
            <a:r>
              <a:rPr lang="en-US" sz="2400" dirty="0"/>
              <a:t>Epic: make dumb things smart</a:t>
            </a:r>
          </a:p>
          <a:p>
            <a:r>
              <a:rPr lang="en-US" sz="2400" dirty="0"/>
              <a:t>Mobile-first philosophy</a:t>
            </a:r>
          </a:p>
          <a:p>
            <a:r>
              <a:rPr lang="en-US" sz="2400" dirty="0"/>
              <a:t>Custom CSS</a:t>
            </a:r>
          </a:p>
          <a:p>
            <a:r>
              <a:rPr lang="en-US" sz="2400" dirty="0"/>
              <a:t>Multi-user</a:t>
            </a:r>
          </a:p>
          <a:p>
            <a:r>
              <a:rPr lang="en-US" sz="2400" dirty="0"/>
              <a:t>Authenticated</a:t>
            </a:r>
          </a:p>
          <a:p>
            <a:r>
              <a:rPr lang="en-US" sz="2400" dirty="0"/>
              <a:t>Relational data model</a:t>
            </a:r>
          </a:p>
          <a:p>
            <a:r>
              <a:rPr lang="en-US" sz="2400" dirty="0"/>
              <a:t>MVC: efficient code re-use, parallel dev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11306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89012" y="1524000"/>
            <a:ext cx="6019800" cy="4210618"/>
          </a:xfrm>
        </p:spPr>
        <p:txBody>
          <a:bodyPr/>
          <a:lstStyle/>
          <a:p>
            <a:r>
              <a:rPr lang="en-US" sz="2400" dirty="0"/>
              <a:t>14 technologies</a:t>
            </a:r>
          </a:p>
          <a:p>
            <a:r>
              <a:rPr lang="en-US" sz="2400" dirty="0"/>
              <a:t>21 days</a:t>
            </a:r>
          </a:p>
          <a:p>
            <a:r>
              <a:rPr lang="en-US" sz="2400" dirty="0"/>
              <a:t>20 branches</a:t>
            </a:r>
          </a:p>
          <a:p>
            <a:r>
              <a:rPr lang="en-US" sz="2400" dirty="0"/>
              <a:t>100+ commits</a:t>
            </a:r>
          </a:p>
          <a:p>
            <a:r>
              <a:rPr lang="en-US" sz="2400" dirty="0"/>
              <a:t>4 devs❕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Stats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18C30A-F676-F349-A2F0-AC6ABF8AF0AA}"/>
              </a:ext>
            </a:extLst>
          </p:cNvPr>
          <p:cNvCxnSpPr/>
          <p:nvPr/>
        </p:nvCxnSpPr>
        <p:spPr>
          <a:xfrm>
            <a:off x="6382498" y="2362200"/>
            <a:ext cx="4800600" cy="0"/>
          </a:xfrm>
          <a:prstGeom prst="line">
            <a:avLst/>
          </a:prstGeom>
          <a:ln w="19050">
            <a:solidFill>
              <a:schemeClr val="accent5">
                <a:alpha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0A08C1D-3ED9-1E44-9041-27F502104E0D}"/>
              </a:ext>
            </a:extLst>
          </p:cNvPr>
          <p:cNvGrpSpPr/>
          <p:nvPr/>
        </p:nvGrpSpPr>
        <p:grpSpPr>
          <a:xfrm>
            <a:off x="6346265" y="553575"/>
            <a:ext cx="4422753" cy="1744764"/>
            <a:chOff x="6346265" y="553575"/>
            <a:chExt cx="4422753" cy="17447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44AAEC-F8DA-1942-8CD6-1F650C8BF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553575"/>
              <a:ext cx="1792527" cy="5951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DD9657-78F4-5943-B127-ED3FF3CD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6306" y="1457729"/>
              <a:ext cx="1760993" cy="4930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31FDF9F-0FAD-4446-90E1-FBCF9727B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8097" y="694047"/>
              <a:ext cx="1490921" cy="42287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480FA1-DC51-334D-9B06-8349D69C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8098" y="1180420"/>
              <a:ext cx="1348492" cy="107526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D62EEA-091C-514B-B352-F5B12370EB09}"/>
                </a:ext>
              </a:extLst>
            </p:cNvPr>
            <p:cNvSpPr txBox="1"/>
            <p:nvPr/>
          </p:nvSpPr>
          <p:spPr>
            <a:xfrm>
              <a:off x="6346265" y="2104440"/>
              <a:ext cx="985334" cy="1938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2">
                      <a:lumMod val="90000"/>
                    </a:schemeClr>
                  </a:solidFill>
                </a:rPr>
                <a:t>Collaboration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7AC425-D798-E047-AF28-B4ECA1B3095D}"/>
              </a:ext>
            </a:extLst>
          </p:cNvPr>
          <p:cNvCxnSpPr/>
          <p:nvPr/>
        </p:nvCxnSpPr>
        <p:spPr>
          <a:xfrm>
            <a:off x="6378669" y="4343400"/>
            <a:ext cx="4800600" cy="0"/>
          </a:xfrm>
          <a:prstGeom prst="line">
            <a:avLst/>
          </a:prstGeom>
          <a:ln w="19050">
            <a:solidFill>
              <a:schemeClr val="accent5">
                <a:alpha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86E509-9E5C-8645-A803-FC95AFB204DC}"/>
              </a:ext>
            </a:extLst>
          </p:cNvPr>
          <p:cNvSpPr txBox="1"/>
          <p:nvPr/>
        </p:nvSpPr>
        <p:spPr>
          <a:xfrm>
            <a:off x="6444147" y="6094382"/>
            <a:ext cx="658835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Back End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455AC2-F3BE-1A45-9289-AFE81CA61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52" y="4577496"/>
            <a:ext cx="1680760" cy="4517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43C7535-5375-8149-BDE3-A420E8D3A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98" y="5029200"/>
            <a:ext cx="1386114" cy="4203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618E3FC-6C11-6F48-A340-2CCDD21508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92" y="5466770"/>
            <a:ext cx="1471290" cy="441387"/>
          </a:xfrm>
          <a:prstGeom prst="rect">
            <a:avLst/>
          </a:prstGeom>
        </p:spPr>
      </p:pic>
      <p:pic>
        <p:nvPicPr>
          <p:cNvPr id="1026" name="Picture 2" descr="Image result for css logo">
            <a:extLst>
              <a:ext uri="{FF2B5EF4-FFF2-40B4-BE49-F238E27FC236}">
                <a16:creationId xmlns:a16="http://schemas.microsoft.com/office/drawing/2014/main" id="{E1754125-ED5C-F641-9972-F53776456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82" y="3413139"/>
            <a:ext cx="744036" cy="74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1D1F649-52E6-7F4C-BC3F-17EB2A495AF7}"/>
              </a:ext>
            </a:extLst>
          </p:cNvPr>
          <p:cNvSpPr txBox="1"/>
          <p:nvPr/>
        </p:nvSpPr>
        <p:spPr>
          <a:xfrm>
            <a:off x="6485345" y="4113183"/>
            <a:ext cx="707181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Front End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3AFFEB4-A31B-ED46-A47A-1CFBB5801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299" y="2461503"/>
            <a:ext cx="76200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F73C9-2984-2940-A446-D07A9FB361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5" y="2589491"/>
            <a:ext cx="1822105" cy="851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82563-AB85-4E4B-834D-4E26BE9842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49" y="3581400"/>
            <a:ext cx="2125423" cy="6409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EEDC77C-FAD1-BB46-84DB-847B2DA4D4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49" y="4464494"/>
            <a:ext cx="2125423" cy="6409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3236E-7DC8-004E-BC28-A2F022A1A7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997" y="5336248"/>
            <a:ext cx="2589213" cy="683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879731-EC0C-6045-AEFA-9C3909A4BB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58" y="3374875"/>
            <a:ext cx="1111250" cy="5249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14555-ECAE-0441-AA1E-1194638F7F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54" y="2633524"/>
            <a:ext cx="2076687" cy="3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474" y="449116"/>
            <a:ext cx="11125199" cy="8890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Draw &lt; -- &gt; Sound &lt; -- &gt; Live</a:t>
            </a:r>
            <a:br>
              <a:rPr lang="en-US" dirty="0"/>
            </a:br>
            <a:r>
              <a:rPr lang="en-US" sz="2400" b="1" dirty="0"/>
              <a:t>Roadmap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93994E-2824-CE4D-BAFA-36D44381CD7F}"/>
              </a:ext>
            </a:extLst>
          </p:cNvPr>
          <p:cNvCxnSpPr/>
          <p:nvPr/>
        </p:nvCxnSpPr>
        <p:spPr>
          <a:xfrm>
            <a:off x="912812" y="6096000"/>
            <a:ext cx="10287000" cy="0"/>
          </a:xfrm>
          <a:prstGeom prst="straightConnector1">
            <a:avLst/>
          </a:prstGeom>
          <a:ln w="28575">
            <a:solidFill>
              <a:schemeClr val="accent5">
                <a:alpha val="50000"/>
              </a:schemeClr>
            </a:solidFill>
            <a:miter lim="800000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2D70A38-036B-3E40-AE64-7342F4F66375}"/>
              </a:ext>
            </a:extLst>
          </p:cNvPr>
          <p:cNvGrpSpPr/>
          <p:nvPr/>
        </p:nvGrpSpPr>
        <p:grpSpPr>
          <a:xfrm>
            <a:off x="1253673" y="5756651"/>
            <a:ext cx="8753100" cy="263149"/>
            <a:chOff x="1253673" y="5486400"/>
            <a:chExt cx="8753100" cy="26314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F6EF82-8C91-7E47-B22B-8B8801048848}"/>
                </a:ext>
              </a:extLst>
            </p:cNvPr>
            <p:cNvSpPr txBox="1"/>
            <p:nvPr/>
          </p:nvSpPr>
          <p:spPr>
            <a:xfrm>
              <a:off x="1253673" y="5486400"/>
              <a:ext cx="1124219" cy="2631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Release 1.0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C79CA9-6410-524C-BEDC-3AB5E76825D8}"/>
                </a:ext>
              </a:extLst>
            </p:cNvPr>
            <p:cNvSpPr txBox="1"/>
            <p:nvPr/>
          </p:nvSpPr>
          <p:spPr>
            <a:xfrm>
              <a:off x="5180012" y="5486400"/>
              <a:ext cx="1124219" cy="2631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Release 2.0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91C074-EE28-164C-A77F-DFCF941FAA35}"/>
                </a:ext>
              </a:extLst>
            </p:cNvPr>
            <p:cNvSpPr txBox="1"/>
            <p:nvPr/>
          </p:nvSpPr>
          <p:spPr>
            <a:xfrm>
              <a:off x="8945071" y="5486400"/>
              <a:ext cx="1061702" cy="2631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Release 3+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889EC80-BE76-4D4E-89E0-AC4D84D21619}"/>
              </a:ext>
            </a:extLst>
          </p:cNvPr>
          <p:cNvSpPr txBox="1"/>
          <p:nvPr/>
        </p:nvSpPr>
        <p:spPr>
          <a:xfrm>
            <a:off x="1217612" y="2514600"/>
            <a:ext cx="2971800" cy="2514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Simple and intuitive layout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Basic List of items and tasks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Reminders and status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Quick update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”Sticky note” records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User authentication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BD1B3F-DFDE-E345-B5D3-4E0E7B446A2F}"/>
              </a:ext>
            </a:extLst>
          </p:cNvPr>
          <p:cNvSpPr txBox="1"/>
          <p:nvPr/>
        </p:nvSpPr>
        <p:spPr>
          <a:xfrm>
            <a:off x="5103812" y="2514600"/>
            <a:ext cx="2971800" cy="2514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Updated layout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Comprehensive list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Granular editing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Auto fill dates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Integration with Google Calendar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Text and email notification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E093F5-F2A3-CB42-964E-5B384A5C2635}"/>
              </a:ext>
            </a:extLst>
          </p:cNvPr>
          <p:cNvSpPr txBox="1"/>
          <p:nvPr/>
        </p:nvSpPr>
        <p:spPr>
          <a:xfrm>
            <a:off x="8837612" y="2514600"/>
            <a:ext cx="2971800" cy="2514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PWA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Manufacturer integration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Product inventory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Advertising services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Service company referrals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Trend &amp; Demographic  analytics</a:t>
            </a:r>
          </a:p>
        </p:txBody>
      </p:sp>
    </p:spTree>
    <p:extLst>
      <p:ext uri="{BB962C8B-B14F-4D97-AF65-F5344CB8AC3E}">
        <p14:creationId xmlns:p14="http://schemas.microsoft.com/office/powerpoint/2010/main" val="267307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C2806F-670C-5F45-9CEF-1DE5CD56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274010-A666-314C-A889-5CDC0EE55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3581400"/>
            <a:ext cx="6451968" cy="2559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9A7CDA-182A-144E-80E4-B59FD896F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609600"/>
            <a:ext cx="5334000" cy="27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7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Oracle_16x9_2014_521</Template>
  <TotalTime>54399</TotalTime>
  <Words>555</Words>
  <Application>Microsoft Macintosh PowerPoint</Application>
  <PresentationFormat>Custom</PresentationFormat>
  <Paragraphs>104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1_Oracle_16x9_2014_521</vt:lpstr>
      <vt:lpstr>PowerPoint Presentation</vt:lpstr>
      <vt:lpstr>Draw &lt; -- &gt; Sound &lt; -- &gt; Live Motivation</vt:lpstr>
      <vt:lpstr>Draw &lt; -- &gt; Sound &lt; -- &gt; Live Process</vt:lpstr>
      <vt:lpstr>Draw &lt; -- &gt; Sound &lt; -- &gt; Live Design</vt:lpstr>
      <vt:lpstr>Draw &lt; -- &gt; Sound &lt; -- &gt; Live Stats</vt:lpstr>
      <vt:lpstr>Draw &lt; -- &gt; Sound &lt; -- &gt; Live Roadmap</vt:lpstr>
      <vt:lpstr>Artifacts</vt:lpstr>
    </vt:vector>
  </TitlesOfParts>
  <Company>AQUENT, LLC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PowerPoint Template</dc:title>
  <dc:creator>Aquent</dc:creator>
  <cp:keywords>Oracle corporate Tagline</cp:keywords>
  <cp:lastModifiedBy>David Killian</cp:lastModifiedBy>
  <cp:revision>1060</cp:revision>
  <cp:lastPrinted>2017-10-12T00:36:09Z</cp:lastPrinted>
  <dcterms:created xsi:type="dcterms:W3CDTF">2015-04-01T15:08:48Z</dcterms:created>
  <dcterms:modified xsi:type="dcterms:W3CDTF">2018-03-13T20:09:01Z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