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8"/>
  </p:notesMasterIdLst>
  <p:handoutMasterIdLst>
    <p:handoutMasterId r:id="rId9"/>
  </p:handoutMasterIdLst>
  <p:sldIdLst>
    <p:sldId id="453" r:id="rId2"/>
    <p:sldId id="486" r:id="rId3"/>
    <p:sldId id="502" r:id="rId4"/>
    <p:sldId id="501" r:id="rId5"/>
    <p:sldId id="489" r:id="rId6"/>
    <p:sldId id="492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5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084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16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3696">
          <p15:clr>
            <a:srgbClr val="A4A3A4"/>
          </p15:clr>
        </p15:guide>
        <p15:guide id="9" pos="6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yle Norri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83D3FF"/>
    <a:srgbClr val="0070C0"/>
    <a:srgbClr val="8AD595"/>
    <a:srgbClr val="19C403"/>
    <a:srgbClr val="2B70C0"/>
    <a:srgbClr val="4DB152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3" autoAdjust="0"/>
    <p:restoredTop sz="91140" autoAdjust="0"/>
  </p:normalViewPr>
  <p:slideViewPr>
    <p:cSldViewPr>
      <p:cViewPr varScale="1">
        <p:scale>
          <a:sx n="119" d="100"/>
          <a:sy n="119" d="100"/>
        </p:scale>
        <p:origin x="232" y="264"/>
      </p:cViewPr>
      <p:guideLst>
        <p:guide orient="horz" pos="2160"/>
        <p:guide pos="335"/>
        <p:guide orient="horz" pos="3696"/>
        <p:guide pos="6432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3/13/18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7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16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99905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28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67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Architectural</a:t>
            </a:r>
            <a:r>
              <a:rPr lang="en-US" sz="1600" baseline="0" dirty="0"/>
              <a:t> Win // Technical Case Study</a:t>
            </a:r>
          </a:p>
          <a:p>
            <a:r>
              <a:rPr lang="en-US" sz="1600" baseline="0" dirty="0"/>
              <a:t>Framework for our discussion</a:t>
            </a:r>
          </a:p>
          <a:p>
            <a:r>
              <a:rPr lang="en-US" sz="1600" baseline="0" dirty="0"/>
              <a:t> - Customer Engagement </a:t>
            </a:r>
          </a:p>
          <a:p>
            <a:r>
              <a:rPr lang="en-US" sz="1600" baseline="0" dirty="0"/>
              <a:t> -Technology</a:t>
            </a:r>
          </a:p>
          <a:p>
            <a:r>
              <a:rPr lang="en-US" sz="1600" baseline="0" dirty="0"/>
              <a:t> - Problem Solving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82ABE-5DE3-4CE6-AB2B-1A87602939A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3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34" y="739797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34" y="3429452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467B23-D644-AA43-9DB7-4530ABE7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5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4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4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5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5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2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2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18FAE35-46BA-4140-9B8F-4912475A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7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2" name="Picture 1" descr="Photos, screen captures, graphics can be inserted in a white mobile phone and tablet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6738" y="1522847"/>
            <a:ext cx="6495365" cy="456742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850231"/>
            <a:ext cx="5246688" cy="3969544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2" name="Picture 11" descr="Photos, screen captures, graphics can be inserted in a white mobile phone and tablet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063" y="1828801"/>
            <a:ext cx="1840875" cy="3887139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8693" y="23726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8D005A-8387-8B47-8473-7DD06F87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0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5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0812" y="1905001"/>
            <a:ext cx="1840875" cy="3887139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079443" y="24488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0" name="Picture 9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48398" y="1113567"/>
            <a:ext cx="6007047" cy="456742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747694" y="1013147"/>
            <a:ext cx="3962137" cy="525234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D7EB0A-70F5-464D-9737-903391B6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2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7675" y="1584169"/>
            <a:ext cx="5829300" cy="410959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1679"/>
            <a:ext cx="5246688" cy="33242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321" y="19812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5139" y="2363140"/>
            <a:ext cx="163156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DBCF50-4C8A-604B-B942-4B438648D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1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94287" y="1258782"/>
            <a:ext cx="5935471" cy="4345393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19946" y="771545"/>
            <a:ext cx="3486149" cy="55340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595" y="20193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4088968" y="2401240"/>
            <a:ext cx="161848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31C81D-EFDC-CE44-8764-B9B26162D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5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33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3200" dirty="0">
                <a:solidFill>
                  <a:srgbClr val="5F5F5F"/>
                </a:solidFill>
                <a:latin typeface="Calibri"/>
              </a:rPr>
              <a:t>Safe Harbor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33" y="2514600"/>
            <a:ext cx="1074417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2400" dirty="0">
                <a:solidFill>
                  <a:srgbClr val="5F5F5F"/>
                </a:solidFill>
                <a:latin typeface="Calibri"/>
              </a:rPr>
              <a:t>The following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development, release, and timing of any features or functionality described 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for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. </a:t>
            </a:r>
            <a:r>
              <a:rPr sz="2400" dirty="0">
                <a:solidFill>
                  <a:srgbClr val="5F5F5F"/>
                </a:solidFill>
                <a:latin typeface="Calibri"/>
              </a:rPr>
              <a:t>products remains at the sole discretion of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sz="2400" dirty="0">
                <a:solidFill>
                  <a:srgbClr val="5F5F5F"/>
                </a:solidFill>
                <a:latin typeface="Calibri"/>
              </a:rPr>
              <a:t>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191A25-26AC-6B40-9EBD-008F7B02D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97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92D6BD0-CFF9-7842-B200-E0104D38ED7A}"/>
              </a:ext>
            </a:extLst>
          </p:cNvPr>
          <p:cNvSpPr txBox="1">
            <a:spLocks/>
          </p:cNvSpPr>
          <p:nvPr userDrawn="1"/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057" rtl="0" eaLnBrk="1" latinLnBrk="0" hangingPunct="1">
              <a:defRPr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21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5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84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16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3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7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00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3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13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1" y="1828800"/>
            <a:ext cx="3474720" cy="3841445"/>
          </a:xfrm>
          <a:noFill/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2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45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57F09A-48E0-0346-BD09-99B49326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8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DC21CF-C309-A64C-9793-C287516E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4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4" y="1905000"/>
            <a:ext cx="2194560" cy="3072384"/>
          </a:xfrm>
          <a:noFill/>
        </p:spPr>
        <p:txBody>
          <a:bodyPr tIns="9137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4F09E8-581D-7B43-A81C-E4A34215C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9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11BC9-866F-E347-8F6B-8EB9107A8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8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6581E7-F500-8C47-9ED6-6DF395703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42EB27-B828-8C41-8A60-0845CF5A9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9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34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BA9500-DBF9-8C45-B02E-51681E3E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6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Border"/>
          <p:cNvGrpSpPr/>
          <p:nvPr/>
        </p:nvGrpSpPr>
        <p:grpSpPr>
          <a:xfrm>
            <a:off x="-285" y="0"/>
            <a:ext cx="12189400" cy="68580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33" y="406400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4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9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6" r:id="rId3"/>
    <p:sldLayoutId id="2147483707" r:id="rId4"/>
    <p:sldLayoutId id="2147483708" r:id="rId5"/>
    <p:sldLayoutId id="2147483716" r:id="rId6"/>
    <p:sldLayoutId id="2147483717" r:id="rId7"/>
    <p:sldLayoutId id="2147483718" r:id="rId8"/>
    <p:sldLayoutId id="2147483719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379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51" indent="-228451" algn="l" defTabSz="91379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599" indent="-228451" algn="l" defTabSz="91379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029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480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9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636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48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327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1712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3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4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65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67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8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ADF81E-924D-EF42-A793-9B43804A0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8" y="0"/>
            <a:ext cx="12205653" cy="68485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1CC283-A4B7-134A-8C39-A365E8FBC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34" y="5029200"/>
            <a:ext cx="11125199" cy="1447800"/>
          </a:xfrm>
        </p:spPr>
        <p:txBody>
          <a:bodyPr/>
          <a:lstStyle/>
          <a:p>
            <a:r>
              <a:rPr lang="en-US" dirty="0"/>
              <a:t>Evan Harrison</a:t>
            </a:r>
          </a:p>
          <a:p>
            <a:r>
              <a:rPr lang="en-US" dirty="0"/>
              <a:t>Scott Bower</a:t>
            </a:r>
          </a:p>
          <a:p>
            <a:r>
              <a:rPr lang="en-US" dirty="0"/>
              <a:t>David Killian</a:t>
            </a:r>
          </a:p>
          <a:p>
            <a:r>
              <a:rPr lang="en-US" dirty="0"/>
              <a:t>Charles Bowden</a:t>
            </a:r>
          </a:p>
        </p:txBody>
      </p:sp>
    </p:spTree>
    <p:extLst>
      <p:ext uri="{BB962C8B-B14F-4D97-AF65-F5344CB8AC3E}">
        <p14:creationId xmlns:p14="http://schemas.microsoft.com/office/powerpoint/2010/main" val="38523011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6172200" cy="4724400"/>
          </a:xfrm>
        </p:spPr>
        <p:txBody>
          <a:bodyPr/>
          <a:lstStyle/>
          <a:p>
            <a:r>
              <a:rPr lang="en-US" sz="2400" dirty="0"/>
              <a:t>How can creatively coding visual and audio instruments be brought together in interesting, fun, and unexpected ways?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6172200" cy="4724400"/>
          </a:xfrm>
        </p:spPr>
        <p:txBody>
          <a:bodyPr/>
          <a:lstStyle/>
          <a:p>
            <a:r>
              <a:rPr lang="en-US" sz="2400" b="1" dirty="0"/>
              <a:t>Draw - Sound - Live </a:t>
            </a:r>
            <a:r>
              <a:rPr lang="en-US" sz="2400" dirty="0"/>
              <a:t>is a live performance space that enables users to draw music for an audience. </a:t>
            </a:r>
          </a:p>
          <a:p>
            <a:pPr lvl="1"/>
            <a:r>
              <a:rPr lang="en-US" sz="2000" dirty="0"/>
              <a:t>Beneath the covers, an input controller captures and transmits user interactions to the audience</a:t>
            </a:r>
          </a:p>
          <a:p>
            <a:pPr lvl="1"/>
            <a:r>
              <a:rPr lang="en-US" sz="2000" dirty="0"/>
              <a:t>A canvas interprets and renders user performances both visually and by transforming sound</a:t>
            </a:r>
          </a:p>
          <a:p>
            <a:pPr lvl="1"/>
            <a:r>
              <a:rPr lang="en-US" sz="2000" dirty="0"/>
              <a:t>Its up to the performer to determine the composition of the input controller AND the rules of expression - will the art and music work together in enabling the performer to understand? </a:t>
            </a:r>
          </a:p>
          <a:p>
            <a:r>
              <a:rPr lang="en-US" sz="2400" dirty="0"/>
              <a:t>Inspired by by </a:t>
            </a:r>
            <a:r>
              <a:rPr lang="en-US" sz="2400" b="1" i="1" dirty="0"/>
              <a:t>Soundspace</a:t>
            </a:r>
            <a:r>
              <a:rPr lang="en-US" sz="2400" dirty="0"/>
              <a:t> at Durham Science Museum, which merges movement, sound, and visual 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Research</a:t>
            </a:r>
          </a:p>
          <a:p>
            <a:r>
              <a:rPr lang="en-US" sz="2400" dirty="0"/>
              <a:t>Wire frame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9CA-EA75-9443-8DB1-6B126E759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449116"/>
            <a:ext cx="3467100" cy="2381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00776-C54E-FA46-AB1A-7083B7E56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846365"/>
            <a:ext cx="3575612" cy="238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F1D70-BF4A-E64A-BBBF-A40FBE313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66" y="3243613"/>
            <a:ext cx="27934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7010400" cy="4210618"/>
          </a:xfrm>
        </p:spPr>
        <p:txBody>
          <a:bodyPr/>
          <a:lstStyle/>
          <a:p>
            <a:r>
              <a:rPr lang="en-US" sz="2400" i="1" dirty="0"/>
              <a:t>Render</a:t>
            </a:r>
            <a:r>
              <a:rPr lang="en-US" sz="2400" dirty="0"/>
              <a:t> cutting-edge audio	{sound effects}</a:t>
            </a:r>
          </a:p>
          <a:p>
            <a:r>
              <a:rPr lang="en-US" sz="2400" i="1" dirty="0"/>
              <a:t>Visualize</a:t>
            </a:r>
            <a:r>
              <a:rPr lang="en-US" sz="2400" dirty="0"/>
              <a:t> performance	{canvas}</a:t>
            </a:r>
          </a:p>
          <a:p>
            <a:r>
              <a:rPr lang="en-US" sz="2400" i="1" dirty="0"/>
              <a:t>Mimic</a:t>
            </a:r>
            <a:r>
              <a:rPr lang="en-US" sz="2400" dirty="0"/>
              <a:t> live venue		{chat, clapping, booing}</a:t>
            </a:r>
          </a:p>
          <a:p>
            <a:r>
              <a:rPr lang="en-US" sz="2400" i="1" dirty="0"/>
              <a:t>Encourage</a:t>
            </a:r>
            <a:r>
              <a:rPr lang="en-US" sz="2400" dirty="0"/>
              <a:t> whimsy		{instrument}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E2A7-4293-F84A-ACBE-6C90CB11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31" y="3121231"/>
            <a:ext cx="4950042" cy="111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6B452-6ADD-A34C-992B-521468399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16" y="4267200"/>
            <a:ext cx="4922973" cy="17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6019800" cy="4210618"/>
          </a:xfrm>
        </p:spPr>
        <p:txBody>
          <a:bodyPr/>
          <a:lstStyle/>
          <a:p>
            <a:r>
              <a:rPr lang="en-US" sz="2400" dirty="0"/>
              <a:t>14 technologies</a:t>
            </a:r>
          </a:p>
          <a:p>
            <a:r>
              <a:rPr lang="en-US" sz="2400" dirty="0"/>
              <a:t>21 days</a:t>
            </a:r>
          </a:p>
          <a:p>
            <a:r>
              <a:rPr lang="en-US" sz="2400" dirty="0"/>
              <a:t>20 branches</a:t>
            </a:r>
          </a:p>
          <a:p>
            <a:r>
              <a:rPr lang="en-US" sz="2400" dirty="0"/>
              <a:t>100+ commits</a:t>
            </a:r>
          </a:p>
          <a:p>
            <a:r>
              <a:rPr lang="en-US" sz="2400" dirty="0"/>
              <a:t>4 devs❕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Stats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18C30A-F676-F349-A2F0-AC6ABF8AF0AA}"/>
              </a:ext>
            </a:extLst>
          </p:cNvPr>
          <p:cNvCxnSpPr/>
          <p:nvPr/>
        </p:nvCxnSpPr>
        <p:spPr>
          <a:xfrm>
            <a:off x="6382498" y="23622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A08C1D-3ED9-1E44-9041-27F502104E0D}"/>
              </a:ext>
            </a:extLst>
          </p:cNvPr>
          <p:cNvGrpSpPr/>
          <p:nvPr/>
        </p:nvGrpSpPr>
        <p:grpSpPr>
          <a:xfrm>
            <a:off x="6346265" y="553575"/>
            <a:ext cx="4422753" cy="1744764"/>
            <a:chOff x="6346265" y="553575"/>
            <a:chExt cx="4422753" cy="17447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44AAEC-F8DA-1942-8CD6-1F650C8BF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553575"/>
              <a:ext cx="1792527" cy="5951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DD9657-78F4-5943-B127-ED3FF3CD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306" y="1457729"/>
              <a:ext cx="1760993" cy="4930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1FDF9F-0FAD-4446-90E1-FBCF9727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7" y="694047"/>
              <a:ext cx="1490921" cy="42287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480FA1-DC51-334D-9B06-8349D69C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8" y="1180420"/>
              <a:ext cx="1348492" cy="107526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D62EEA-091C-514B-B352-F5B12370EB09}"/>
                </a:ext>
              </a:extLst>
            </p:cNvPr>
            <p:cNvSpPr txBox="1"/>
            <p:nvPr/>
          </p:nvSpPr>
          <p:spPr>
            <a:xfrm>
              <a:off x="6346265" y="2104440"/>
              <a:ext cx="985334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Collaboration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7AC425-D798-E047-AF28-B4ECA1B3095D}"/>
              </a:ext>
            </a:extLst>
          </p:cNvPr>
          <p:cNvCxnSpPr/>
          <p:nvPr/>
        </p:nvCxnSpPr>
        <p:spPr>
          <a:xfrm>
            <a:off x="6378669" y="43434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86E509-9E5C-8645-A803-FC95AFB204DC}"/>
              </a:ext>
            </a:extLst>
          </p:cNvPr>
          <p:cNvSpPr txBox="1"/>
          <p:nvPr/>
        </p:nvSpPr>
        <p:spPr>
          <a:xfrm>
            <a:off x="6444147" y="6094382"/>
            <a:ext cx="65883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Back End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55AC2-F3BE-1A45-9289-AFE81CA61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52" y="4577496"/>
            <a:ext cx="1680760" cy="4517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3C7535-5375-8149-BDE3-A420E8D3A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98" y="5029200"/>
            <a:ext cx="1386114" cy="4203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618E3FC-6C11-6F48-A340-2CCDD21508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92" y="5466770"/>
            <a:ext cx="1471290" cy="441387"/>
          </a:xfrm>
          <a:prstGeom prst="rect">
            <a:avLst/>
          </a:prstGeom>
        </p:spPr>
      </p:pic>
      <p:pic>
        <p:nvPicPr>
          <p:cNvPr id="1026" name="Picture 2" descr="Image result for css logo">
            <a:extLst>
              <a:ext uri="{FF2B5EF4-FFF2-40B4-BE49-F238E27FC236}">
                <a16:creationId xmlns:a16="http://schemas.microsoft.com/office/drawing/2014/main" id="{E1754125-ED5C-F641-9972-F5377645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633" y="3490561"/>
            <a:ext cx="744036" cy="7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D1F649-52E6-7F4C-BC3F-17EB2A495AF7}"/>
              </a:ext>
            </a:extLst>
          </p:cNvPr>
          <p:cNvSpPr txBox="1"/>
          <p:nvPr/>
        </p:nvSpPr>
        <p:spPr>
          <a:xfrm>
            <a:off x="6485345" y="4113183"/>
            <a:ext cx="707181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Front End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3AFFEB4-A31B-ED46-A47A-1CFBB5801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51" y="2405234"/>
            <a:ext cx="680798" cy="680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F73C9-2984-2940-A446-D07A9FB361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5" y="2425443"/>
            <a:ext cx="1822105" cy="85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82563-AB85-4E4B-834D-4E26BE9842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3720978"/>
            <a:ext cx="1662541" cy="501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3236E-7DC8-004E-BC28-A2F022A1A7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97" y="5183848"/>
            <a:ext cx="2589213" cy="683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879731-EC0C-6045-AEFA-9C3909A4B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58" y="3374875"/>
            <a:ext cx="1111250" cy="5249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14555-ECAE-0441-AA1E-1194638F7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4" y="2633524"/>
            <a:ext cx="2076687" cy="3998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703F9D-6EA5-F342-A6FB-8BC9AAEDFB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01" y="3274353"/>
            <a:ext cx="1099353" cy="3710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B3FD9C-91F5-734B-AA11-3C5E734C0B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299" y="3141816"/>
            <a:ext cx="1061955" cy="4952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7DE774B-80DD-624E-9311-B06CF5587F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4494587"/>
            <a:ext cx="1662541" cy="5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Oracle_16x9_2014_521</Template>
  <TotalTime>54610</TotalTime>
  <Words>507</Words>
  <Application>Microsoft Macintosh PowerPoint</Application>
  <PresentationFormat>Custom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1_Oracle_16x9_2014_521</vt:lpstr>
      <vt:lpstr>PowerPoint Presentation</vt:lpstr>
      <vt:lpstr>Draw &lt; -- &gt; Sound &lt; -- &gt; Live Motivation</vt:lpstr>
      <vt:lpstr>Draw &lt; -- &gt; Sound &lt; -- &gt; Live Motivation</vt:lpstr>
      <vt:lpstr>Draw &lt; -- &gt; Sound &lt; -- &gt; Live Process</vt:lpstr>
      <vt:lpstr>Draw &lt; -- &gt; Sound &lt; -- &gt; Live Design</vt:lpstr>
      <vt:lpstr>Draw &lt; -- &gt; Sound &lt; -- &gt; Live Stats</vt:lpstr>
    </vt:vector>
  </TitlesOfParts>
  <Company>AQUENT, LLC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creator>Aquent</dc:creator>
  <cp:keywords>Oracle corporate Tagline</cp:keywords>
  <cp:lastModifiedBy>David Killian</cp:lastModifiedBy>
  <cp:revision>1069</cp:revision>
  <cp:lastPrinted>2017-10-12T00:36:09Z</cp:lastPrinted>
  <dcterms:created xsi:type="dcterms:W3CDTF">2015-04-01T15:08:48Z</dcterms:created>
  <dcterms:modified xsi:type="dcterms:W3CDTF">2018-03-13T23:39:38Z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