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8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4E98-8E57-44AD-AD38-C361D0C66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41F23-1839-4A72-992B-0A6F038E2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0218-A743-48DD-9351-4631E6A4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AD2A-D040-4FF5-AB60-957A9930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BF8B-08F6-4882-8C04-C6F08AB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51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EA8-6F87-46EF-9559-1D1613FD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8B92E-342C-443E-A04F-2014A371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ED76-F1DB-4B07-8590-1A036C32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24EB-B6FE-4823-B7D7-8EBB6D2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F040-F5FA-4574-AA3C-50DA475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0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F250E-1551-44E6-994C-08648ED90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0324-E903-46D8-9ED3-619D2C63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4517-ADF3-46B3-8F6C-AF9385E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3C13-6D4C-497A-A5F9-647C909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13B2-0A40-403D-86D1-0F6976B7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6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60C5-256B-45F5-8E93-42E9653E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EFD8-43F8-450C-A2AD-4918E56F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455-2AF1-41E2-AFC6-69FAC307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CA37-7877-4EDD-8B21-D24E5F46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C39C-B6E2-4FB1-B20D-198C0D1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53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B28D-C054-4BDE-B7B1-C792EB94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7A45-F024-49FF-81CB-0FE467502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B6E2-43E7-44C2-9754-80D56662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2A80-7C74-4C9B-81C6-2300F5FE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FC7A-7418-4EDC-BF4F-6FD945ED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2177-E493-4F45-83DD-BACF04E4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FFFB-9D6D-43AA-AA42-C9784405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E6D6F-6474-4279-A3E9-7A32EA33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4E67-7CC6-44B3-A095-1B2923C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F501-F893-4DB4-9096-40B5622C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A305-9160-4FB1-A729-DC1D5801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8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338-E8C9-446B-802B-2F3BF3D5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8E41B-36F8-4721-9FAF-0ECA695E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3136-7C18-483D-A6FA-A5A422966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8498-FEBF-43FB-87BC-BCA71E787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F5DC3-5F3C-4B40-95B0-3AAE2591B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6F785-5B80-41CB-87E2-806A653A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F54D6-DE2E-45A0-AE36-B92E339D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B8C50-C401-4499-ADC8-28DBC51A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5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00AD-F492-4114-918E-17958794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F164A-7045-426D-A94B-D0982B7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87072-EA48-45D5-BD4E-E7DF9C1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9B9FC-7389-4755-860C-D100BEB3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0A028-20D3-46A4-9F15-801899C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086E-F5D0-4646-AB15-D12926D9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42EA-155A-4AC9-81B6-CBCC41C9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1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CC79-A6EA-457D-BA8A-9E6B515B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A210-224A-4766-8AB1-57D5AFEE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7CF7D-39FC-42D8-A483-5A06550B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B2633-C0A6-4FFD-A25E-AC2FE318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0139-F6FF-4205-9FD0-76746B2B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91029-C283-4CB5-8992-FBC0153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1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8190-BA6C-428A-B7E1-7F77E418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B0A1-3EF5-4B7E-AEA6-27F0767D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AAF1-DB6D-4F87-B327-A0DD554F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E0BE-4CCE-427F-AF29-68E67F1F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9BD3-E83F-4F45-9389-50FD761C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7925-0D0E-4E33-AF7A-C526E6B3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5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E15E3-35DC-46E6-82E6-171BCDE8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00C38-034D-42D5-BEDC-7D0537F78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434C-9598-4C91-91A7-BF1DB15E3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25AD-3C68-452F-9F73-4E1A7AAE7BC8}" type="datetimeFigureOut">
              <a:rPr lang="zh-TW" altLang="en-US" smtClean="0"/>
              <a:t>2022/8/19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99CC-358D-4108-9A00-74A4B635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6A0F-4C2A-4315-9A2D-DC29888BE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989F-DB4E-40F5-8984-7538420E98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8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howard/first-steps-road-to-the-top-part-1" TargetMode="External"/><Relationship Id="rId2" Type="http://schemas.openxmlformats.org/officeDocument/2006/relationships/hyperlink" Target="https://wandb.ai/fastai/fine_tune_timm/reports/Finding-the-new-Resnet18--VmlldzoyMDI0MjU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794-0E01-42A3-A6CD-268891D93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Paddy Disease Classification</a:t>
            </a:r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FA63-D3B8-4449-A1C6-B2ACCCECA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TW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resenter : 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Jennis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Chingtzu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 Huang</a:t>
            </a:r>
            <a:endParaRPr lang="en-TW" altLang="zh-TW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TW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2022 </a:t>
            </a:r>
            <a:r>
              <a:rPr lang="en-US" altLang="zh-TW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August</a:t>
            </a:r>
            <a:endParaRPr lang="en-TW" altLang="zh-TW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zh-TW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8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E1F6-3AB9-42DC-8273-86865BFD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Fast ai powerful function – find learning rate</a:t>
            </a:r>
            <a:endParaRPr lang="zh-TW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9485-D407-4385-9B2A-AD606083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efficientnet_b3 model suggested learning rate </a:t>
            </a:r>
            <a:r>
              <a:rPr lang="zh-TW" altLang="en-US" dirty="0"/>
              <a:t>≒</a:t>
            </a:r>
            <a:r>
              <a:rPr lang="en-US" altLang="zh-TW" dirty="0"/>
              <a:t>0.01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2A3A5-6F25-4CAC-833B-BAD1DB77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81" y="2552231"/>
            <a:ext cx="5959356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E80C03-49AE-4AA7-A290-88FDC181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34090"/>
              </p:ext>
            </p:extLst>
          </p:nvPr>
        </p:nvGraphicFramePr>
        <p:xfrm>
          <a:off x="1625599" y="318064"/>
          <a:ext cx="7777877" cy="62218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35527">
                  <a:extLst>
                    <a:ext uri="{9D8B030D-6E8A-4147-A177-3AD203B41FA5}">
                      <a16:colId xmlns:a16="http://schemas.microsoft.com/office/drawing/2014/main" val="562853346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95666180"/>
                    </a:ext>
                  </a:extLst>
                </a:gridCol>
                <a:gridCol w="1348815">
                  <a:extLst>
                    <a:ext uri="{9D8B030D-6E8A-4147-A177-3AD203B41FA5}">
                      <a16:colId xmlns:a16="http://schemas.microsoft.com/office/drawing/2014/main" val="996193420"/>
                    </a:ext>
                  </a:extLst>
                </a:gridCol>
                <a:gridCol w="2272556">
                  <a:extLst>
                    <a:ext uri="{9D8B030D-6E8A-4147-A177-3AD203B41FA5}">
                      <a16:colId xmlns:a16="http://schemas.microsoft.com/office/drawing/2014/main" val="106745417"/>
                    </a:ext>
                  </a:extLst>
                </a:gridCol>
              </a:tblGrid>
              <a:tr h="33863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epochs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size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Public score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54604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convnext_base_in22k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224x224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0.98769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38628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convnext_small_in22k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128x128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0.98692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60933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convnext_base_in22k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224x224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0.98615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97143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convnext_base_384_in22ft1k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384x384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0.98385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36964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convnext_small_in22k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128x128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0.98193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60562"/>
                  </a:ext>
                </a:extLst>
              </a:tr>
              <a:tr h="484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convnext_small_in22k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128x128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863049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vit_large_patch16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64843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vit_large_patch16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0.98539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06236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efficientnet_b3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0.97154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60089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efficientnet_b3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128x128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0.97001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33619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beit_base_patch16_224_in22k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224x224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0.98808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83350"/>
                  </a:ext>
                </a:extLst>
              </a:tr>
              <a:tr h="496245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beit_base_patch16_224_in22k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224x224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3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53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742C9-B618-43AA-9BAF-F416CCED9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30913"/>
              </p:ext>
            </p:extLst>
          </p:nvPr>
        </p:nvGraphicFramePr>
        <p:xfrm>
          <a:off x="2000624" y="1364291"/>
          <a:ext cx="7924803" cy="49981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509818">
                  <a:extLst>
                    <a:ext uri="{9D8B030D-6E8A-4147-A177-3AD203B41FA5}">
                      <a16:colId xmlns:a16="http://schemas.microsoft.com/office/drawing/2014/main" val="562853346"/>
                    </a:ext>
                  </a:extLst>
                </a:gridCol>
                <a:gridCol w="988292">
                  <a:extLst>
                    <a:ext uri="{9D8B030D-6E8A-4147-A177-3AD203B41FA5}">
                      <a16:colId xmlns:a16="http://schemas.microsoft.com/office/drawing/2014/main" val="2795666180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996193420"/>
                    </a:ext>
                  </a:extLst>
                </a:gridCol>
                <a:gridCol w="2124366">
                  <a:extLst>
                    <a:ext uri="{9D8B030D-6E8A-4147-A177-3AD203B41FA5}">
                      <a16:colId xmlns:a16="http://schemas.microsoft.com/office/drawing/2014/main" val="106745417"/>
                    </a:ext>
                  </a:extLst>
                </a:gridCol>
              </a:tblGrid>
              <a:tr h="389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Model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epochs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Input size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Public 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1654604"/>
                  </a:ext>
                </a:extLst>
              </a:tr>
              <a:tr h="557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0.98808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438628"/>
                  </a:ext>
                </a:extLst>
              </a:tr>
              <a:tr h="557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0.98692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260933"/>
                  </a:ext>
                </a:extLst>
              </a:tr>
              <a:tr h="654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0.98615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3736964"/>
                  </a:ext>
                </a:extLst>
              </a:tr>
              <a:tr h="5570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128x128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0.98577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1860562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vit_large_patch16_224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0.98539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283350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beit_base_patch16_224_in22k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224x224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0.98423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25341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0.98308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7230088"/>
                  </a:ext>
                </a:extLst>
              </a:tr>
              <a:tr h="570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224x224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0.98116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79492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B03358-F6BA-4053-AED3-FDC26DEC80C6}"/>
              </a:ext>
            </a:extLst>
          </p:cNvPr>
          <p:cNvSpPr txBox="1"/>
          <p:nvPr/>
        </p:nvSpPr>
        <p:spPr>
          <a:xfrm>
            <a:off x="931333" y="381000"/>
            <a:ext cx="78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Beit base patch models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000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1960-6E69-4FBD-A3BE-B6C8158B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Resize methods comparing</a:t>
            </a:r>
            <a:endParaRPr lang="zh-TW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44EB68-B219-4AF8-A86A-A1662312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01676"/>
              </p:ext>
            </p:extLst>
          </p:nvPr>
        </p:nvGraphicFramePr>
        <p:xfrm>
          <a:off x="1452282" y="2220212"/>
          <a:ext cx="9251576" cy="30062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97433">
                  <a:extLst>
                    <a:ext uri="{9D8B030D-6E8A-4147-A177-3AD203B41FA5}">
                      <a16:colId xmlns:a16="http://schemas.microsoft.com/office/drawing/2014/main" val="562853346"/>
                    </a:ext>
                  </a:extLst>
                </a:gridCol>
                <a:gridCol w="1153752">
                  <a:extLst>
                    <a:ext uri="{9D8B030D-6E8A-4147-A177-3AD203B41FA5}">
                      <a16:colId xmlns:a16="http://schemas.microsoft.com/office/drawing/2014/main" val="2795666180"/>
                    </a:ext>
                  </a:extLst>
                </a:gridCol>
                <a:gridCol w="2001262">
                  <a:extLst>
                    <a:ext uri="{9D8B030D-6E8A-4147-A177-3AD203B41FA5}">
                      <a16:colId xmlns:a16="http://schemas.microsoft.com/office/drawing/2014/main" val="996193420"/>
                    </a:ext>
                  </a:extLst>
                </a:gridCol>
                <a:gridCol w="1999129">
                  <a:extLst>
                    <a:ext uri="{9D8B030D-6E8A-4147-A177-3AD203B41FA5}">
                      <a16:colId xmlns:a16="http://schemas.microsoft.com/office/drawing/2014/main" val="106745417"/>
                    </a:ext>
                  </a:extLst>
                </a:gridCol>
              </a:tblGrid>
              <a:tr h="617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epochs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Resize method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Public score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1654604"/>
                  </a:ext>
                </a:extLst>
              </a:tr>
              <a:tr h="557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beit_base_patch16_224_in22k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cropped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0.98808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6382507"/>
                  </a:ext>
                </a:extLst>
              </a:tr>
              <a:tr h="557726"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beit_base_patch16_224_in22k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squish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438628"/>
                  </a:ext>
                </a:extLst>
              </a:tr>
              <a:tr h="654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beit_base_patch16_224_in22k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Pad(min scale=0.75)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0.98269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3736964"/>
                  </a:ext>
                </a:extLst>
              </a:tr>
              <a:tr h="617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beit_base_patch16_224_in22k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Pad(min scale=0.7)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0.98000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186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7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F2A-C3BE-4200-9BC2-821A7EB7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9BB1-7D6A-4955-86EA-87BAA853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hlinkClick r:id="rId2" tooltip="https://wandb.ai/fastai/fine_tune_timm/reports/Finding-the-new-Resnet18--VmlldzoyMDI0MjU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selection: https://wandb.ai/fastai/fine_tune_timm/reports/Finding-the-new-Resnet18--VmlldzoyMDI0MjU3</a:t>
            </a:r>
            <a:endParaRPr lang="en-US" altLang="zh-TW" sz="2000" dirty="0"/>
          </a:p>
          <a:p>
            <a:r>
              <a:rPr lang="en-US" altLang="zh-TW" sz="2000" dirty="0" err="1"/>
              <a:t>Fastai</a:t>
            </a:r>
            <a:r>
              <a:rPr lang="en-US" altLang="zh-TW" sz="2000" dirty="0"/>
              <a:t> tutorial: </a:t>
            </a:r>
            <a:r>
              <a:rPr lang="en-US" altLang="zh-TW" sz="2000" dirty="0">
                <a:hlinkClick r:id="rId3" tooltip="https://www.kaggle.com/code/jhoward/first-steps-road-to-the-top-part-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https://www.kaggle.com/code/jhoward/first-steps-road-to-the-top-part-1</a:t>
            </a:r>
            <a:endParaRPr lang="en-US" altLang="zh-TW" sz="2000" dirty="0"/>
          </a:p>
          <a:p>
            <a:r>
              <a:rPr lang="en-US" altLang="zh-TW" sz="2000" dirty="0"/>
              <a:t>Timm speed benchmark: https://github.com/kentaroy47/timm_speed_benchmark</a:t>
            </a:r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36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B1C8-6678-435C-88C0-2B73F197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2803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Competition Discussion</a:t>
            </a:r>
            <a:endParaRPr lang="zh-TW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36FE-8FF9-4911-BCFA-F058A5BE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1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According to the discussion ”Best single model”, </a:t>
            </a:r>
            <a:r>
              <a:rPr lang="en-US" altLang="zh-TW" sz="2000" dirty="0" err="1"/>
              <a:t>Efficienet</a:t>
            </a:r>
            <a:r>
              <a:rPr lang="en-US" altLang="zh-TW" sz="2000" dirty="0"/>
              <a:t> b3 has 0.987 accuracy.</a:t>
            </a:r>
            <a:endParaRPr lang="zh-TW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7E431-6437-4C32-A23E-2DEE8D32B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2099771"/>
            <a:ext cx="105156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9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65A6-5810-431E-948F-4ACBB930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Method1-Keras image classification model</a:t>
            </a:r>
            <a:endParaRPr lang="zh-TW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FCD5-EBC5-4CF5-8AE5-DC80D9D2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9F2F3-F13F-4514-A657-E1416616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23" y="1087749"/>
            <a:ext cx="9160034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6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7B07-D096-4ACA-8904-824CA019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EfficientNetV2B0 50 epochs</a:t>
            </a:r>
            <a:br>
              <a:rPr lang="en-US" altLang="zh-TW" dirty="0"/>
            </a:br>
            <a:r>
              <a:rPr lang="en-US" altLang="zh-TW" dirty="0"/>
              <a:t>32 batch size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0780-92CC-4708-A776-E0BF25BF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history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84B9-AACA-436D-835D-7EB34ECE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46" y="1825625"/>
            <a:ext cx="6133398" cy="491583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1374EBF-81B9-4B52-ABB9-CC6C2B3B24A1}"/>
              </a:ext>
            </a:extLst>
          </p:cNvPr>
          <p:cNvSpPr/>
          <p:nvPr/>
        </p:nvSpPr>
        <p:spPr>
          <a:xfrm>
            <a:off x="6750424" y="6006353"/>
            <a:ext cx="1936372" cy="305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7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E937-B699-4B90-B97F-70E34971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DenseNet121 30 epochs</a:t>
            </a:r>
            <a:br>
              <a:rPr lang="en-US" altLang="zh-TW" dirty="0"/>
            </a:br>
            <a:r>
              <a:rPr lang="en-US" altLang="zh-TW" dirty="0"/>
              <a:t>32 batch size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A196-99C7-4DB5-8309-FD60662A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history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61DA-7DA0-45E4-B97D-439E982D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35" y="1027906"/>
            <a:ext cx="5682456" cy="57712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4413DB-773D-4ED3-9E81-F7308D28A921}"/>
              </a:ext>
            </a:extLst>
          </p:cNvPr>
          <p:cNvSpPr/>
          <p:nvPr/>
        </p:nvSpPr>
        <p:spPr>
          <a:xfrm>
            <a:off x="8758520" y="6302188"/>
            <a:ext cx="2420468" cy="305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71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38-88C5-48BD-85EC-72963A2A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AFC5-A94B-4558-B858-2B4506DB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7DD0-0499-47DD-8407-A9BFD809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6" y="365125"/>
            <a:ext cx="4348263" cy="5892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BC7AA-71A7-4F64-A55C-A736B840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94" y="1690688"/>
            <a:ext cx="7164306" cy="33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2E3F-CAD8-4878-80D4-5683CF84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EfficientNetB3</a:t>
            </a:r>
            <a:r>
              <a:rPr lang="zh-TW" altLang="en-US" dirty="0"/>
              <a:t> </a:t>
            </a:r>
            <a:r>
              <a:rPr lang="en-US" altLang="zh-TW" dirty="0"/>
              <a:t>30 epochs</a:t>
            </a:r>
            <a:br>
              <a:rPr lang="en-US" altLang="zh-TW" dirty="0"/>
            </a:br>
            <a:r>
              <a:rPr lang="en-US" altLang="zh-TW" dirty="0"/>
              <a:t> batch size</a:t>
            </a:r>
            <a:r>
              <a:rPr lang="zh-TW" altLang="en-US" dirty="0"/>
              <a:t> </a:t>
            </a:r>
            <a:r>
              <a:rPr lang="en-US" altLang="zh-TW"/>
              <a:t>64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95D4-8938-4BF6-A1FF-23815F9B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63AC7-226B-4EF6-8AF7-235CE2F0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2" y="1638514"/>
            <a:ext cx="346740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7DC5-4BB1-49EE-A422-65C091FA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Method2-Fastai(python library)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E608-F709-497D-AE6D-5284586F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fastai</a:t>
            </a:r>
            <a:r>
              <a:rPr lang="en-US" altLang="zh-TW" sz="2000" dirty="0"/>
              <a:t> is </a:t>
            </a:r>
            <a:r>
              <a:rPr lang="en-US" altLang="zh-TW" sz="2000" u="sng" dirty="0"/>
              <a:t>a deep learning library which provides practitioners with high-level components that can quickly and easily provide state-of-the-art results </a:t>
            </a:r>
            <a:r>
              <a:rPr lang="en-US" altLang="zh-TW" sz="2000" dirty="0"/>
              <a:t>in standard deep learning domains, and provides researchers with low-level components that can be mixed and matched to build new approaches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Environment using Kaggle notebook(online GPU)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https://docs.fast.ai/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345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4A95-6B8F-445B-80ED-AD4DC0ED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Pretrained Timm models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FF8F68-EE69-4D4F-97EF-FB137A0F8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312" y="1211636"/>
            <a:ext cx="3473375" cy="5281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2DF23E-C3BF-4D2B-A239-6BBAEEFD3ADD}"/>
              </a:ext>
            </a:extLst>
          </p:cNvPr>
          <p:cNvSpPr txBox="1"/>
          <p:nvPr/>
        </p:nvSpPr>
        <p:spPr>
          <a:xfrm>
            <a:off x="815788" y="1963271"/>
            <a:ext cx="638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889 pretrained model can be used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00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7">
      <a:majorFont>
        <a:latin typeface="Cambria"/>
        <a:ea typeface="新細明體"/>
        <a:cs typeface=""/>
      </a:majorFont>
      <a:minorFont>
        <a:latin typeface="Cambri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461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DengXian</vt:lpstr>
      <vt:lpstr>新細明體</vt:lpstr>
      <vt:lpstr>Arial</vt:lpstr>
      <vt:lpstr>Cambria</vt:lpstr>
      <vt:lpstr>Times New Roman</vt:lpstr>
      <vt:lpstr>Office Theme</vt:lpstr>
      <vt:lpstr>Paddy Disease Classification</vt:lpstr>
      <vt:lpstr>Competition Discussion</vt:lpstr>
      <vt:lpstr>Method1-Keras image classification model</vt:lpstr>
      <vt:lpstr>EfficientNetV2B0 50 epochs 32 batch size</vt:lpstr>
      <vt:lpstr>DenseNet121 30 epochs 32 batch size</vt:lpstr>
      <vt:lpstr>PowerPoint Presentation</vt:lpstr>
      <vt:lpstr> EfficientNetB3 30 epochs  batch size 64</vt:lpstr>
      <vt:lpstr>Method2-Fastai(python library)</vt:lpstr>
      <vt:lpstr>Pretrained Timm models</vt:lpstr>
      <vt:lpstr>Fast ai powerful function – find learning rate</vt:lpstr>
      <vt:lpstr>PowerPoint Presentation</vt:lpstr>
      <vt:lpstr>PowerPoint Presentation</vt:lpstr>
      <vt:lpstr>Resize methods comparing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Paddy Disease Classification</dc:title>
  <dc:creator>Ching Tzu Huang</dc:creator>
  <cp:lastModifiedBy>Ching Tzu Huang</cp:lastModifiedBy>
  <cp:revision>48</cp:revision>
  <dcterms:created xsi:type="dcterms:W3CDTF">2022-08-03T13:55:55Z</dcterms:created>
  <dcterms:modified xsi:type="dcterms:W3CDTF">2022-08-19T15:52:40Z</dcterms:modified>
</cp:coreProperties>
</file>