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895" r:id="rId4"/>
    <p:sldId id="842" r:id="rId5"/>
    <p:sldId id="923" r:id="rId6"/>
    <p:sldId id="924" r:id="rId7"/>
    <p:sldId id="930" r:id="rId8"/>
    <p:sldId id="925" r:id="rId9"/>
    <p:sldId id="926" r:id="rId10"/>
    <p:sldId id="931" r:id="rId11"/>
    <p:sldId id="904" r:id="rId12"/>
    <p:sldId id="928"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4660"/>
  </p:normalViewPr>
  <p:slideViewPr>
    <p:cSldViewPr snapToGrid="0">
      <p:cViewPr varScale="1">
        <p:scale>
          <a:sx n="117" d="100"/>
          <a:sy n="117" d="100"/>
        </p:scale>
        <p:origin x="422"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A6894B-48BC-419B-9FEC-DABB3BA2032D}" type="datetimeFigureOut">
              <a:rPr lang="zh-CN" altLang="en-US" smtClean="0"/>
              <a:t>2025/1/15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F797F-A66F-4606-80DC-CCF41116DF1F}" type="slidenum">
              <a:rPr lang="zh-CN" altLang="en-US" smtClean="0"/>
              <a:t>‹#›</a:t>
            </a:fld>
            <a:endParaRPr lang="zh-CN" altLang="en-US"/>
          </a:p>
        </p:txBody>
      </p:sp>
    </p:spTree>
    <p:extLst>
      <p:ext uri="{BB962C8B-B14F-4D97-AF65-F5344CB8AC3E}">
        <p14:creationId xmlns:p14="http://schemas.microsoft.com/office/powerpoint/2010/main" val="3942121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E6C439-5B31-42A4-9D65-F2D199E8886B}"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311778-5E3D-4D77-A70D-2361FA50AFD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8EF797F-A66F-4606-80DC-CCF41116DF1F}" type="slidenum">
              <a:rPr lang="zh-CN" altLang="en-US" smtClean="0"/>
              <a:t>7</a:t>
            </a:fld>
            <a:endParaRPr lang="zh-CN" altLang="en-US"/>
          </a:p>
        </p:txBody>
      </p:sp>
    </p:spTree>
    <p:extLst>
      <p:ext uri="{BB962C8B-B14F-4D97-AF65-F5344CB8AC3E}">
        <p14:creationId xmlns:p14="http://schemas.microsoft.com/office/powerpoint/2010/main" val="3885158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BBE318-841C-C3A7-29D5-F65F96D44F8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EEF48E8-E68E-7F68-1D0E-B4AD0D43C1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6A1CBDE-7CBD-ABE3-F1FB-90232A1BA607}"/>
              </a:ext>
            </a:extLst>
          </p:cNvPr>
          <p:cNvSpPr>
            <a:spLocks noGrp="1"/>
          </p:cNvSpPr>
          <p:nvPr>
            <p:ph type="dt" sz="half" idx="10"/>
          </p:nvPr>
        </p:nvSpPr>
        <p:spPr/>
        <p:txBody>
          <a:bodyPr/>
          <a:lstStyle/>
          <a:p>
            <a:fld id="{9BC63A84-E8CE-4AF8-B323-5223124A1BC9}" type="datetimeFigureOut">
              <a:rPr lang="zh-CN" altLang="en-US" smtClean="0"/>
              <a:t>2025/1/15</a:t>
            </a:fld>
            <a:endParaRPr lang="zh-CN" altLang="en-US"/>
          </a:p>
        </p:txBody>
      </p:sp>
      <p:sp>
        <p:nvSpPr>
          <p:cNvPr id="5" name="页脚占位符 4">
            <a:extLst>
              <a:ext uri="{FF2B5EF4-FFF2-40B4-BE49-F238E27FC236}">
                <a16:creationId xmlns:a16="http://schemas.microsoft.com/office/drawing/2014/main" id="{8BB048A6-5EA8-3E77-0539-29F1DB560C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6B0AD7-5F04-381A-B534-BED89812E837}"/>
              </a:ext>
            </a:extLst>
          </p:cNvPr>
          <p:cNvSpPr>
            <a:spLocks noGrp="1"/>
          </p:cNvSpPr>
          <p:nvPr>
            <p:ph type="sldNum" sz="quarter" idx="12"/>
          </p:nvPr>
        </p:nvSpPr>
        <p:spPr/>
        <p:txBody>
          <a:bodyPr/>
          <a:lstStyle/>
          <a:p>
            <a:fld id="{12045C9D-5901-45AC-B90F-F1761DD5AE3D}" type="slidenum">
              <a:rPr lang="zh-CN" altLang="en-US" smtClean="0"/>
              <a:t>‹#›</a:t>
            </a:fld>
            <a:endParaRPr lang="zh-CN" altLang="en-US"/>
          </a:p>
        </p:txBody>
      </p:sp>
    </p:spTree>
    <p:extLst>
      <p:ext uri="{BB962C8B-B14F-4D97-AF65-F5344CB8AC3E}">
        <p14:creationId xmlns:p14="http://schemas.microsoft.com/office/powerpoint/2010/main" val="1506249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6A4295-4F79-77E1-265A-E1AC3997CAC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045660B-B313-63F1-15D4-E447BCEA337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732EC7B-5A55-9C05-7313-4DB17BC6384F}"/>
              </a:ext>
            </a:extLst>
          </p:cNvPr>
          <p:cNvSpPr>
            <a:spLocks noGrp="1"/>
          </p:cNvSpPr>
          <p:nvPr>
            <p:ph type="dt" sz="half" idx="10"/>
          </p:nvPr>
        </p:nvSpPr>
        <p:spPr/>
        <p:txBody>
          <a:bodyPr/>
          <a:lstStyle/>
          <a:p>
            <a:fld id="{9BC63A84-E8CE-4AF8-B323-5223124A1BC9}" type="datetimeFigureOut">
              <a:rPr lang="zh-CN" altLang="en-US" smtClean="0"/>
              <a:t>2025/1/15</a:t>
            </a:fld>
            <a:endParaRPr lang="zh-CN" altLang="en-US"/>
          </a:p>
        </p:txBody>
      </p:sp>
      <p:sp>
        <p:nvSpPr>
          <p:cNvPr id="5" name="页脚占位符 4">
            <a:extLst>
              <a:ext uri="{FF2B5EF4-FFF2-40B4-BE49-F238E27FC236}">
                <a16:creationId xmlns:a16="http://schemas.microsoft.com/office/drawing/2014/main" id="{B7A4F001-B968-EB80-FC40-C1064CD92B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277A4F-1CC8-F055-3078-C26058CA6DB7}"/>
              </a:ext>
            </a:extLst>
          </p:cNvPr>
          <p:cNvSpPr>
            <a:spLocks noGrp="1"/>
          </p:cNvSpPr>
          <p:nvPr>
            <p:ph type="sldNum" sz="quarter" idx="12"/>
          </p:nvPr>
        </p:nvSpPr>
        <p:spPr/>
        <p:txBody>
          <a:bodyPr/>
          <a:lstStyle/>
          <a:p>
            <a:fld id="{12045C9D-5901-45AC-B90F-F1761DD5AE3D}" type="slidenum">
              <a:rPr lang="zh-CN" altLang="en-US" smtClean="0"/>
              <a:t>‹#›</a:t>
            </a:fld>
            <a:endParaRPr lang="zh-CN" altLang="en-US"/>
          </a:p>
        </p:txBody>
      </p:sp>
    </p:spTree>
    <p:extLst>
      <p:ext uri="{BB962C8B-B14F-4D97-AF65-F5344CB8AC3E}">
        <p14:creationId xmlns:p14="http://schemas.microsoft.com/office/powerpoint/2010/main" val="3760694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4F04219-8FD4-E082-40E9-8CA96F099D3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478DF56-FF48-892E-A113-C1C56096FF4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55DF01C-9D12-BF3C-15DD-65F8BE905C03}"/>
              </a:ext>
            </a:extLst>
          </p:cNvPr>
          <p:cNvSpPr>
            <a:spLocks noGrp="1"/>
          </p:cNvSpPr>
          <p:nvPr>
            <p:ph type="dt" sz="half" idx="10"/>
          </p:nvPr>
        </p:nvSpPr>
        <p:spPr/>
        <p:txBody>
          <a:bodyPr/>
          <a:lstStyle/>
          <a:p>
            <a:fld id="{9BC63A84-E8CE-4AF8-B323-5223124A1BC9}" type="datetimeFigureOut">
              <a:rPr lang="zh-CN" altLang="en-US" smtClean="0"/>
              <a:t>2025/1/15</a:t>
            </a:fld>
            <a:endParaRPr lang="zh-CN" altLang="en-US"/>
          </a:p>
        </p:txBody>
      </p:sp>
      <p:sp>
        <p:nvSpPr>
          <p:cNvPr id="5" name="页脚占位符 4">
            <a:extLst>
              <a:ext uri="{FF2B5EF4-FFF2-40B4-BE49-F238E27FC236}">
                <a16:creationId xmlns:a16="http://schemas.microsoft.com/office/drawing/2014/main" id="{4F12C63D-D3FC-0C2E-0062-1B0E75D5FD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09B9B0-372F-C1B5-420C-B8F8A8B22BD5}"/>
              </a:ext>
            </a:extLst>
          </p:cNvPr>
          <p:cNvSpPr>
            <a:spLocks noGrp="1"/>
          </p:cNvSpPr>
          <p:nvPr>
            <p:ph type="sldNum" sz="quarter" idx="12"/>
          </p:nvPr>
        </p:nvSpPr>
        <p:spPr/>
        <p:txBody>
          <a:bodyPr/>
          <a:lstStyle/>
          <a:p>
            <a:fld id="{12045C9D-5901-45AC-B90F-F1761DD5AE3D}" type="slidenum">
              <a:rPr lang="zh-CN" altLang="en-US" smtClean="0"/>
              <a:t>‹#›</a:t>
            </a:fld>
            <a:endParaRPr lang="zh-CN" altLang="en-US"/>
          </a:p>
        </p:txBody>
      </p:sp>
    </p:spTree>
    <p:extLst>
      <p:ext uri="{BB962C8B-B14F-4D97-AF65-F5344CB8AC3E}">
        <p14:creationId xmlns:p14="http://schemas.microsoft.com/office/powerpoint/2010/main" val="1001141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2CC8A5-31B3-4E55-87D9-E629DD069B87}" type="slidenum">
              <a:rPr lang="zh-CN" altLang="en-US" smtClean="0"/>
              <a:t>‹#›</a:t>
            </a:fld>
            <a:endParaRPr lang="zh-CN" altLang="en-US"/>
          </a:p>
        </p:txBody>
      </p:sp>
    </p:spTree>
    <p:extLst>
      <p:ext uri="{BB962C8B-B14F-4D97-AF65-F5344CB8AC3E}">
        <p14:creationId xmlns:p14="http://schemas.microsoft.com/office/powerpoint/2010/main" val="1852685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2CC8A5-31B3-4E55-87D9-E629DD069B87}" type="slidenum">
              <a:rPr lang="zh-CN" altLang="en-US" smtClean="0"/>
              <a:t>‹#›</a:t>
            </a:fld>
            <a:endParaRPr lang="zh-CN" altLang="en-US"/>
          </a:p>
        </p:txBody>
      </p:sp>
    </p:spTree>
    <p:extLst>
      <p:ext uri="{BB962C8B-B14F-4D97-AF65-F5344CB8AC3E}">
        <p14:creationId xmlns:p14="http://schemas.microsoft.com/office/powerpoint/2010/main" val="345380183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B6B156-EB6F-8BC6-E1D3-356414C0A23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D1E080B-D4C3-5F25-A2BB-46CB4F32EFC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08D1E54-9967-7478-CEC1-9F3A0AE5E136}"/>
              </a:ext>
            </a:extLst>
          </p:cNvPr>
          <p:cNvSpPr>
            <a:spLocks noGrp="1"/>
          </p:cNvSpPr>
          <p:nvPr>
            <p:ph type="dt" sz="half" idx="10"/>
          </p:nvPr>
        </p:nvSpPr>
        <p:spPr/>
        <p:txBody>
          <a:bodyPr/>
          <a:lstStyle/>
          <a:p>
            <a:fld id="{9BC63A84-E8CE-4AF8-B323-5223124A1BC9}" type="datetimeFigureOut">
              <a:rPr lang="zh-CN" altLang="en-US" smtClean="0"/>
              <a:t>2025/1/15</a:t>
            </a:fld>
            <a:endParaRPr lang="zh-CN" altLang="en-US"/>
          </a:p>
        </p:txBody>
      </p:sp>
      <p:sp>
        <p:nvSpPr>
          <p:cNvPr id="5" name="页脚占位符 4">
            <a:extLst>
              <a:ext uri="{FF2B5EF4-FFF2-40B4-BE49-F238E27FC236}">
                <a16:creationId xmlns:a16="http://schemas.microsoft.com/office/drawing/2014/main" id="{D66E175A-68D7-1531-A603-BB51DE2161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C389FCE-A413-5094-2D05-159604B0D915}"/>
              </a:ext>
            </a:extLst>
          </p:cNvPr>
          <p:cNvSpPr>
            <a:spLocks noGrp="1"/>
          </p:cNvSpPr>
          <p:nvPr>
            <p:ph type="sldNum" sz="quarter" idx="12"/>
          </p:nvPr>
        </p:nvSpPr>
        <p:spPr/>
        <p:txBody>
          <a:bodyPr/>
          <a:lstStyle/>
          <a:p>
            <a:fld id="{12045C9D-5901-45AC-B90F-F1761DD5AE3D}" type="slidenum">
              <a:rPr lang="zh-CN" altLang="en-US" smtClean="0"/>
              <a:t>‹#›</a:t>
            </a:fld>
            <a:endParaRPr lang="zh-CN" altLang="en-US"/>
          </a:p>
        </p:txBody>
      </p:sp>
    </p:spTree>
    <p:extLst>
      <p:ext uri="{BB962C8B-B14F-4D97-AF65-F5344CB8AC3E}">
        <p14:creationId xmlns:p14="http://schemas.microsoft.com/office/powerpoint/2010/main" val="3821278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AB92C5-2E1F-E3A7-A2FC-B050ADCF5D5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64341AC-6375-0A60-8161-34776630C5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58FED0C-444D-E743-DFF0-C2095AF05D38}"/>
              </a:ext>
            </a:extLst>
          </p:cNvPr>
          <p:cNvSpPr>
            <a:spLocks noGrp="1"/>
          </p:cNvSpPr>
          <p:nvPr>
            <p:ph type="dt" sz="half" idx="10"/>
          </p:nvPr>
        </p:nvSpPr>
        <p:spPr/>
        <p:txBody>
          <a:bodyPr/>
          <a:lstStyle/>
          <a:p>
            <a:fld id="{9BC63A84-E8CE-4AF8-B323-5223124A1BC9}" type="datetimeFigureOut">
              <a:rPr lang="zh-CN" altLang="en-US" smtClean="0"/>
              <a:t>2025/1/15</a:t>
            </a:fld>
            <a:endParaRPr lang="zh-CN" altLang="en-US"/>
          </a:p>
        </p:txBody>
      </p:sp>
      <p:sp>
        <p:nvSpPr>
          <p:cNvPr id="5" name="页脚占位符 4">
            <a:extLst>
              <a:ext uri="{FF2B5EF4-FFF2-40B4-BE49-F238E27FC236}">
                <a16:creationId xmlns:a16="http://schemas.microsoft.com/office/drawing/2014/main" id="{79C3759E-C0DD-3A73-FA40-C508FF2EBE5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B35196E-00E6-73AB-A4D5-A77D755AA7DE}"/>
              </a:ext>
            </a:extLst>
          </p:cNvPr>
          <p:cNvSpPr>
            <a:spLocks noGrp="1"/>
          </p:cNvSpPr>
          <p:nvPr>
            <p:ph type="sldNum" sz="quarter" idx="12"/>
          </p:nvPr>
        </p:nvSpPr>
        <p:spPr/>
        <p:txBody>
          <a:bodyPr/>
          <a:lstStyle/>
          <a:p>
            <a:fld id="{12045C9D-5901-45AC-B90F-F1761DD5AE3D}" type="slidenum">
              <a:rPr lang="zh-CN" altLang="en-US" smtClean="0"/>
              <a:t>‹#›</a:t>
            </a:fld>
            <a:endParaRPr lang="zh-CN" altLang="en-US"/>
          </a:p>
        </p:txBody>
      </p:sp>
    </p:spTree>
    <p:extLst>
      <p:ext uri="{BB962C8B-B14F-4D97-AF65-F5344CB8AC3E}">
        <p14:creationId xmlns:p14="http://schemas.microsoft.com/office/powerpoint/2010/main" val="1145410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6BE5FA-B6AF-1535-4A03-36CE942614C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97BE11E-3666-FC6C-86B7-A202C6A2035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CF5185B-8394-9CF8-0683-F24BB94D164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2D436A0-6559-19F4-6FFF-55936C9F5825}"/>
              </a:ext>
            </a:extLst>
          </p:cNvPr>
          <p:cNvSpPr>
            <a:spLocks noGrp="1"/>
          </p:cNvSpPr>
          <p:nvPr>
            <p:ph type="dt" sz="half" idx="10"/>
          </p:nvPr>
        </p:nvSpPr>
        <p:spPr/>
        <p:txBody>
          <a:bodyPr/>
          <a:lstStyle/>
          <a:p>
            <a:fld id="{9BC63A84-E8CE-4AF8-B323-5223124A1BC9}" type="datetimeFigureOut">
              <a:rPr lang="zh-CN" altLang="en-US" smtClean="0"/>
              <a:t>2025/1/15</a:t>
            </a:fld>
            <a:endParaRPr lang="zh-CN" altLang="en-US"/>
          </a:p>
        </p:txBody>
      </p:sp>
      <p:sp>
        <p:nvSpPr>
          <p:cNvPr id="6" name="页脚占位符 5">
            <a:extLst>
              <a:ext uri="{FF2B5EF4-FFF2-40B4-BE49-F238E27FC236}">
                <a16:creationId xmlns:a16="http://schemas.microsoft.com/office/drawing/2014/main" id="{EE57C49C-21CF-6C86-348E-D0DDBFFF6D4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E9E9352-6B77-DC6E-1EE2-3796C542C5D4}"/>
              </a:ext>
            </a:extLst>
          </p:cNvPr>
          <p:cNvSpPr>
            <a:spLocks noGrp="1"/>
          </p:cNvSpPr>
          <p:nvPr>
            <p:ph type="sldNum" sz="quarter" idx="12"/>
          </p:nvPr>
        </p:nvSpPr>
        <p:spPr/>
        <p:txBody>
          <a:bodyPr/>
          <a:lstStyle/>
          <a:p>
            <a:fld id="{12045C9D-5901-45AC-B90F-F1761DD5AE3D}" type="slidenum">
              <a:rPr lang="zh-CN" altLang="en-US" smtClean="0"/>
              <a:t>‹#›</a:t>
            </a:fld>
            <a:endParaRPr lang="zh-CN" altLang="en-US"/>
          </a:p>
        </p:txBody>
      </p:sp>
    </p:spTree>
    <p:extLst>
      <p:ext uri="{BB962C8B-B14F-4D97-AF65-F5344CB8AC3E}">
        <p14:creationId xmlns:p14="http://schemas.microsoft.com/office/powerpoint/2010/main" val="169588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7DE2F9-0672-62BB-510B-4657B7EADCE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622CFA0-37DE-D1FF-C6D2-291C3A36E8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7A78B10-1F62-A35C-75C9-18BCC5F6C80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10DD613-58CA-BA66-FD50-0D3E43D90B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3F33454-2B2B-9095-8486-4B237E327AF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4FF0991-45EC-CA3B-4E26-72B04D30A34B}"/>
              </a:ext>
            </a:extLst>
          </p:cNvPr>
          <p:cNvSpPr>
            <a:spLocks noGrp="1"/>
          </p:cNvSpPr>
          <p:nvPr>
            <p:ph type="dt" sz="half" idx="10"/>
          </p:nvPr>
        </p:nvSpPr>
        <p:spPr/>
        <p:txBody>
          <a:bodyPr/>
          <a:lstStyle/>
          <a:p>
            <a:fld id="{9BC63A84-E8CE-4AF8-B323-5223124A1BC9}" type="datetimeFigureOut">
              <a:rPr lang="zh-CN" altLang="en-US" smtClean="0"/>
              <a:t>2025/1/15</a:t>
            </a:fld>
            <a:endParaRPr lang="zh-CN" altLang="en-US"/>
          </a:p>
        </p:txBody>
      </p:sp>
      <p:sp>
        <p:nvSpPr>
          <p:cNvPr id="8" name="页脚占位符 7">
            <a:extLst>
              <a:ext uri="{FF2B5EF4-FFF2-40B4-BE49-F238E27FC236}">
                <a16:creationId xmlns:a16="http://schemas.microsoft.com/office/drawing/2014/main" id="{564722CF-DAEE-2306-EB2D-0C45C6D094F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7F57852-3E56-FBDF-A21D-D67E55577FE5}"/>
              </a:ext>
            </a:extLst>
          </p:cNvPr>
          <p:cNvSpPr>
            <a:spLocks noGrp="1"/>
          </p:cNvSpPr>
          <p:nvPr>
            <p:ph type="sldNum" sz="quarter" idx="12"/>
          </p:nvPr>
        </p:nvSpPr>
        <p:spPr/>
        <p:txBody>
          <a:bodyPr/>
          <a:lstStyle/>
          <a:p>
            <a:fld id="{12045C9D-5901-45AC-B90F-F1761DD5AE3D}" type="slidenum">
              <a:rPr lang="zh-CN" altLang="en-US" smtClean="0"/>
              <a:t>‹#›</a:t>
            </a:fld>
            <a:endParaRPr lang="zh-CN" altLang="en-US"/>
          </a:p>
        </p:txBody>
      </p:sp>
    </p:spTree>
    <p:extLst>
      <p:ext uri="{BB962C8B-B14F-4D97-AF65-F5344CB8AC3E}">
        <p14:creationId xmlns:p14="http://schemas.microsoft.com/office/powerpoint/2010/main" val="2039631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B2DBCE-754F-3A1B-2A04-035AD367B55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318A72B-B7A6-A5A3-971B-7FF30FCC85B9}"/>
              </a:ext>
            </a:extLst>
          </p:cNvPr>
          <p:cNvSpPr>
            <a:spLocks noGrp="1"/>
          </p:cNvSpPr>
          <p:nvPr>
            <p:ph type="dt" sz="half" idx="10"/>
          </p:nvPr>
        </p:nvSpPr>
        <p:spPr/>
        <p:txBody>
          <a:bodyPr/>
          <a:lstStyle/>
          <a:p>
            <a:fld id="{9BC63A84-E8CE-4AF8-B323-5223124A1BC9}" type="datetimeFigureOut">
              <a:rPr lang="zh-CN" altLang="en-US" smtClean="0"/>
              <a:t>2025/1/15</a:t>
            </a:fld>
            <a:endParaRPr lang="zh-CN" altLang="en-US"/>
          </a:p>
        </p:txBody>
      </p:sp>
      <p:sp>
        <p:nvSpPr>
          <p:cNvPr id="4" name="页脚占位符 3">
            <a:extLst>
              <a:ext uri="{FF2B5EF4-FFF2-40B4-BE49-F238E27FC236}">
                <a16:creationId xmlns:a16="http://schemas.microsoft.com/office/drawing/2014/main" id="{58ABF6AF-95AA-655B-8DB3-3761F183D8E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805D7BF-1ABC-91E3-38AD-3BA1C178B3F3}"/>
              </a:ext>
            </a:extLst>
          </p:cNvPr>
          <p:cNvSpPr>
            <a:spLocks noGrp="1"/>
          </p:cNvSpPr>
          <p:nvPr>
            <p:ph type="sldNum" sz="quarter" idx="12"/>
          </p:nvPr>
        </p:nvSpPr>
        <p:spPr/>
        <p:txBody>
          <a:bodyPr/>
          <a:lstStyle/>
          <a:p>
            <a:fld id="{12045C9D-5901-45AC-B90F-F1761DD5AE3D}" type="slidenum">
              <a:rPr lang="zh-CN" altLang="en-US" smtClean="0"/>
              <a:t>‹#›</a:t>
            </a:fld>
            <a:endParaRPr lang="zh-CN" altLang="en-US"/>
          </a:p>
        </p:txBody>
      </p:sp>
    </p:spTree>
    <p:extLst>
      <p:ext uri="{BB962C8B-B14F-4D97-AF65-F5344CB8AC3E}">
        <p14:creationId xmlns:p14="http://schemas.microsoft.com/office/powerpoint/2010/main" val="4154590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7565791-2774-347A-79BF-F66F6AE6B9F3}"/>
              </a:ext>
            </a:extLst>
          </p:cNvPr>
          <p:cNvSpPr>
            <a:spLocks noGrp="1"/>
          </p:cNvSpPr>
          <p:nvPr>
            <p:ph type="dt" sz="half" idx="10"/>
          </p:nvPr>
        </p:nvSpPr>
        <p:spPr/>
        <p:txBody>
          <a:bodyPr/>
          <a:lstStyle/>
          <a:p>
            <a:fld id="{9BC63A84-E8CE-4AF8-B323-5223124A1BC9}" type="datetimeFigureOut">
              <a:rPr lang="zh-CN" altLang="en-US" smtClean="0"/>
              <a:t>2025/1/15</a:t>
            </a:fld>
            <a:endParaRPr lang="zh-CN" altLang="en-US"/>
          </a:p>
        </p:txBody>
      </p:sp>
      <p:sp>
        <p:nvSpPr>
          <p:cNvPr id="3" name="页脚占位符 2">
            <a:extLst>
              <a:ext uri="{FF2B5EF4-FFF2-40B4-BE49-F238E27FC236}">
                <a16:creationId xmlns:a16="http://schemas.microsoft.com/office/drawing/2014/main" id="{F94897F9-D50E-2CC9-EBFC-0100914AAD8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7359152-3799-C2ED-28BE-2AAEC239D552}"/>
              </a:ext>
            </a:extLst>
          </p:cNvPr>
          <p:cNvSpPr>
            <a:spLocks noGrp="1"/>
          </p:cNvSpPr>
          <p:nvPr>
            <p:ph type="sldNum" sz="quarter" idx="12"/>
          </p:nvPr>
        </p:nvSpPr>
        <p:spPr/>
        <p:txBody>
          <a:bodyPr/>
          <a:lstStyle/>
          <a:p>
            <a:fld id="{12045C9D-5901-45AC-B90F-F1761DD5AE3D}" type="slidenum">
              <a:rPr lang="zh-CN" altLang="en-US" smtClean="0"/>
              <a:t>‹#›</a:t>
            </a:fld>
            <a:endParaRPr lang="zh-CN" altLang="en-US"/>
          </a:p>
        </p:txBody>
      </p:sp>
    </p:spTree>
    <p:extLst>
      <p:ext uri="{BB962C8B-B14F-4D97-AF65-F5344CB8AC3E}">
        <p14:creationId xmlns:p14="http://schemas.microsoft.com/office/powerpoint/2010/main" val="3743318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9E666F-D598-2D56-09A3-CBE46BAC704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7CFAB95-F47E-7636-8D81-CC7415AAE4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E03F407-39DF-9CDE-0962-11B47AB740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E9B6473-8D6C-1769-8B92-3DC7BF1511F7}"/>
              </a:ext>
            </a:extLst>
          </p:cNvPr>
          <p:cNvSpPr>
            <a:spLocks noGrp="1"/>
          </p:cNvSpPr>
          <p:nvPr>
            <p:ph type="dt" sz="half" idx="10"/>
          </p:nvPr>
        </p:nvSpPr>
        <p:spPr/>
        <p:txBody>
          <a:bodyPr/>
          <a:lstStyle/>
          <a:p>
            <a:fld id="{9BC63A84-E8CE-4AF8-B323-5223124A1BC9}" type="datetimeFigureOut">
              <a:rPr lang="zh-CN" altLang="en-US" smtClean="0"/>
              <a:t>2025/1/15</a:t>
            </a:fld>
            <a:endParaRPr lang="zh-CN" altLang="en-US"/>
          </a:p>
        </p:txBody>
      </p:sp>
      <p:sp>
        <p:nvSpPr>
          <p:cNvPr id="6" name="页脚占位符 5">
            <a:extLst>
              <a:ext uri="{FF2B5EF4-FFF2-40B4-BE49-F238E27FC236}">
                <a16:creationId xmlns:a16="http://schemas.microsoft.com/office/drawing/2014/main" id="{40CB9003-5618-4C4A-7B89-EDC06CFFFF8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A53F032-98B1-A5D8-BCFE-A0D5805F09DB}"/>
              </a:ext>
            </a:extLst>
          </p:cNvPr>
          <p:cNvSpPr>
            <a:spLocks noGrp="1"/>
          </p:cNvSpPr>
          <p:nvPr>
            <p:ph type="sldNum" sz="quarter" idx="12"/>
          </p:nvPr>
        </p:nvSpPr>
        <p:spPr/>
        <p:txBody>
          <a:bodyPr/>
          <a:lstStyle/>
          <a:p>
            <a:fld id="{12045C9D-5901-45AC-B90F-F1761DD5AE3D}" type="slidenum">
              <a:rPr lang="zh-CN" altLang="en-US" smtClean="0"/>
              <a:t>‹#›</a:t>
            </a:fld>
            <a:endParaRPr lang="zh-CN" altLang="en-US"/>
          </a:p>
        </p:txBody>
      </p:sp>
    </p:spTree>
    <p:extLst>
      <p:ext uri="{BB962C8B-B14F-4D97-AF65-F5344CB8AC3E}">
        <p14:creationId xmlns:p14="http://schemas.microsoft.com/office/powerpoint/2010/main" val="3268017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91079B-B85D-8971-B34D-48A8CD0FFCD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0ED42EE-3EBA-262B-8D2F-E8069132AD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740CA8E-C0F0-FDDB-5D56-EA8E733019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0379A21-3FE3-06B3-DEB7-951F10E50AE2}"/>
              </a:ext>
            </a:extLst>
          </p:cNvPr>
          <p:cNvSpPr>
            <a:spLocks noGrp="1"/>
          </p:cNvSpPr>
          <p:nvPr>
            <p:ph type="dt" sz="half" idx="10"/>
          </p:nvPr>
        </p:nvSpPr>
        <p:spPr/>
        <p:txBody>
          <a:bodyPr/>
          <a:lstStyle/>
          <a:p>
            <a:fld id="{9BC63A84-E8CE-4AF8-B323-5223124A1BC9}" type="datetimeFigureOut">
              <a:rPr lang="zh-CN" altLang="en-US" smtClean="0"/>
              <a:t>2025/1/15</a:t>
            </a:fld>
            <a:endParaRPr lang="zh-CN" altLang="en-US"/>
          </a:p>
        </p:txBody>
      </p:sp>
      <p:sp>
        <p:nvSpPr>
          <p:cNvPr id="6" name="页脚占位符 5">
            <a:extLst>
              <a:ext uri="{FF2B5EF4-FFF2-40B4-BE49-F238E27FC236}">
                <a16:creationId xmlns:a16="http://schemas.microsoft.com/office/drawing/2014/main" id="{BEF74AD6-EDBE-998D-2C3C-59A3581D235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D39BD1F-A3DC-0EED-C26C-89903949172F}"/>
              </a:ext>
            </a:extLst>
          </p:cNvPr>
          <p:cNvSpPr>
            <a:spLocks noGrp="1"/>
          </p:cNvSpPr>
          <p:nvPr>
            <p:ph type="sldNum" sz="quarter" idx="12"/>
          </p:nvPr>
        </p:nvSpPr>
        <p:spPr/>
        <p:txBody>
          <a:bodyPr/>
          <a:lstStyle/>
          <a:p>
            <a:fld id="{12045C9D-5901-45AC-B90F-F1761DD5AE3D}" type="slidenum">
              <a:rPr lang="zh-CN" altLang="en-US" smtClean="0"/>
              <a:t>‹#›</a:t>
            </a:fld>
            <a:endParaRPr lang="zh-CN" altLang="en-US"/>
          </a:p>
        </p:txBody>
      </p:sp>
    </p:spTree>
    <p:extLst>
      <p:ext uri="{BB962C8B-B14F-4D97-AF65-F5344CB8AC3E}">
        <p14:creationId xmlns:p14="http://schemas.microsoft.com/office/powerpoint/2010/main" val="236567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F197DCC-C8E1-DDC7-D838-B5F4FE6C31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43AA9B3-D984-3234-FCDF-3761E9215E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5C1ED5D-40B1-C1B2-74E3-BAC25DB923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C63A84-E8CE-4AF8-B323-5223124A1BC9}" type="datetimeFigureOut">
              <a:rPr lang="zh-CN" altLang="en-US" smtClean="0"/>
              <a:t>2025/1/15</a:t>
            </a:fld>
            <a:endParaRPr lang="zh-CN" altLang="en-US"/>
          </a:p>
        </p:txBody>
      </p:sp>
      <p:sp>
        <p:nvSpPr>
          <p:cNvPr id="5" name="页脚占位符 4">
            <a:extLst>
              <a:ext uri="{FF2B5EF4-FFF2-40B4-BE49-F238E27FC236}">
                <a16:creationId xmlns:a16="http://schemas.microsoft.com/office/drawing/2014/main" id="{5EC35A64-F174-9639-FC3E-83177B9589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3157C3B-95B3-2A0C-EF67-FFC3FC001A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045C9D-5901-45AC-B90F-F1761DD5AE3D}" type="slidenum">
              <a:rPr lang="zh-CN" altLang="en-US" smtClean="0"/>
              <a:t>‹#›</a:t>
            </a:fld>
            <a:endParaRPr lang="zh-CN" altLang="en-US"/>
          </a:p>
        </p:txBody>
      </p:sp>
    </p:spTree>
    <p:extLst>
      <p:ext uri="{BB962C8B-B14F-4D97-AF65-F5344CB8AC3E}">
        <p14:creationId xmlns:p14="http://schemas.microsoft.com/office/powerpoint/2010/main" val="3733757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g"/><Relationship Id="rId1" Type="http://schemas.openxmlformats.org/officeDocument/2006/relationships/slideLayout" Target="../slideLayouts/slideLayout1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jpg"/><Relationship Id="rId1" Type="http://schemas.openxmlformats.org/officeDocument/2006/relationships/slideLayout" Target="../slideLayouts/slideLayout13.xml"/><Relationship Id="rId5" Type="http://schemas.openxmlformats.org/officeDocument/2006/relationships/image" Target="../media/image40.jpg"/><Relationship Id="rId4" Type="http://schemas.openxmlformats.org/officeDocument/2006/relationships/image" Target="../media/image39.jpg"/></Relationships>
</file>

<file path=ppt/slides/_rels/slide1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7.wmf"/><Relationship Id="rId7" Type="http://schemas.openxmlformats.org/officeDocument/2006/relationships/image" Target="../media/image9.wmf"/><Relationship Id="rId2" Type="http://schemas.openxmlformats.org/officeDocument/2006/relationships/oleObject" Target="../embeddings/oleObject1.bin"/><Relationship Id="rId1" Type="http://schemas.openxmlformats.org/officeDocument/2006/relationships/slideLayout" Target="../slideLayouts/slideLayout13.xml"/><Relationship Id="rId6" Type="http://schemas.openxmlformats.org/officeDocument/2006/relationships/oleObject" Target="../embeddings/oleObject3.bin"/><Relationship Id="rId5" Type="http://schemas.openxmlformats.org/officeDocument/2006/relationships/image" Target="../media/image8.wmf"/><Relationship Id="rId4" Type="http://schemas.openxmlformats.org/officeDocument/2006/relationships/oleObject" Target="../embeddings/oleObject2.bin"/><Relationship Id="rId9" Type="http://schemas.openxmlformats.org/officeDocument/2006/relationships/image" Target="../media/image10.wmf"/></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13.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69024" y="0"/>
            <a:ext cx="5007917" cy="6858000"/>
          </a:xfrm>
          <a:prstGeom prst="rect">
            <a:avLst/>
          </a:prstGeom>
          <a:solidFill>
            <a:srgbClr val="345780"/>
          </a:solidFill>
          <a:ln>
            <a:solidFill>
              <a:srgbClr val="3457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 name="矩形 3"/>
          <p:cNvSpPr/>
          <p:nvPr/>
        </p:nvSpPr>
        <p:spPr>
          <a:xfrm>
            <a:off x="447862" y="998837"/>
            <a:ext cx="11450595" cy="4860325"/>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 name="文本框 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custDataLst>
              <p:tags r:id="rId1"/>
            </p:custDataLst>
          </p:nvPr>
        </p:nvSpPr>
        <p:spPr bwMode="auto">
          <a:xfrm>
            <a:off x="1300957" y="2511726"/>
            <a:ext cx="9343863" cy="1830245"/>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685800" fontAlgn="base">
              <a:lnSpc>
                <a:spcPct val="150000"/>
              </a:lnSpc>
              <a:spcBef>
                <a:spcPct val="0"/>
              </a:spcBef>
              <a:spcAft>
                <a:spcPct val="0"/>
              </a:spcAft>
              <a:tabLst>
                <a:tab pos="2865755" algn="l"/>
              </a:tabLst>
            </a:pPr>
            <a:r>
              <a:rPr lang="zh-CN" altLang="en-US" sz="4000" b="1" dirty="0">
                <a:latin typeface="微软雅黑" panose="020B0503020204020204" pitchFamily="34" charset="-122"/>
              </a:rPr>
              <a:t>再入飞行器侧向大过载</a:t>
            </a:r>
            <a:endParaRPr lang="en-US" altLang="zh-CN" sz="4000" b="1" dirty="0">
              <a:latin typeface="微软雅黑" panose="020B0503020204020204" pitchFamily="34" charset="-122"/>
            </a:endParaRPr>
          </a:p>
          <a:p>
            <a:pPr algn="ctr" defTabSz="685800" fontAlgn="base">
              <a:lnSpc>
                <a:spcPct val="150000"/>
              </a:lnSpc>
              <a:spcBef>
                <a:spcPct val="0"/>
              </a:spcBef>
              <a:spcAft>
                <a:spcPct val="0"/>
              </a:spcAft>
              <a:tabLst>
                <a:tab pos="2865755" algn="l"/>
              </a:tabLst>
            </a:pPr>
            <a:r>
              <a:rPr lang="zh-CN" altLang="en-US" sz="4000" b="1" dirty="0">
                <a:latin typeface="微软雅黑" panose="020B0503020204020204" pitchFamily="34" charset="-122"/>
              </a:rPr>
              <a:t>机动飞行控制研究</a:t>
            </a:r>
          </a:p>
        </p:txBody>
      </p:sp>
      <p:grpSp>
        <p:nvGrpSpPr>
          <p:cNvPr id="72" name="Group 59"/>
          <p:cNvGrpSpPr>
            <a:grpSpLocks noChangeAspect="1"/>
          </p:cNvGrpSpPr>
          <p:nvPr/>
        </p:nvGrpSpPr>
        <p:grpSpPr bwMode="auto">
          <a:xfrm>
            <a:off x="2335906" y="5121901"/>
            <a:ext cx="290891" cy="317537"/>
            <a:chOff x="1066" y="1985"/>
            <a:chExt cx="262" cy="286"/>
          </a:xfrm>
          <a:solidFill>
            <a:schemeClr val="bg1"/>
          </a:solidFill>
        </p:grpSpPr>
        <p:sp>
          <p:nvSpPr>
            <p:cNvPr id="74" name="Freeform 60"/>
            <p:cNvSpPr>
              <a:spLocks noEditPoints="1"/>
            </p:cNvSpPr>
            <p:nvPr/>
          </p:nvSpPr>
          <p:spPr bwMode="auto">
            <a:xfrm>
              <a:off x="1066" y="2005"/>
              <a:ext cx="262" cy="266"/>
            </a:xfrm>
            <a:custGeom>
              <a:avLst/>
              <a:gdLst>
                <a:gd name="T0" fmla="*/ 572 w 642"/>
                <a:gd name="T1" fmla="*/ 655 h 655"/>
                <a:gd name="T2" fmla="*/ 70 w 642"/>
                <a:gd name="T3" fmla="*/ 655 h 655"/>
                <a:gd name="T4" fmla="*/ 19 w 642"/>
                <a:gd name="T5" fmla="*/ 630 h 655"/>
                <a:gd name="T6" fmla="*/ 0 w 642"/>
                <a:gd name="T7" fmla="*/ 575 h 655"/>
                <a:gd name="T8" fmla="*/ 0 w 642"/>
                <a:gd name="T9" fmla="*/ 80 h 655"/>
                <a:gd name="T10" fmla="*/ 19 w 642"/>
                <a:gd name="T11" fmla="*/ 25 h 655"/>
                <a:gd name="T12" fmla="*/ 70 w 642"/>
                <a:gd name="T13" fmla="*/ 0 h 655"/>
                <a:gd name="T14" fmla="*/ 93 w 642"/>
                <a:gd name="T15" fmla="*/ 0 h 655"/>
                <a:gd name="T16" fmla="*/ 111 w 642"/>
                <a:gd name="T17" fmla="*/ 18 h 655"/>
                <a:gd name="T18" fmla="*/ 93 w 642"/>
                <a:gd name="T19" fmla="*/ 36 h 655"/>
                <a:gd name="T20" fmla="*/ 70 w 642"/>
                <a:gd name="T21" fmla="*/ 36 h 655"/>
                <a:gd name="T22" fmla="*/ 47 w 642"/>
                <a:gd name="T23" fmla="*/ 48 h 655"/>
                <a:gd name="T24" fmla="*/ 36 w 642"/>
                <a:gd name="T25" fmla="*/ 80 h 655"/>
                <a:gd name="T26" fmla="*/ 36 w 642"/>
                <a:gd name="T27" fmla="*/ 575 h 655"/>
                <a:gd name="T28" fmla="*/ 47 w 642"/>
                <a:gd name="T29" fmla="*/ 607 h 655"/>
                <a:gd name="T30" fmla="*/ 70 w 642"/>
                <a:gd name="T31" fmla="*/ 619 h 655"/>
                <a:gd name="T32" fmla="*/ 572 w 642"/>
                <a:gd name="T33" fmla="*/ 619 h 655"/>
                <a:gd name="T34" fmla="*/ 595 w 642"/>
                <a:gd name="T35" fmla="*/ 607 h 655"/>
                <a:gd name="T36" fmla="*/ 606 w 642"/>
                <a:gd name="T37" fmla="*/ 575 h 655"/>
                <a:gd name="T38" fmla="*/ 606 w 642"/>
                <a:gd name="T39" fmla="*/ 80 h 655"/>
                <a:gd name="T40" fmla="*/ 595 w 642"/>
                <a:gd name="T41" fmla="*/ 48 h 655"/>
                <a:gd name="T42" fmla="*/ 572 w 642"/>
                <a:gd name="T43" fmla="*/ 36 h 655"/>
                <a:gd name="T44" fmla="*/ 547 w 642"/>
                <a:gd name="T45" fmla="*/ 36 h 655"/>
                <a:gd name="T46" fmla="*/ 529 w 642"/>
                <a:gd name="T47" fmla="*/ 18 h 655"/>
                <a:gd name="T48" fmla="*/ 547 w 642"/>
                <a:gd name="T49" fmla="*/ 0 h 655"/>
                <a:gd name="T50" fmla="*/ 572 w 642"/>
                <a:gd name="T51" fmla="*/ 0 h 655"/>
                <a:gd name="T52" fmla="*/ 622 w 642"/>
                <a:gd name="T53" fmla="*/ 25 h 655"/>
                <a:gd name="T54" fmla="*/ 642 w 642"/>
                <a:gd name="T55" fmla="*/ 80 h 655"/>
                <a:gd name="T56" fmla="*/ 642 w 642"/>
                <a:gd name="T57" fmla="*/ 575 h 655"/>
                <a:gd name="T58" fmla="*/ 622 w 642"/>
                <a:gd name="T59" fmla="*/ 630 h 655"/>
                <a:gd name="T60" fmla="*/ 572 w 642"/>
                <a:gd name="T61" fmla="*/ 655 h 655"/>
                <a:gd name="T62" fmla="*/ 418 w 642"/>
                <a:gd name="T63" fmla="*/ 36 h 655"/>
                <a:gd name="T64" fmla="*/ 224 w 642"/>
                <a:gd name="T65" fmla="*/ 36 h 655"/>
                <a:gd name="T66" fmla="*/ 206 w 642"/>
                <a:gd name="T67" fmla="*/ 18 h 655"/>
                <a:gd name="T68" fmla="*/ 224 w 642"/>
                <a:gd name="T69" fmla="*/ 0 h 655"/>
                <a:gd name="T70" fmla="*/ 418 w 642"/>
                <a:gd name="T71" fmla="*/ 0 h 655"/>
                <a:gd name="T72" fmla="*/ 436 w 642"/>
                <a:gd name="T73" fmla="*/ 18 h 655"/>
                <a:gd name="T74" fmla="*/ 418 w 642"/>
                <a:gd name="T75" fmla="*/ 36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42" h="655">
                  <a:moveTo>
                    <a:pt x="572" y="655"/>
                  </a:moveTo>
                  <a:cubicBezTo>
                    <a:pt x="70" y="655"/>
                    <a:pt x="70" y="655"/>
                    <a:pt x="70" y="655"/>
                  </a:cubicBezTo>
                  <a:cubicBezTo>
                    <a:pt x="51" y="655"/>
                    <a:pt x="33" y="646"/>
                    <a:pt x="19" y="630"/>
                  </a:cubicBezTo>
                  <a:cubicBezTo>
                    <a:pt x="7" y="615"/>
                    <a:pt x="0" y="596"/>
                    <a:pt x="0" y="575"/>
                  </a:cubicBezTo>
                  <a:cubicBezTo>
                    <a:pt x="0" y="80"/>
                    <a:pt x="0" y="80"/>
                    <a:pt x="0" y="80"/>
                  </a:cubicBezTo>
                  <a:cubicBezTo>
                    <a:pt x="0" y="60"/>
                    <a:pt x="7" y="40"/>
                    <a:pt x="19" y="25"/>
                  </a:cubicBezTo>
                  <a:cubicBezTo>
                    <a:pt x="33" y="9"/>
                    <a:pt x="51" y="0"/>
                    <a:pt x="70" y="0"/>
                  </a:cubicBezTo>
                  <a:cubicBezTo>
                    <a:pt x="93" y="0"/>
                    <a:pt x="93" y="0"/>
                    <a:pt x="93" y="0"/>
                  </a:cubicBezTo>
                  <a:cubicBezTo>
                    <a:pt x="103" y="0"/>
                    <a:pt x="111" y="8"/>
                    <a:pt x="111" y="18"/>
                  </a:cubicBezTo>
                  <a:cubicBezTo>
                    <a:pt x="111" y="28"/>
                    <a:pt x="103" y="36"/>
                    <a:pt x="93" y="36"/>
                  </a:cubicBezTo>
                  <a:cubicBezTo>
                    <a:pt x="70" y="36"/>
                    <a:pt x="70" y="36"/>
                    <a:pt x="70" y="36"/>
                  </a:cubicBezTo>
                  <a:cubicBezTo>
                    <a:pt x="61" y="36"/>
                    <a:pt x="53" y="40"/>
                    <a:pt x="47" y="48"/>
                  </a:cubicBezTo>
                  <a:cubicBezTo>
                    <a:pt x="40" y="56"/>
                    <a:pt x="36" y="68"/>
                    <a:pt x="36" y="80"/>
                  </a:cubicBezTo>
                  <a:cubicBezTo>
                    <a:pt x="36" y="575"/>
                    <a:pt x="36" y="575"/>
                    <a:pt x="36" y="575"/>
                  </a:cubicBezTo>
                  <a:cubicBezTo>
                    <a:pt x="36" y="587"/>
                    <a:pt x="40" y="599"/>
                    <a:pt x="47" y="607"/>
                  </a:cubicBezTo>
                  <a:cubicBezTo>
                    <a:pt x="53" y="615"/>
                    <a:pt x="61" y="619"/>
                    <a:pt x="70" y="619"/>
                  </a:cubicBezTo>
                  <a:cubicBezTo>
                    <a:pt x="572" y="619"/>
                    <a:pt x="572" y="619"/>
                    <a:pt x="572" y="619"/>
                  </a:cubicBezTo>
                  <a:cubicBezTo>
                    <a:pt x="580" y="619"/>
                    <a:pt x="588" y="615"/>
                    <a:pt x="595" y="607"/>
                  </a:cubicBezTo>
                  <a:cubicBezTo>
                    <a:pt x="602" y="599"/>
                    <a:pt x="606" y="587"/>
                    <a:pt x="606" y="575"/>
                  </a:cubicBezTo>
                  <a:cubicBezTo>
                    <a:pt x="606" y="80"/>
                    <a:pt x="606" y="80"/>
                    <a:pt x="606" y="80"/>
                  </a:cubicBezTo>
                  <a:cubicBezTo>
                    <a:pt x="606" y="68"/>
                    <a:pt x="602" y="56"/>
                    <a:pt x="595" y="48"/>
                  </a:cubicBezTo>
                  <a:cubicBezTo>
                    <a:pt x="588" y="40"/>
                    <a:pt x="580" y="36"/>
                    <a:pt x="572" y="36"/>
                  </a:cubicBezTo>
                  <a:cubicBezTo>
                    <a:pt x="547" y="36"/>
                    <a:pt x="547" y="36"/>
                    <a:pt x="547" y="36"/>
                  </a:cubicBezTo>
                  <a:cubicBezTo>
                    <a:pt x="537" y="36"/>
                    <a:pt x="529" y="28"/>
                    <a:pt x="529" y="18"/>
                  </a:cubicBezTo>
                  <a:cubicBezTo>
                    <a:pt x="529" y="8"/>
                    <a:pt x="537" y="0"/>
                    <a:pt x="547" y="0"/>
                  </a:cubicBezTo>
                  <a:cubicBezTo>
                    <a:pt x="572" y="0"/>
                    <a:pt x="572" y="0"/>
                    <a:pt x="572" y="0"/>
                  </a:cubicBezTo>
                  <a:cubicBezTo>
                    <a:pt x="591" y="0"/>
                    <a:pt x="609" y="9"/>
                    <a:pt x="622" y="25"/>
                  </a:cubicBezTo>
                  <a:cubicBezTo>
                    <a:pt x="635" y="40"/>
                    <a:pt x="642" y="60"/>
                    <a:pt x="642" y="80"/>
                  </a:cubicBezTo>
                  <a:cubicBezTo>
                    <a:pt x="642" y="575"/>
                    <a:pt x="642" y="575"/>
                    <a:pt x="642" y="575"/>
                  </a:cubicBezTo>
                  <a:cubicBezTo>
                    <a:pt x="642" y="596"/>
                    <a:pt x="635" y="615"/>
                    <a:pt x="622" y="630"/>
                  </a:cubicBezTo>
                  <a:cubicBezTo>
                    <a:pt x="609" y="646"/>
                    <a:pt x="591" y="655"/>
                    <a:pt x="572" y="655"/>
                  </a:cubicBezTo>
                  <a:close/>
                  <a:moveTo>
                    <a:pt x="418" y="36"/>
                  </a:moveTo>
                  <a:cubicBezTo>
                    <a:pt x="224" y="36"/>
                    <a:pt x="224" y="36"/>
                    <a:pt x="224" y="36"/>
                  </a:cubicBezTo>
                  <a:cubicBezTo>
                    <a:pt x="214" y="36"/>
                    <a:pt x="206" y="28"/>
                    <a:pt x="206" y="18"/>
                  </a:cubicBezTo>
                  <a:cubicBezTo>
                    <a:pt x="206" y="8"/>
                    <a:pt x="214" y="0"/>
                    <a:pt x="224" y="0"/>
                  </a:cubicBezTo>
                  <a:cubicBezTo>
                    <a:pt x="418" y="0"/>
                    <a:pt x="418" y="0"/>
                    <a:pt x="418" y="0"/>
                  </a:cubicBezTo>
                  <a:cubicBezTo>
                    <a:pt x="428" y="0"/>
                    <a:pt x="436" y="8"/>
                    <a:pt x="436" y="18"/>
                  </a:cubicBezTo>
                  <a:cubicBezTo>
                    <a:pt x="436" y="28"/>
                    <a:pt x="428" y="36"/>
                    <a:pt x="418"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212834"/>
                </a:solidFill>
              </a:endParaRPr>
            </a:p>
          </p:txBody>
        </p:sp>
        <p:sp>
          <p:nvSpPr>
            <p:cNvPr id="75" name="Freeform 61"/>
            <p:cNvSpPr>
              <a:spLocks noEditPoints="1"/>
            </p:cNvSpPr>
            <p:nvPr/>
          </p:nvSpPr>
          <p:spPr bwMode="auto">
            <a:xfrm>
              <a:off x="1124" y="1985"/>
              <a:ext cx="146" cy="64"/>
            </a:xfrm>
            <a:custGeom>
              <a:avLst/>
              <a:gdLst>
                <a:gd name="T0" fmla="*/ 18 w 357"/>
                <a:gd name="T1" fmla="*/ 0 h 157"/>
                <a:gd name="T2" fmla="*/ 36 w 357"/>
                <a:gd name="T3" fmla="*/ 18 h 157"/>
                <a:gd name="T4" fmla="*/ 36 w 357"/>
                <a:gd name="T5" fmla="*/ 139 h 157"/>
                <a:gd name="T6" fmla="*/ 18 w 357"/>
                <a:gd name="T7" fmla="*/ 157 h 157"/>
                <a:gd name="T8" fmla="*/ 0 w 357"/>
                <a:gd name="T9" fmla="*/ 139 h 157"/>
                <a:gd name="T10" fmla="*/ 0 w 357"/>
                <a:gd name="T11" fmla="*/ 18 h 157"/>
                <a:gd name="T12" fmla="*/ 18 w 357"/>
                <a:gd name="T13" fmla="*/ 0 h 157"/>
                <a:gd name="T14" fmla="*/ 339 w 357"/>
                <a:gd name="T15" fmla="*/ 0 h 157"/>
                <a:gd name="T16" fmla="*/ 357 w 357"/>
                <a:gd name="T17" fmla="*/ 18 h 157"/>
                <a:gd name="T18" fmla="*/ 357 w 357"/>
                <a:gd name="T19" fmla="*/ 139 h 157"/>
                <a:gd name="T20" fmla="*/ 339 w 357"/>
                <a:gd name="T21" fmla="*/ 157 h 157"/>
                <a:gd name="T22" fmla="*/ 321 w 357"/>
                <a:gd name="T23" fmla="*/ 139 h 157"/>
                <a:gd name="T24" fmla="*/ 321 w 357"/>
                <a:gd name="T25" fmla="*/ 18 h 157"/>
                <a:gd name="T26" fmla="*/ 339 w 357"/>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157">
                  <a:moveTo>
                    <a:pt x="18" y="0"/>
                  </a:moveTo>
                  <a:cubicBezTo>
                    <a:pt x="28" y="0"/>
                    <a:pt x="36" y="8"/>
                    <a:pt x="36" y="18"/>
                  </a:cubicBezTo>
                  <a:cubicBezTo>
                    <a:pt x="36" y="139"/>
                    <a:pt x="36" y="139"/>
                    <a:pt x="36" y="139"/>
                  </a:cubicBezTo>
                  <a:cubicBezTo>
                    <a:pt x="36" y="149"/>
                    <a:pt x="28" y="157"/>
                    <a:pt x="18" y="157"/>
                  </a:cubicBezTo>
                  <a:cubicBezTo>
                    <a:pt x="8" y="157"/>
                    <a:pt x="0" y="149"/>
                    <a:pt x="0" y="139"/>
                  </a:cubicBezTo>
                  <a:cubicBezTo>
                    <a:pt x="0" y="18"/>
                    <a:pt x="0" y="18"/>
                    <a:pt x="0" y="18"/>
                  </a:cubicBezTo>
                  <a:cubicBezTo>
                    <a:pt x="0" y="8"/>
                    <a:pt x="8" y="0"/>
                    <a:pt x="18" y="0"/>
                  </a:cubicBezTo>
                  <a:close/>
                  <a:moveTo>
                    <a:pt x="339" y="0"/>
                  </a:moveTo>
                  <a:cubicBezTo>
                    <a:pt x="349" y="0"/>
                    <a:pt x="357" y="8"/>
                    <a:pt x="357" y="18"/>
                  </a:cubicBezTo>
                  <a:cubicBezTo>
                    <a:pt x="357" y="139"/>
                    <a:pt x="357" y="139"/>
                    <a:pt x="357" y="139"/>
                  </a:cubicBezTo>
                  <a:cubicBezTo>
                    <a:pt x="357" y="149"/>
                    <a:pt x="349" y="157"/>
                    <a:pt x="339" y="157"/>
                  </a:cubicBezTo>
                  <a:cubicBezTo>
                    <a:pt x="329" y="157"/>
                    <a:pt x="321" y="149"/>
                    <a:pt x="321" y="139"/>
                  </a:cubicBezTo>
                  <a:cubicBezTo>
                    <a:pt x="321" y="18"/>
                    <a:pt x="321" y="18"/>
                    <a:pt x="321" y="18"/>
                  </a:cubicBezTo>
                  <a:cubicBezTo>
                    <a:pt x="321" y="8"/>
                    <a:pt x="329" y="0"/>
                    <a:pt x="33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212834"/>
                </a:solidFill>
              </a:endParaRPr>
            </a:p>
          </p:txBody>
        </p:sp>
        <p:sp>
          <p:nvSpPr>
            <p:cNvPr id="76" name="Freeform 62"/>
            <p:cNvSpPr>
              <a:spLocks noEditPoints="1"/>
            </p:cNvSpPr>
            <p:nvPr/>
          </p:nvSpPr>
          <p:spPr bwMode="auto">
            <a:xfrm>
              <a:off x="1074" y="2044"/>
              <a:ext cx="246" cy="183"/>
            </a:xfrm>
            <a:custGeom>
              <a:avLst/>
              <a:gdLst>
                <a:gd name="T0" fmla="*/ 0 w 603"/>
                <a:gd name="T1" fmla="*/ 18 h 450"/>
                <a:gd name="T2" fmla="*/ 18 w 603"/>
                <a:gd name="T3" fmla="*/ 0 h 450"/>
                <a:gd name="T4" fmla="*/ 585 w 603"/>
                <a:gd name="T5" fmla="*/ 0 h 450"/>
                <a:gd name="T6" fmla="*/ 603 w 603"/>
                <a:gd name="T7" fmla="*/ 18 h 450"/>
                <a:gd name="T8" fmla="*/ 585 w 603"/>
                <a:gd name="T9" fmla="*/ 36 h 450"/>
                <a:gd name="T10" fmla="*/ 18 w 603"/>
                <a:gd name="T11" fmla="*/ 36 h 450"/>
                <a:gd name="T12" fmla="*/ 0 w 603"/>
                <a:gd name="T13" fmla="*/ 18 h 450"/>
                <a:gd name="T14" fmla="*/ 306 w 603"/>
                <a:gd name="T15" fmla="*/ 450 h 450"/>
                <a:gd name="T16" fmla="*/ 184 w 603"/>
                <a:gd name="T17" fmla="*/ 400 h 450"/>
                <a:gd name="T18" fmla="*/ 134 w 603"/>
                <a:gd name="T19" fmla="*/ 279 h 450"/>
                <a:gd name="T20" fmla="*/ 184 w 603"/>
                <a:gd name="T21" fmla="*/ 158 h 450"/>
                <a:gd name="T22" fmla="*/ 306 w 603"/>
                <a:gd name="T23" fmla="*/ 107 h 450"/>
                <a:gd name="T24" fmla="*/ 324 w 603"/>
                <a:gd name="T25" fmla="*/ 125 h 450"/>
                <a:gd name="T26" fmla="*/ 306 w 603"/>
                <a:gd name="T27" fmla="*/ 143 h 450"/>
                <a:gd name="T28" fmla="*/ 170 w 603"/>
                <a:gd name="T29" fmla="*/ 279 h 450"/>
                <a:gd name="T30" fmla="*/ 306 w 603"/>
                <a:gd name="T31" fmla="*/ 414 h 450"/>
                <a:gd name="T32" fmla="*/ 441 w 603"/>
                <a:gd name="T33" fmla="*/ 279 h 450"/>
                <a:gd name="T34" fmla="*/ 459 w 603"/>
                <a:gd name="T35" fmla="*/ 261 h 450"/>
                <a:gd name="T36" fmla="*/ 477 w 603"/>
                <a:gd name="T37" fmla="*/ 279 h 450"/>
                <a:gd name="T38" fmla="*/ 427 w 603"/>
                <a:gd name="T39" fmla="*/ 400 h 450"/>
                <a:gd name="T40" fmla="*/ 306 w 603"/>
                <a:gd name="T41"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3" h="450">
                  <a:moveTo>
                    <a:pt x="0" y="18"/>
                  </a:moveTo>
                  <a:cubicBezTo>
                    <a:pt x="0" y="8"/>
                    <a:pt x="8" y="0"/>
                    <a:pt x="18" y="0"/>
                  </a:cubicBezTo>
                  <a:cubicBezTo>
                    <a:pt x="585" y="0"/>
                    <a:pt x="585" y="0"/>
                    <a:pt x="585" y="0"/>
                  </a:cubicBezTo>
                  <a:cubicBezTo>
                    <a:pt x="595" y="0"/>
                    <a:pt x="603" y="8"/>
                    <a:pt x="603" y="18"/>
                  </a:cubicBezTo>
                  <a:cubicBezTo>
                    <a:pt x="603" y="28"/>
                    <a:pt x="595" y="36"/>
                    <a:pt x="585" y="36"/>
                  </a:cubicBezTo>
                  <a:cubicBezTo>
                    <a:pt x="18" y="36"/>
                    <a:pt x="18" y="36"/>
                    <a:pt x="18" y="36"/>
                  </a:cubicBezTo>
                  <a:cubicBezTo>
                    <a:pt x="8" y="36"/>
                    <a:pt x="0" y="28"/>
                    <a:pt x="0" y="18"/>
                  </a:cubicBezTo>
                  <a:close/>
                  <a:moveTo>
                    <a:pt x="306" y="450"/>
                  </a:moveTo>
                  <a:cubicBezTo>
                    <a:pt x="260" y="450"/>
                    <a:pt x="217" y="433"/>
                    <a:pt x="184" y="400"/>
                  </a:cubicBezTo>
                  <a:cubicBezTo>
                    <a:pt x="152" y="368"/>
                    <a:pt x="134" y="325"/>
                    <a:pt x="134" y="279"/>
                  </a:cubicBezTo>
                  <a:cubicBezTo>
                    <a:pt x="134" y="233"/>
                    <a:pt x="152" y="190"/>
                    <a:pt x="184" y="158"/>
                  </a:cubicBezTo>
                  <a:cubicBezTo>
                    <a:pt x="217" y="125"/>
                    <a:pt x="260" y="107"/>
                    <a:pt x="306" y="107"/>
                  </a:cubicBezTo>
                  <a:cubicBezTo>
                    <a:pt x="316" y="107"/>
                    <a:pt x="324" y="115"/>
                    <a:pt x="324" y="125"/>
                  </a:cubicBezTo>
                  <a:cubicBezTo>
                    <a:pt x="324" y="135"/>
                    <a:pt x="316" y="143"/>
                    <a:pt x="306" y="143"/>
                  </a:cubicBezTo>
                  <a:cubicBezTo>
                    <a:pt x="231" y="143"/>
                    <a:pt x="170" y="204"/>
                    <a:pt x="170" y="279"/>
                  </a:cubicBezTo>
                  <a:cubicBezTo>
                    <a:pt x="170" y="354"/>
                    <a:pt x="231" y="414"/>
                    <a:pt x="306" y="414"/>
                  </a:cubicBezTo>
                  <a:cubicBezTo>
                    <a:pt x="380" y="414"/>
                    <a:pt x="441" y="354"/>
                    <a:pt x="441" y="279"/>
                  </a:cubicBezTo>
                  <a:cubicBezTo>
                    <a:pt x="441" y="269"/>
                    <a:pt x="449" y="261"/>
                    <a:pt x="459" y="261"/>
                  </a:cubicBezTo>
                  <a:cubicBezTo>
                    <a:pt x="469" y="261"/>
                    <a:pt x="477" y="269"/>
                    <a:pt x="477" y="279"/>
                  </a:cubicBezTo>
                  <a:cubicBezTo>
                    <a:pt x="477" y="325"/>
                    <a:pt x="459" y="368"/>
                    <a:pt x="427" y="400"/>
                  </a:cubicBezTo>
                  <a:cubicBezTo>
                    <a:pt x="395" y="433"/>
                    <a:pt x="351" y="450"/>
                    <a:pt x="306" y="4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212834"/>
                </a:solidFill>
              </a:endParaRPr>
            </a:p>
          </p:txBody>
        </p:sp>
        <p:sp>
          <p:nvSpPr>
            <p:cNvPr id="77" name="Freeform 63"/>
            <p:cNvSpPr/>
            <p:nvPr/>
          </p:nvSpPr>
          <p:spPr bwMode="auto">
            <a:xfrm>
              <a:off x="1193" y="2088"/>
              <a:ext cx="53" cy="72"/>
            </a:xfrm>
            <a:custGeom>
              <a:avLst/>
              <a:gdLst>
                <a:gd name="T0" fmla="*/ 113 w 131"/>
                <a:gd name="T1" fmla="*/ 176 h 176"/>
                <a:gd name="T2" fmla="*/ 18 w 131"/>
                <a:gd name="T3" fmla="*/ 176 h 176"/>
                <a:gd name="T4" fmla="*/ 0 w 131"/>
                <a:gd name="T5" fmla="*/ 158 h 176"/>
                <a:gd name="T6" fmla="*/ 0 w 131"/>
                <a:gd name="T7" fmla="*/ 18 h 176"/>
                <a:gd name="T8" fmla="*/ 18 w 131"/>
                <a:gd name="T9" fmla="*/ 0 h 176"/>
                <a:gd name="T10" fmla="*/ 36 w 131"/>
                <a:gd name="T11" fmla="*/ 18 h 176"/>
                <a:gd name="T12" fmla="*/ 36 w 131"/>
                <a:gd name="T13" fmla="*/ 140 h 176"/>
                <a:gd name="T14" fmla="*/ 113 w 131"/>
                <a:gd name="T15" fmla="*/ 140 h 176"/>
                <a:gd name="T16" fmla="*/ 131 w 131"/>
                <a:gd name="T17" fmla="*/ 158 h 176"/>
                <a:gd name="T18" fmla="*/ 113 w 131"/>
                <a:gd name="T19"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76">
                  <a:moveTo>
                    <a:pt x="113" y="176"/>
                  </a:moveTo>
                  <a:cubicBezTo>
                    <a:pt x="18" y="176"/>
                    <a:pt x="18" y="176"/>
                    <a:pt x="18" y="176"/>
                  </a:cubicBezTo>
                  <a:cubicBezTo>
                    <a:pt x="8" y="176"/>
                    <a:pt x="0" y="168"/>
                    <a:pt x="0" y="158"/>
                  </a:cubicBezTo>
                  <a:cubicBezTo>
                    <a:pt x="0" y="18"/>
                    <a:pt x="0" y="18"/>
                    <a:pt x="0" y="18"/>
                  </a:cubicBezTo>
                  <a:cubicBezTo>
                    <a:pt x="0" y="8"/>
                    <a:pt x="8" y="0"/>
                    <a:pt x="18" y="0"/>
                  </a:cubicBezTo>
                  <a:cubicBezTo>
                    <a:pt x="28" y="0"/>
                    <a:pt x="36" y="8"/>
                    <a:pt x="36" y="18"/>
                  </a:cubicBezTo>
                  <a:cubicBezTo>
                    <a:pt x="36" y="140"/>
                    <a:pt x="36" y="140"/>
                    <a:pt x="36" y="140"/>
                  </a:cubicBezTo>
                  <a:cubicBezTo>
                    <a:pt x="113" y="140"/>
                    <a:pt x="113" y="140"/>
                    <a:pt x="113" y="140"/>
                  </a:cubicBezTo>
                  <a:cubicBezTo>
                    <a:pt x="123" y="140"/>
                    <a:pt x="131" y="148"/>
                    <a:pt x="131" y="158"/>
                  </a:cubicBezTo>
                  <a:cubicBezTo>
                    <a:pt x="131" y="168"/>
                    <a:pt x="123" y="176"/>
                    <a:pt x="113" y="1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rgbClr val="212834"/>
                </a:solidFill>
              </a:endParaRPr>
            </a:p>
          </p:txBody>
        </p:sp>
      </p:grpSp>
      <p:grpSp>
        <p:nvGrpSpPr>
          <p:cNvPr id="79" name="Group 66"/>
          <p:cNvGrpSpPr>
            <a:grpSpLocks noChangeAspect="1"/>
          </p:cNvGrpSpPr>
          <p:nvPr/>
        </p:nvGrpSpPr>
        <p:grpSpPr bwMode="auto">
          <a:xfrm>
            <a:off x="6418151" y="4542797"/>
            <a:ext cx="256116" cy="277284"/>
            <a:chOff x="2111" y="2322"/>
            <a:chExt cx="121" cy="131"/>
          </a:xfrm>
          <a:solidFill>
            <a:schemeClr val="bg1"/>
          </a:solidFill>
        </p:grpSpPr>
        <p:sp>
          <p:nvSpPr>
            <p:cNvPr id="81" name="Freeform 67"/>
            <p:cNvSpPr/>
            <p:nvPr/>
          </p:nvSpPr>
          <p:spPr bwMode="auto">
            <a:xfrm>
              <a:off x="2159" y="2350"/>
              <a:ext cx="40" cy="37"/>
            </a:xfrm>
            <a:custGeom>
              <a:avLst/>
              <a:gdLst>
                <a:gd name="T0" fmla="*/ 89 w 213"/>
                <a:gd name="T1" fmla="*/ 19 h 198"/>
                <a:gd name="T2" fmla="*/ 196 w 213"/>
                <a:gd name="T3" fmla="*/ 143 h 198"/>
                <a:gd name="T4" fmla="*/ 208 w 213"/>
                <a:gd name="T5" fmla="*/ 189 h 198"/>
                <a:gd name="T6" fmla="*/ 206 w 213"/>
                <a:gd name="T7" fmla="*/ 191 h 198"/>
                <a:gd name="T8" fmla="*/ 158 w 213"/>
                <a:gd name="T9" fmla="*/ 186 h 198"/>
                <a:gd name="T10" fmla="*/ 22 w 213"/>
                <a:gd name="T11" fmla="*/ 92 h 198"/>
                <a:gd name="T12" fmla="*/ 13 w 213"/>
                <a:gd name="T13" fmla="*/ 44 h 198"/>
                <a:gd name="T14" fmla="*/ 40 w 213"/>
                <a:gd name="T15" fmla="*/ 15 h 198"/>
                <a:gd name="T16" fmla="*/ 89 w 213"/>
                <a:gd name="T17" fmla="*/ 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98">
                  <a:moveTo>
                    <a:pt x="89" y="19"/>
                  </a:moveTo>
                  <a:cubicBezTo>
                    <a:pt x="196" y="143"/>
                    <a:pt x="196" y="143"/>
                    <a:pt x="196" y="143"/>
                  </a:cubicBezTo>
                  <a:cubicBezTo>
                    <a:pt x="210" y="160"/>
                    <a:pt x="213" y="183"/>
                    <a:pt x="208" y="189"/>
                  </a:cubicBezTo>
                  <a:cubicBezTo>
                    <a:pt x="206" y="191"/>
                    <a:pt x="206" y="191"/>
                    <a:pt x="206" y="191"/>
                  </a:cubicBezTo>
                  <a:cubicBezTo>
                    <a:pt x="200" y="197"/>
                    <a:pt x="176" y="198"/>
                    <a:pt x="158" y="186"/>
                  </a:cubicBezTo>
                  <a:cubicBezTo>
                    <a:pt x="22" y="92"/>
                    <a:pt x="22" y="92"/>
                    <a:pt x="22" y="92"/>
                  </a:cubicBezTo>
                  <a:cubicBezTo>
                    <a:pt x="4" y="80"/>
                    <a:pt x="0" y="58"/>
                    <a:pt x="13" y="44"/>
                  </a:cubicBezTo>
                  <a:cubicBezTo>
                    <a:pt x="40" y="15"/>
                    <a:pt x="40" y="15"/>
                    <a:pt x="40" y="15"/>
                  </a:cubicBezTo>
                  <a:cubicBezTo>
                    <a:pt x="53" y="0"/>
                    <a:pt x="74" y="2"/>
                    <a:pt x="89" y="19"/>
                  </a:cubicBezTo>
                  <a:close/>
                </a:path>
              </a:pathLst>
            </a:custGeom>
            <a:grpFill/>
            <a:ln w="9525">
              <a:noFill/>
              <a:round/>
            </a:ln>
          </p:spPr>
          <p:txBody>
            <a:bodyPr vert="horz" wrap="square" lIns="121920" tIns="60960" rIns="121920" bIns="60960" numCol="1" anchor="t" anchorCtr="0" compatLnSpc="1"/>
            <a:lstStyle/>
            <a:p>
              <a:endParaRPr lang="zh-CN" altLang="en-US" sz="2400">
                <a:solidFill>
                  <a:srgbClr val="212834"/>
                </a:solidFill>
              </a:endParaRPr>
            </a:p>
          </p:txBody>
        </p:sp>
        <p:sp>
          <p:nvSpPr>
            <p:cNvPr id="82" name="Freeform 68"/>
            <p:cNvSpPr>
              <a:spLocks noEditPoints="1"/>
            </p:cNvSpPr>
            <p:nvPr/>
          </p:nvSpPr>
          <p:spPr bwMode="auto">
            <a:xfrm>
              <a:off x="2129" y="2322"/>
              <a:ext cx="71" cy="90"/>
            </a:xfrm>
            <a:custGeom>
              <a:avLst/>
              <a:gdLst>
                <a:gd name="T0" fmla="*/ 142 w 381"/>
                <a:gd name="T1" fmla="*/ 449 h 481"/>
                <a:gd name="T2" fmla="*/ 348 w 381"/>
                <a:gd name="T3" fmla="*/ 236 h 481"/>
                <a:gd name="T4" fmla="*/ 374 w 381"/>
                <a:gd name="T5" fmla="*/ 235 h 481"/>
                <a:gd name="T6" fmla="*/ 374 w 381"/>
                <a:gd name="T7" fmla="*/ 260 h 481"/>
                <a:gd name="T8" fmla="*/ 168 w 381"/>
                <a:gd name="T9" fmla="*/ 474 h 481"/>
                <a:gd name="T10" fmla="*/ 142 w 381"/>
                <a:gd name="T11" fmla="*/ 474 h 481"/>
                <a:gd name="T12" fmla="*/ 142 w 381"/>
                <a:gd name="T13" fmla="*/ 449 h 481"/>
                <a:gd name="T14" fmla="*/ 122 w 381"/>
                <a:gd name="T15" fmla="*/ 245 h 481"/>
                <a:gd name="T16" fmla="*/ 0 w 381"/>
                <a:gd name="T17" fmla="*/ 123 h 481"/>
                <a:gd name="T18" fmla="*/ 20 w 381"/>
                <a:gd name="T19" fmla="*/ 56 h 481"/>
                <a:gd name="T20" fmla="*/ 45 w 381"/>
                <a:gd name="T21" fmla="*/ 51 h 481"/>
                <a:gd name="T22" fmla="*/ 50 w 381"/>
                <a:gd name="T23" fmla="*/ 76 h 481"/>
                <a:gd name="T24" fmla="*/ 36 w 381"/>
                <a:gd name="T25" fmla="*/ 123 h 481"/>
                <a:gd name="T26" fmla="*/ 122 w 381"/>
                <a:gd name="T27" fmla="*/ 209 h 481"/>
                <a:gd name="T28" fmla="*/ 209 w 381"/>
                <a:gd name="T29" fmla="*/ 123 h 481"/>
                <a:gd name="T30" fmla="*/ 133 w 381"/>
                <a:gd name="T31" fmla="*/ 37 h 481"/>
                <a:gd name="T32" fmla="*/ 117 w 381"/>
                <a:gd name="T33" fmla="*/ 17 h 481"/>
                <a:gd name="T34" fmla="*/ 137 w 381"/>
                <a:gd name="T35" fmla="*/ 2 h 481"/>
                <a:gd name="T36" fmla="*/ 245 w 381"/>
                <a:gd name="T37" fmla="*/ 123 h 481"/>
                <a:gd name="T38" fmla="*/ 122 w 381"/>
                <a:gd name="T39" fmla="*/ 245 h 481"/>
                <a:gd name="T40" fmla="*/ 67 w 381"/>
                <a:gd name="T41" fmla="*/ 52 h 481"/>
                <a:gd name="T42" fmla="*/ 52 w 381"/>
                <a:gd name="T43" fmla="*/ 44 h 481"/>
                <a:gd name="T44" fmla="*/ 58 w 381"/>
                <a:gd name="T45" fmla="*/ 19 h 481"/>
                <a:gd name="T46" fmla="*/ 81 w 381"/>
                <a:gd name="T47" fmla="*/ 8 h 481"/>
                <a:gd name="T48" fmla="*/ 104 w 381"/>
                <a:gd name="T49" fmla="*/ 19 h 481"/>
                <a:gd name="T50" fmla="*/ 93 w 381"/>
                <a:gd name="T51" fmla="*/ 42 h 481"/>
                <a:gd name="T52" fmla="*/ 77 w 381"/>
                <a:gd name="T53" fmla="*/ 50 h 481"/>
                <a:gd name="T54" fmla="*/ 67 w 381"/>
                <a:gd name="T55" fmla="*/ 5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1" h="481">
                  <a:moveTo>
                    <a:pt x="142" y="449"/>
                  </a:moveTo>
                  <a:cubicBezTo>
                    <a:pt x="348" y="236"/>
                    <a:pt x="348" y="236"/>
                    <a:pt x="348" y="236"/>
                  </a:cubicBezTo>
                  <a:cubicBezTo>
                    <a:pt x="355" y="228"/>
                    <a:pt x="366" y="228"/>
                    <a:pt x="374" y="235"/>
                  </a:cubicBezTo>
                  <a:cubicBezTo>
                    <a:pt x="381" y="242"/>
                    <a:pt x="381" y="253"/>
                    <a:pt x="374" y="260"/>
                  </a:cubicBezTo>
                  <a:cubicBezTo>
                    <a:pt x="168" y="474"/>
                    <a:pt x="168" y="474"/>
                    <a:pt x="168" y="474"/>
                  </a:cubicBezTo>
                  <a:cubicBezTo>
                    <a:pt x="161" y="481"/>
                    <a:pt x="150" y="481"/>
                    <a:pt x="142" y="474"/>
                  </a:cubicBezTo>
                  <a:cubicBezTo>
                    <a:pt x="135" y="467"/>
                    <a:pt x="135" y="456"/>
                    <a:pt x="142" y="449"/>
                  </a:cubicBezTo>
                  <a:close/>
                  <a:moveTo>
                    <a:pt x="122" y="245"/>
                  </a:moveTo>
                  <a:cubicBezTo>
                    <a:pt x="55" y="245"/>
                    <a:pt x="0" y="190"/>
                    <a:pt x="0" y="123"/>
                  </a:cubicBezTo>
                  <a:cubicBezTo>
                    <a:pt x="0" y="99"/>
                    <a:pt x="7" y="76"/>
                    <a:pt x="20" y="56"/>
                  </a:cubicBezTo>
                  <a:cubicBezTo>
                    <a:pt x="26" y="48"/>
                    <a:pt x="37" y="45"/>
                    <a:pt x="45" y="51"/>
                  </a:cubicBezTo>
                  <a:cubicBezTo>
                    <a:pt x="53" y="56"/>
                    <a:pt x="56" y="67"/>
                    <a:pt x="50" y="76"/>
                  </a:cubicBezTo>
                  <a:cubicBezTo>
                    <a:pt x="41" y="90"/>
                    <a:pt x="36" y="106"/>
                    <a:pt x="36" y="123"/>
                  </a:cubicBezTo>
                  <a:cubicBezTo>
                    <a:pt x="36" y="171"/>
                    <a:pt x="75" y="209"/>
                    <a:pt x="122" y="209"/>
                  </a:cubicBezTo>
                  <a:cubicBezTo>
                    <a:pt x="170" y="209"/>
                    <a:pt x="209" y="171"/>
                    <a:pt x="209" y="123"/>
                  </a:cubicBezTo>
                  <a:cubicBezTo>
                    <a:pt x="209" y="79"/>
                    <a:pt x="176" y="42"/>
                    <a:pt x="133" y="37"/>
                  </a:cubicBezTo>
                  <a:cubicBezTo>
                    <a:pt x="123" y="36"/>
                    <a:pt x="116" y="27"/>
                    <a:pt x="117" y="17"/>
                  </a:cubicBezTo>
                  <a:cubicBezTo>
                    <a:pt x="118" y="7"/>
                    <a:pt x="127" y="0"/>
                    <a:pt x="137" y="2"/>
                  </a:cubicBezTo>
                  <a:cubicBezTo>
                    <a:pt x="198" y="9"/>
                    <a:pt x="245" y="61"/>
                    <a:pt x="245" y="123"/>
                  </a:cubicBezTo>
                  <a:cubicBezTo>
                    <a:pt x="245" y="190"/>
                    <a:pt x="190" y="245"/>
                    <a:pt x="122" y="245"/>
                  </a:cubicBezTo>
                  <a:close/>
                  <a:moveTo>
                    <a:pt x="67" y="52"/>
                  </a:moveTo>
                  <a:cubicBezTo>
                    <a:pt x="61" y="52"/>
                    <a:pt x="55" y="50"/>
                    <a:pt x="52" y="44"/>
                  </a:cubicBezTo>
                  <a:cubicBezTo>
                    <a:pt x="47" y="36"/>
                    <a:pt x="49" y="25"/>
                    <a:pt x="58" y="19"/>
                  </a:cubicBezTo>
                  <a:cubicBezTo>
                    <a:pt x="65" y="15"/>
                    <a:pt x="73" y="11"/>
                    <a:pt x="81" y="8"/>
                  </a:cubicBezTo>
                  <a:cubicBezTo>
                    <a:pt x="91" y="5"/>
                    <a:pt x="101" y="9"/>
                    <a:pt x="104" y="19"/>
                  </a:cubicBezTo>
                  <a:cubicBezTo>
                    <a:pt x="107" y="28"/>
                    <a:pt x="103" y="38"/>
                    <a:pt x="93" y="42"/>
                  </a:cubicBezTo>
                  <a:cubicBezTo>
                    <a:pt x="87" y="44"/>
                    <a:pt x="82" y="47"/>
                    <a:pt x="77" y="50"/>
                  </a:cubicBezTo>
                  <a:cubicBezTo>
                    <a:pt x="74" y="52"/>
                    <a:pt x="71" y="52"/>
                    <a:pt x="67" y="52"/>
                  </a:cubicBezTo>
                  <a:close/>
                </a:path>
              </a:pathLst>
            </a:custGeom>
            <a:grpFill/>
            <a:ln w="9525">
              <a:noFill/>
              <a:round/>
            </a:ln>
          </p:spPr>
          <p:txBody>
            <a:bodyPr vert="horz" wrap="square" lIns="121920" tIns="60960" rIns="121920" bIns="60960" numCol="1" anchor="t" anchorCtr="0" compatLnSpc="1"/>
            <a:lstStyle/>
            <a:p>
              <a:endParaRPr lang="zh-CN" altLang="en-US" sz="2400" dirty="0">
                <a:solidFill>
                  <a:srgbClr val="212834"/>
                </a:solidFill>
              </a:endParaRPr>
            </a:p>
          </p:txBody>
        </p:sp>
        <p:sp>
          <p:nvSpPr>
            <p:cNvPr id="83" name="Freeform 69"/>
            <p:cNvSpPr>
              <a:spLocks noEditPoints="1"/>
            </p:cNvSpPr>
            <p:nvPr/>
          </p:nvSpPr>
          <p:spPr bwMode="auto">
            <a:xfrm>
              <a:off x="2111" y="2406"/>
              <a:ext cx="121" cy="47"/>
            </a:xfrm>
            <a:custGeom>
              <a:avLst/>
              <a:gdLst>
                <a:gd name="T0" fmla="*/ 597 w 648"/>
                <a:gd name="T1" fmla="*/ 249 h 249"/>
                <a:gd name="T2" fmla="*/ 50 w 648"/>
                <a:gd name="T3" fmla="*/ 249 h 249"/>
                <a:gd name="T4" fmla="*/ 0 w 648"/>
                <a:gd name="T5" fmla="*/ 198 h 249"/>
                <a:gd name="T6" fmla="*/ 0 w 648"/>
                <a:gd name="T7" fmla="*/ 50 h 249"/>
                <a:gd name="T8" fmla="*/ 50 w 648"/>
                <a:gd name="T9" fmla="*/ 0 h 249"/>
                <a:gd name="T10" fmla="*/ 597 w 648"/>
                <a:gd name="T11" fmla="*/ 0 h 249"/>
                <a:gd name="T12" fmla="*/ 648 w 648"/>
                <a:gd name="T13" fmla="*/ 50 h 249"/>
                <a:gd name="T14" fmla="*/ 648 w 648"/>
                <a:gd name="T15" fmla="*/ 198 h 249"/>
                <a:gd name="T16" fmla="*/ 597 w 648"/>
                <a:gd name="T17" fmla="*/ 249 h 249"/>
                <a:gd name="T18" fmla="*/ 50 w 648"/>
                <a:gd name="T19" fmla="*/ 35 h 249"/>
                <a:gd name="T20" fmla="*/ 36 w 648"/>
                <a:gd name="T21" fmla="*/ 50 h 249"/>
                <a:gd name="T22" fmla="*/ 36 w 648"/>
                <a:gd name="T23" fmla="*/ 198 h 249"/>
                <a:gd name="T24" fmla="*/ 50 w 648"/>
                <a:gd name="T25" fmla="*/ 213 h 249"/>
                <a:gd name="T26" fmla="*/ 597 w 648"/>
                <a:gd name="T27" fmla="*/ 213 h 249"/>
                <a:gd name="T28" fmla="*/ 612 w 648"/>
                <a:gd name="T29" fmla="*/ 198 h 249"/>
                <a:gd name="T30" fmla="*/ 612 w 648"/>
                <a:gd name="T31" fmla="*/ 50 h 249"/>
                <a:gd name="T32" fmla="*/ 597 w 648"/>
                <a:gd name="T33" fmla="*/ 35 h 249"/>
                <a:gd name="T34" fmla="*/ 50 w 648"/>
                <a:gd name="T35" fmla="*/ 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8" h="249">
                  <a:moveTo>
                    <a:pt x="597" y="249"/>
                  </a:moveTo>
                  <a:cubicBezTo>
                    <a:pt x="50" y="249"/>
                    <a:pt x="50" y="249"/>
                    <a:pt x="50" y="249"/>
                  </a:cubicBezTo>
                  <a:cubicBezTo>
                    <a:pt x="22" y="249"/>
                    <a:pt x="0" y="226"/>
                    <a:pt x="0" y="198"/>
                  </a:cubicBezTo>
                  <a:cubicBezTo>
                    <a:pt x="0" y="50"/>
                    <a:pt x="0" y="50"/>
                    <a:pt x="0" y="50"/>
                  </a:cubicBezTo>
                  <a:cubicBezTo>
                    <a:pt x="0" y="22"/>
                    <a:pt x="22" y="0"/>
                    <a:pt x="50" y="0"/>
                  </a:cubicBezTo>
                  <a:cubicBezTo>
                    <a:pt x="597" y="0"/>
                    <a:pt x="597" y="0"/>
                    <a:pt x="597" y="0"/>
                  </a:cubicBezTo>
                  <a:cubicBezTo>
                    <a:pt x="625" y="0"/>
                    <a:pt x="648" y="22"/>
                    <a:pt x="648" y="50"/>
                  </a:cubicBezTo>
                  <a:cubicBezTo>
                    <a:pt x="648" y="198"/>
                    <a:pt x="648" y="198"/>
                    <a:pt x="648" y="198"/>
                  </a:cubicBezTo>
                  <a:cubicBezTo>
                    <a:pt x="648" y="226"/>
                    <a:pt x="625" y="249"/>
                    <a:pt x="597" y="249"/>
                  </a:cubicBezTo>
                  <a:close/>
                  <a:moveTo>
                    <a:pt x="50" y="35"/>
                  </a:moveTo>
                  <a:cubicBezTo>
                    <a:pt x="42" y="35"/>
                    <a:pt x="36" y="42"/>
                    <a:pt x="36" y="50"/>
                  </a:cubicBezTo>
                  <a:cubicBezTo>
                    <a:pt x="36" y="198"/>
                    <a:pt x="36" y="198"/>
                    <a:pt x="36" y="198"/>
                  </a:cubicBezTo>
                  <a:cubicBezTo>
                    <a:pt x="36" y="206"/>
                    <a:pt x="42" y="213"/>
                    <a:pt x="50" y="213"/>
                  </a:cubicBezTo>
                  <a:cubicBezTo>
                    <a:pt x="597" y="213"/>
                    <a:pt x="597" y="213"/>
                    <a:pt x="597" y="213"/>
                  </a:cubicBezTo>
                  <a:cubicBezTo>
                    <a:pt x="605" y="213"/>
                    <a:pt x="612" y="206"/>
                    <a:pt x="612" y="198"/>
                  </a:cubicBezTo>
                  <a:cubicBezTo>
                    <a:pt x="612" y="50"/>
                    <a:pt x="612" y="50"/>
                    <a:pt x="612" y="50"/>
                  </a:cubicBezTo>
                  <a:cubicBezTo>
                    <a:pt x="612" y="42"/>
                    <a:pt x="605" y="35"/>
                    <a:pt x="597" y="35"/>
                  </a:cubicBezTo>
                  <a:lnTo>
                    <a:pt x="50" y="35"/>
                  </a:lnTo>
                  <a:close/>
                </a:path>
              </a:pathLst>
            </a:custGeom>
            <a:grpFill/>
            <a:ln w="9525">
              <a:noFill/>
              <a:round/>
            </a:ln>
          </p:spPr>
          <p:txBody>
            <a:bodyPr vert="horz" wrap="square" lIns="121920" tIns="60960" rIns="121920" bIns="60960" numCol="1" anchor="t" anchorCtr="0" compatLnSpc="1"/>
            <a:lstStyle/>
            <a:p>
              <a:endParaRPr lang="zh-CN" altLang="en-US" sz="2400">
                <a:solidFill>
                  <a:srgbClr val="212834"/>
                </a:solidFill>
              </a:endParaRPr>
            </a:p>
          </p:txBody>
        </p:sp>
      </p:grpSp>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04868" y="1274768"/>
            <a:ext cx="3336043" cy="1127763"/>
          </a:xfrm>
          <a:prstGeom prst="rect">
            <a:avLst/>
          </a:prstGeom>
        </p:spPr>
      </p:pic>
      <p:sp>
        <p:nvSpPr>
          <p:cNvPr id="22" name="矩形 21"/>
          <p:cNvSpPr/>
          <p:nvPr/>
        </p:nvSpPr>
        <p:spPr>
          <a:xfrm>
            <a:off x="3810754" y="4957009"/>
            <a:ext cx="4889611" cy="830997"/>
          </a:xfrm>
          <a:prstGeom prst="rect">
            <a:avLst/>
          </a:prstGeom>
          <a:noFill/>
        </p:spPr>
        <p:txBody>
          <a:bodyPr wrap="square" rtlCol="0">
            <a:spAutoFit/>
          </a:bodyPr>
          <a:lstStyle/>
          <a:p>
            <a:pPr algn="ctr"/>
            <a:r>
              <a:rPr lang="zh-CN" altLang="en-US" sz="2400" b="1"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汇报人：郭雨航</a:t>
            </a:r>
            <a:endParaRPr lang="en-US" altLang="zh-CN" sz="2400" b="1"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r>
              <a:rPr lang="zh-CN" altLang="en-US" sz="2400" b="1"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汇报时间：</a:t>
            </a:r>
            <a:r>
              <a:rPr lang="en-US" altLang="zh-CN" sz="2400" b="1" dirty="0">
                <a:solidFill>
                  <a:schemeClr val="accent5">
                    <a:lumMod val="50000"/>
                  </a:schemeClr>
                </a:solidFill>
                <a:latin typeface="Times New Roman" panose="02020603050405020304" pitchFamily="18" charset="0"/>
                <a:ea typeface="微软雅黑" panose="020B0503020204020204" pitchFamily="34" charset="-122"/>
                <a:cs typeface="Times New Roman" panose="02020603050405020304" pitchFamily="18" charset="0"/>
              </a:rPr>
              <a:t>2025.1.16</a:t>
            </a:r>
          </a:p>
        </p:txBody>
      </p:sp>
      <p:sp>
        <p:nvSpPr>
          <p:cNvPr id="2" name="灯片编号占位符 1"/>
          <p:cNvSpPr>
            <a:spLocks noGrp="1"/>
          </p:cNvSpPr>
          <p:nvPr>
            <p:ph type="sldNum" sz="quarter" idx="4"/>
          </p:nvPr>
        </p:nvSpPr>
        <p:spPr>
          <a:xfrm>
            <a:off x="8610600" y="6356350"/>
            <a:ext cx="2743200" cy="365125"/>
          </a:xfrm>
        </p:spPr>
        <p:txBody>
          <a:bodyPr/>
          <a:lstStyle/>
          <a:p>
            <a:pPr>
              <a:defRPr/>
            </a:pPr>
            <a:fld id="{EF3F989F-8D12-475D-9C50-23F49E8F4161}" type="slidenum">
              <a:rPr lang="zh-CN" altLang="en-US" smtClean="0"/>
              <a:t>1</a:t>
            </a:fld>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advTm="2566">
        <p159:morph option="byObject"/>
      </p:transition>
    </mc:Choice>
    <mc:Fallback xmlns="">
      <p:transition advTm="2566">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CC80F4-B457-16B1-E447-9F0E2C50157E}"/>
            </a:ext>
          </a:extLst>
        </p:cNvPr>
        <p:cNvGrpSpPr/>
        <p:nvPr/>
      </p:nvGrpSpPr>
      <p:grpSpPr>
        <a:xfrm>
          <a:off x="0" y="0"/>
          <a:ext cx="0" cy="0"/>
          <a:chOff x="0" y="0"/>
          <a:chExt cx="0" cy="0"/>
        </a:xfrm>
      </p:grpSpPr>
      <p:sp>
        <p:nvSpPr>
          <p:cNvPr id="7" name="矩形 6">
            <a:extLst>
              <a:ext uri="{FF2B5EF4-FFF2-40B4-BE49-F238E27FC236}">
                <a16:creationId xmlns:a16="http://schemas.microsoft.com/office/drawing/2014/main" id="{C2FEA1F0-1D3A-6D56-3C09-807325AD7164}"/>
              </a:ext>
            </a:extLst>
          </p:cNvPr>
          <p:cNvSpPr/>
          <p:nvPr/>
        </p:nvSpPr>
        <p:spPr>
          <a:xfrm>
            <a:off x="1" y="577642"/>
            <a:ext cx="12192000" cy="11700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C00000"/>
                </a:solidFill>
              </a:ln>
              <a:solidFill>
                <a:srgbClr val="C00000"/>
              </a:solidFill>
            </a:endParaRPr>
          </a:p>
        </p:txBody>
      </p:sp>
      <p:sp>
        <p:nvSpPr>
          <p:cNvPr id="8" name="矩形 7">
            <a:extLst>
              <a:ext uri="{FF2B5EF4-FFF2-40B4-BE49-F238E27FC236}">
                <a16:creationId xmlns:a16="http://schemas.microsoft.com/office/drawing/2014/main" id="{FBCB8ACD-853D-A4EF-8EF2-3EE4E8E54E94}"/>
              </a:ext>
            </a:extLst>
          </p:cNvPr>
          <p:cNvSpPr/>
          <p:nvPr/>
        </p:nvSpPr>
        <p:spPr>
          <a:xfrm>
            <a:off x="0" y="641020"/>
            <a:ext cx="12192000" cy="495569"/>
          </a:xfrm>
          <a:prstGeom prst="rect">
            <a:avLst/>
          </a:prstGeom>
          <a:solidFill>
            <a:schemeClr val="tx2">
              <a:lumMod val="40000"/>
              <a:lumOff val="60000"/>
            </a:schemeClr>
          </a:solidFill>
          <a:ln>
            <a:solidFill>
              <a:schemeClr val="accent1">
                <a:lumMod val="40000"/>
                <a:lumOff val="60000"/>
              </a:schemeClr>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17566089-B513-514B-EFAA-0ADB3E3EE2B7}"/>
              </a:ext>
            </a:extLst>
          </p:cNvPr>
          <p:cNvSpPr txBox="1"/>
          <p:nvPr/>
        </p:nvSpPr>
        <p:spPr>
          <a:xfrm>
            <a:off x="84838" y="39872"/>
            <a:ext cx="3927635" cy="523220"/>
          </a:xfrm>
          <a:prstGeom prst="rect">
            <a:avLst/>
          </a:prstGeom>
          <a:noFill/>
        </p:spPr>
        <p:txBody>
          <a:bodyPr wrap="square">
            <a:spAutoFit/>
          </a:bodyPr>
          <a:lstStyle/>
          <a:p>
            <a:r>
              <a:rPr lang="en-US" altLang="zh-CN" sz="2800" b="1" dirty="0">
                <a:solidFill>
                  <a:schemeClr val="accent1">
                    <a:lumMod val="50000"/>
                  </a:schemeClr>
                </a:solidFill>
                <a:latin typeface="Arial" panose="020B0604020202020204" pitchFamily="34" charset="0"/>
                <a:ea typeface="微软雅黑" panose="020B0503020204020204" pitchFamily="34" charset="-122"/>
              </a:rPr>
              <a:t>04</a:t>
            </a:r>
            <a:r>
              <a:rPr lang="zh-CN" altLang="en-US" sz="2800" b="1" dirty="0">
                <a:solidFill>
                  <a:schemeClr val="accent1">
                    <a:lumMod val="50000"/>
                  </a:schemeClr>
                </a:solidFill>
                <a:latin typeface="Arial" panose="020B0604020202020204" pitchFamily="34" charset="0"/>
                <a:ea typeface="微软雅黑" panose="020B0503020204020204" pitchFamily="34" charset="-122"/>
              </a:rPr>
              <a:t>研究结果</a:t>
            </a:r>
          </a:p>
        </p:txBody>
      </p:sp>
      <p:sp>
        <p:nvSpPr>
          <p:cNvPr id="10" name="文本框 9">
            <a:extLst>
              <a:ext uri="{FF2B5EF4-FFF2-40B4-BE49-F238E27FC236}">
                <a16:creationId xmlns:a16="http://schemas.microsoft.com/office/drawing/2014/main" id="{E9D7A335-1ED1-DA7D-B550-02724D697B32}"/>
              </a:ext>
            </a:extLst>
          </p:cNvPr>
          <p:cNvSpPr txBox="1"/>
          <p:nvPr/>
        </p:nvSpPr>
        <p:spPr>
          <a:xfrm>
            <a:off x="84838" y="613369"/>
            <a:ext cx="9445660" cy="521970"/>
          </a:xfrm>
          <a:prstGeom prst="rect">
            <a:avLst/>
          </a:prstGeom>
          <a:noFill/>
        </p:spPr>
        <p:txBody>
          <a:bodyPr wrap="square">
            <a:spAutoFit/>
          </a:bodyPr>
          <a:lstStyle/>
          <a:p>
            <a:r>
              <a:rPr lang="zh-CN" altLang="en-US" sz="2800" b="1" dirty="0">
                <a:solidFill>
                  <a:schemeClr val="accent1">
                    <a:lumMod val="50000"/>
                  </a:schemeClr>
                </a:solidFill>
                <a:latin typeface="Arial" panose="020B0604020202020204" pitchFamily="34" charset="0"/>
                <a:ea typeface="微软雅黑" panose="020B0503020204020204" pitchFamily="34" charset="-122"/>
              </a:rPr>
              <a:t>仿真结果</a:t>
            </a:r>
          </a:p>
        </p:txBody>
      </p:sp>
      <p:sp>
        <p:nvSpPr>
          <p:cNvPr id="44" name="灯片编号占位符 43">
            <a:extLst>
              <a:ext uri="{FF2B5EF4-FFF2-40B4-BE49-F238E27FC236}">
                <a16:creationId xmlns:a16="http://schemas.microsoft.com/office/drawing/2014/main" id="{6E4B3706-DF38-350D-64E8-434CB7D94456}"/>
              </a:ext>
            </a:extLst>
          </p:cNvPr>
          <p:cNvSpPr>
            <a:spLocks noGrp="1"/>
          </p:cNvSpPr>
          <p:nvPr>
            <p:ph type="sldNum" sz="quarter" idx="12"/>
          </p:nvPr>
        </p:nvSpPr>
        <p:spPr/>
        <p:txBody>
          <a:bodyPr/>
          <a:lstStyle/>
          <a:p>
            <a:fld id="{A12CC8A5-31B3-4E55-87D9-E629DD069B87}" type="slidenum">
              <a:rPr lang="zh-CN" altLang="en-US" smtClean="0"/>
              <a:t>10</a:t>
            </a:fld>
            <a:endParaRPr lang="zh-CN" altLang="en-US"/>
          </a:p>
        </p:txBody>
      </p:sp>
      <p:sp>
        <p:nvSpPr>
          <p:cNvPr id="3" name="Rectangle 1">
            <a:extLst>
              <a:ext uri="{FF2B5EF4-FFF2-40B4-BE49-F238E27FC236}">
                <a16:creationId xmlns:a16="http://schemas.microsoft.com/office/drawing/2014/main" id="{DAA8F71F-1194-C827-A887-1F9913D8AF9F}"/>
              </a:ext>
            </a:extLst>
          </p:cNvPr>
          <p:cNvSpPr>
            <a:spLocks noChangeArrowheads="1"/>
          </p:cNvSpPr>
          <p:nvPr/>
        </p:nvSpPr>
        <p:spPr bwMode="auto">
          <a:xfrm>
            <a:off x="6335415" y="1288345"/>
            <a:ext cx="409731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73050" algn="l" defTabSz="914400" rtl="0" eaLnBrk="0" fontAlgn="base" latinLnBrk="0" hangingPunct="0">
              <a:lnSpc>
                <a:spcPct val="100000"/>
              </a:lnSpc>
              <a:spcBef>
                <a:spcPct val="0"/>
              </a:spcBef>
              <a:spcAft>
                <a:spcPct val="0"/>
              </a:spcAft>
              <a:buClrTx/>
              <a:buSzTx/>
              <a:buFontTx/>
              <a:buNone/>
              <a:tabLst/>
            </a:pPr>
            <a:r>
              <a:rPr lang="zh-CN" altLang="zh-CN" dirty="0">
                <a:latin typeface="宋体" panose="02010600030101010101" pitchFamily="2" charset="-122"/>
                <a:ea typeface="宋体" panose="02010600030101010101" pitchFamily="2" charset="-122"/>
              </a:rPr>
              <a:t>横程：</a:t>
            </a:r>
            <a:r>
              <a:rPr lang="en-US" altLang="zh-CN" dirty="0">
                <a:latin typeface="宋体" panose="02010600030101010101" pitchFamily="2" charset="-122"/>
                <a:ea typeface="宋体" panose="02010600030101010101" pitchFamily="2" charset="-122"/>
              </a:rPr>
              <a:t>2226km</a:t>
            </a:r>
            <a:r>
              <a:rPr lang="zh-CN" altLang="en-US" dirty="0">
                <a:latin typeface="宋体" panose="02010600030101010101" pitchFamily="2" charset="-122"/>
                <a:ea typeface="宋体" panose="02010600030101010101" pitchFamily="2" charset="-122"/>
              </a:rPr>
              <a:t>，纵程：</a:t>
            </a:r>
            <a:r>
              <a:rPr lang="en-US" altLang="zh-CN" dirty="0">
                <a:latin typeface="宋体" panose="02010600030101010101" pitchFamily="2" charset="-122"/>
                <a:ea typeface="宋体" panose="02010600030101010101" pitchFamily="2" charset="-122"/>
              </a:rPr>
              <a:t>5566km</a:t>
            </a:r>
            <a:r>
              <a:rPr lang="zh-CN" altLang="en-US" dirty="0">
                <a:latin typeface="宋体" panose="02010600030101010101" pitchFamily="2" charset="-122"/>
                <a:ea typeface="宋体" panose="02010600030101010101" pitchFamily="2" charset="-122"/>
              </a:rPr>
              <a:t>，对应射程：</a:t>
            </a:r>
            <a:r>
              <a:rPr lang="en-US" altLang="zh-CN" dirty="0">
                <a:latin typeface="宋体" panose="02010600030101010101" pitchFamily="2" charset="-122"/>
                <a:ea typeface="宋体" panose="02010600030101010101" pitchFamily="2" charset="-122"/>
              </a:rPr>
              <a:t>5882km</a:t>
            </a:r>
            <a:r>
              <a:rPr lang="zh-CN" altLang="en-US" dirty="0">
                <a:latin typeface="宋体" panose="02010600030101010101" pitchFamily="2" charset="-122"/>
                <a:ea typeface="宋体" panose="02010600030101010101" pitchFamily="2" charset="-122"/>
              </a:rPr>
              <a:t>（终端纬度：</a:t>
            </a:r>
            <a:r>
              <a:rPr lang="en-US" altLang="zh-CN" dirty="0">
                <a:latin typeface="宋体" panose="02010600030101010101" pitchFamily="2" charset="-122"/>
                <a:ea typeface="宋体" panose="02010600030101010101" pitchFamily="2" charset="-122"/>
              </a:rPr>
              <a:t>20º</a:t>
            </a:r>
            <a:r>
              <a:rPr lang="zh-CN" altLang="en-US" dirty="0">
                <a:latin typeface="宋体" panose="02010600030101010101" pitchFamily="2" charset="-122"/>
                <a:ea typeface="宋体" panose="02010600030101010101" pitchFamily="2" charset="-122"/>
              </a:rPr>
              <a:t>，终端经度：</a:t>
            </a:r>
            <a:r>
              <a:rPr lang="en-US" altLang="zh-CN" dirty="0">
                <a:latin typeface="宋体" panose="02010600030101010101" pitchFamily="2" charset="-122"/>
                <a:ea typeface="宋体" panose="02010600030101010101" pitchFamily="2" charset="-122"/>
              </a:rPr>
              <a:t>50º</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p:txBody>
      </p:sp>
      <p:pic>
        <p:nvPicPr>
          <p:cNvPr id="24" name="图片 23">
            <a:extLst>
              <a:ext uri="{FF2B5EF4-FFF2-40B4-BE49-F238E27FC236}">
                <a16:creationId xmlns:a16="http://schemas.microsoft.com/office/drawing/2014/main" id="{9E9E94D2-245A-5C23-4853-3F56EA728E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2848" y="2792948"/>
            <a:ext cx="4404232" cy="3303175"/>
          </a:xfrm>
          <a:prstGeom prst="rect">
            <a:avLst/>
          </a:prstGeom>
        </p:spPr>
      </p:pic>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A2F25CD8-2D94-91B4-4892-E109B9FACA0B}"/>
                  </a:ext>
                </a:extLst>
              </p:cNvPr>
              <p:cNvSpPr txBox="1"/>
              <p:nvPr/>
            </p:nvSpPr>
            <p:spPr>
              <a:xfrm>
                <a:off x="130628" y="1317187"/>
                <a:ext cx="6113418" cy="2532745"/>
              </a:xfrm>
              <a:prstGeom prst="rect">
                <a:avLst/>
              </a:prstGeom>
              <a:noFill/>
            </p:spPr>
            <p:txBody>
              <a:bodyPr wrap="square">
                <a:spAutoFit/>
              </a:bodyPr>
              <a:lstStyle/>
              <a:p>
                <a:pPr>
                  <a:lnSpc>
                    <a:spcPct val="150000"/>
                  </a:lnSpc>
                </a:pP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zh-CN" sz="1800" kern="100" dirty="0">
                    <a:effectLst/>
                    <a:latin typeface="宋体" panose="02010600030101010101" pitchFamily="2" charset="-122"/>
                    <a:ea typeface="宋体" panose="02010600030101010101" pitchFamily="2" charset="-122"/>
                    <a:cs typeface="Times New Roman" panose="02020603050405020304" pitchFamily="18" charset="0"/>
                  </a:rPr>
                  <a:t>由于升力、阻力系数偏差对飞行器的横向机动能力影响很大，</a:t>
                </a:r>
                <a:r>
                  <a:rPr lang="zh-CN" altLang="zh-CN" kern="100" dirty="0">
                    <a:latin typeface="宋体" panose="02010600030101010101" pitchFamily="2" charset="-122"/>
                    <a:ea typeface="宋体" panose="02010600030101010101" pitchFamily="2" charset="-122"/>
                    <a:cs typeface="Times New Roman" panose="02020603050405020304" pitchFamily="18" charset="0"/>
                  </a:rPr>
                  <a:t>制导仿真时设定升力、阻力系数的偏差在</a:t>
                </a:r>
                <a14:m>
                  <m:oMath xmlns:m="http://schemas.openxmlformats.org/officeDocument/2006/math">
                    <m:r>
                      <a:rPr lang="en-US" altLang="zh-CN" kern="100">
                        <a:latin typeface="Cambria Math" panose="02040503050406030204" pitchFamily="18" charset="0"/>
                        <a:ea typeface="宋体" panose="02010600030101010101" pitchFamily="2" charset="-122"/>
                        <a:cs typeface="Times New Roman" panose="02020603050405020304" pitchFamily="18" charset="0"/>
                      </a:rPr>
                      <m:t>±5%</m:t>
                    </m:r>
                  </m:oMath>
                </a14:m>
                <a:r>
                  <a:rPr lang="zh-CN" altLang="en-US" kern="100" dirty="0">
                    <a:latin typeface="宋体" panose="02010600030101010101" pitchFamily="2" charset="-122"/>
                    <a:ea typeface="宋体" panose="02010600030101010101" pitchFamily="2" charset="-122"/>
                    <a:cs typeface="Times New Roman" panose="02020603050405020304" pitchFamily="18" charset="0"/>
                  </a:rPr>
                  <a:t>以内，</a:t>
                </a:r>
                <a:r>
                  <a:rPr lang="zh-CN" altLang="zh-CN" kern="100" dirty="0">
                    <a:latin typeface="宋体" panose="02010600030101010101" pitchFamily="2" charset="-122"/>
                    <a:ea typeface="宋体" panose="02010600030101010101" pitchFamily="2" charset="-122"/>
                    <a:cs typeface="Times New Roman" panose="02020603050405020304" pitchFamily="18" charset="0"/>
                  </a:rPr>
                  <a:t>以免横向机动能力损失太大。</a:t>
                </a: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zh-CN" altLang="zh-CN" kern="100" dirty="0">
                    <a:latin typeface="宋体" panose="02010600030101010101" pitchFamily="2" charset="-122"/>
                    <a:ea typeface="宋体" panose="02010600030101010101" pitchFamily="2" charset="-122"/>
                    <a:cs typeface="Times New Roman" panose="02020603050405020304" pitchFamily="18" charset="0"/>
                  </a:rPr>
                  <a:t>再入初始点状态：</a:t>
                </a: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zh-CN" altLang="zh-CN" kern="100" dirty="0">
                    <a:latin typeface="宋体" panose="02010600030101010101" pitchFamily="2" charset="-122"/>
                    <a:ea typeface="宋体" panose="02010600030101010101" pitchFamily="2" charset="-122"/>
                    <a:cs typeface="Times New Roman" panose="02020603050405020304" pitchFamily="18" charset="0"/>
                  </a:rPr>
                  <a:t>再入</a:t>
                </a:r>
                <a:r>
                  <a:rPr lang="zh-CN" altLang="en-US" kern="100" dirty="0">
                    <a:latin typeface="宋体" panose="02010600030101010101" pitchFamily="2" charset="-122"/>
                    <a:ea typeface="宋体" panose="02010600030101010101" pitchFamily="2" charset="-122"/>
                    <a:cs typeface="Times New Roman" panose="02020603050405020304" pitchFamily="18" charset="0"/>
                  </a:rPr>
                  <a:t>终</a:t>
                </a:r>
                <a:r>
                  <a:rPr lang="zh-CN" altLang="zh-CN" kern="100" dirty="0">
                    <a:latin typeface="宋体" panose="02010600030101010101" pitchFamily="2" charset="-122"/>
                    <a:ea typeface="宋体" panose="02010600030101010101" pitchFamily="2" charset="-122"/>
                    <a:cs typeface="Times New Roman" panose="02020603050405020304" pitchFamily="18" charset="0"/>
                  </a:rPr>
                  <a:t>点状态：</a:t>
                </a:r>
                <a:endParaRPr lang="zh-CN" altLang="en-US" kern="100" dirty="0">
                  <a:latin typeface="宋体" panose="02010600030101010101" pitchFamily="2" charset="-122"/>
                  <a:ea typeface="宋体" panose="02010600030101010101" pitchFamily="2" charset="-122"/>
                  <a:cs typeface="Times New Roman" panose="02020603050405020304" pitchFamily="18" charset="0"/>
                </a:endParaRPr>
              </a:p>
            </p:txBody>
          </p:sp>
        </mc:Choice>
        <mc:Fallback>
          <p:sp>
            <p:nvSpPr>
              <p:cNvPr id="4" name="文本框 3">
                <a:extLst>
                  <a:ext uri="{FF2B5EF4-FFF2-40B4-BE49-F238E27FC236}">
                    <a16:creationId xmlns:a16="http://schemas.microsoft.com/office/drawing/2014/main" id="{A2F25CD8-2D94-91B4-4892-E109B9FACA0B}"/>
                  </a:ext>
                </a:extLst>
              </p:cNvPr>
              <p:cNvSpPr txBox="1">
                <a:spLocks noRot="1" noChangeAspect="1" noMove="1" noResize="1" noEditPoints="1" noAdjustHandles="1" noChangeArrowheads="1" noChangeShapeType="1" noTextEdit="1"/>
              </p:cNvSpPr>
              <p:nvPr/>
            </p:nvSpPr>
            <p:spPr>
              <a:xfrm>
                <a:off x="130628" y="1317187"/>
                <a:ext cx="6113418" cy="2532745"/>
              </a:xfrm>
              <a:prstGeom prst="rect">
                <a:avLst/>
              </a:prstGeom>
              <a:blipFill>
                <a:blip r:embed="rId3"/>
                <a:stretch>
                  <a:fillRect l="-798" b="-2163"/>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9DC74CE7-C68D-F0FC-41A2-01F8BEC9866D}"/>
              </a:ext>
            </a:extLst>
          </p:cNvPr>
          <p:cNvPicPr>
            <a:picLocks noChangeAspect="1"/>
          </p:cNvPicPr>
          <p:nvPr/>
        </p:nvPicPr>
        <p:blipFill>
          <a:blip r:embed="rId4"/>
          <a:stretch>
            <a:fillRect/>
          </a:stretch>
        </p:blipFill>
        <p:spPr>
          <a:xfrm>
            <a:off x="680221" y="2998368"/>
            <a:ext cx="5324438" cy="395696"/>
          </a:xfrm>
          <a:prstGeom prst="rect">
            <a:avLst/>
          </a:prstGeom>
        </p:spPr>
      </p:pic>
      <p:pic>
        <p:nvPicPr>
          <p:cNvPr id="12" name="图片 11">
            <a:extLst>
              <a:ext uri="{FF2B5EF4-FFF2-40B4-BE49-F238E27FC236}">
                <a16:creationId xmlns:a16="http://schemas.microsoft.com/office/drawing/2014/main" id="{0264E7D1-8A0C-BD0F-A597-2FF950A00D01}"/>
              </a:ext>
            </a:extLst>
          </p:cNvPr>
          <p:cNvPicPr>
            <a:picLocks noChangeAspect="1"/>
          </p:cNvPicPr>
          <p:nvPr/>
        </p:nvPicPr>
        <p:blipFill>
          <a:blip r:embed="rId5"/>
          <a:stretch>
            <a:fillRect/>
          </a:stretch>
        </p:blipFill>
        <p:spPr>
          <a:xfrm>
            <a:off x="1160009" y="3849932"/>
            <a:ext cx="3255237" cy="527876"/>
          </a:xfrm>
          <a:prstGeom prst="rect">
            <a:avLst/>
          </a:prstGeom>
        </p:spPr>
      </p:pic>
      <p:pic>
        <p:nvPicPr>
          <p:cNvPr id="14" name="图片 13">
            <a:extLst>
              <a:ext uri="{FF2B5EF4-FFF2-40B4-BE49-F238E27FC236}">
                <a16:creationId xmlns:a16="http://schemas.microsoft.com/office/drawing/2014/main" id="{881E50FF-FF47-1439-7BD1-D979BC980079}"/>
              </a:ext>
            </a:extLst>
          </p:cNvPr>
          <p:cNvPicPr>
            <a:picLocks noChangeAspect="1"/>
          </p:cNvPicPr>
          <p:nvPr/>
        </p:nvPicPr>
        <p:blipFill>
          <a:blip r:embed="rId6"/>
          <a:stretch>
            <a:fillRect/>
          </a:stretch>
        </p:blipFill>
        <p:spPr>
          <a:xfrm>
            <a:off x="526733" y="4938179"/>
            <a:ext cx="5403678" cy="471887"/>
          </a:xfrm>
          <a:prstGeom prst="rect">
            <a:avLst/>
          </a:prstGeom>
        </p:spPr>
      </p:pic>
    </p:spTree>
    <p:extLst>
      <p:ext uri="{BB962C8B-B14F-4D97-AF65-F5344CB8AC3E}">
        <p14:creationId xmlns:p14="http://schemas.microsoft.com/office/powerpoint/2010/main" val="4208672365"/>
      </p:ext>
    </p:extLst>
  </p:cSld>
  <p:clrMapOvr>
    <a:masterClrMapping/>
  </p:clrMapOvr>
  <mc:AlternateContent xmlns:mc="http://schemas.openxmlformats.org/markup-compatibility/2006" xmlns:p159="http://schemas.microsoft.com/office/powerpoint/2015/09/main">
    <mc:Choice Requires="p159">
      <p:transition advTm="210">
        <p159:morph option="byObject"/>
      </p:transition>
    </mc:Choice>
    <mc:Fallback xmlns="">
      <p:transition advTm="21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 y="577642"/>
            <a:ext cx="12192000" cy="11700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C00000"/>
                </a:solidFill>
              </a:ln>
              <a:solidFill>
                <a:srgbClr val="C00000"/>
              </a:solidFill>
            </a:endParaRPr>
          </a:p>
        </p:txBody>
      </p:sp>
      <p:sp>
        <p:nvSpPr>
          <p:cNvPr id="8" name="矩形 7"/>
          <p:cNvSpPr/>
          <p:nvPr/>
        </p:nvSpPr>
        <p:spPr>
          <a:xfrm>
            <a:off x="0" y="641020"/>
            <a:ext cx="12192000" cy="495569"/>
          </a:xfrm>
          <a:prstGeom prst="rect">
            <a:avLst/>
          </a:prstGeom>
          <a:solidFill>
            <a:schemeClr val="tx2">
              <a:lumMod val="40000"/>
              <a:lumOff val="60000"/>
            </a:schemeClr>
          </a:solidFill>
          <a:ln>
            <a:solidFill>
              <a:schemeClr val="accent1">
                <a:lumMod val="40000"/>
                <a:lumOff val="60000"/>
              </a:schemeClr>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p:cNvSpPr txBox="1"/>
          <p:nvPr/>
        </p:nvSpPr>
        <p:spPr>
          <a:xfrm>
            <a:off x="84838" y="39872"/>
            <a:ext cx="3927635" cy="523220"/>
          </a:xfrm>
          <a:prstGeom prst="rect">
            <a:avLst/>
          </a:prstGeom>
          <a:noFill/>
        </p:spPr>
        <p:txBody>
          <a:bodyPr wrap="square">
            <a:spAutoFit/>
          </a:bodyPr>
          <a:lstStyle/>
          <a:p>
            <a:r>
              <a:rPr lang="en-US" altLang="zh-CN" sz="2800" b="1" dirty="0">
                <a:solidFill>
                  <a:schemeClr val="accent1">
                    <a:lumMod val="50000"/>
                  </a:schemeClr>
                </a:solidFill>
                <a:latin typeface="Arial" panose="020B0604020202020204" pitchFamily="34" charset="0"/>
                <a:ea typeface="微软雅黑" panose="020B0503020204020204" pitchFamily="34" charset="-122"/>
              </a:rPr>
              <a:t>04</a:t>
            </a:r>
            <a:r>
              <a:rPr lang="zh-CN" altLang="en-US" sz="2800" b="1" dirty="0">
                <a:solidFill>
                  <a:schemeClr val="accent1">
                    <a:lumMod val="50000"/>
                  </a:schemeClr>
                </a:solidFill>
                <a:latin typeface="Arial" panose="020B0604020202020204" pitchFamily="34" charset="0"/>
                <a:ea typeface="微软雅黑" panose="020B0503020204020204" pitchFamily="34" charset="-122"/>
              </a:rPr>
              <a:t>研究结果</a:t>
            </a:r>
          </a:p>
        </p:txBody>
      </p:sp>
      <p:sp>
        <p:nvSpPr>
          <p:cNvPr id="10" name="文本框 9"/>
          <p:cNvSpPr txBox="1"/>
          <p:nvPr/>
        </p:nvSpPr>
        <p:spPr>
          <a:xfrm>
            <a:off x="84838" y="613369"/>
            <a:ext cx="9445660" cy="521970"/>
          </a:xfrm>
          <a:prstGeom prst="rect">
            <a:avLst/>
          </a:prstGeom>
          <a:noFill/>
        </p:spPr>
        <p:txBody>
          <a:bodyPr wrap="square">
            <a:spAutoFit/>
          </a:bodyPr>
          <a:lstStyle/>
          <a:p>
            <a:r>
              <a:rPr lang="zh-CN" altLang="en-US" sz="2800" b="1" dirty="0">
                <a:solidFill>
                  <a:schemeClr val="accent1">
                    <a:lumMod val="50000"/>
                  </a:schemeClr>
                </a:solidFill>
                <a:latin typeface="Arial" panose="020B0604020202020204" pitchFamily="34" charset="0"/>
                <a:ea typeface="微软雅黑" panose="020B0503020204020204" pitchFamily="34" charset="-122"/>
              </a:rPr>
              <a:t>仿真结果</a:t>
            </a:r>
          </a:p>
        </p:txBody>
      </p:sp>
      <p:sp>
        <p:nvSpPr>
          <p:cNvPr id="44" name="灯片编号占位符 43"/>
          <p:cNvSpPr>
            <a:spLocks noGrp="1"/>
          </p:cNvSpPr>
          <p:nvPr>
            <p:ph type="sldNum" sz="quarter" idx="12"/>
          </p:nvPr>
        </p:nvSpPr>
        <p:spPr/>
        <p:txBody>
          <a:bodyPr/>
          <a:lstStyle/>
          <a:p>
            <a:fld id="{A12CC8A5-31B3-4E55-87D9-E629DD069B87}" type="slidenum">
              <a:rPr lang="zh-CN" altLang="en-US" smtClean="0"/>
              <a:t>11</a:t>
            </a:fld>
            <a:endParaRPr lang="zh-CN" altLang="en-US"/>
          </a:p>
        </p:txBody>
      </p:sp>
      <p:pic>
        <p:nvPicPr>
          <p:cNvPr id="26" name="图片 25">
            <a:extLst>
              <a:ext uri="{FF2B5EF4-FFF2-40B4-BE49-F238E27FC236}">
                <a16:creationId xmlns:a16="http://schemas.microsoft.com/office/drawing/2014/main" id="{727F4C67-ECF0-AA4D-3538-D5774592CC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368" y="3895370"/>
            <a:ext cx="3897010" cy="2922758"/>
          </a:xfrm>
          <a:prstGeom prst="rect">
            <a:avLst/>
          </a:prstGeom>
        </p:spPr>
      </p:pic>
      <p:pic>
        <p:nvPicPr>
          <p:cNvPr id="28" name="图片 27">
            <a:extLst>
              <a:ext uri="{FF2B5EF4-FFF2-40B4-BE49-F238E27FC236}">
                <a16:creationId xmlns:a16="http://schemas.microsoft.com/office/drawing/2014/main" id="{B0D8E499-3E1C-671B-5A0B-FC8054D73A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0423" y="1142342"/>
            <a:ext cx="3564874" cy="2673655"/>
          </a:xfrm>
          <a:prstGeom prst="rect">
            <a:avLst/>
          </a:prstGeom>
        </p:spPr>
      </p:pic>
      <p:pic>
        <p:nvPicPr>
          <p:cNvPr id="30" name="图片 29">
            <a:extLst>
              <a:ext uri="{FF2B5EF4-FFF2-40B4-BE49-F238E27FC236}">
                <a16:creationId xmlns:a16="http://schemas.microsoft.com/office/drawing/2014/main" id="{3E2732E8-7778-670A-BB1A-E838E862C0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0492" y="4047820"/>
            <a:ext cx="3564873" cy="2673655"/>
          </a:xfrm>
          <a:prstGeom prst="rect">
            <a:avLst/>
          </a:prstGeom>
        </p:spPr>
      </p:pic>
      <p:pic>
        <p:nvPicPr>
          <p:cNvPr id="32" name="图片 31">
            <a:extLst>
              <a:ext uri="{FF2B5EF4-FFF2-40B4-BE49-F238E27FC236}">
                <a16:creationId xmlns:a16="http://schemas.microsoft.com/office/drawing/2014/main" id="{235F510E-EEB8-016F-C01F-E9DFB93691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6336" y="1135339"/>
            <a:ext cx="3606137" cy="270460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advTm="210">
        <p159:morph option="byObject"/>
      </p:transition>
    </mc:Choice>
    <mc:Fallback xmlns="">
      <p:transition advTm="21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userDrawn="1"/>
        </p:nvSpPr>
        <p:spPr>
          <a:xfrm>
            <a:off x="0" y="0"/>
            <a:ext cx="3235236"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accent1"/>
              </a:solidFill>
              <a:latin typeface="+mj-lt"/>
            </a:endParaRPr>
          </a:p>
        </p:txBody>
      </p:sp>
      <p:sp>
        <p:nvSpPr>
          <p:cNvPr id="69" name="直角三角形 68"/>
          <p:cNvSpPr/>
          <p:nvPr userDrawn="1"/>
        </p:nvSpPr>
        <p:spPr>
          <a:xfrm flipV="1">
            <a:off x="3228496" y="0"/>
            <a:ext cx="1717891" cy="685800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accent1"/>
              </a:solidFill>
              <a:latin typeface="+mj-lt"/>
            </a:endParaRPr>
          </a:p>
        </p:txBody>
      </p:sp>
      <p:cxnSp>
        <p:nvCxnSpPr>
          <p:cNvPr id="17" name="直线连接符 33"/>
          <p:cNvCxnSpPr/>
          <p:nvPr userDrawn="1"/>
        </p:nvCxnSpPr>
        <p:spPr>
          <a:xfrm flipH="1">
            <a:off x="3235236" y="-71021"/>
            <a:ext cx="1759349" cy="7022237"/>
          </a:xfrm>
          <a:prstGeom prst="line">
            <a:avLst/>
          </a:prstGeom>
          <a:ln w="1016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1050925" y="1979295"/>
            <a:ext cx="1935480" cy="2646045"/>
            <a:chOff x="1739" y="3118"/>
            <a:chExt cx="3048" cy="4167"/>
          </a:xfrm>
        </p:grpSpPr>
        <p:grpSp>
          <p:nvGrpSpPr>
            <p:cNvPr id="4" name="组合 3"/>
            <p:cNvGrpSpPr/>
            <p:nvPr/>
          </p:nvGrpSpPr>
          <p:grpSpPr>
            <a:xfrm>
              <a:off x="1739" y="3118"/>
              <a:ext cx="2875" cy="740"/>
              <a:chOff x="1442" y="1326"/>
              <a:chExt cx="6458" cy="743"/>
            </a:xfrm>
          </p:grpSpPr>
          <p:sp>
            <p:nvSpPr>
              <p:cNvPr id="9" name="矩形: 圆角 118"/>
              <p:cNvSpPr/>
              <p:nvPr/>
            </p:nvSpPr>
            <p:spPr>
              <a:xfrm>
                <a:off x="1442" y="1326"/>
                <a:ext cx="6458" cy="743"/>
              </a:xfrm>
              <a:prstGeom prst="roundRect">
                <a:avLst>
                  <a:gd name="adj" fmla="val 50000"/>
                </a:avLst>
              </a:prstGeom>
              <a:solidFill>
                <a:schemeClr val="tx2">
                  <a:lumMod val="20000"/>
                  <a:lumOff val="80000"/>
                </a:schemeClr>
              </a:solidFill>
              <a:ln>
                <a:solidFill>
                  <a:schemeClr val="tx2">
                    <a:lumMod val="20000"/>
                    <a:lumOff val="80000"/>
                  </a:schemeClr>
                </a:solidFill>
              </a:ln>
              <a:effectLst>
                <a:outerShdw blurRad="190500" dist="1016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 name="文本框 9"/>
              <p:cNvSpPr txBox="1"/>
              <p:nvPr/>
            </p:nvSpPr>
            <p:spPr>
              <a:xfrm>
                <a:off x="2033" y="1384"/>
                <a:ext cx="5867" cy="582"/>
              </a:xfrm>
              <a:prstGeom prst="rect">
                <a:avLst/>
              </a:prstGeom>
              <a:noFill/>
            </p:spPr>
            <p:txBody>
              <a:bodyPr wrap="square" rtlCol="0">
                <a:spAutoFit/>
              </a:bodyPr>
              <a:lstStyle/>
              <a:p>
                <a:r>
                  <a:rPr lang="zh-CN" altLang="en-US" sz="1800" b="1" spc="200" dirty="0">
                    <a:gradFill>
                      <a:gsLst>
                        <a:gs pos="0">
                          <a:srgbClr val="0068B9"/>
                        </a:gs>
                        <a:gs pos="100000">
                          <a:srgbClr val="1A3173"/>
                        </a:gs>
                      </a:gsLst>
                      <a:lin ang="0" scaled="0"/>
                    </a:gradFill>
                    <a:effectLst/>
                    <a:uFillTx/>
                    <a:latin typeface="微软雅黑" panose="020B0503020204020204" pitchFamily="34" charset="-122"/>
                    <a:ea typeface="微软雅黑" panose="020B0503020204020204" pitchFamily="34" charset="-122"/>
                    <a:sym typeface="+mn-ea"/>
                  </a:rPr>
                  <a:t>存在的问题</a:t>
                </a:r>
              </a:p>
            </p:txBody>
          </p:sp>
        </p:grpSp>
        <p:sp>
          <p:nvSpPr>
            <p:cNvPr id="12" name="文本框 11"/>
            <p:cNvSpPr txBox="1"/>
            <p:nvPr/>
          </p:nvSpPr>
          <p:spPr>
            <a:xfrm>
              <a:off x="1739" y="4063"/>
              <a:ext cx="3048" cy="3222"/>
            </a:xfrm>
            <a:prstGeom prst="rect">
              <a:avLst/>
            </a:prstGeom>
            <a:noFill/>
          </p:spPr>
          <p:txBody>
            <a:bodyPr wrap="square" rtlCol="0">
              <a:noAutofit/>
            </a:bodyPr>
            <a:lstStyle/>
            <a:p>
              <a:r>
                <a:rPr lang="zh-CN" altLang="en-US" sz="1600" b="1" spc="200" dirty="0">
                  <a:solidFill>
                    <a:schemeClr val="bg1">
                      <a:lumMod val="95000"/>
                    </a:schemeClr>
                  </a:solidFill>
                  <a:latin typeface="微软雅黑" panose="020B0503020204020204" pitchFamily="34" charset="-122"/>
                  <a:ea typeface="微软雅黑" panose="020B0503020204020204" pitchFamily="34" charset="-122"/>
                  <a:sym typeface="+mn-ea"/>
                </a:rPr>
                <a:t>程序理解</a:t>
              </a:r>
            </a:p>
            <a:p>
              <a:endParaRPr lang="zh-CN" altLang="en-US" sz="1600" b="1" spc="200" dirty="0">
                <a:solidFill>
                  <a:schemeClr val="bg1">
                    <a:lumMod val="95000"/>
                  </a:schemeClr>
                </a:solidFill>
                <a:latin typeface="微软雅黑" panose="020B0503020204020204" pitchFamily="34" charset="-122"/>
                <a:ea typeface="微软雅黑" panose="020B0503020204020204" pitchFamily="34" charset="-122"/>
                <a:sym typeface="+mn-ea"/>
              </a:endParaRPr>
            </a:p>
            <a:p>
              <a:r>
                <a:rPr lang="zh-CN" altLang="en-US" sz="1600" b="1" spc="200" dirty="0">
                  <a:solidFill>
                    <a:schemeClr val="bg1">
                      <a:lumMod val="95000"/>
                    </a:schemeClr>
                  </a:solidFill>
                  <a:latin typeface="微软雅黑" panose="020B0503020204020204" pitchFamily="34" charset="-122"/>
                  <a:ea typeface="微软雅黑" panose="020B0503020204020204" pitchFamily="34" charset="-122"/>
                  <a:sym typeface="+mn-ea"/>
                </a:rPr>
                <a:t>制导算法学习</a:t>
              </a:r>
            </a:p>
            <a:p>
              <a:endParaRPr lang="zh-CN" altLang="en-US" sz="1600" b="1" spc="200" dirty="0">
                <a:solidFill>
                  <a:schemeClr val="bg1">
                    <a:lumMod val="95000"/>
                  </a:schemeClr>
                </a:solidFill>
                <a:latin typeface="微软雅黑" panose="020B0503020204020204" pitchFamily="34" charset="-122"/>
                <a:ea typeface="微软雅黑" panose="020B0503020204020204" pitchFamily="34" charset="-122"/>
                <a:sym typeface="+mn-ea"/>
              </a:endParaRPr>
            </a:p>
            <a:p>
              <a:r>
                <a:rPr lang="zh-CN" altLang="en-US" sz="1600" b="1" spc="200" dirty="0">
                  <a:solidFill>
                    <a:schemeClr val="bg1">
                      <a:lumMod val="95000"/>
                    </a:schemeClr>
                  </a:solidFill>
                  <a:latin typeface="微软雅黑" panose="020B0503020204020204" pitchFamily="34" charset="-122"/>
                  <a:ea typeface="微软雅黑" panose="020B0503020204020204" pitchFamily="34" charset="-122"/>
                  <a:sym typeface="+mn-ea"/>
                </a:rPr>
                <a:t>轨迹优化</a:t>
              </a:r>
            </a:p>
            <a:p>
              <a:endParaRPr lang="zh-CN" altLang="en-US" sz="1600" b="1" spc="200" dirty="0">
                <a:solidFill>
                  <a:schemeClr val="bg1">
                    <a:lumMod val="95000"/>
                  </a:schemeClr>
                </a:solidFill>
                <a:latin typeface="微软雅黑" panose="020B0503020204020204" pitchFamily="34" charset="-122"/>
                <a:ea typeface="微软雅黑" panose="020B0503020204020204" pitchFamily="34" charset="-122"/>
                <a:sym typeface="+mn-ea"/>
              </a:endParaRPr>
            </a:p>
            <a:p>
              <a:r>
                <a:rPr lang="zh-CN" altLang="en-US" sz="1600" b="1" spc="200" dirty="0">
                  <a:solidFill>
                    <a:schemeClr val="bg1">
                      <a:lumMod val="95000"/>
                    </a:schemeClr>
                  </a:solidFill>
                  <a:latin typeface="微软雅黑" panose="020B0503020204020204" pitchFamily="34" charset="-122"/>
                  <a:ea typeface="微软雅黑" panose="020B0503020204020204" pitchFamily="34" charset="-122"/>
                  <a:sym typeface="+mn-ea"/>
                </a:rPr>
                <a:t>后续研究</a:t>
              </a:r>
            </a:p>
            <a:p>
              <a:endParaRPr lang="zh-CN" altLang="en-US" sz="1600" b="1" spc="200" dirty="0">
                <a:solidFill>
                  <a:schemeClr val="bg1">
                    <a:lumMod val="95000"/>
                  </a:schemeClr>
                </a:solidFill>
                <a:latin typeface="微软雅黑" panose="020B0503020204020204" pitchFamily="34" charset="-122"/>
                <a:ea typeface="微软雅黑" panose="020B0503020204020204" pitchFamily="34" charset="-122"/>
                <a:sym typeface="+mn-ea"/>
              </a:endParaRPr>
            </a:p>
            <a:p>
              <a:endParaRPr lang="zh-CN" altLang="en-US" sz="1600" b="1" spc="200" dirty="0">
                <a:solidFill>
                  <a:schemeClr val="bg1">
                    <a:lumMod val="95000"/>
                  </a:schemeClr>
                </a:solidFill>
                <a:latin typeface="微软雅黑" panose="020B0503020204020204" pitchFamily="34" charset="-122"/>
                <a:ea typeface="微软雅黑" panose="020B0503020204020204" pitchFamily="34" charset="-122"/>
                <a:sym typeface="+mn-ea"/>
              </a:endParaRPr>
            </a:p>
            <a:p>
              <a:endParaRPr lang="zh-CN" altLang="en-US" sz="1600" b="1" spc="200" dirty="0">
                <a:solidFill>
                  <a:schemeClr val="bg1">
                    <a:lumMod val="95000"/>
                  </a:schemeClr>
                </a:solidFill>
                <a:latin typeface="微软雅黑" panose="020B0503020204020204" pitchFamily="34" charset="-122"/>
                <a:ea typeface="微软雅黑" panose="020B0503020204020204" pitchFamily="34" charset="-122"/>
                <a:sym typeface="+mn-ea"/>
              </a:endParaRPr>
            </a:p>
            <a:p>
              <a:endParaRPr lang="zh-CN" altLang="en-US" sz="1600" b="1" spc="200" dirty="0">
                <a:solidFill>
                  <a:schemeClr val="bg1">
                    <a:lumMod val="95000"/>
                  </a:schemeClr>
                </a:solidFill>
                <a:latin typeface="微软雅黑" panose="020B0503020204020204" pitchFamily="34" charset="-122"/>
                <a:ea typeface="微软雅黑" panose="020B0503020204020204" pitchFamily="34" charset="-122"/>
                <a:sym typeface="+mn-ea"/>
              </a:endParaRPr>
            </a:p>
            <a:p>
              <a:endParaRPr lang="zh-CN" altLang="en-US" sz="1600" b="1" spc="200" dirty="0">
                <a:solidFill>
                  <a:schemeClr val="bg1">
                    <a:lumMod val="95000"/>
                  </a:schemeClr>
                </a:solidFill>
                <a:latin typeface="微软雅黑" panose="020B0503020204020204" pitchFamily="34" charset="-122"/>
                <a:ea typeface="微软雅黑" panose="020B0503020204020204" pitchFamily="34" charset="-122"/>
                <a:sym typeface="+mn-ea"/>
              </a:endParaRPr>
            </a:p>
          </p:txBody>
        </p:sp>
      </p:grpSp>
      <p:sp>
        <p:nvSpPr>
          <p:cNvPr id="3" name="标题 1"/>
          <p:cNvSpPr>
            <a:spLocks noGrp="1"/>
          </p:cNvSpPr>
          <p:nvPr/>
        </p:nvSpPr>
        <p:spPr>
          <a:xfrm>
            <a:off x="4946650" y="2040573"/>
            <a:ext cx="6116955" cy="2584450"/>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5400" b="1" kern="1200" spc="300">
                <a:solidFill>
                  <a:schemeClr val="accent1"/>
                </a:solidFill>
                <a:latin typeface="+mj-ea"/>
                <a:ea typeface="+mj-ea"/>
                <a:cs typeface="+mn-cs"/>
              </a:defRPr>
            </a:lvl1pPr>
          </a:lstStyle>
          <a:p>
            <a:pPr indent="0" fontAlgn="auto">
              <a:lnSpc>
                <a:spcPct val="150000"/>
              </a:lnSpc>
            </a:pPr>
            <a:r>
              <a:rPr lang="zh-CN" altLang="en-US" dirty="0">
                <a:solidFill>
                  <a:schemeClr val="tx2"/>
                </a:solidFill>
                <a:latin typeface="幼圆" panose="02010509060101010101" pitchFamily="49" charset="-122"/>
                <a:ea typeface="幼圆" panose="02010509060101010101" pitchFamily="49" charset="-122"/>
              </a:rPr>
              <a:t>敬请老师和同学</a:t>
            </a:r>
          </a:p>
          <a:p>
            <a:pPr indent="0" fontAlgn="auto">
              <a:lnSpc>
                <a:spcPct val="150000"/>
              </a:lnSpc>
            </a:pPr>
            <a:r>
              <a:rPr lang="zh-CN" altLang="en-US" dirty="0">
                <a:solidFill>
                  <a:schemeClr val="tx2"/>
                </a:solidFill>
                <a:latin typeface="幼圆" panose="02010509060101010101" pitchFamily="49" charset="-122"/>
                <a:ea typeface="幼圆" panose="02010509060101010101" pitchFamily="49" charset="-122"/>
              </a:rPr>
              <a:t>批评指正</a:t>
            </a:r>
          </a:p>
        </p:txBody>
      </p:sp>
      <p:grpSp>
        <p:nvGrpSpPr>
          <p:cNvPr id="15" name="组合 14"/>
          <p:cNvGrpSpPr/>
          <p:nvPr/>
        </p:nvGrpSpPr>
        <p:grpSpPr>
          <a:xfrm>
            <a:off x="6221730" y="1290955"/>
            <a:ext cx="5290820" cy="710565"/>
            <a:chOff x="3082" y="1991"/>
            <a:chExt cx="8332" cy="1119"/>
          </a:xfrm>
        </p:grpSpPr>
        <p:sp>
          <p:nvSpPr>
            <p:cNvPr id="5" name="文本框 4"/>
            <p:cNvSpPr txBox="1"/>
            <p:nvPr/>
          </p:nvSpPr>
          <p:spPr>
            <a:xfrm>
              <a:off x="3082" y="1991"/>
              <a:ext cx="7654" cy="628"/>
            </a:xfrm>
            <a:prstGeom prst="rect">
              <a:avLst/>
            </a:prstGeom>
            <a:noFill/>
          </p:spPr>
          <p:txBody>
            <a:bodyPr wrap="square" rtlCol="0">
              <a:spAutoFit/>
            </a:bodyPr>
            <a:lstStyle/>
            <a:p>
              <a:r>
                <a:rPr lang="zh-CN" altLang="en-US" sz="2000" b="1" spc="300" dirty="0">
                  <a:solidFill>
                    <a:schemeClr val="tx1"/>
                  </a:solidFill>
                  <a:latin typeface="+mj-ea"/>
                  <a:ea typeface="+mj-ea"/>
                </a:rPr>
                <a:t>华中科技大学</a:t>
              </a:r>
            </a:p>
          </p:txBody>
        </p:sp>
        <p:sp>
          <p:nvSpPr>
            <p:cNvPr id="13" name="文本框 12"/>
            <p:cNvSpPr txBox="1"/>
            <p:nvPr/>
          </p:nvSpPr>
          <p:spPr>
            <a:xfrm>
              <a:off x="3082" y="2579"/>
              <a:ext cx="8332" cy="531"/>
            </a:xfrm>
            <a:prstGeom prst="rect">
              <a:avLst/>
            </a:prstGeom>
            <a:noFill/>
          </p:spPr>
          <p:txBody>
            <a:bodyPr wrap="square" rtlCol="0">
              <a:spAutoFit/>
            </a:bodyPr>
            <a:lstStyle/>
            <a:p>
              <a:r>
                <a:rPr lang="en-US" altLang="zh-CN" sz="1600" dirty="0" err="1">
                  <a:solidFill>
                    <a:schemeClr val="tx1"/>
                  </a:solidFill>
                  <a:latin typeface="+mj-lt"/>
                  <a:ea typeface="+mj-ea"/>
                </a:rPr>
                <a:t>HuaZhong</a:t>
              </a:r>
              <a:r>
                <a:rPr lang="en-US" altLang="zh-CN" sz="1600" dirty="0">
                  <a:solidFill>
                    <a:schemeClr val="tx1"/>
                  </a:solidFill>
                  <a:latin typeface="+mj-lt"/>
                  <a:ea typeface="+mj-ea"/>
                </a:rPr>
                <a:t> UNIVERSITY of Science and Technology</a:t>
              </a:r>
            </a:p>
          </p:txBody>
        </p:sp>
      </p:grpSp>
      <p:sp>
        <p:nvSpPr>
          <p:cNvPr id="16" name="矩形 15"/>
          <p:cNvSpPr/>
          <p:nvPr/>
        </p:nvSpPr>
        <p:spPr>
          <a:xfrm>
            <a:off x="5135152" y="5049924"/>
            <a:ext cx="1980029" cy="400110"/>
          </a:xfrm>
          <a:prstGeom prst="rect">
            <a:avLst/>
          </a:prstGeom>
        </p:spPr>
        <p:txBody>
          <a:bodyPr wrap="none">
            <a:spAutoFit/>
          </a:bodyPr>
          <a:lstStyle/>
          <a:p>
            <a:r>
              <a:rPr lang="zh-CN" altLang="en-US" sz="2000" dirty="0">
                <a:solidFill>
                  <a:schemeClr val="tx2"/>
                </a:solidFill>
              </a:rPr>
              <a:t>汇报人：郭雨航</a:t>
            </a:r>
          </a:p>
        </p:txBody>
      </p:sp>
      <p:pic>
        <p:nvPicPr>
          <p:cNvPr id="18" name="图片 17"/>
          <p:cNvPicPr>
            <a:picLocks noChangeAspect="1"/>
          </p:cNvPicPr>
          <p:nvPr/>
        </p:nvPicPr>
        <p:blipFill>
          <a:blip r:embed="rId2"/>
          <a:stretch>
            <a:fillRect/>
          </a:stretch>
        </p:blipFill>
        <p:spPr>
          <a:xfrm>
            <a:off x="5135245" y="1186815"/>
            <a:ext cx="1086485" cy="82994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009388"/>
            <a:ext cx="5280391" cy="2579932"/>
          </a:xfrm>
          <a:prstGeom prst="rect">
            <a:avLst/>
          </a:prstGeom>
          <a:solidFill>
            <a:srgbClr val="345780"/>
          </a:solidFill>
          <a:ln>
            <a:solidFill>
              <a:srgbClr val="3457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ysClr val="windowText" lastClr="000000"/>
              </a:solidFill>
              <a:ea typeface="微软雅黑" panose="020B0503020204020204" pitchFamily="34" charset="-122"/>
            </a:endParaRPr>
          </a:p>
        </p:txBody>
      </p:sp>
      <p:sp>
        <p:nvSpPr>
          <p:cNvPr id="26" name="矩形 25"/>
          <p:cNvSpPr/>
          <p:nvPr/>
        </p:nvSpPr>
        <p:spPr bwMode="auto">
          <a:xfrm>
            <a:off x="950250" y="2329858"/>
            <a:ext cx="3062056" cy="1938992"/>
          </a:xfrm>
          <a:prstGeom prst="rect">
            <a:avLst/>
          </a:prstGeom>
        </p:spPr>
        <p:txBody>
          <a:bodyPr wrap="none">
            <a:spAutoFit/>
          </a:bodyPr>
          <a:lstStyle/>
          <a:p>
            <a:pPr algn="ctr">
              <a:defRPr/>
            </a:pPr>
            <a:r>
              <a:rPr lang="zh-CN" altLang="en-US" sz="6000" b="1" kern="100" dirty="0">
                <a:solidFill>
                  <a:schemeClr val="bg1"/>
                </a:solidFill>
                <a:latin typeface="+mj-ea"/>
                <a:ea typeface="+mj-ea"/>
                <a:cs typeface="Times New Roman" panose="02020603050405020304" pitchFamily="18" charset="0"/>
              </a:rPr>
              <a:t>目录</a:t>
            </a:r>
            <a:endParaRPr lang="en-US" altLang="zh-CN" sz="6000" b="1" kern="100" dirty="0">
              <a:solidFill>
                <a:schemeClr val="bg1"/>
              </a:solidFill>
              <a:latin typeface="+mj-ea"/>
              <a:ea typeface="+mj-ea"/>
              <a:cs typeface="Times New Roman" panose="02020603050405020304" pitchFamily="18" charset="0"/>
            </a:endParaRPr>
          </a:p>
          <a:p>
            <a:pPr algn="ctr">
              <a:defRPr/>
            </a:pPr>
            <a:r>
              <a:rPr lang="en-US" altLang="zh-CN" sz="6000" b="1" kern="100" dirty="0">
                <a:solidFill>
                  <a:schemeClr val="bg1"/>
                </a:solidFill>
                <a:latin typeface="+mj-ea"/>
                <a:ea typeface="+mj-ea"/>
                <a:cs typeface="Times New Roman" panose="02020603050405020304" pitchFamily="18" charset="0"/>
              </a:rPr>
              <a:t>Contents</a:t>
            </a:r>
            <a:endParaRPr lang="zh-CN" altLang="en-US" sz="6000" b="1" kern="100" dirty="0">
              <a:solidFill>
                <a:schemeClr val="bg1"/>
              </a:solidFill>
              <a:latin typeface="+mj-ea"/>
              <a:ea typeface="+mj-ea"/>
              <a:cs typeface="Times New Roman" panose="02020603050405020304" pitchFamily="18" charset="0"/>
            </a:endParaRPr>
          </a:p>
        </p:txBody>
      </p:sp>
      <p:cxnSp>
        <p:nvCxnSpPr>
          <p:cNvPr id="24" name="直接连接符 23"/>
          <p:cNvCxnSpPr/>
          <p:nvPr/>
        </p:nvCxnSpPr>
        <p:spPr>
          <a:xfrm>
            <a:off x="2239349" y="4370756"/>
            <a:ext cx="422988" cy="0"/>
          </a:xfrm>
          <a:prstGeom prst="line">
            <a:avLst/>
          </a:prstGeom>
          <a:ln w="19050">
            <a:solidFill>
              <a:srgbClr val="F2F2F2"/>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5712906" y="2655102"/>
            <a:ext cx="644253" cy="644252"/>
            <a:chOff x="5310062" y="818991"/>
            <a:chExt cx="483189" cy="483189"/>
          </a:xfrm>
        </p:grpSpPr>
        <p:sp>
          <p:nvSpPr>
            <p:cNvPr id="13" name="椭圆 12"/>
            <p:cNvSpPr/>
            <p:nvPr/>
          </p:nvSpPr>
          <p:spPr>
            <a:xfrm>
              <a:off x="5310062" y="818991"/>
              <a:ext cx="483189" cy="483189"/>
            </a:xfrm>
            <a:prstGeom prst="ellipse">
              <a:avLst/>
            </a:prstGeom>
            <a:solidFill>
              <a:srgbClr val="345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85A299"/>
                </a:solidFill>
                <a:ea typeface="微软雅黑" panose="020B0503020204020204" pitchFamily="34" charset="-122"/>
              </a:endParaRPr>
            </a:p>
          </p:txBody>
        </p:sp>
        <p:sp>
          <p:nvSpPr>
            <p:cNvPr id="14" name="矩形 13"/>
            <p:cNvSpPr/>
            <p:nvPr/>
          </p:nvSpPr>
          <p:spPr bwMode="auto">
            <a:xfrm>
              <a:off x="5332680" y="837215"/>
              <a:ext cx="451085" cy="438581"/>
            </a:xfrm>
            <a:prstGeom prst="rect">
              <a:avLst/>
            </a:prstGeom>
            <a:noFill/>
            <a:ln>
              <a:noFill/>
            </a:ln>
          </p:spPr>
          <p:txBody>
            <a:bodyPr wrap="none">
              <a:spAutoFit/>
            </a:bodyPr>
            <a:lstStyle/>
            <a:p>
              <a:pPr algn="ctr">
                <a:defRPr/>
              </a:pPr>
              <a:r>
                <a:rPr lang="en-US" altLang="zh-CN" sz="3200" kern="100" dirty="0">
                  <a:solidFill>
                    <a:schemeClr val="bg1"/>
                  </a:solidFill>
                  <a:latin typeface="+mj-lt"/>
                  <a:ea typeface="微软雅黑" panose="020B0503020204020204" pitchFamily="34" charset="-122"/>
                  <a:cs typeface="Times New Roman" panose="02020603050405020304" pitchFamily="18" charset="0"/>
                </a:rPr>
                <a:t>02</a:t>
              </a:r>
              <a:endParaRPr lang="zh-CN" altLang="en-US" sz="3200" kern="100" dirty="0">
                <a:solidFill>
                  <a:schemeClr val="bg1"/>
                </a:solidFill>
                <a:latin typeface="+mj-lt"/>
                <a:ea typeface="微软雅黑" panose="020B0503020204020204" pitchFamily="34" charset="-122"/>
                <a:cs typeface="Times New Roman" panose="02020603050405020304" pitchFamily="18" charset="0"/>
              </a:endParaRPr>
            </a:p>
          </p:txBody>
        </p:sp>
      </p:grpSp>
      <p:grpSp>
        <p:nvGrpSpPr>
          <p:cNvPr id="39" name="组合 38"/>
          <p:cNvGrpSpPr/>
          <p:nvPr/>
        </p:nvGrpSpPr>
        <p:grpSpPr>
          <a:xfrm>
            <a:off x="5711120" y="3729403"/>
            <a:ext cx="644252" cy="644252"/>
            <a:chOff x="5329283" y="1461935"/>
            <a:chExt cx="483189" cy="483189"/>
          </a:xfrm>
        </p:grpSpPr>
        <p:sp>
          <p:nvSpPr>
            <p:cNvPr id="40" name="椭圆 39"/>
            <p:cNvSpPr/>
            <p:nvPr/>
          </p:nvSpPr>
          <p:spPr>
            <a:xfrm>
              <a:off x="5329283" y="1461935"/>
              <a:ext cx="483189" cy="483189"/>
            </a:xfrm>
            <a:prstGeom prst="ellipse">
              <a:avLst/>
            </a:prstGeom>
            <a:solidFill>
              <a:srgbClr val="345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85A299"/>
                </a:solidFill>
                <a:ea typeface="微软雅黑" panose="020B0503020204020204" pitchFamily="34" charset="-122"/>
              </a:endParaRPr>
            </a:p>
          </p:txBody>
        </p:sp>
        <p:sp>
          <p:nvSpPr>
            <p:cNvPr id="41" name="矩形 40"/>
            <p:cNvSpPr/>
            <p:nvPr/>
          </p:nvSpPr>
          <p:spPr bwMode="auto">
            <a:xfrm>
              <a:off x="5354156" y="1466249"/>
              <a:ext cx="451085" cy="438581"/>
            </a:xfrm>
            <a:prstGeom prst="rect">
              <a:avLst/>
            </a:prstGeom>
            <a:noFill/>
            <a:ln>
              <a:noFill/>
            </a:ln>
          </p:spPr>
          <p:txBody>
            <a:bodyPr wrap="none">
              <a:spAutoFit/>
            </a:bodyPr>
            <a:lstStyle/>
            <a:p>
              <a:pPr algn="ctr">
                <a:defRPr/>
              </a:pPr>
              <a:r>
                <a:rPr lang="en-US" altLang="zh-CN" sz="3200" kern="100" dirty="0">
                  <a:solidFill>
                    <a:schemeClr val="bg1"/>
                  </a:solidFill>
                  <a:latin typeface="+mj-lt"/>
                  <a:ea typeface="微软雅黑" panose="020B0503020204020204" pitchFamily="34" charset="-122"/>
                  <a:cs typeface="Times New Roman" panose="02020603050405020304" pitchFamily="18" charset="0"/>
                </a:rPr>
                <a:t>03</a:t>
              </a:r>
              <a:endParaRPr lang="zh-CN" altLang="en-US" sz="3200" kern="100" dirty="0">
                <a:solidFill>
                  <a:schemeClr val="bg1"/>
                </a:solidFill>
                <a:latin typeface="+mj-lt"/>
                <a:ea typeface="微软雅黑" panose="020B0503020204020204" pitchFamily="34" charset="-122"/>
                <a:cs typeface="Times New Roman" panose="02020603050405020304" pitchFamily="18" charset="0"/>
              </a:endParaRPr>
            </a:p>
          </p:txBody>
        </p:sp>
      </p:grpSp>
      <p:sp>
        <p:nvSpPr>
          <p:cNvPr id="23" name="文本框 6">
            <a:extLst>
              <a:ext uri="{FF2B5EF4-FFF2-40B4-BE49-F238E27FC236}">
                <a16:creationId xmlns:a16="http://schemas.microsoft.com/office/drawing/2014/main" id="{3B6E7165-9064-40C1-95E9-D4FDF615227D}"/>
              </a:ext>
            </a:extLst>
          </p:cNvPr>
          <p:cNvSpPr txBox="1">
            <a:spLocks noChangeArrowheads="1"/>
          </p:cNvSpPr>
          <p:nvPr/>
        </p:nvSpPr>
        <p:spPr bwMode="auto">
          <a:xfrm>
            <a:off x="6581224" y="2655102"/>
            <a:ext cx="249299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3600" b="1" dirty="0">
                <a:solidFill>
                  <a:srgbClr val="345780"/>
                </a:solidFill>
                <a:latin typeface="等线" panose="02010600030101010101" pitchFamily="2" charset="-122"/>
                <a:ea typeface="等线" panose="02010600030101010101" pitchFamily="2" charset="-122"/>
              </a:rPr>
              <a:t>飞行器建模</a:t>
            </a:r>
          </a:p>
        </p:txBody>
      </p:sp>
      <p:grpSp>
        <p:nvGrpSpPr>
          <p:cNvPr id="22" name="组合 21">
            <a:extLst>
              <a:ext uri="{FF2B5EF4-FFF2-40B4-BE49-F238E27FC236}">
                <a16:creationId xmlns:a16="http://schemas.microsoft.com/office/drawing/2014/main" id="{68C98D53-9FFD-48BF-A4B6-633A889DBE5C}"/>
              </a:ext>
            </a:extLst>
          </p:cNvPr>
          <p:cNvGrpSpPr/>
          <p:nvPr/>
        </p:nvGrpSpPr>
        <p:grpSpPr>
          <a:xfrm>
            <a:off x="5708261" y="1577933"/>
            <a:ext cx="644253" cy="653648"/>
            <a:chOff x="5168467" y="57057"/>
            <a:chExt cx="483189" cy="490236"/>
          </a:xfrm>
        </p:grpSpPr>
        <p:sp>
          <p:nvSpPr>
            <p:cNvPr id="30" name="椭圆 29">
              <a:extLst>
                <a:ext uri="{FF2B5EF4-FFF2-40B4-BE49-F238E27FC236}">
                  <a16:creationId xmlns:a16="http://schemas.microsoft.com/office/drawing/2014/main" id="{70CC0E51-345F-4F56-B260-B9426071AEC6}"/>
                </a:ext>
              </a:extLst>
            </p:cNvPr>
            <p:cNvSpPr/>
            <p:nvPr/>
          </p:nvSpPr>
          <p:spPr>
            <a:xfrm>
              <a:off x="5168467" y="57057"/>
              <a:ext cx="483189" cy="483189"/>
            </a:xfrm>
            <a:prstGeom prst="ellipse">
              <a:avLst/>
            </a:prstGeom>
            <a:solidFill>
              <a:srgbClr val="345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85A299"/>
                </a:solidFill>
                <a:ea typeface="微软雅黑" panose="020B0503020204020204" pitchFamily="34" charset="-122"/>
              </a:endParaRPr>
            </a:p>
          </p:txBody>
        </p:sp>
        <p:sp>
          <p:nvSpPr>
            <p:cNvPr id="32" name="矩形 31">
              <a:extLst>
                <a:ext uri="{FF2B5EF4-FFF2-40B4-BE49-F238E27FC236}">
                  <a16:creationId xmlns:a16="http://schemas.microsoft.com/office/drawing/2014/main" id="{9CFC63C7-8DD5-4528-8212-062216DE845C}"/>
                </a:ext>
              </a:extLst>
            </p:cNvPr>
            <p:cNvSpPr/>
            <p:nvPr/>
          </p:nvSpPr>
          <p:spPr bwMode="auto">
            <a:xfrm>
              <a:off x="5195762" y="108712"/>
              <a:ext cx="455894" cy="438581"/>
            </a:xfrm>
            <a:prstGeom prst="rect">
              <a:avLst/>
            </a:prstGeom>
            <a:noFill/>
            <a:ln>
              <a:noFill/>
            </a:ln>
          </p:spPr>
          <p:txBody>
            <a:bodyPr wrap="none">
              <a:spAutoFit/>
            </a:bodyPr>
            <a:lstStyle/>
            <a:p>
              <a:pPr algn="ctr">
                <a:defRPr/>
              </a:pPr>
              <a:r>
                <a:rPr lang="en-US" altLang="zh-CN" sz="3200" kern="100" dirty="0">
                  <a:solidFill>
                    <a:schemeClr val="bg1"/>
                  </a:solidFill>
                  <a:latin typeface="+mj-lt"/>
                  <a:ea typeface="微软雅黑" panose="020B0503020204020204" pitchFamily="34" charset="-122"/>
                  <a:cs typeface="Times New Roman" panose="02020603050405020304" pitchFamily="18" charset="0"/>
                </a:rPr>
                <a:t>01</a:t>
              </a:r>
              <a:endParaRPr lang="zh-CN" altLang="en-US" sz="3200" kern="100" dirty="0">
                <a:solidFill>
                  <a:schemeClr val="bg1"/>
                </a:solidFill>
                <a:latin typeface="+mj-lt"/>
                <a:ea typeface="微软雅黑" panose="020B0503020204020204" pitchFamily="34" charset="-122"/>
                <a:cs typeface="Times New Roman" panose="02020603050405020304" pitchFamily="18" charset="0"/>
              </a:endParaRPr>
            </a:p>
          </p:txBody>
        </p:sp>
      </p:grpSp>
      <p:sp>
        <p:nvSpPr>
          <p:cNvPr id="34" name="文本框 6">
            <a:extLst>
              <a:ext uri="{FF2B5EF4-FFF2-40B4-BE49-F238E27FC236}">
                <a16:creationId xmlns:a16="http://schemas.microsoft.com/office/drawing/2014/main" id="{0CDE0CBB-4C75-49D1-A731-311CA1C86611}"/>
              </a:ext>
            </a:extLst>
          </p:cNvPr>
          <p:cNvSpPr txBox="1">
            <a:spLocks noChangeArrowheads="1"/>
          </p:cNvSpPr>
          <p:nvPr/>
        </p:nvSpPr>
        <p:spPr bwMode="auto">
          <a:xfrm>
            <a:off x="6626873" y="1575854"/>
            <a:ext cx="2031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3600" b="1" dirty="0">
                <a:solidFill>
                  <a:srgbClr val="345780"/>
                </a:solidFill>
                <a:latin typeface="等线" panose="02010600030101010101" pitchFamily="2" charset="-122"/>
                <a:ea typeface="等线" panose="02010600030101010101" pitchFamily="2" charset="-122"/>
              </a:rPr>
              <a:t>研究背景</a:t>
            </a:r>
          </a:p>
        </p:txBody>
      </p:sp>
      <p:sp>
        <p:nvSpPr>
          <p:cNvPr id="35" name="文本框 6">
            <a:extLst>
              <a:ext uri="{FF2B5EF4-FFF2-40B4-BE49-F238E27FC236}">
                <a16:creationId xmlns:a16="http://schemas.microsoft.com/office/drawing/2014/main" id="{5D696778-C86C-81B2-F039-1DB0CF6A7134}"/>
              </a:ext>
            </a:extLst>
          </p:cNvPr>
          <p:cNvSpPr txBox="1">
            <a:spLocks noChangeArrowheads="1"/>
          </p:cNvSpPr>
          <p:nvPr/>
        </p:nvSpPr>
        <p:spPr bwMode="auto">
          <a:xfrm>
            <a:off x="6584083" y="3729403"/>
            <a:ext cx="2031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3600" b="1" dirty="0">
                <a:solidFill>
                  <a:srgbClr val="345780"/>
                </a:solidFill>
                <a:latin typeface="等线" panose="02010600030101010101" pitchFamily="2" charset="-122"/>
                <a:ea typeface="等线" panose="02010600030101010101" pitchFamily="2" charset="-122"/>
              </a:rPr>
              <a:t>研究进展</a:t>
            </a:r>
          </a:p>
        </p:txBody>
      </p:sp>
      <p:grpSp>
        <p:nvGrpSpPr>
          <p:cNvPr id="20" name="组合 19">
            <a:extLst>
              <a:ext uri="{FF2B5EF4-FFF2-40B4-BE49-F238E27FC236}">
                <a16:creationId xmlns:a16="http://schemas.microsoft.com/office/drawing/2014/main" id="{FDABE26B-A10D-4B01-BF81-5E5234ECF62A}"/>
              </a:ext>
            </a:extLst>
          </p:cNvPr>
          <p:cNvGrpSpPr/>
          <p:nvPr/>
        </p:nvGrpSpPr>
        <p:grpSpPr>
          <a:xfrm>
            <a:off x="5708261" y="4766262"/>
            <a:ext cx="644252" cy="644252"/>
            <a:chOff x="5329283" y="1461935"/>
            <a:chExt cx="483189" cy="483189"/>
          </a:xfrm>
        </p:grpSpPr>
        <p:sp>
          <p:nvSpPr>
            <p:cNvPr id="21" name="椭圆 20">
              <a:extLst>
                <a:ext uri="{FF2B5EF4-FFF2-40B4-BE49-F238E27FC236}">
                  <a16:creationId xmlns:a16="http://schemas.microsoft.com/office/drawing/2014/main" id="{313E5A82-AC86-4E2E-9FDA-055CA16F0DF5}"/>
                </a:ext>
              </a:extLst>
            </p:cNvPr>
            <p:cNvSpPr/>
            <p:nvPr/>
          </p:nvSpPr>
          <p:spPr>
            <a:xfrm>
              <a:off x="5329283" y="1461935"/>
              <a:ext cx="483189" cy="483189"/>
            </a:xfrm>
            <a:prstGeom prst="ellipse">
              <a:avLst/>
            </a:prstGeom>
            <a:solidFill>
              <a:srgbClr val="3457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85A299"/>
                </a:solidFill>
                <a:ea typeface="微软雅黑" panose="020B0503020204020204" pitchFamily="34" charset="-122"/>
              </a:endParaRPr>
            </a:p>
          </p:txBody>
        </p:sp>
        <p:sp>
          <p:nvSpPr>
            <p:cNvPr id="28" name="矩形 27">
              <a:extLst>
                <a:ext uri="{FF2B5EF4-FFF2-40B4-BE49-F238E27FC236}">
                  <a16:creationId xmlns:a16="http://schemas.microsoft.com/office/drawing/2014/main" id="{7B25AFE7-AB07-4B5B-B8C6-636FD2F10514}"/>
                </a:ext>
              </a:extLst>
            </p:cNvPr>
            <p:cNvSpPr/>
            <p:nvPr/>
          </p:nvSpPr>
          <p:spPr bwMode="auto">
            <a:xfrm>
              <a:off x="5354156" y="1466249"/>
              <a:ext cx="451085" cy="438581"/>
            </a:xfrm>
            <a:prstGeom prst="rect">
              <a:avLst/>
            </a:prstGeom>
            <a:noFill/>
            <a:ln>
              <a:noFill/>
            </a:ln>
          </p:spPr>
          <p:txBody>
            <a:bodyPr wrap="none">
              <a:spAutoFit/>
            </a:bodyPr>
            <a:lstStyle/>
            <a:p>
              <a:pPr algn="ctr">
                <a:defRPr/>
              </a:pPr>
              <a:r>
                <a:rPr lang="en-US" altLang="zh-CN" sz="3200" kern="100" dirty="0">
                  <a:solidFill>
                    <a:schemeClr val="bg1"/>
                  </a:solidFill>
                  <a:latin typeface="+mj-lt"/>
                  <a:ea typeface="微软雅黑" panose="020B0503020204020204" pitchFamily="34" charset="-122"/>
                  <a:cs typeface="Times New Roman" panose="02020603050405020304" pitchFamily="18" charset="0"/>
                </a:rPr>
                <a:t>04</a:t>
              </a:r>
              <a:endParaRPr lang="zh-CN" altLang="en-US" sz="3200" kern="100" dirty="0">
                <a:solidFill>
                  <a:schemeClr val="bg1"/>
                </a:solidFill>
                <a:latin typeface="+mj-lt"/>
                <a:ea typeface="微软雅黑" panose="020B0503020204020204" pitchFamily="34" charset="-122"/>
                <a:cs typeface="Times New Roman" panose="02020603050405020304" pitchFamily="18" charset="0"/>
              </a:endParaRPr>
            </a:p>
          </p:txBody>
        </p:sp>
      </p:grpSp>
      <p:sp>
        <p:nvSpPr>
          <p:cNvPr id="29" name="文本框 6">
            <a:extLst>
              <a:ext uri="{FF2B5EF4-FFF2-40B4-BE49-F238E27FC236}">
                <a16:creationId xmlns:a16="http://schemas.microsoft.com/office/drawing/2014/main" id="{EED29DCD-20DA-4976-8C81-0CE4901494C9}"/>
              </a:ext>
            </a:extLst>
          </p:cNvPr>
          <p:cNvSpPr txBox="1">
            <a:spLocks noChangeArrowheads="1"/>
          </p:cNvSpPr>
          <p:nvPr/>
        </p:nvSpPr>
        <p:spPr bwMode="auto">
          <a:xfrm>
            <a:off x="6581224" y="4766262"/>
            <a:ext cx="2031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3600" b="1" dirty="0">
                <a:solidFill>
                  <a:srgbClr val="345780"/>
                </a:solidFill>
                <a:latin typeface="等线" panose="02010600030101010101" pitchFamily="2" charset="-122"/>
                <a:ea typeface="等线" panose="02010600030101010101" pitchFamily="2" charset="-122"/>
              </a:rPr>
              <a:t>研究结果</a:t>
            </a:r>
          </a:p>
        </p:txBody>
      </p:sp>
      <p:sp>
        <p:nvSpPr>
          <p:cNvPr id="5" name="灯片编号占位符 1">
            <a:extLst>
              <a:ext uri="{FF2B5EF4-FFF2-40B4-BE49-F238E27FC236}">
                <a16:creationId xmlns:a16="http://schemas.microsoft.com/office/drawing/2014/main" id="{076F424D-72AC-4C90-62A1-2E19FDB990CD}"/>
              </a:ext>
            </a:extLst>
          </p:cNvPr>
          <p:cNvSpPr>
            <a:spLocks noGrp="1"/>
          </p:cNvSpPr>
          <p:nvPr>
            <p:ph type="sldNum" sz="quarter" idx="12"/>
          </p:nvPr>
        </p:nvSpPr>
        <p:spPr>
          <a:xfrm>
            <a:off x="9281821" y="6041911"/>
            <a:ext cx="2743200" cy="365125"/>
          </a:xfrm>
        </p:spPr>
        <p:txBody>
          <a:bodyPr/>
          <a:lstStyle/>
          <a:p>
            <a:fld id="{A12CC8A5-31B3-4E55-87D9-E629DD069B87}" type="slidenum">
              <a:rPr lang="zh-CN" altLang="en-US" sz="1600" smtClean="0"/>
              <a:pPr/>
              <a:t>2</a:t>
            </a:fld>
            <a:endParaRPr lang="zh-CN" altLang="en-US" sz="1600" dirty="0"/>
          </a:p>
        </p:txBody>
      </p:sp>
    </p:spTree>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 y="577642"/>
            <a:ext cx="12192000" cy="11700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C00000"/>
                </a:solidFill>
              </a:ln>
              <a:solidFill>
                <a:srgbClr val="C00000"/>
              </a:solidFill>
            </a:endParaRPr>
          </a:p>
        </p:txBody>
      </p:sp>
      <p:sp>
        <p:nvSpPr>
          <p:cNvPr id="8" name="矩形 7"/>
          <p:cNvSpPr/>
          <p:nvPr/>
        </p:nvSpPr>
        <p:spPr>
          <a:xfrm>
            <a:off x="0" y="641020"/>
            <a:ext cx="12192000" cy="495569"/>
          </a:xfrm>
          <a:prstGeom prst="rect">
            <a:avLst/>
          </a:prstGeom>
          <a:solidFill>
            <a:schemeClr val="tx2">
              <a:lumMod val="40000"/>
              <a:lumOff val="60000"/>
            </a:schemeClr>
          </a:solidFill>
          <a:ln>
            <a:solidFill>
              <a:schemeClr val="accent1">
                <a:lumMod val="40000"/>
                <a:lumOff val="60000"/>
              </a:schemeClr>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p:cNvSpPr txBox="1"/>
          <p:nvPr/>
        </p:nvSpPr>
        <p:spPr>
          <a:xfrm>
            <a:off x="84838" y="39872"/>
            <a:ext cx="2345379" cy="523220"/>
          </a:xfrm>
          <a:prstGeom prst="rect">
            <a:avLst/>
          </a:prstGeom>
          <a:noFill/>
        </p:spPr>
        <p:txBody>
          <a:bodyPr wrap="square">
            <a:spAutoFit/>
          </a:bodyPr>
          <a:lstStyle/>
          <a:p>
            <a:r>
              <a:rPr lang="en-US" altLang="zh-CN" sz="2800" b="1" dirty="0">
                <a:solidFill>
                  <a:schemeClr val="accent1">
                    <a:lumMod val="50000"/>
                  </a:schemeClr>
                </a:solidFill>
                <a:latin typeface="Arial" panose="020B0604020202020204" pitchFamily="34" charset="0"/>
                <a:ea typeface="微软雅黑" panose="020B0503020204020204" pitchFamily="34" charset="-122"/>
              </a:rPr>
              <a:t>01</a:t>
            </a:r>
            <a:r>
              <a:rPr lang="zh-CN" altLang="en-US" sz="2800" b="1" dirty="0">
                <a:solidFill>
                  <a:schemeClr val="accent1">
                    <a:lumMod val="50000"/>
                  </a:schemeClr>
                </a:solidFill>
                <a:latin typeface="Arial" panose="020B0604020202020204" pitchFamily="34" charset="0"/>
                <a:ea typeface="微软雅黑" panose="020B0503020204020204" pitchFamily="34" charset="-122"/>
              </a:rPr>
              <a:t>研究背景</a:t>
            </a:r>
          </a:p>
        </p:txBody>
      </p:sp>
      <p:sp>
        <p:nvSpPr>
          <p:cNvPr id="10" name="文本框 9"/>
          <p:cNvSpPr txBox="1"/>
          <p:nvPr/>
        </p:nvSpPr>
        <p:spPr>
          <a:xfrm>
            <a:off x="84838" y="624137"/>
            <a:ext cx="2241052" cy="523220"/>
          </a:xfrm>
          <a:prstGeom prst="rect">
            <a:avLst/>
          </a:prstGeom>
          <a:noFill/>
        </p:spPr>
        <p:txBody>
          <a:bodyPr wrap="square">
            <a:spAutoFit/>
          </a:bodyPr>
          <a:lstStyle/>
          <a:p>
            <a:r>
              <a:rPr lang="zh-CN" altLang="en-US" sz="2800" b="1" dirty="0">
                <a:solidFill>
                  <a:schemeClr val="accent1">
                    <a:lumMod val="50000"/>
                  </a:schemeClr>
                </a:solidFill>
                <a:latin typeface="Arial" panose="020B0604020202020204" pitchFamily="34" charset="0"/>
                <a:ea typeface="微软雅黑" panose="020B0503020204020204" pitchFamily="34" charset="-122"/>
              </a:rPr>
              <a:t>研究背景</a:t>
            </a:r>
          </a:p>
        </p:txBody>
      </p:sp>
      <p:sp>
        <p:nvSpPr>
          <p:cNvPr id="3" name="灯片编号占位符 2"/>
          <p:cNvSpPr>
            <a:spLocks noGrp="1"/>
          </p:cNvSpPr>
          <p:nvPr>
            <p:ph type="sldNum" sz="quarter" idx="12"/>
          </p:nvPr>
        </p:nvSpPr>
        <p:spPr/>
        <p:txBody>
          <a:bodyPr/>
          <a:lstStyle/>
          <a:p>
            <a:fld id="{A12CC8A5-31B3-4E55-87D9-E629DD069B87}" type="slidenum">
              <a:rPr lang="zh-CN" altLang="en-US" smtClean="0"/>
              <a:t>3</a:t>
            </a:fld>
            <a:endParaRPr lang="zh-CN" altLang="en-US" dirty="0"/>
          </a:p>
        </p:txBody>
      </p:sp>
      <p:sp>
        <p:nvSpPr>
          <p:cNvPr id="4" name="文本框 3"/>
          <p:cNvSpPr txBox="1"/>
          <p:nvPr/>
        </p:nvSpPr>
        <p:spPr>
          <a:xfrm>
            <a:off x="394517" y="1379443"/>
            <a:ext cx="5898330" cy="4203458"/>
          </a:xfrm>
          <a:prstGeom prst="rect">
            <a:avLst/>
          </a:prstGeom>
          <a:noFill/>
        </p:spPr>
        <p:txBody>
          <a:bodyPr wrap="square" rtlCol="0">
            <a:spAutoFit/>
          </a:bodyPr>
          <a:lstStyle/>
          <a:p>
            <a:pPr>
              <a:lnSpc>
                <a:spcPct val="150000"/>
              </a:lnSpc>
            </a:pPr>
            <a:r>
              <a:rPr lang="zh-CN" altLang="en-US" b="1" dirty="0">
                <a:latin typeface="宋体" panose="02010600030101010101" pitchFamily="2" charset="-122"/>
                <a:ea typeface="宋体" panose="02010600030101010101" pitchFamily="2" charset="-122"/>
              </a:rPr>
              <a:t>       再入飞行器是一类自地面发射后，经上升段进入大气层外并最终能够再入返回到达预定目标的飞行器。该类飞行器具有</a:t>
            </a:r>
            <a:r>
              <a:rPr lang="zh-CN" altLang="en-US" b="1" dirty="0">
                <a:solidFill>
                  <a:srgbClr val="FF0000"/>
                </a:solidFill>
                <a:latin typeface="宋体" panose="02010600030101010101" pitchFamily="2" charset="-122"/>
                <a:ea typeface="宋体" panose="02010600030101010101" pitchFamily="2" charset="-122"/>
              </a:rPr>
              <a:t>气动外形升阻比高、机动灵活迅速以及大范围精确可达</a:t>
            </a:r>
            <a:r>
              <a:rPr lang="zh-CN" altLang="en-US" b="1" dirty="0">
                <a:latin typeface="宋体" panose="02010600030101010101" pitchFamily="2" charset="-122"/>
                <a:ea typeface="宋体" panose="02010600030101010101" pitchFamily="2" charset="-122"/>
              </a:rPr>
              <a:t>的特点，无论是在军用、还是在民用领域，都有着广阔的应用前景。</a:t>
            </a:r>
            <a:endParaRPr lang="en-US" altLang="zh-CN" b="1" dirty="0">
              <a:solidFill>
                <a:schemeClr val="accent1">
                  <a:lumMod val="50000"/>
                </a:schemeClr>
              </a:solidFill>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zh-CN" altLang="en-US" b="1" dirty="0">
                <a:latin typeface="宋体" panose="02010600030101010101" pitchFamily="2" charset="-122"/>
                <a:ea typeface="宋体" panose="02010600030101010101" pitchFamily="2" charset="-122"/>
              </a:rPr>
              <a:t>       正因如此，再入飞行器成为了未来航天飞行器发展方向炙手可热的焦点和必然趋势。而在整个飞行过程中，滑翔段</a:t>
            </a:r>
            <a:r>
              <a:rPr lang="zh-CN" altLang="en-US" b="1" dirty="0">
                <a:solidFill>
                  <a:srgbClr val="FF0000"/>
                </a:solidFill>
                <a:latin typeface="宋体" panose="02010600030101010101" pitchFamily="2" charset="-122"/>
                <a:ea typeface="宋体" panose="02010600030101010101" pitchFamily="2" charset="-122"/>
              </a:rPr>
              <a:t>气动环境的复杂多变、飞行器初始状态的不确定性以及自身观测</a:t>
            </a:r>
            <a:r>
              <a:rPr lang="zh-CN" altLang="en-US" b="1" dirty="0">
                <a:latin typeface="宋体" panose="02010600030101010101" pitchFamily="2" charset="-122"/>
                <a:ea typeface="宋体" panose="02010600030101010101" pitchFamily="2" charset="-122"/>
              </a:rPr>
              <a:t>造成的误差影响，都为轨迹优化和制导系统引入了大量的干扰。</a:t>
            </a:r>
            <a:endParaRPr lang="zh-CN" altLang="zh-CN" b="1" dirty="0">
              <a:solidFill>
                <a:schemeClr val="accent1">
                  <a:lumMod val="50000"/>
                </a:schemeClr>
              </a:solidFill>
              <a:latin typeface="宋体" panose="02010600030101010101" pitchFamily="2" charset="-122"/>
              <a:ea typeface="宋体"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73F36EE7-851F-66EE-057A-7C86871858FC}"/>
              </a:ext>
            </a:extLst>
          </p:cNvPr>
          <p:cNvPicPr>
            <a:picLocks noChangeAspect="1"/>
          </p:cNvPicPr>
          <p:nvPr/>
        </p:nvPicPr>
        <p:blipFill>
          <a:blip r:embed="rId2"/>
          <a:stretch>
            <a:fillRect/>
          </a:stretch>
        </p:blipFill>
        <p:spPr>
          <a:xfrm>
            <a:off x="6463871" y="1379443"/>
            <a:ext cx="3934340" cy="2179652"/>
          </a:xfrm>
          <a:prstGeom prst="rect">
            <a:avLst/>
          </a:prstGeom>
        </p:spPr>
      </p:pic>
      <p:pic>
        <p:nvPicPr>
          <p:cNvPr id="13" name="图片 12">
            <a:extLst>
              <a:ext uri="{FF2B5EF4-FFF2-40B4-BE49-F238E27FC236}">
                <a16:creationId xmlns:a16="http://schemas.microsoft.com/office/drawing/2014/main" id="{8114A2DE-2E01-4A7F-F686-B5872DD58682}"/>
              </a:ext>
            </a:extLst>
          </p:cNvPr>
          <p:cNvPicPr>
            <a:picLocks noChangeAspect="1"/>
          </p:cNvPicPr>
          <p:nvPr/>
        </p:nvPicPr>
        <p:blipFill>
          <a:blip r:embed="rId3"/>
          <a:stretch>
            <a:fillRect/>
          </a:stretch>
        </p:blipFill>
        <p:spPr>
          <a:xfrm>
            <a:off x="7910324" y="3760131"/>
            <a:ext cx="3887159" cy="245684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advTm="1519">
        <p159:morph option="byObject"/>
      </p:transition>
    </mc:Choice>
    <mc:Fallback xmlns="">
      <p:transition advTm="1519">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 y="577642"/>
            <a:ext cx="12192000" cy="11700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C00000"/>
                </a:solidFill>
              </a:ln>
              <a:solidFill>
                <a:srgbClr val="C00000"/>
              </a:solidFill>
            </a:endParaRPr>
          </a:p>
        </p:txBody>
      </p:sp>
      <p:sp>
        <p:nvSpPr>
          <p:cNvPr id="8" name="矩形 7"/>
          <p:cNvSpPr/>
          <p:nvPr/>
        </p:nvSpPr>
        <p:spPr>
          <a:xfrm>
            <a:off x="0" y="641020"/>
            <a:ext cx="12192000" cy="495569"/>
          </a:xfrm>
          <a:prstGeom prst="rect">
            <a:avLst/>
          </a:prstGeom>
          <a:solidFill>
            <a:schemeClr val="tx2">
              <a:lumMod val="40000"/>
              <a:lumOff val="60000"/>
            </a:schemeClr>
          </a:solidFill>
          <a:ln>
            <a:solidFill>
              <a:schemeClr val="accent1">
                <a:lumMod val="40000"/>
                <a:lumOff val="60000"/>
              </a:schemeClr>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p:cNvSpPr txBox="1"/>
          <p:nvPr/>
        </p:nvSpPr>
        <p:spPr>
          <a:xfrm>
            <a:off x="84838" y="624137"/>
            <a:ext cx="9445660" cy="521970"/>
          </a:xfrm>
          <a:prstGeom prst="rect">
            <a:avLst/>
          </a:prstGeom>
          <a:noFill/>
        </p:spPr>
        <p:txBody>
          <a:bodyPr wrap="square">
            <a:spAutoFit/>
          </a:bodyPr>
          <a:lstStyle/>
          <a:p>
            <a:r>
              <a:rPr lang="zh-CN" altLang="en-US" sz="2800" b="1" dirty="0">
                <a:solidFill>
                  <a:schemeClr val="accent1">
                    <a:lumMod val="50000"/>
                  </a:schemeClr>
                </a:solidFill>
                <a:latin typeface="Arial" panose="020B0604020202020204" pitchFamily="34" charset="0"/>
                <a:ea typeface="微软雅黑" panose="020B0503020204020204" pitchFamily="34" charset="-122"/>
              </a:rPr>
              <a:t>惯性系建模</a:t>
            </a:r>
          </a:p>
        </p:txBody>
      </p:sp>
      <p:sp>
        <p:nvSpPr>
          <p:cNvPr id="52" name="灯片编号占位符 51"/>
          <p:cNvSpPr>
            <a:spLocks noGrp="1"/>
          </p:cNvSpPr>
          <p:nvPr>
            <p:ph type="sldNum" sz="quarter" idx="12"/>
          </p:nvPr>
        </p:nvSpPr>
        <p:spPr>
          <a:xfrm>
            <a:off x="6531610" y="6331585"/>
            <a:ext cx="2743200" cy="365125"/>
          </a:xfrm>
        </p:spPr>
        <p:txBody>
          <a:bodyPr/>
          <a:lstStyle/>
          <a:p>
            <a:fld id="{A12CC8A5-31B3-4E55-87D9-E629DD069B87}" type="slidenum">
              <a:rPr lang="zh-CN" altLang="en-US" smtClean="0"/>
              <a:t>4</a:t>
            </a:fld>
            <a:endParaRPr lang="zh-CN" altLang="en-US"/>
          </a:p>
        </p:txBody>
      </p:sp>
      <p:sp>
        <p:nvSpPr>
          <p:cNvPr id="54" name="文本框 53"/>
          <p:cNvSpPr txBox="1"/>
          <p:nvPr/>
        </p:nvSpPr>
        <p:spPr>
          <a:xfrm>
            <a:off x="84838" y="39872"/>
            <a:ext cx="5774095" cy="521970"/>
          </a:xfrm>
          <a:prstGeom prst="rect">
            <a:avLst/>
          </a:prstGeom>
          <a:noFill/>
        </p:spPr>
        <p:txBody>
          <a:bodyPr wrap="square">
            <a:spAutoFit/>
          </a:bodyPr>
          <a:lstStyle/>
          <a:p>
            <a:r>
              <a:rPr lang="en-US" altLang="zh-CN" sz="2800" b="1" dirty="0">
                <a:solidFill>
                  <a:schemeClr val="accent1">
                    <a:lumMod val="50000"/>
                  </a:schemeClr>
                </a:solidFill>
                <a:latin typeface="Arial" panose="020B0604020202020204" pitchFamily="34" charset="0"/>
                <a:ea typeface="微软雅黑" panose="020B0503020204020204" pitchFamily="34" charset="-122"/>
              </a:rPr>
              <a:t>02</a:t>
            </a:r>
            <a:r>
              <a:rPr lang="zh-CN" altLang="en-US" sz="2800" b="1" dirty="0">
                <a:solidFill>
                  <a:schemeClr val="accent1">
                    <a:lumMod val="50000"/>
                  </a:schemeClr>
                </a:solidFill>
                <a:latin typeface="Arial" panose="020B0604020202020204" pitchFamily="34" charset="0"/>
                <a:ea typeface="微软雅黑" panose="020B0503020204020204" pitchFamily="34" charset="-122"/>
              </a:rPr>
              <a:t>飞行器建模</a:t>
            </a:r>
          </a:p>
        </p:txBody>
      </p:sp>
      <p:sp>
        <p:nvSpPr>
          <p:cNvPr id="4" name="矩形: 圆角 68">
            <a:extLst>
              <a:ext uri="{FF2B5EF4-FFF2-40B4-BE49-F238E27FC236}">
                <a16:creationId xmlns:a16="http://schemas.microsoft.com/office/drawing/2014/main" id="{BF66828E-6F07-49C4-9FF9-5BBF65C4F5E9}"/>
              </a:ext>
            </a:extLst>
          </p:cNvPr>
          <p:cNvSpPr/>
          <p:nvPr/>
        </p:nvSpPr>
        <p:spPr>
          <a:xfrm>
            <a:off x="203650" y="1209485"/>
            <a:ext cx="1353301" cy="568012"/>
          </a:xfrm>
          <a:prstGeom prst="roundRect">
            <a:avLst>
              <a:gd name="adj" fmla="val 50000"/>
            </a:avLst>
          </a:prstGeom>
          <a:solidFill>
            <a:schemeClr val="tx2">
              <a:alpha val="30000"/>
            </a:schemeClr>
          </a:solidFill>
          <a:ln w="6055" cap="flat">
            <a:noFill/>
            <a:prstDash val="solid"/>
            <a:miter/>
          </a:ln>
        </p:spPr>
        <p:txBody>
          <a:bodyPr rtlCol="0" anchor="ctr"/>
          <a:lstStyle/>
          <a:p>
            <a:pPr algn="ctr"/>
            <a:r>
              <a:rPr lang="zh-CN" altLang="en-US" dirty="0">
                <a:solidFill>
                  <a:schemeClr val="accent1">
                    <a:lumMod val="50000"/>
                  </a:schemeClr>
                </a:solidFill>
                <a:latin typeface="Arial" panose="020B0604020202020204" pitchFamily="34" charset="0"/>
                <a:ea typeface="微软雅黑" panose="020B0503020204020204" pitchFamily="34" charset="-122"/>
                <a:sym typeface="Arial" panose="020B0604020202020204" pitchFamily="34" charset="0"/>
              </a:rPr>
              <a:t>基本假设</a:t>
            </a:r>
          </a:p>
        </p:txBody>
      </p:sp>
      <p:sp>
        <p:nvSpPr>
          <p:cNvPr id="9" name="文本框 8">
            <a:extLst>
              <a:ext uri="{FF2B5EF4-FFF2-40B4-BE49-F238E27FC236}">
                <a16:creationId xmlns:a16="http://schemas.microsoft.com/office/drawing/2014/main" id="{9E8DB1F2-F53A-AA9E-DB5F-8C616FE86C1D}"/>
              </a:ext>
            </a:extLst>
          </p:cNvPr>
          <p:cNvSpPr txBox="1"/>
          <p:nvPr/>
        </p:nvSpPr>
        <p:spPr>
          <a:xfrm>
            <a:off x="1736124" y="1183352"/>
            <a:ext cx="3929449" cy="1200329"/>
          </a:xfrm>
          <a:prstGeom prst="rect">
            <a:avLst/>
          </a:prstGeom>
          <a:noFill/>
        </p:spPr>
        <p:txBody>
          <a:bodyPr wrap="square" rtlCol="0">
            <a:spAutoFit/>
          </a:bodyPr>
          <a:lstStyle/>
          <a:p>
            <a:r>
              <a:rPr lang="en-US" altLang="zh-CN" sz="1800" dirty="0">
                <a:latin typeface="楷体_GB2312"/>
              </a:rPr>
              <a:t>1.</a:t>
            </a:r>
            <a:r>
              <a:rPr lang="zh-CN" altLang="en-US" sz="1800" dirty="0">
                <a:latin typeface="楷体_GB2312"/>
              </a:rPr>
              <a:t>地球是密度均匀的球体；</a:t>
            </a:r>
            <a:endParaRPr lang="en-US" altLang="zh-CN" sz="1800" dirty="0">
              <a:latin typeface="楷体_GB2312"/>
            </a:endParaRPr>
          </a:p>
          <a:p>
            <a:r>
              <a:rPr lang="en-US" altLang="zh-CN" sz="1800" dirty="0">
                <a:latin typeface="楷体_GB2312"/>
              </a:rPr>
              <a:t>2.</a:t>
            </a:r>
            <a:r>
              <a:rPr lang="zh-CN" altLang="en-US" sz="1800" dirty="0">
                <a:latin typeface="楷体_GB2312"/>
              </a:rPr>
              <a:t>作用在飞行器上的力矩总是平衡的；</a:t>
            </a:r>
            <a:endParaRPr lang="en-US" altLang="zh-CN" sz="1800" dirty="0">
              <a:latin typeface="楷体_GB2312"/>
            </a:endParaRPr>
          </a:p>
          <a:p>
            <a:r>
              <a:rPr lang="en-US" altLang="zh-CN" sz="1800" dirty="0">
                <a:latin typeface="楷体_GB2312"/>
              </a:rPr>
              <a:t>3.</a:t>
            </a:r>
            <a:r>
              <a:rPr lang="zh-CN" altLang="en-US" sz="1800" dirty="0">
                <a:latin typeface="楷体_GB2312"/>
              </a:rPr>
              <a:t>飞行器的侧滑角为零。</a:t>
            </a:r>
            <a:endParaRPr lang="en-US" altLang="zh-CN" sz="1800" dirty="0">
              <a:latin typeface="楷体_GB2312"/>
            </a:endParaRPr>
          </a:p>
          <a:p>
            <a:endParaRPr lang="en-US" altLang="zh-CN" sz="1800" dirty="0">
              <a:latin typeface="楷体_GB2312"/>
            </a:endParaRPr>
          </a:p>
        </p:txBody>
      </p:sp>
      <p:sp>
        <p:nvSpPr>
          <p:cNvPr id="13" name="矩形: 圆角 68">
            <a:extLst>
              <a:ext uri="{FF2B5EF4-FFF2-40B4-BE49-F238E27FC236}">
                <a16:creationId xmlns:a16="http://schemas.microsoft.com/office/drawing/2014/main" id="{FAA6CAF6-1237-4AAE-857A-2CB464208F30}"/>
              </a:ext>
            </a:extLst>
          </p:cNvPr>
          <p:cNvSpPr/>
          <p:nvPr/>
        </p:nvSpPr>
        <p:spPr>
          <a:xfrm>
            <a:off x="203651" y="2307663"/>
            <a:ext cx="3392166" cy="568012"/>
          </a:xfrm>
          <a:prstGeom prst="roundRect">
            <a:avLst>
              <a:gd name="adj" fmla="val 50000"/>
            </a:avLst>
          </a:prstGeom>
          <a:solidFill>
            <a:schemeClr val="tx2">
              <a:alpha val="30000"/>
            </a:schemeClr>
          </a:solidFill>
          <a:ln w="6055" cap="flat">
            <a:noFill/>
            <a:prstDash val="solid"/>
            <a:miter/>
          </a:ln>
        </p:spPr>
        <p:txBody>
          <a:bodyPr rtlCol="0" anchor="ctr"/>
          <a:lstStyle/>
          <a:p>
            <a:pPr algn="ctr"/>
            <a:r>
              <a:rPr lang="zh-CN" altLang="en-US" dirty="0">
                <a:solidFill>
                  <a:schemeClr val="accent1">
                    <a:lumMod val="50000"/>
                  </a:schemeClr>
                </a:solidFill>
                <a:latin typeface="Arial" panose="020B0604020202020204" pitchFamily="34" charset="0"/>
                <a:ea typeface="微软雅黑" panose="020B0503020204020204" pitchFamily="34" charset="-122"/>
              </a:rPr>
              <a:t>飞行器三自由度质心运动方程</a:t>
            </a:r>
            <a:endParaRPr lang="zh-CN" altLang="en-US" dirty="0">
              <a:solidFill>
                <a:schemeClr val="accent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Rectangle 6">
            <a:extLst>
              <a:ext uri="{FF2B5EF4-FFF2-40B4-BE49-F238E27FC236}">
                <a16:creationId xmlns:a16="http://schemas.microsoft.com/office/drawing/2014/main" id="{E4EEC8BE-904F-5110-0966-7F3DF51884F4}"/>
              </a:ext>
            </a:extLst>
          </p:cNvPr>
          <p:cNvSpPr>
            <a:spLocks noChangeArrowheads="1"/>
          </p:cNvSpPr>
          <p:nvPr/>
        </p:nvSpPr>
        <p:spPr bwMode="auto">
          <a:xfrm>
            <a:off x="203650" y="2110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6" name="图片 25">
            <a:extLst>
              <a:ext uri="{FF2B5EF4-FFF2-40B4-BE49-F238E27FC236}">
                <a16:creationId xmlns:a16="http://schemas.microsoft.com/office/drawing/2014/main" id="{86728149-E58A-B362-02F2-E13C12D3A4CC}"/>
              </a:ext>
            </a:extLst>
          </p:cNvPr>
          <p:cNvPicPr>
            <a:picLocks noChangeAspect="1"/>
          </p:cNvPicPr>
          <p:nvPr/>
        </p:nvPicPr>
        <p:blipFill>
          <a:blip r:embed="rId2"/>
          <a:stretch>
            <a:fillRect/>
          </a:stretch>
        </p:blipFill>
        <p:spPr>
          <a:xfrm>
            <a:off x="155051" y="2917716"/>
            <a:ext cx="4101852" cy="3729208"/>
          </a:xfrm>
          <a:prstGeom prst="rect">
            <a:avLst/>
          </a:prstGeom>
        </p:spPr>
      </p:pic>
      <p:pic>
        <p:nvPicPr>
          <p:cNvPr id="32" name="图片 31">
            <a:extLst>
              <a:ext uri="{FF2B5EF4-FFF2-40B4-BE49-F238E27FC236}">
                <a16:creationId xmlns:a16="http://schemas.microsoft.com/office/drawing/2014/main" id="{E24C178B-6B5B-BF10-4380-843B9FC3C652}"/>
              </a:ext>
            </a:extLst>
          </p:cNvPr>
          <p:cNvPicPr>
            <a:picLocks noChangeAspect="1"/>
          </p:cNvPicPr>
          <p:nvPr/>
        </p:nvPicPr>
        <p:blipFill>
          <a:blip r:embed="rId3"/>
          <a:stretch>
            <a:fillRect/>
          </a:stretch>
        </p:blipFill>
        <p:spPr>
          <a:xfrm>
            <a:off x="4621683" y="2774797"/>
            <a:ext cx="1606121" cy="1983210"/>
          </a:xfrm>
          <a:prstGeom prst="rect">
            <a:avLst/>
          </a:prstGeom>
        </p:spPr>
      </p:pic>
      <p:sp>
        <p:nvSpPr>
          <p:cNvPr id="33" name="任意多边形: 形状 41">
            <a:extLst>
              <a:ext uri="{FF2B5EF4-FFF2-40B4-BE49-F238E27FC236}">
                <a16:creationId xmlns:a16="http://schemas.microsoft.com/office/drawing/2014/main" id="{5EFAA8E9-CA91-2DDF-D3FD-E111C143334C}"/>
              </a:ext>
            </a:extLst>
          </p:cNvPr>
          <p:cNvSpPr/>
          <p:nvPr/>
        </p:nvSpPr>
        <p:spPr>
          <a:xfrm>
            <a:off x="4502913" y="4701432"/>
            <a:ext cx="2958050" cy="973216"/>
          </a:xfrm>
          <a:custGeom>
            <a:avLst/>
            <a:gdLst>
              <a:gd name="connsiteX0" fmla="*/ 1186163 w 1196834"/>
              <a:gd name="connsiteY0" fmla="*/ 458978 h 866682"/>
              <a:gd name="connsiteX1" fmla="*/ 1186163 w 1196834"/>
              <a:gd name="connsiteY1" fmla="*/ 407593 h 866682"/>
              <a:gd name="connsiteX2" fmla="*/ 789147 w 1196834"/>
              <a:gd name="connsiteY2" fmla="*/ 10578 h 866682"/>
              <a:gd name="connsiteX3" fmla="*/ 737702 w 1196834"/>
              <a:gd name="connsiteY3" fmla="*/ 10610 h 866682"/>
              <a:gd name="connsiteX4" fmla="*/ 727098 w 1196834"/>
              <a:gd name="connsiteY4" fmla="*/ 36330 h 866682"/>
              <a:gd name="connsiteX5" fmla="*/ 727098 w 1196834"/>
              <a:gd name="connsiteY5" fmla="*/ 160610 h 866682"/>
              <a:gd name="connsiteX6" fmla="*/ 36320 w 1196834"/>
              <a:gd name="connsiteY6" fmla="*/ 160610 h 866682"/>
              <a:gd name="connsiteX7" fmla="*/ -37 w 1196834"/>
              <a:gd name="connsiteY7" fmla="*/ 196967 h 866682"/>
              <a:gd name="connsiteX8" fmla="*/ -37 w 1196834"/>
              <a:gd name="connsiteY8" fmla="*/ 669605 h 866682"/>
              <a:gd name="connsiteX9" fmla="*/ 36320 w 1196834"/>
              <a:gd name="connsiteY9" fmla="*/ 705961 h 866682"/>
              <a:gd name="connsiteX10" fmla="*/ 727098 w 1196834"/>
              <a:gd name="connsiteY10" fmla="*/ 705961 h 866682"/>
              <a:gd name="connsiteX11" fmla="*/ 727098 w 1196834"/>
              <a:gd name="connsiteY11" fmla="*/ 830241 h 866682"/>
              <a:gd name="connsiteX12" fmla="*/ 763455 w 1196834"/>
              <a:gd name="connsiteY12" fmla="*/ 866628 h 866682"/>
              <a:gd name="connsiteX13" fmla="*/ 789147 w 1196834"/>
              <a:gd name="connsiteY13" fmla="*/ 855994 h 866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6834" h="866682">
                <a:moveTo>
                  <a:pt x="1186163" y="458978"/>
                </a:moveTo>
                <a:cubicBezTo>
                  <a:pt x="1200342" y="444780"/>
                  <a:pt x="1200342" y="421791"/>
                  <a:pt x="1186163" y="407593"/>
                </a:cubicBezTo>
                <a:lnTo>
                  <a:pt x="789147" y="10578"/>
                </a:lnTo>
                <a:cubicBezTo>
                  <a:pt x="774968" y="-3612"/>
                  <a:pt x="751942" y="-3597"/>
                  <a:pt x="737702" y="10610"/>
                </a:cubicBezTo>
                <a:cubicBezTo>
                  <a:pt x="730916" y="17433"/>
                  <a:pt x="727098" y="26686"/>
                  <a:pt x="727098" y="36330"/>
                </a:cubicBezTo>
                <a:lnTo>
                  <a:pt x="727098" y="160610"/>
                </a:lnTo>
                <a:lnTo>
                  <a:pt x="36320" y="160610"/>
                </a:lnTo>
                <a:cubicBezTo>
                  <a:pt x="16263" y="160610"/>
                  <a:pt x="-37" y="176886"/>
                  <a:pt x="-37" y="196967"/>
                </a:cubicBezTo>
                <a:lnTo>
                  <a:pt x="-37" y="669605"/>
                </a:lnTo>
                <a:cubicBezTo>
                  <a:pt x="-37" y="689686"/>
                  <a:pt x="16263" y="705961"/>
                  <a:pt x="36320" y="705961"/>
                </a:cubicBezTo>
                <a:lnTo>
                  <a:pt x="727098" y="705961"/>
                </a:lnTo>
                <a:lnTo>
                  <a:pt x="727098" y="830241"/>
                </a:lnTo>
                <a:cubicBezTo>
                  <a:pt x="727098" y="850322"/>
                  <a:pt x="743338" y="866610"/>
                  <a:pt x="763455" y="866628"/>
                </a:cubicBezTo>
                <a:cubicBezTo>
                  <a:pt x="773089" y="866634"/>
                  <a:pt x="782300" y="862810"/>
                  <a:pt x="789147" y="855994"/>
                </a:cubicBezTo>
                <a:close/>
              </a:path>
            </a:pathLst>
          </a:custGeom>
          <a:solidFill>
            <a:schemeClr val="tx2">
              <a:alpha val="30000"/>
            </a:schemeClr>
          </a:solidFill>
          <a:ln w="6055" cap="flat">
            <a:noFill/>
            <a:prstDash val="solid"/>
            <a:miter/>
          </a:ln>
        </p:spPr>
        <p:txBody>
          <a:bodyPr rtlCol="0" anchor="ctr"/>
          <a:lstStyle/>
          <a:p>
            <a:pPr algn="ctr"/>
            <a:r>
              <a:rPr lang="zh-CN" altLang="en-US" dirty="0">
                <a:solidFill>
                  <a:schemeClr val="accent1">
                    <a:lumMod val="50000"/>
                  </a:schemeClr>
                </a:solidFill>
                <a:latin typeface="Arial" panose="020B0604020202020204" pitchFamily="34" charset="0"/>
                <a:ea typeface="微软雅黑" panose="020B0503020204020204" pitchFamily="34" charset="-122"/>
              </a:rPr>
              <a:t>无量纲化处理</a:t>
            </a:r>
            <a:endParaRPr lang="zh-CN" altLang="en-US" dirty="0">
              <a:solidFill>
                <a:schemeClr val="accent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5" name="图片 34">
            <a:extLst>
              <a:ext uri="{FF2B5EF4-FFF2-40B4-BE49-F238E27FC236}">
                <a16:creationId xmlns:a16="http://schemas.microsoft.com/office/drawing/2014/main" id="{5DAD5738-FC1A-4009-D6FF-E6C0645AEF81}"/>
              </a:ext>
            </a:extLst>
          </p:cNvPr>
          <p:cNvPicPr>
            <a:picLocks noChangeAspect="1"/>
          </p:cNvPicPr>
          <p:nvPr/>
        </p:nvPicPr>
        <p:blipFill>
          <a:blip r:embed="rId4"/>
          <a:stretch>
            <a:fillRect/>
          </a:stretch>
        </p:blipFill>
        <p:spPr>
          <a:xfrm>
            <a:off x="7510390" y="3014105"/>
            <a:ext cx="4144027" cy="3663320"/>
          </a:xfrm>
          <a:prstGeom prst="rect">
            <a:avLst/>
          </a:prstGeom>
        </p:spPr>
      </p:pic>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089CF594-FCCE-CD1C-77AC-79AA1CEB970C}"/>
                  </a:ext>
                </a:extLst>
              </p:cNvPr>
              <p:cNvSpPr txBox="1"/>
              <p:nvPr/>
            </p:nvSpPr>
            <p:spPr>
              <a:xfrm>
                <a:off x="10293762" y="1146107"/>
                <a:ext cx="1538417" cy="2264723"/>
              </a:xfrm>
              <a:prstGeom prst="rect">
                <a:avLst/>
              </a:prstGeom>
              <a:noFill/>
            </p:spPr>
            <p:txBody>
              <a:bodyPr wrap="square">
                <a:spAutoFit/>
              </a:bodyPr>
              <a:lstStyle/>
              <a:p>
                <a:pPr>
                  <a:lnSpc>
                    <a:spcPct val="150000"/>
                  </a:lnSpc>
                </a:pPr>
                <a14:m>
                  <m:oMath xmlns:m="http://schemas.openxmlformats.org/officeDocument/2006/math">
                    <m:r>
                      <m:rPr>
                        <m:sty m:val="p"/>
                      </m:rPr>
                      <a:rPr lang="en-US" altLang="zh-CN" sz="1600" i="1" dirty="0" smtClean="0">
                        <a:solidFill>
                          <a:srgbClr val="000000"/>
                        </a:solidFill>
                        <a:latin typeface="Cambria Math" panose="02040503050406030204" pitchFamily="18" charset="0"/>
                        <a:ea typeface="微软雅黑" panose="020B0503020204020204" pitchFamily="34" charset="-122"/>
                        <a:cs typeface="Times New Roman" panose="02020603050405020304" pitchFamily="18" charset="0"/>
                      </a:rPr>
                      <m:t>r</m:t>
                    </m:r>
                  </m:oMath>
                </a14:m>
                <a:r>
                  <a:rPr lang="zh-CN" altLang="en-US" sz="16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：地心矢径</a:t>
                </a:r>
                <a:endParaRPr lang="en-US" altLang="zh-CN" sz="16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14:m>
                  <m:oMath xmlns:m="http://schemas.openxmlformats.org/officeDocument/2006/math">
                    <m:r>
                      <a:rPr lang="zh-CN" altLang="en-US" sz="1600" i="1" smtClean="0">
                        <a:solidFill>
                          <a:srgbClr val="000000"/>
                        </a:solidFill>
                        <a:latin typeface="Cambria Math" panose="02040503050406030204" pitchFamily="18" charset="0"/>
                        <a:ea typeface="微软雅黑" panose="020B0503020204020204" pitchFamily="34" charset="-122"/>
                        <a:cs typeface="Times New Roman" panose="02020603050405020304" pitchFamily="18" charset="0"/>
                      </a:rPr>
                      <m:t>𝜃</m:t>
                    </m:r>
                  </m:oMath>
                </a14:m>
                <a:r>
                  <a:rPr lang="zh-CN" altLang="en-US" sz="16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：经度</a:t>
                </a:r>
                <a:endParaRPr lang="en-US" altLang="zh-CN" sz="16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14:m>
                  <m:oMath xmlns:m="http://schemas.openxmlformats.org/officeDocument/2006/math">
                    <m:r>
                      <a:rPr lang="zh-CN" altLang="en-US" sz="1600" i="1" smtClean="0">
                        <a:solidFill>
                          <a:srgbClr val="000000"/>
                        </a:solidFill>
                        <a:latin typeface="Cambria Math" panose="02040503050406030204" pitchFamily="18" charset="0"/>
                        <a:ea typeface="微软雅黑" panose="020B0503020204020204" pitchFamily="34" charset="-122"/>
                        <a:cs typeface="Times New Roman" panose="02020603050405020304" pitchFamily="18" charset="0"/>
                      </a:rPr>
                      <m:t>𝜙</m:t>
                    </m:r>
                  </m:oMath>
                </a14:m>
                <a:r>
                  <a:rPr lang="zh-CN" altLang="en-US" sz="16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：纬度</a:t>
                </a:r>
                <a:endParaRPr lang="en-US" altLang="zh-CN" sz="16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14:m>
                  <m:oMath xmlns:m="http://schemas.openxmlformats.org/officeDocument/2006/math">
                    <m:r>
                      <a:rPr lang="en-US" altLang="zh-CN" sz="1600" b="0" i="1" smtClean="0">
                        <a:solidFill>
                          <a:srgbClr val="000000"/>
                        </a:solidFill>
                        <a:latin typeface="Cambria Math" panose="02040503050406030204" pitchFamily="18" charset="0"/>
                        <a:ea typeface="微软雅黑" panose="020B0503020204020204" pitchFamily="34" charset="-122"/>
                        <a:cs typeface="Times New Roman" panose="02020603050405020304" pitchFamily="18" charset="0"/>
                      </a:rPr>
                      <m:t>𝑣</m:t>
                    </m:r>
                  </m:oMath>
                </a14:m>
                <a:r>
                  <a:rPr lang="zh-CN" altLang="en-US" sz="16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：速度</a:t>
                </a:r>
                <a:endParaRPr lang="en-US" altLang="zh-CN" sz="16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14:m>
                  <m:oMath xmlns:m="http://schemas.openxmlformats.org/officeDocument/2006/math">
                    <m:r>
                      <a:rPr lang="zh-CN" altLang="en-US" sz="1600" i="1" smtClean="0">
                        <a:solidFill>
                          <a:srgbClr val="000000"/>
                        </a:solidFill>
                        <a:latin typeface="Cambria Math" panose="02040503050406030204" pitchFamily="18" charset="0"/>
                        <a:ea typeface="微软雅黑" panose="020B0503020204020204" pitchFamily="34" charset="-122"/>
                        <a:cs typeface="Times New Roman" panose="02020603050405020304" pitchFamily="18" charset="0"/>
                      </a:rPr>
                      <m:t>𝛾</m:t>
                    </m:r>
                  </m:oMath>
                </a14:m>
                <a:r>
                  <a:rPr lang="zh-CN" altLang="en-US" sz="16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：弹道倾角</a:t>
                </a:r>
                <a:endParaRPr lang="en-US" altLang="zh-CN" sz="16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14:m>
                  <m:oMath xmlns:m="http://schemas.openxmlformats.org/officeDocument/2006/math">
                    <m:r>
                      <a:rPr lang="zh-CN" altLang="en-US" sz="1600" i="1" smtClean="0">
                        <a:solidFill>
                          <a:srgbClr val="000000"/>
                        </a:solidFill>
                        <a:latin typeface="Cambria Math" panose="02040503050406030204" pitchFamily="18" charset="0"/>
                        <a:ea typeface="微软雅黑" panose="020B0503020204020204" pitchFamily="34" charset="-122"/>
                        <a:cs typeface="Times New Roman" panose="02020603050405020304" pitchFamily="18" charset="0"/>
                      </a:rPr>
                      <m:t>𝜓</m:t>
                    </m:r>
                  </m:oMath>
                </a14:m>
                <a:r>
                  <a:rPr lang="zh-CN" altLang="en-US" sz="16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：弹道偏角</a:t>
                </a:r>
                <a:endParaRPr lang="en-US" altLang="zh-CN" sz="16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39" name="文本框 38">
                <a:extLst>
                  <a:ext uri="{FF2B5EF4-FFF2-40B4-BE49-F238E27FC236}">
                    <a16:creationId xmlns:a16="http://schemas.microsoft.com/office/drawing/2014/main" id="{089CF594-FCCE-CD1C-77AC-79AA1CEB970C}"/>
                  </a:ext>
                </a:extLst>
              </p:cNvPr>
              <p:cNvSpPr txBox="1">
                <a:spLocks noRot="1" noChangeAspect="1" noMove="1" noResize="1" noEditPoints="1" noAdjustHandles="1" noChangeArrowheads="1" noChangeShapeType="1" noTextEdit="1"/>
              </p:cNvSpPr>
              <p:nvPr/>
            </p:nvSpPr>
            <p:spPr>
              <a:xfrm>
                <a:off x="10293762" y="1146107"/>
                <a:ext cx="1538417" cy="2264723"/>
              </a:xfrm>
              <a:prstGeom prst="rect">
                <a:avLst/>
              </a:prstGeom>
              <a:blipFill>
                <a:blip r:embed="rId5"/>
                <a:stretch>
                  <a:fillRect l="-397" b="-2419"/>
                </a:stretch>
              </a:blipFill>
            </p:spPr>
            <p:txBody>
              <a:bodyPr/>
              <a:lstStyle/>
              <a:p>
                <a:r>
                  <a:rPr lang="zh-CN" altLang="en-US">
                    <a:noFill/>
                  </a:rPr>
                  <a:t> </a:t>
                </a:r>
              </a:p>
            </p:txBody>
          </p:sp>
        </mc:Fallback>
      </mc:AlternateContent>
      <p:sp>
        <p:nvSpPr>
          <p:cNvPr id="14" name="灯片编号占位符 2">
            <a:extLst>
              <a:ext uri="{FF2B5EF4-FFF2-40B4-BE49-F238E27FC236}">
                <a16:creationId xmlns:a16="http://schemas.microsoft.com/office/drawing/2014/main" id="{9F37F64E-49F7-9891-62A1-049E0BF378C7}"/>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12CC8A5-31B3-4E55-87D9-E629DD069B87}" type="slidenum">
              <a:rPr lang="zh-CN" altLang="en-US" smtClean="0"/>
              <a:pPr/>
              <a:t>4</a:t>
            </a:fld>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advTm="1901">
        <p159:morph option="byObject"/>
      </p:transition>
    </mc:Choice>
    <mc:Fallback xmlns="">
      <p:transition advTm="1901">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 y="577642"/>
            <a:ext cx="12192000" cy="11700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C00000"/>
                </a:solidFill>
              </a:ln>
              <a:solidFill>
                <a:srgbClr val="C00000"/>
              </a:solidFill>
            </a:endParaRPr>
          </a:p>
        </p:txBody>
      </p:sp>
      <p:sp>
        <p:nvSpPr>
          <p:cNvPr id="8" name="矩形 7"/>
          <p:cNvSpPr/>
          <p:nvPr/>
        </p:nvSpPr>
        <p:spPr>
          <a:xfrm>
            <a:off x="0" y="641020"/>
            <a:ext cx="12192000" cy="495569"/>
          </a:xfrm>
          <a:prstGeom prst="rect">
            <a:avLst/>
          </a:prstGeom>
          <a:solidFill>
            <a:schemeClr val="tx2">
              <a:lumMod val="40000"/>
              <a:lumOff val="60000"/>
            </a:schemeClr>
          </a:solidFill>
          <a:ln>
            <a:solidFill>
              <a:schemeClr val="accent1">
                <a:lumMod val="40000"/>
                <a:lumOff val="60000"/>
              </a:schemeClr>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p:cNvSpPr txBox="1"/>
          <p:nvPr/>
        </p:nvSpPr>
        <p:spPr>
          <a:xfrm>
            <a:off x="84838" y="624137"/>
            <a:ext cx="9445660" cy="521970"/>
          </a:xfrm>
          <a:prstGeom prst="rect">
            <a:avLst/>
          </a:prstGeom>
          <a:noFill/>
        </p:spPr>
        <p:txBody>
          <a:bodyPr wrap="square">
            <a:spAutoFit/>
          </a:bodyPr>
          <a:lstStyle/>
          <a:p>
            <a:r>
              <a:rPr lang="zh-CN" altLang="en-US" sz="2800" b="1" dirty="0">
                <a:solidFill>
                  <a:schemeClr val="accent1">
                    <a:lumMod val="50000"/>
                  </a:schemeClr>
                </a:solidFill>
                <a:latin typeface="Arial" panose="020B0604020202020204" pitchFamily="34" charset="0"/>
                <a:ea typeface="微软雅黑" panose="020B0503020204020204" pitchFamily="34" charset="-122"/>
              </a:rPr>
              <a:t>轨迹约束及再入走廊</a:t>
            </a:r>
          </a:p>
        </p:txBody>
      </p:sp>
      <p:sp>
        <p:nvSpPr>
          <p:cNvPr id="52" name="灯片编号占位符 51"/>
          <p:cNvSpPr>
            <a:spLocks noGrp="1"/>
          </p:cNvSpPr>
          <p:nvPr>
            <p:ph type="sldNum" sz="quarter" idx="12"/>
          </p:nvPr>
        </p:nvSpPr>
        <p:spPr>
          <a:xfrm>
            <a:off x="9077668" y="6492875"/>
            <a:ext cx="2743200" cy="365125"/>
          </a:xfrm>
        </p:spPr>
        <p:txBody>
          <a:bodyPr/>
          <a:lstStyle/>
          <a:p>
            <a:fld id="{A12CC8A5-31B3-4E55-87D9-E629DD069B87}" type="slidenum">
              <a:rPr lang="zh-CN" altLang="en-US" smtClean="0"/>
              <a:t>5</a:t>
            </a:fld>
            <a:endParaRPr lang="zh-CN" altLang="en-US" dirty="0"/>
          </a:p>
        </p:txBody>
      </p:sp>
      <p:sp>
        <p:nvSpPr>
          <p:cNvPr id="54" name="文本框 53"/>
          <p:cNvSpPr txBox="1"/>
          <p:nvPr/>
        </p:nvSpPr>
        <p:spPr>
          <a:xfrm>
            <a:off x="84838" y="39872"/>
            <a:ext cx="5774095" cy="521970"/>
          </a:xfrm>
          <a:prstGeom prst="rect">
            <a:avLst/>
          </a:prstGeom>
          <a:noFill/>
        </p:spPr>
        <p:txBody>
          <a:bodyPr wrap="square">
            <a:spAutoFit/>
          </a:bodyPr>
          <a:lstStyle/>
          <a:p>
            <a:r>
              <a:rPr lang="en-US" altLang="zh-CN" sz="2800" b="1" dirty="0">
                <a:solidFill>
                  <a:schemeClr val="accent1">
                    <a:lumMod val="50000"/>
                  </a:schemeClr>
                </a:solidFill>
                <a:latin typeface="Arial" panose="020B0604020202020204" pitchFamily="34" charset="0"/>
                <a:ea typeface="微软雅黑" panose="020B0503020204020204" pitchFamily="34" charset="-122"/>
              </a:rPr>
              <a:t>02</a:t>
            </a:r>
            <a:r>
              <a:rPr lang="zh-CN" altLang="en-US" sz="2800" b="1" dirty="0">
                <a:solidFill>
                  <a:schemeClr val="accent1">
                    <a:lumMod val="50000"/>
                  </a:schemeClr>
                </a:solidFill>
                <a:latin typeface="Arial" panose="020B0604020202020204" pitchFamily="34" charset="0"/>
                <a:ea typeface="微软雅黑" panose="020B0503020204020204" pitchFamily="34" charset="-122"/>
              </a:rPr>
              <a:t>飞行器建模</a:t>
            </a:r>
          </a:p>
        </p:txBody>
      </p:sp>
      <p:sp>
        <p:nvSpPr>
          <p:cNvPr id="4" name="矩形: 圆角 68">
            <a:extLst>
              <a:ext uri="{FF2B5EF4-FFF2-40B4-BE49-F238E27FC236}">
                <a16:creationId xmlns:a16="http://schemas.microsoft.com/office/drawing/2014/main" id="{126980C2-4835-A3A0-6801-71FB100DC818}"/>
              </a:ext>
            </a:extLst>
          </p:cNvPr>
          <p:cNvSpPr/>
          <p:nvPr/>
        </p:nvSpPr>
        <p:spPr>
          <a:xfrm>
            <a:off x="356049" y="1321272"/>
            <a:ext cx="3171805" cy="568012"/>
          </a:xfrm>
          <a:prstGeom prst="roundRect">
            <a:avLst>
              <a:gd name="adj" fmla="val 50000"/>
            </a:avLst>
          </a:prstGeom>
          <a:solidFill>
            <a:schemeClr val="tx2">
              <a:alpha val="30000"/>
            </a:schemeClr>
          </a:solidFill>
          <a:ln w="6055" cap="flat">
            <a:noFill/>
            <a:prstDash val="solid"/>
            <a:miter/>
          </a:ln>
        </p:spPr>
        <p:txBody>
          <a:bodyPr rtlCol="0" anchor="ctr"/>
          <a:lstStyle/>
          <a:p>
            <a:pPr algn="ctr"/>
            <a:r>
              <a:rPr lang="zh-CN" altLang="en-US" dirty="0">
                <a:solidFill>
                  <a:schemeClr val="accent1">
                    <a:lumMod val="50000"/>
                  </a:schemeClr>
                </a:solidFill>
                <a:latin typeface="Arial" panose="020B0604020202020204" pitchFamily="34" charset="0"/>
                <a:ea typeface="微软雅黑" panose="020B0503020204020204" pitchFamily="34" charset="-122"/>
                <a:sym typeface="Arial" panose="020B0604020202020204" pitchFamily="34" charset="0"/>
              </a:rPr>
              <a:t>热流、动压、过载约束边界</a:t>
            </a:r>
          </a:p>
        </p:txBody>
      </p:sp>
      <p:sp>
        <p:nvSpPr>
          <p:cNvPr id="9" name="矩形: 圆角 68">
            <a:extLst>
              <a:ext uri="{FF2B5EF4-FFF2-40B4-BE49-F238E27FC236}">
                <a16:creationId xmlns:a16="http://schemas.microsoft.com/office/drawing/2014/main" id="{05ED65BB-E94A-7FDE-9A20-B9E5B22AF1A5}"/>
              </a:ext>
            </a:extLst>
          </p:cNvPr>
          <p:cNvSpPr/>
          <p:nvPr/>
        </p:nvSpPr>
        <p:spPr>
          <a:xfrm>
            <a:off x="356049" y="4400705"/>
            <a:ext cx="2619869" cy="568012"/>
          </a:xfrm>
          <a:prstGeom prst="roundRect">
            <a:avLst>
              <a:gd name="adj" fmla="val 50000"/>
            </a:avLst>
          </a:prstGeom>
          <a:solidFill>
            <a:schemeClr val="tx2">
              <a:alpha val="30000"/>
            </a:schemeClr>
          </a:solidFill>
          <a:ln w="6055" cap="flat">
            <a:noFill/>
            <a:prstDash val="solid"/>
            <a:miter/>
          </a:ln>
        </p:spPr>
        <p:txBody>
          <a:bodyPr rtlCol="0" anchor="ctr"/>
          <a:lstStyle/>
          <a:p>
            <a:pPr algn="ctr"/>
            <a:r>
              <a:rPr lang="zh-CN" altLang="en-US" dirty="0">
                <a:solidFill>
                  <a:schemeClr val="accent1">
                    <a:lumMod val="50000"/>
                  </a:schemeClr>
                </a:solidFill>
                <a:latin typeface="Arial" panose="020B0604020202020204" pitchFamily="34" charset="0"/>
                <a:ea typeface="微软雅黑" panose="020B0503020204020204" pitchFamily="34" charset="-122"/>
                <a:sym typeface="Arial" panose="020B0604020202020204" pitchFamily="34" charset="0"/>
              </a:rPr>
              <a:t>准平衡滑翔约束边界</a:t>
            </a:r>
          </a:p>
        </p:txBody>
      </p:sp>
      <p:sp>
        <p:nvSpPr>
          <p:cNvPr id="11" name="Rectangle 2">
            <a:extLst>
              <a:ext uri="{FF2B5EF4-FFF2-40B4-BE49-F238E27FC236}">
                <a16:creationId xmlns:a16="http://schemas.microsoft.com/office/drawing/2014/main" id="{86FA5F79-86E5-20F7-91E6-14C0AE46C670}"/>
              </a:ext>
            </a:extLst>
          </p:cNvPr>
          <p:cNvSpPr>
            <a:spLocks noChangeArrowheads="1"/>
          </p:cNvSpPr>
          <p:nvPr/>
        </p:nvSpPr>
        <p:spPr bwMode="auto">
          <a:xfrm flipV="1">
            <a:off x="2842054" y="1668401"/>
            <a:ext cx="373337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4" name="Object 7">
            <a:extLst>
              <a:ext uri="{FF2B5EF4-FFF2-40B4-BE49-F238E27FC236}">
                <a16:creationId xmlns:a16="http://schemas.microsoft.com/office/drawing/2014/main" id="{7D1A8481-BA5B-AA94-102E-42EAB7A9BC56}"/>
              </a:ext>
            </a:extLst>
          </p:cNvPr>
          <p:cNvGraphicFramePr>
            <a:graphicFrameLocks noChangeAspect="1"/>
          </p:cNvGraphicFramePr>
          <p:nvPr/>
        </p:nvGraphicFramePr>
        <p:xfrm>
          <a:off x="228600" y="2135188"/>
          <a:ext cx="3581400" cy="1958975"/>
        </p:xfrm>
        <a:graphic>
          <a:graphicData uri="http://schemas.openxmlformats.org/presentationml/2006/ole">
            <mc:AlternateContent xmlns:mc="http://schemas.openxmlformats.org/markup-compatibility/2006">
              <mc:Choice xmlns:v="urn:schemas-microsoft-com:vml" Requires="v">
                <p:oleObj name="Equation" r:id="rId2" imgW="1765300" imgH="965200" progId="Equation.DSMT4">
                  <p:embed/>
                </p:oleObj>
              </mc:Choice>
              <mc:Fallback>
                <p:oleObj name="Equation" r:id="rId2" imgW="1765300" imgH="965200" progId="Equation.DSMT4">
                  <p:embed/>
                  <p:pic>
                    <p:nvPicPr>
                      <p:cNvPr id="14" name="Object 7">
                        <a:extLst>
                          <a:ext uri="{FF2B5EF4-FFF2-40B4-BE49-F238E27FC236}">
                            <a16:creationId xmlns:a16="http://schemas.microsoft.com/office/drawing/2014/main" id="{7D1A8481-BA5B-AA94-102E-42EAB7A9BC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135188"/>
                        <a:ext cx="3581400" cy="195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任意多边形: 形状 41">
            <a:extLst>
              <a:ext uri="{FF2B5EF4-FFF2-40B4-BE49-F238E27FC236}">
                <a16:creationId xmlns:a16="http://schemas.microsoft.com/office/drawing/2014/main" id="{9B414341-EC6D-B2DD-C044-D400073C55B6}"/>
              </a:ext>
            </a:extLst>
          </p:cNvPr>
          <p:cNvSpPr/>
          <p:nvPr/>
        </p:nvSpPr>
        <p:spPr>
          <a:xfrm>
            <a:off x="4027179" y="2628067"/>
            <a:ext cx="2286000" cy="800933"/>
          </a:xfrm>
          <a:custGeom>
            <a:avLst/>
            <a:gdLst>
              <a:gd name="connsiteX0" fmla="*/ 1186163 w 1196834"/>
              <a:gd name="connsiteY0" fmla="*/ 458978 h 866682"/>
              <a:gd name="connsiteX1" fmla="*/ 1186163 w 1196834"/>
              <a:gd name="connsiteY1" fmla="*/ 407593 h 866682"/>
              <a:gd name="connsiteX2" fmla="*/ 789147 w 1196834"/>
              <a:gd name="connsiteY2" fmla="*/ 10578 h 866682"/>
              <a:gd name="connsiteX3" fmla="*/ 737702 w 1196834"/>
              <a:gd name="connsiteY3" fmla="*/ 10610 h 866682"/>
              <a:gd name="connsiteX4" fmla="*/ 727098 w 1196834"/>
              <a:gd name="connsiteY4" fmla="*/ 36330 h 866682"/>
              <a:gd name="connsiteX5" fmla="*/ 727098 w 1196834"/>
              <a:gd name="connsiteY5" fmla="*/ 160610 h 866682"/>
              <a:gd name="connsiteX6" fmla="*/ 36320 w 1196834"/>
              <a:gd name="connsiteY6" fmla="*/ 160610 h 866682"/>
              <a:gd name="connsiteX7" fmla="*/ -37 w 1196834"/>
              <a:gd name="connsiteY7" fmla="*/ 196967 h 866682"/>
              <a:gd name="connsiteX8" fmla="*/ -37 w 1196834"/>
              <a:gd name="connsiteY8" fmla="*/ 669605 h 866682"/>
              <a:gd name="connsiteX9" fmla="*/ 36320 w 1196834"/>
              <a:gd name="connsiteY9" fmla="*/ 705961 h 866682"/>
              <a:gd name="connsiteX10" fmla="*/ 727098 w 1196834"/>
              <a:gd name="connsiteY10" fmla="*/ 705961 h 866682"/>
              <a:gd name="connsiteX11" fmla="*/ 727098 w 1196834"/>
              <a:gd name="connsiteY11" fmla="*/ 830241 h 866682"/>
              <a:gd name="connsiteX12" fmla="*/ 763455 w 1196834"/>
              <a:gd name="connsiteY12" fmla="*/ 866628 h 866682"/>
              <a:gd name="connsiteX13" fmla="*/ 789147 w 1196834"/>
              <a:gd name="connsiteY13" fmla="*/ 855994 h 866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6834" h="866682">
                <a:moveTo>
                  <a:pt x="1186163" y="458978"/>
                </a:moveTo>
                <a:cubicBezTo>
                  <a:pt x="1200342" y="444780"/>
                  <a:pt x="1200342" y="421791"/>
                  <a:pt x="1186163" y="407593"/>
                </a:cubicBezTo>
                <a:lnTo>
                  <a:pt x="789147" y="10578"/>
                </a:lnTo>
                <a:cubicBezTo>
                  <a:pt x="774968" y="-3612"/>
                  <a:pt x="751942" y="-3597"/>
                  <a:pt x="737702" y="10610"/>
                </a:cubicBezTo>
                <a:cubicBezTo>
                  <a:pt x="730916" y="17433"/>
                  <a:pt x="727098" y="26686"/>
                  <a:pt x="727098" y="36330"/>
                </a:cubicBezTo>
                <a:lnTo>
                  <a:pt x="727098" y="160610"/>
                </a:lnTo>
                <a:lnTo>
                  <a:pt x="36320" y="160610"/>
                </a:lnTo>
                <a:cubicBezTo>
                  <a:pt x="16263" y="160610"/>
                  <a:pt x="-37" y="176886"/>
                  <a:pt x="-37" y="196967"/>
                </a:cubicBezTo>
                <a:lnTo>
                  <a:pt x="-37" y="669605"/>
                </a:lnTo>
                <a:cubicBezTo>
                  <a:pt x="-37" y="689686"/>
                  <a:pt x="16263" y="705961"/>
                  <a:pt x="36320" y="705961"/>
                </a:cubicBezTo>
                <a:lnTo>
                  <a:pt x="727098" y="705961"/>
                </a:lnTo>
                <a:lnTo>
                  <a:pt x="727098" y="830241"/>
                </a:lnTo>
                <a:cubicBezTo>
                  <a:pt x="727098" y="850322"/>
                  <a:pt x="743338" y="866610"/>
                  <a:pt x="763455" y="866628"/>
                </a:cubicBezTo>
                <a:cubicBezTo>
                  <a:pt x="773089" y="866634"/>
                  <a:pt x="782300" y="862810"/>
                  <a:pt x="789147" y="855994"/>
                </a:cubicBezTo>
                <a:close/>
              </a:path>
            </a:pathLst>
          </a:custGeom>
          <a:solidFill>
            <a:schemeClr val="tx2">
              <a:alpha val="30000"/>
            </a:schemeClr>
          </a:solidFill>
          <a:ln w="6055" cap="flat">
            <a:noFill/>
            <a:prstDash val="solid"/>
            <a:miter/>
          </a:ln>
        </p:spPr>
        <p:txBody>
          <a:bodyPr rtlCol="0" anchor="ctr"/>
          <a:lstStyle/>
          <a:p>
            <a:pPr algn="ctr"/>
            <a:endParaRPr lang="zh-CN" altLang="en-US" dirty="0">
              <a:solidFill>
                <a:schemeClr val="accent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aphicFrame>
        <p:nvGraphicFramePr>
          <p:cNvPr id="16" name="Object 31">
            <a:extLst>
              <a:ext uri="{FF2B5EF4-FFF2-40B4-BE49-F238E27FC236}">
                <a16:creationId xmlns:a16="http://schemas.microsoft.com/office/drawing/2014/main" id="{AE87AB6E-E941-7448-2EE3-58D5F421F41C}"/>
              </a:ext>
            </a:extLst>
          </p:cNvPr>
          <p:cNvGraphicFramePr>
            <a:graphicFrameLocks noChangeAspect="1"/>
          </p:cNvGraphicFramePr>
          <p:nvPr>
            <p:extLst>
              <p:ext uri="{D42A27DB-BD31-4B8C-83A1-F6EECF244321}">
                <p14:modId xmlns:p14="http://schemas.microsoft.com/office/powerpoint/2010/main" val="745110312"/>
              </p:ext>
            </p:extLst>
          </p:nvPr>
        </p:nvGraphicFramePr>
        <p:xfrm>
          <a:off x="7177693" y="1772027"/>
          <a:ext cx="3821233" cy="2423482"/>
        </p:xfrm>
        <a:graphic>
          <a:graphicData uri="http://schemas.openxmlformats.org/presentationml/2006/ole">
            <mc:AlternateContent xmlns:mc="http://schemas.openxmlformats.org/markup-compatibility/2006">
              <mc:Choice xmlns:v="urn:schemas-microsoft-com:vml" Requires="v">
                <p:oleObj name="Equation" r:id="rId4" imgW="2032000" imgH="1282700" progId="Equation.DSMT4">
                  <p:embed/>
                </p:oleObj>
              </mc:Choice>
              <mc:Fallback>
                <p:oleObj name="Equation" r:id="rId4" imgW="2032000" imgH="1282700" progId="Equation.DSMT4">
                  <p:embed/>
                  <p:pic>
                    <p:nvPicPr>
                      <p:cNvPr id="16" name="Object 31">
                        <a:extLst>
                          <a:ext uri="{FF2B5EF4-FFF2-40B4-BE49-F238E27FC236}">
                            <a16:creationId xmlns:a16="http://schemas.microsoft.com/office/drawing/2014/main" id="{AE87AB6E-E941-7448-2EE3-58D5F421F4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77693" y="1772027"/>
                        <a:ext cx="3821233" cy="2423482"/>
                      </a:xfrm>
                      <a:prstGeom prst="rect">
                        <a:avLst/>
                      </a:prstGeom>
                      <a:noFill/>
                      <a:ln>
                        <a:noFill/>
                      </a:ln>
                    </p:spPr>
                  </p:pic>
                </p:oleObj>
              </mc:Fallback>
            </mc:AlternateContent>
          </a:graphicData>
        </a:graphic>
      </p:graphicFrame>
      <p:graphicFrame>
        <p:nvGraphicFramePr>
          <p:cNvPr id="17" name="Object 17">
            <a:extLst>
              <a:ext uri="{FF2B5EF4-FFF2-40B4-BE49-F238E27FC236}">
                <a16:creationId xmlns:a16="http://schemas.microsoft.com/office/drawing/2014/main" id="{43E120A5-C3A2-64BB-AFE1-5808565EE4F3}"/>
              </a:ext>
            </a:extLst>
          </p:cNvPr>
          <p:cNvGraphicFramePr>
            <a:graphicFrameLocks noChangeAspect="1"/>
          </p:cNvGraphicFramePr>
          <p:nvPr/>
        </p:nvGraphicFramePr>
        <p:xfrm>
          <a:off x="399535" y="5352535"/>
          <a:ext cx="2286000" cy="779463"/>
        </p:xfrm>
        <a:graphic>
          <a:graphicData uri="http://schemas.openxmlformats.org/presentationml/2006/ole">
            <mc:AlternateContent xmlns:mc="http://schemas.openxmlformats.org/markup-compatibility/2006">
              <mc:Choice xmlns:v="urn:schemas-microsoft-com:vml" Requires="v">
                <p:oleObj name="Equation" r:id="rId6" imgW="1231366" imgH="418918" progId="Equation.DSMT4">
                  <p:embed/>
                </p:oleObj>
              </mc:Choice>
              <mc:Fallback>
                <p:oleObj name="Equation" r:id="rId6" imgW="1231366" imgH="418918" progId="Equation.DSMT4">
                  <p:embed/>
                  <p:pic>
                    <p:nvPicPr>
                      <p:cNvPr id="17" name="Object 17">
                        <a:extLst>
                          <a:ext uri="{FF2B5EF4-FFF2-40B4-BE49-F238E27FC236}">
                            <a16:creationId xmlns:a16="http://schemas.microsoft.com/office/drawing/2014/main" id="{43E120A5-C3A2-64BB-AFE1-5808565EE4F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9535" y="5352535"/>
                        <a:ext cx="22860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 name="任意多边形: 形状 41">
            <a:extLst>
              <a:ext uri="{FF2B5EF4-FFF2-40B4-BE49-F238E27FC236}">
                <a16:creationId xmlns:a16="http://schemas.microsoft.com/office/drawing/2014/main" id="{D435783D-0629-5E6E-17FA-EA7E8BFF72A5}"/>
              </a:ext>
            </a:extLst>
          </p:cNvPr>
          <p:cNvSpPr/>
          <p:nvPr/>
        </p:nvSpPr>
        <p:spPr>
          <a:xfrm>
            <a:off x="4027179" y="5406986"/>
            <a:ext cx="2286000" cy="725012"/>
          </a:xfrm>
          <a:custGeom>
            <a:avLst/>
            <a:gdLst>
              <a:gd name="connsiteX0" fmla="*/ 1186163 w 1196834"/>
              <a:gd name="connsiteY0" fmla="*/ 458978 h 866682"/>
              <a:gd name="connsiteX1" fmla="*/ 1186163 w 1196834"/>
              <a:gd name="connsiteY1" fmla="*/ 407593 h 866682"/>
              <a:gd name="connsiteX2" fmla="*/ 789147 w 1196834"/>
              <a:gd name="connsiteY2" fmla="*/ 10578 h 866682"/>
              <a:gd name="connsiteX3" fmla="*/ 737702 w 1196834"/>
              <a:gd name="connsiteY3" fmla="*/ 10610 h 866682"/>
              <a:gd name="connsiteX4" fmla="*/ 727098 w 1196834"/>
              <a:gd name="connsiteY4" fmla="*/ 36330 h 866682"/>
              <a:gd name="connsiteX5" fmla="*/ 727098 w 1196834"/>
              <a:gd name="connsiteY5" fmla="*/ 160610 h 866682"/>
              <a:gd name="connsiteX6" fmla="*/ 36320 w 1196834"/>
              <a:gd name="connsiteY6" fmla="*/ 160610 h 866682"/>
              <a:gd name="connsiteX7" fmla="*/ -37 w 1196834"/>
              <a:gd name="connsiteY7" fmla="*/ 196967 h 866682"/>
              <a:gd name="connsiteX8" fmla="*/ -37 w 1196834"/>
              <a:gd name="connsiteY8" fmla="*/ 669605 h 866682"/>
              <a:gd name="connsiteX9" fmla="*/ 36320 w 1196834"/>
              <a:gd name="connsiteY9" fmla="*/ 705961 h 866682"/>
              <a:gd name="connsiteX10" fmla="*/ 727098 w 1196834"/>
              <a:gd name="connsiteY10" fmla="*/ 705961 h 866682"/>
              <a:gd name="connsiteX11" fmla="*/ 727098 w 1196834"/>
              <a:gd name="connsiteY11" fmla="*/ 830241 h 866682"/>
              <a:gd name="connsiteX12" fmla="*/ 763455 w 1196834"/>
              <a:gd name="connsiteY12" fmla="*/ 866628 h 866682"/>
              <a:gd name="connsiteX13" fmla="*/ 789147 w 1196834"/>
              <a:gd name="connsiteY13" fmla="*/ 855994 h 866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6834" h="866682">
                <a:moveTo>
                  <a:pt x="1186163" y="458978"/>
                </a:moveTo>
                <a:cubicBezTo>
                  <a:pt x="1200342" y="444780"/>
                  <a:pt x="1200342" y="421791"/>
                  <a:pt x="1186163" y="407593"/>
                </a:cubicBezTo>
                <a:lnTo>
                  <a:pt x="789147" y="10578"/>
                </a:lnTo>
                <a:cubicBezTo>
                  <a:pt x="774968" y="-3612"/>
                  <a:pt x="751942" y="-3597"/>
                  <a:pt x="737702" y="10610"/>
                </a:cubicBezTo>
                <a:cubicBezTo>
                  <a:pt x="730916" y="17433"/>
                  <a:pt x="727098" y="26686"/>
                  <a:pt x="727098" y="36330"/>
                </a:cubicBezTo>
                <a:lnTo>
                  <a:pt x="727098" y="160610"/>
                </a:lnTo>
                <a:lnTo>
                  <a:pt x="36320" y="160610"/>
                </a:lnTo>
                <a:cubicBezTo>
                  <a:pt x="16263" y="160610"/>
                  <a:pt x="-37" y="176886"/>
                  <a:pt x="-37" y="196967"/>
                </a:cubicBezTo>
                <a:lnTo>
                  <a:pt x="-37" y="669605"/>
                </a:lnTo>
                <a:cubicBezTo>
                  <a:pt x="-37" y="689686"/>
                  <a:pt x="16263" y="705961"/>
                  <a:pt x="36320" y="705961"/>
                </a:cubicBezTo>
                <a:lnTo>
                  <a:pt x="727098" y="705961"/>
                </a:lnTo>
                <a:lnTo>
                  <a:pt x="727098" y="830241"/>
                </a:lnTo>
                <a:cubicBezTo>
                  <a:pt x="727098" y="850322"/>
                  <a:pt x="743338" y="866610"/>
                  <a:pt x="763455" y="866628"/>
                </a:cubicBezTo>
                <a:cubicBezTo>
                  <a:pt x="773089" y="866634"/>
                  <a:pt x="782300" y="862810"/>
                  <a:pt x="789147" y="855994"/>
                </a:cubicBezTo>
                <a:close/>
              </a:path>
            </a:pathLst>
          </a:custGeom>
          <a:solidFill>
            <a:schemeClr val="tx2">
              <a:alpha val="30000"/>
            </a:schemeClr>
          </a:solidFill>
          <a:ln w="6055" cap="flat">
            <a:noFill/>
            <a:prstDash val="solid"/>
            <a:miter/>
          </a:ln>
        </p:spPr>
        <p:txBody>
          <a:bodyPr rtlCol="0" anchor="ctr"/>
          <a:lstStyle/>
          <a:p>
            <a:pPr algn="ctr"/>
            <a:endParaRPr lang="zh-CN" altLang="en-US" dirty="0">
              <a:solidFill>
                <a:schemeClr val="accent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aphicFrame>
        <p:nvGraphicFramePr>
          <p:cNvPr id="19" name="Object 20">
            <a:extLst>
              <a:ext uri="{FF2B5EF4-FFF2-40B4-BE49-F238E27FC236}">
                <a16:creationId xmlns:a16="http://schemas.microsoft.com/office/drawing/2014/main" id="{096CD2B1-22BD-3CCD-B8F1-CA11943F63F0}"/>
              </a:ext>
            </a:extLst>
          </p:cNvPr>
          <p:cNvGraphicFramePr>
            <a:graphicFrameLocks noChangeAspect="1"/>
          </p:cNvGraphicFramePr>
          <p:nvPr/>
        </p:nvGraphicFramePr>
        <p:xfrm>
          <a:off x="7251833" y="5532954"/>
          <a:ext cx="1438275" cy="473075"/>
        </p:xfrm>
        <a:graphic>
          <a:graphicData uri="http://schemas.openxmlformats.org/presentationml/2006/ole">
            <mc:AlternateContent xmlns:mc="http://schemas.openxmlformats.org/markup-compatibility/2006">
              <mc:Choice xmlns:v="urn:schemas-microsoft-com:vml" Requires="v">
                <p:oleObj name="Equation" r:id="rId8" imgW="774364" imgH="253890" progId="Equation.DSMT4">
                  <p:embed/>
                </p:oleObj>
              </mc:Choice>
              <mc:Fallback>
                <p:oleObj name="Equation" r:id="rId8" imgW="774364" imgH="253890" progId="Equation.DSMT4">
                  <p:embed/>
                  <p:pic>
                    <p:nvPicPr>
                      <p:cNvPr id="19" name="Object 20">
                        <a:extLst>
                          <a:ext uri="{FF2B5EF4-FFF2-40B4-BE49-F238E27FC236}">
                            <a16:creationId xmlns:a16="http://schemas.microsoft.com/office/drawing/2014/main" id="{096CD2B1-22BD-3CCD-B8F1-CA11943F63F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51833" y="5532954"/>
                        <a:ext cx="14382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文本框 4">
            <a:extLst>
              <a:ext uri="{FF2B5EF4-FFF2-40B4-BE49-F238E27FC236}">
                <a16:creationId xmlns:a16="http://schemas.microsoft.com/office/drawing/2014/main" id="{80734EA5-9A3B-DEC5-976C-471DD38C5447}"/>
              </a:ext>
            </a:extLst>
          </p:cNvPr>
          <p:cNvSpPr txBox="1"/>
          <p:nvPr/>
        </p:nvSpPr>
        <p:spPr>
          <a:xfrm>
            <a:off x="7099316" y="4310233"/>
            <a:ext cx="3067824" cy="369332"/>
          </a:xfrm>
          <a:prstGeom prst="rect">
            <a:avLst/>
          </a:prstGeom>
          <a:noFill/>
        </p:spPr>
        <p:txBody>
          <a:bodyPr wrap="square" rtlCol="0">
            <a:spAutoFit/>
          </a:bodyPr>
          <a:lstStyle/>
          <a:p>
            <a:r>
              <a:rPr lang="zh-CN" altLang="en-US" dirty="0"/>
              <a:t>矢径</a:t>
            </a:r>
            <a:r>
              <a:rPr lang="en-US" altLang="zh-CN" dirty="0"/>
              <a:t>-</a:t>
            </a:r>
            <a:r>
              <a:rPr lang="zh-CN" altLang="en-US" dirty="0"/>
              <a:t>速度走廊下界</a:t>
            </a:r>
          </a:p>
        </p:txBody>
      </p:sp>
      <p:sp>
        <p:nvSpPr>
          <p:cNvPr id="12" name="文本框 11">
            <a:extLst>
              <a:ext uri="{FF2B5EF4-FFF2-40B4-BE49-F238E27FC236}">
                <a16:creationId xmlns:a16="http://schemas.microsoft.com/office/drawing/2014/main" id="{24C7E713-AE5B-3582-B11F-C39548CC0DE4}"/>
              </a:ext>
            </a:extLst>
          </p:cNvPr>
          <p:cNvSpPr txBox="1"/>
          <p:nvPr/>
        </p:nvSpPr>
        <p:spPr>
          <a:xfrm>
            <a:off x="7177693" y="6095692"/>
            <a:ext cx="4106533" cy="369332"/>
          </a:xfrm>
          <a:prstGeom prst="rect">
            <a:avLst/>
          </a:prstGeom>
          <a:noFill/>
        </p:spPr>
        <p:txBody>
          <a:bodyPr wrap="square">
            <a:spAutoFit/>
          </a:bodyPr>
          <a:lstStyle/>
          <a:p>
            <a:r>
              <a:rPr lang="zh-CN" altLang="en-US" dirty="0"/>
              <a:t>矢径</a:t>
            </a:r>
            <a:r>
              <a:rPr lang="en-US" altLang="zh-CN" dirty="0"/>
              <a:t>-</a:t>
            </a:r>
            <a:r>
              <a:rPr lang="zh-CN" altLang="en-US" dirty="0"/>
              <a:t>速度走廊上界</a:t>
            </a:r>
          </a:p>
        </p:txBody>
      </p:sp>
    </p:spTree>
  </p:cSld>
  <p:clrMapOvr>
    <a:masterClrMapping/>
  </p:clrMapOvr>
  <mc:AlternateContent xmlns:mc="http://schemas.openxmlformats.org/markup-compatibility/2006" xmlns:p159="http://schemas.microsoft.com/office/powerpoint/2015/09/main">
    <mc:Choice Requires="p159">
      <p:transition advTm="1901">
        <p159:morph option="byObject"/>
      </p:transition>
    </mc:Choice>
    <mc:Fallback xmlns="">
      <p:transition advTm="190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ircle(in)">
                                      <p:cBhvr>
                                        <p:cTn id="7" dur="500"/>
                                        <p:tgtEl>
                                          <p:spTgt spid="17"/>
                                        </p:tgtEl>
                                      </p:cBhvr>
                                    </p:animEffect>
                                  </p:childTnLst>
                                </p:cTn>
                              </p:par>
                              <p:par>
                                <p:cTn id="8" presetID="6" presetClass="entr" presetSubtype="16"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circle(in)">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 y="577642"/>
            <a:ext cx="12192000" cy="11700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C00000"/>
                </a:solidFill>
              </a:ln>
              <a:solidFill>
                <a:srgbClr val="C00000"/>
              </a:solidFill>
            </a:endParaRPr>
          </a:p>
        </p:txBody>
      </p:sp>
      <p:sp>
        <p:nvSpPr>
          <p:cNvPr id="8" name="矩形 7"/>
          <p:cNvSpPr/>
          <p:nvPr/>
        </p:nvSpPr>
        <p:spPr>
          <a:xfrm>
            <a:off x="0" y="641020"/>
            <a:ext cx="12192000" cy="495569"/>
          </a:xfrm>
          <a:prstGeom prst="rect">
            <a:avLst/>
          </a:prstGeom>
          <a:solidFill>
            <a:schemeClr val="tx2">
              <a:lumMod val="40000"/>
              <a:lumOff val="60000"/>
            </a:schemeClr>
          </a:solidFill>
          <a:ln>
            <a:solidFill>
              <a:schemeClr val="accent1">
                <a:lumMod val="40000"/>
                <a:lumOff val="60000"/>
              </a:schemeClr>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p:cNvSpPr txBox="1"/>
          <p:nvPr/>
        </p:nvSpPr>
        <p:spPr>
          <a:xfrm>
            <a:off x="84838" y="624137"/>
            <a:ext cx="9445660" cy="521970"/>
          </a:xfrm>
          <a:prstGeom prst="rect">
            <a:avLst/>
          </a:prstGeom>
          <a:noFill/>
        </p:spPr>
        <p:txBody>
          <a:bodyPr wrap="square">
            <a:spAutoFit/>
          </a:bodyPr>
          <a:lstStyle/>
          <a:p>
            <a:r>
              <a:rPr lang="zh-CN" altLang="en-US" sz="2800" b="1" dirty="0">
                <a:solidFill>
                  <a:schemeClr val="accent1">
                    <a:lumMod val="50000"/>
                  </a:schemeClr>
                </a:solidFill>
                <a:latin typeface="Arial" panose="020B0604020202020204" pitchFamily="34" charset="0"/>
                <a:ea typeface="微软雅黑" panose="020B0503020204020204" pitchFamily="34" charset="-122"/>
              </a:rPr>
              <a:t>末端约束</a:t>
            </a:r>
          </a:p>
        </p:txBody>
      </p:sp>
      <p:sp>
        <p:nvSpPr>
          <p:cNvPr id="52" name="灯片编号占位符 51"/>
          <p:cNvSpPr>
            <a:spLocks noGrp="1"/>
          </p:cNvSpPr>
          <p:nvPr>
            <p:ph type="sldNum" sz="quarter" idx="12"/>
          </p:nvPr>
        </p:nvSpPr>
        <p:spPr>
          <a:xfrm>
            <a:off x="9361308" y="6418082"/>
            <a:ext cx="2743200" cy="365125"/>
          </a:xfrm>
        </p:spPr>
        <p:txBody>
          <a:bodyPr/>
          <a:lstStyle/>
          <a:p>
            <a:fld id="{A12CC8A5-31B3-4E55-87D9-E629DD069B87}" type="slidenum">
              <a:rPr lang="zh-CN" altLang="en-US" smtClean="0"/>
              <a:t>6</a:t>
            </a:fld>
            <a:endParaRPr lang="zh-CN" altLang="en-US"/>
          </a:p>
        </p:txBody>
      </p:sp>
      <p:sp>
        <p:nvSpPr>
          <p:cNvPr id="54" name="文本框 53"/>
          <p:cNvSpPr txBox="1"/>
          <p:nvPr/>
        </p:nvSpPr>
        <p:spPr>
          <a:xfrm>
            <a:off x="84838" y="39872"/>
            <a:ext cx="5774095" cy="521970"/>
          </a:xfrm>
          <a:prstGeom prst="rect">
            <a:avLst/>
          </a:prstGeom>
          <a:noFill/>
        </p:spPr>
        <p:txBody>
          <a:bodyPr wrap="square">
            <a:spAutoFit/>
          </a:bodyPr>
          <a:lstStyle/>
          <a:p>
            <a:r>
              <a:rPr lang="en-US" altLang="zh-CN" sz="2800" b="1" dirty="0">
                <a:solidFill>
                  <a:schemeClr val="accent1">
                    <a:lumMod val="50000"/>
                  </a:schemeClr>
                </a:solidFill>
                <a:latin typeface="Arial" panose="020B0604020202020204" pitchFamily="34" charset="0"/>
                <a:ea typeface="微软雅黑" panose="020B0503020204020204" pitchFamily="34" charset="-122"/>
              </a:rPr>
              <a:t>02</a:t>
            </a:r>
            <a:r>
              <a:rPr lang="zh-CN" altLang="en-US" sz="2800" b="1" dirty="0">
                <a:solidFill>
                  <a:schemeClr val="accent1">
                    <a:lumMod val="50000"/>
                  </a:schemeClr>
                </a:solidFill>
                <a:latin typeface="Arial" panose="020B0604020202020204" pitchFamily="34" charset="0"/>
                <a:ea typeface="微软雅黑" panose="020B0503020204020204" pitchFamily="34" charset="-122"/>
              </a:rPr>
              <a:t>飞行器建模</a:t>
            </a:r>
          </a:p>
        </p:txBody>
      </p:sp>
      <p:sp>
        <p:nvSpPr>
          <p:cNvPr id="4" name="文本框 3">
            <a:extLst>
              <a:ext uri="{FF2B5EF4-FFF2-40B4-BE49-F238E27FC236}">
                <a16:creationId xmlns:a16="http://schemas.microsoft.com/office/drawing/2014/main" id="{35E5354C-325C-0F6A-E8B4-1BAAB885C939}"/>
              </a:ext>
            </a:extLst>
          </p:cNvPr>
          <p:cNvSpPr txBox="1"/>
          <p:nvPr/>
        </p:nvSpPr>
        <p:spPr>
          <a:xfrm>
            <a:off x="261257" y="1323341"/>
            <a:ext cx="6126480" cy="1200329"/>
          </a:xfrm>
          <a:prstGeom prst="rect">
            <a:avLst/>
          </a:prstGeom>
          <a:noFill/>
        </p:spPr>
        <p:txBody>
          <a:bodyPr wrap="square">
            <a:spAutoFit/>
          </a:bodyPr>
          <a:lstStyle/>
          <a:p>
            <a:r>
              <a:rPr lang="zh-CN" altLang="en-US" b="1" dirty="0">
                <a:latin typeface="宋体" panose="02010600030101010101" pitchFamily="2" charset="-122"/>
                <a:ea typeface="宋体" panose="02010600030101010101" pitchFamily="2" charset="-122"/>
              </a:rPr>
              <a:t>        再入式飞行器具有气动外形升阻比高、机动灵活迅速以及大范围精确可达的特点。因此，为了保证飞行器达到再入段终点时，满足其末端状态量及量能的管理，使其末端状态量不超过限定的范围是很有必要的。</a:t>
            </a:r>
          </a:p>
        </p:txBody>
      </p:sp>
      <p:pic>
        <p:nvPicPr>
          <p:cNvPr id="6" name="图片 5">
            <a:extLst>
              <a:ext uri="{FF2B5EF4-FFF2-40B4-BE49-F238E27FC236}">
                <a16:creationId xmlns:a16="http://schemas.microsoft.com/office/drawing/2014/main" id="{4C72EB19-C3BF-AE25-6DF8-0A4EA6FD1519}"/>
              </a:ext>
            </a:extLst>
          </p:cNvPr>
          <p:cNvPicPr>
            <a:picLocks noChangeAspect="1"/>
          </p:cNvPicPr>
          <p:nvPr/>
        </p:nvPicPr>
        <p:blipFill>
          <a:blip r:embed="rId2"/>
          <a:stretch>
            <a:fillRect/>
          </a:stretch>
        </p:blipFill>
        <p:spPr>
          <a:xfrm>
            <a:off x="1657057" y="2606517"/>
            <a:ext cx="2987061" cy="3994127"/>
          </a:xfrm>
          <a:prstGeom prst="rect">
            <a:avLst/>
          </a:prstGeom>
        </p:spPr>
      </p:pic>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30F07F0A-82E8-A8DD-2ED1-BFD7805BE35C}"/>
                  </a:ext>
                </a:extLst>
              </p:cNvPr>
              <p:cNvSpPr txBox="1"/>
              <p:nvPr/>
            </p:nvSpPr>
            <p:spPr>
              <a:xfrm>
                <a:off x="6505303" y="4356494"/>
                <a:ext cx="5223372" cy="1776577"/>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左式中，再入终端下对应的六个期望状态量为</a:t>
                </a:r>
                <a14:m>
                  <m:oMath xmlns:m="http://schemas.openxmlformats.org/officeDocument/2006/math">
                    <m:sSub>
                      <m:sSubPr>
                        <m:ctrlPr>
                          <a:rPr lang="en-US" altLang="zh-CN" b="1" i="1" smtClean="0">
                            <a:latin typeface="Cambria Math" panose="02040503050406030204" pitchFamily="18" charset="0"/>
                          </a:rPr>
                        </m:ctrlPr>
                      </m:sSubPr>
                      <m:e>
                        <m:r>
                          <a:rPr lang="en-US" altLang="zh-CN" b="1" i="1">
                            <a:latin typeface="Cambria Math" panose="02040503050406030204" pitchFamily="18" charset="0"/>
                          </a:rPr>
                          <m:t>𝒓</m:t>
                        </m:r>
                      </m:e>
                      <m:sub>
                        <m:r>
                          <a:rPr lang="en-US" altLang="zh-CN" b="1" i="1" smtClean="0">
                            <a:latin typeface="Cambria Math" panose="02040503050406030204" pitchFamily="18" charset="0"/>
                          </a:rPr>
                          <m:t>𝒇𝒔𝒕𝒅</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zh-CN" altLang="en-US" b="1" i="1" smtClean="0">
                            <a:latin typeface="Cambria Math" panose="02040503050406030204" pitchFamily="18" charset="0"/>
                          </a:rPr>
                          <m:t>𝜽</m:t>
                        </m:r>
                      </m:e>
                      <m:sub>
                        <m:r>
                          <a:rPr lang="en-US" altLang="zh-CN" b="1" i="1" smtClean="0">
                            <a:latin typeface="Cambria Math" panose="02040503050406030204" pitchFamily="18" charset="0"/>
                          </a:rPr>
                          <m:t>𝒇𝒔𝒕𝒅</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zh-CN" altLang="en-US" b="1" i="1" smtClean="0">
                            <a:latin typeface="Cambria Math" panose="02040503050406030204" pitchFamily="18" charset="0"/>
                          </a:rPr>
                          <m:t>𝝓</m:t>
                        </m:r>
                      </m:e>
                      <m:sub>
                        <m:r>
                          <a:rPr lang="en-US" altLang="zh-CN" b="1" i="1" smtClean="0">
                            <a:latin typeface="Cambria Math" panose="02040503050406030204" pitchFamily="18" charset="0"/>
                          </a:rPr>
                          <m:t>𝒇𝒔𝒕𝒅</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zh-CN" altLang="en-US" b="1" i="1" smtClean="0">
                            <a:latin typeface="Cambria Math" panose="02040503050406030204" pitchFamily="18" charset="0"/>
                          </a:rPr>
                          <m:t>𝝂</m:t>
                        </m:r>
                      </m:e>
                      <m:sub>
                        <m:r>
                          <a:rPr lang="en-US" altLang="zh-CN" b="1" i="1" smtClean="0">
                            <a:latin typeface="Cambria Math" panose="02040503050406030204" pitchFamily="18" charset="0"/>
                          </a:rPr>
                          <m:t>𝒇𝒔𝒕𝒅</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zh-CN" altLang="en-US" b="1" i="1" smtClean="0">
                            <a:latin typeface="Cambria Math" panose="02040503050406030204" pitchFamily="18" charset="0"/>
                          </a:rPr>
                          <m:t>𝜸</m:t>
                        </m:r>
                      </m:e>
                      <m:sub>
                        <m:r>
                          <a:rPr lang="en-US" altLang="zh-CN" b="1" i="1" smtClean="0">
                            <a:latin typeface="Cambria Math" panose="02040503050406030204" pitchFamily="18" charset="0"/>
                          </a:rPr>
                          <m:t>𝒇𝒔𝒕𝒅</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zh-CN" altLang="en-US" b="1" i="1" smtClean="0">
                            <a:latin typeface="Cambria Math" panose="02040503050406030204" pitchFamily="18" charset="0"/>
                          </a:rPr>
                          <m:t>𝝍</m:t>
                        </m:r>
                      </m:e>
                      <m:sub>
                        <m:r>
                          <a:rPr lang="en-US" altLang="zh-CN" b="1" i="1" smtClean="0">
                            <a:latin typeface="Cambria Math" panose="02040503050406030204" pitchFamily="18" charset="0"/>
                          </a:rPr>
                          <m:t>𝒇𝒔𝒕𝒅</m:t>
                        </m:r>
                      </m:sub>
                    </m:sSub>
                  </m:oMath>
                </a14:m>
                <a:r>
                  <a:rPr lang="zh-CN" altLang="en-US" b="1" dirty="0">
                    <a:latin typeface="宋体" panose="02010600030101010101" pitchFamily="2" charset="-122"/>
                    <a:ea typeface="宋体" panose="02010600030101010101" pitchFamily="2" charset="-122"/>
                  </a:rPr>
                  <a:t>。</a:t>
                </a:r>
                <a14:m>
                  <m:oMath xmlns:m="http://schemas.openxmlformats.org/officeDocument/2006/math">
                    <m:sSub>
                      <m:sSubPr>
                        <m:ctrlPr>
                          <a:rPr lang="en-US" altLang="zh-CN" b="1" i="1" smtClean="0">
                            <a:latin typeface="Cambria Math" panose="02040503050406030204" pitchFamily="18" charset="0"/>
                          </a:rPr>
                        </m:ctrlPr>
                      </m:sSubPr>
                      <m:e>
                        <m:r>
                          <a:rPr lang="el-GR" altLang="zh-CN" b="1" i="1" smtClean="0">
                            <a:latin typeface="Cambria Math" panose="02040503050406030204" pitchFamily="18" charset="0"/>
                            <a:ea typeface="Cambria Math" panose="02040503050406030204" pitchFamily="18" charset="0"/>
                          </a:rPr>
                          <m:t>𝜟</m:t>
                        </m:r>
                        <m:r>
                          <a:rPr lang="en-US" altLang="zh-CN" b="1" i="1" smtClean="0">
                            <a:latin typeface="Cambria Math" panose="02040503050406030204" pitchFamily="18" charset="0"/>
                            <a:ea typeface="Cambria Math" panose="02040503050406030204" pitchFamily="18" charset="0"/>
                          </a:rPr>
                          <m:t>𝒓</m:t>
                        </m:r>
                      </m:e>
                      <m:sub>
                        <m:r>
                          <a:rPr lang="en-US" altLang="zh-CN" b="1" i="1" smtClean="0">
                            <a:latin typeface="Cambria Math" panose="02040503050406030204" pitchFamily="18" charset="0"/>
                          </a:rPr>
                          <m:t>𝒖</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l-GR" altLang="zh-CN" b="1" i="1" smtClean="0">
                            <a:latin typeface="Cambria Math" panose="02040503050406030204" pitchFamily="18" charset="0"/>
                            <a:ea typeface="Cambria Math" panose="02040503050406030204" pitchFamily="18" charset="0"/>
                          </a:rPr>
                          <m:t>𝜟</m:t>
                        </m:r>
                        <m:r>
                          <a:rPr lang="zh-CN" altLang="el-GR" b="1" i="1" smtClean="0">
                            <a:latin typeface="Cambria Math" panose="02040503050406030204" pitchFamily="18" charset="0"/>
                            <a:ea typeface="Cambria Math" panose="02040503050406030204" pitchFamily="18" charset="0"/>
                          </a:rPr>
                          <m:t>𝜽</m:t>
                        </m:r>
                      </m:e>
                      <m:sub>
                        <m:r>
                          <a:rPr lang="en-US" altLang="zh-CN" b="1" i="1" smtClean="0">
                            <a:latin typeface="Cambria Math" panose="02040503050406030204" pitchFamily="18" charset="0"/>
                          </a:rPr>
                          <m:t>𝒖</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l-GR" altLang="zh-CN" b="1" i="1" smtClean="0">
                            <a:latin typeface="Cambria Math" panose="02040503050406030204" pitchFamily="18" charset="0"/>
                            <a:ea typeface="Cambria Math" panose="02040503050406030204" pitchFamily="18" charset="0"/>
                          </a:rPr>
                          <m:t>𝜟</m:t>
                        </m:r>
                        <m:r>
                          <a:rPr lang="zh-CN" altLang="el-GR" b="1" i="1" smtClean="0">
                            <a:latin typeface="Cambria Math" panose="02040503050406030204" pitchFamily="18" charset="0"/>
                            <a:ea typeface="Cambria Math" panose="02040503050406030204" pitchFamily="18" charset="0"/>
                          </a:rPr>
                          <m:t>𝝓</m:t>
                        </m:r>
                      </m:e>
                      <m:sub>
                        <m:r>
                          <a:rPr lang="en-US" altLang="zh-CN" b="1" i="1" smtClean="0">
                            <a:latin typeface="Cambria Math" panose="02040503050406030204" pitchFamily="18" charset="0"/>
                          </a:rPr>
                          <m:t>𝒖</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l-GR" altLang="zh-CN" b="1" i="1" smtClean="0">
                            <a:latin typeface="Cambria Math" panose="02040503050406030204" pitchFamily="18" charset="0"/>
                            <a:ea typeface="Cambria Math" panose="02040503050406030204" pitchFamily="18" charset="0"/>
                          </a:rPr>
                          <m:t>𝜟</m:t>
                        </m:r>
                        <m:r>
                          <a:rPr lang="zh-CN" altLang="el-GR" b="1" i="1" smtClean="0">
                            <a:latin typeface="Cambria Math" panose="02040503050406030204" pitchFamily="18" charset="0"/>
                            <a:ea typeface="Cambria Math" panose="02040503050406030204" pitchFamily="18" charset="0"/>
                          </a:rPr>
                          <m:t>𝝂</m:t>
                        </m:r>
                      </m:e>
                      <m:sub>
                        <m:r>
                          <a:rPr lang="en-US" altLang="zh-CN" b="1" i="1" smtClean="0">
                            <a:latin typeface="Cambria Math" panose="02040503050406030204" pitchFamily="18" charset="0"/>
                          </a:rPr>
                          <m:t>𝒖</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l-GR" altLang="zh-CN" b="1" i="1" smtClean="0">
                            <a:latin typeface="Cambria Math" panose="02040503050406030204" pitchFamily="18" charset="0"/>
                            <a:ea typeface="Cambria Math" panose="02040503050406030204" pitchFamily="18" charset="0"/>
                          </a:rPr>
                          <m:t>𝜟</m:t>
                        </m:r>
                        <m:r>
                          <a:rPr lang="zh-CN" altLang="el-GR" b="1" i="1" smtClean="0">
                            <a:latin typeface="Cambria Math" panose="02040503050406030204" pitchFamily="18" charset="0"/>
                            <a:ea typeface="Cambria Math" panose="02040503050406030204" pitchFamily="18" charset="0"/>
                          </a:rPr>
                          <m:t>𝜸</m:t>
                        </m:r>
                      </m:e>
                      <m:sub>
                        <m:r>
                          <a:rPr lang="en-US" altLang="zh-CN" b="1" i="1" smtClean="0">
                            <a:latin typeface="Cambria Math" panose="02040503050406030204" pitchFamily="18" charset="0"/>
                          </a:rPr>
                          <m:t>𝒖</m:t>
                        </m:r>
                      </m:sub>
                    </m:sSub>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l-GR" altLang="zh-CN" b="1" i="1" smtClean="0">
                            <a:latin typeface="Cambria Math" panose="02040503050406030204" pitchFamily="18" charset="0"/>
                            <a:ea typeface="Cambria Math" panose="02040503050406030204" pitchFamily="18" charset="0"/>
                          </a:rPr>
                          <m:t>𝜟</m:t>
                        </m:r>
                        <m:r>
                          <a:rPr lang="zh-CN" altLang="el-GR" b="1" i="1" smtClean="0">
                            <a:latin typeface="Cambria Math" panose="02040503050406030204" pitchFamily="18" charset="0"/>
                            <a:ea typeface="Cambria Math" panose="02040503050406030204" pitchFamily="18" charset="0"/>
                          </a:rPr>
                          <m:t>𝝍</m:t>
                        </m:r>
                      </m:e>
                      <m:sub>
                        <m:r>
                          <a:rPr lang="en-US" altLang="zh-CN" b="1" i="1" smtClean="0">
                            <a:latin typeface="Cambria Math" panose="02040503050406030204" pitchFamily="18" charset="0"/>
                          </a:rPr>
                          <m:t>𝒖</m:t>
                        </m:r>
                      </m:sub>
                    </m:sSub>
                  </m:oMath>
                </a14:m>
                <a:r>
                  <a:rPr lang="zh-CN" altLang="en-US" b="1" dirty="0">
                    <a:latin typeface="宋体" panose="02010600030101010101" pitchFamily="2" charset="-122"/>
                    <a:ea typeface="宋体" panose="02010600030101010101" pitchFamily="2" charset="-122"/>
                  </a:rPr>
                  <a:t>为末端状态量和期望值之间差值的范围。而约束范围如何选取以及选取哪些量作为末端的约束量，都需根据实际的飞行任务来确定。 </a:t>
                </a:r>
                <a:endParaRPr lang="en-US" altLang="zh-CN" b="1" dirty="0">
                  <a:latin typeface="宋体" panose="02010600030101010101" pitchFamily="2" charset="-122"/>
                  <a:ea typeface="宋体" panose="02010600030101010101" pitchFamily="2" charset="-122"/>
                </a:endParaRPr>
              </a:p>
            </p:txBody>
          </p:sp>
        </mc:Choice>
        <mc:Fallback>
          <p:sp>
            <p:nvSpPr>
              <p:cNvPr id="11" name="文本框 10">
                <a:extLst>
                  <a:ext uri="{FF2B5EF4-FFF2-40B4-BE49-F238E27FC236}">
                    <a16:creationId xmlns:a16="http://schemas.microsoft.com/office/drawing/2014/main" id="{30F07F0A-82E8-A8DD-2ED1-BFD7805BE35C}"/>
                  </a:ext>
                </a:extLst>
              </p:cNvPr>
              <p:cNvSpPr txBox="1">
                <a:spLocks noRot="1" noChangeAspect="1" noMove="1" noResize="1" noEditPoints="1" noAdjustHandles="1" noChangeArrowheads="1" noChangeShapeType="1" noTextEdit="1"/>
              </p:cNvSpPr>
              <p:nvPr/>
            </p:nvSpPr>
            <p:spPr>
              <a:xfrm>
                <a:off x="6505303" y="4356494"/>
                <a:ext cx="5223372" cy="1776577"/>
              </a:xfrm>
              <a:prstGeom prst="rect">
                <a:avLst/>
              </a:prstGeom>
              <a:blipFill>
                <a:blip r:embed="rId3"/>
                <a:stretch>
                  <a:fillRect l="-933" t="-2062" r="-933" b="-4811"/>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advTm="1901">
        <p159:morph option="byObject"/>
      </p:transition>
    </mc:Choice>
    <mc:Fallback xmlns="">
      <p:transition advTm="1901">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 y="577642"/>
            <a:ext cx="12192000" cy="11700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C00000"/>
                </a:solidFill>
              </a:ln>
              <a:solidFill>
                <a:srgbClr val="C00000"/>
              </a:solidFill>
            </a:endParaRPr>
          </a:p>
        </p:txBody>
      </p:sp>
      <p:sp>
        <p:nvSpPr>
          <p:cNvPr id="8" name="矩形 7"/>
          <p:cNvSpPr/>
          <p:nvPr/>
        </p:nvSpPr>
        <p:spPr>
          <a:xfrm>
            <a:off x="0" y="641020"/>
            <a:ext cx="12192000" cy="495569"/>
          </a:xfrm>
          <a:prstGeom prst="rect">
            <a:avLst/>
          </a:prstGeom>
          <a:solidFill>
            <a:schemeClr val="tx2">
              <a:lumMod val="40000"/>
              <a:lumOff val="60000"/>
            </a:schemeClr>
          </a:solidFill>
          <a:ln>
            <a:solidFill>
              <a:schemeClr val="accent1">
                <a:lumMod val="40000"/>
                <a:lumOff val="60000"/>
              </a:schemeClr>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p:cNvSpPr txBox="1"/>
          <p:nvPr/>
        </p:nvSpPr>
        <p:spPr>
          <a:xfrm>
            <a:off x="84838" y="39872"/>
            <a:ext cx="3927635" cy="954107"/>
          </a:xfrm>
          <a:prstGeom prst="rect">
            <a:avLst/>
          </a:prstGeom>
          <a:noFill/>
        </p:spPr>
        <p:txBody>
          <a:bodyPr wrap="square">
            <a:spAutoFit/>
          </a:bodyPr>
          <a:lstStyle/>
          <a:p>
            <a:r>
              <a:rPr lang="en-US" altLang="zh-CN" sz="2800" b="1" dirty="0">
                <a:solidFill>
                  <a:schemeClr val="accent1">
                    <a:lumMod val="50000"/>
                  </a:schemeClr>
                </a:solidFill>
                <a:latin typeface="Arial" panose="020B0604020202020204" pitchFamily="34" charset="0"/>
                <a:ea typeface="微软雅黑" panose="020B0503020204020204" pitchFamily="34" charset="-122"/>
              </a:rPr>
              <a:t>03</a:t>
            </a:r>
            <a:r>
              <a:rPr lang="zh-CN" altLang="en-US" sz="2800" b="1" dirty="0">
                <a:solidFill>
                  <a:schemeClr val="accent1">
                    <a:lumMod val="50000"/>
                  </a:schemeClr>
                </a:solidFill>
                <a:latin typeface="Arial" panose="020B0604020202020204" pitchFamily="34" charset="0"/>
                <a:ea typeface="微软雅黑" panose="020B0503020204020204" pitchFamily="34" charset="-122"/>
              </a:rPr>
              <a:t>研究进展</a:t>
            </a:r>
          </a:p>
          <a:p>
            <a:endParaRPr lang="zh-CN" altLang="en-US" sz="2800" b="1" dirty="0">
              <a:solidFill>
                <a:schemeClr val="accent1">
                  <a:lumMod val="50000"/>
                </a:schemeClr>
              </a:solidFill>
              <a:latin typeface="Arial" panose="020B0604020202020204" pitchFamily="34" charset="0"/>
              <a:ea typeface="微软雅黑" panose="020B0503020204020204" pitchFamily="34" charset="-122"/>
            </a:endParaRPr>
          </a:p>
        </p:txBody>
      </p:sp>
      <p:sp>
        <p:nvSpPr>
          <p:cNvPr id="10" name="文本框 9"/>
          <p:cNvSpPr txBox="1"/>
          <p:nvPr/>
        </p:nvSpPr>
        <p:spPr>
          <a:xfrm>
            <a:off x="84838" y="624137"/>
            <a:ext cx="9445660" cy="521970"/>
          </a:xfrm>
          <a:prstGeom prst="rect">
            <a:avLst/>
          </a:prstGeom>
          <a:noFill/>
        </p:spPr>
        <p:txBody>
          <a:bodyPr wrap="square">
            <a:spAutoFit/>
          </a:bodyPr>
          <a:lstStyle/>
          <a:p>
            <a:r>
              <a:rPr lang="zh-CN" altLang="en-US" sz="2800" b="1" dirty="0">
                <a:solidFill>
                  <a:schemeClr val="accent1">
                    <a:lumMod val="50000"/>
                  </a:schemeClr>
                </a:solidFill>
                <a:latin typeface="Arial" panose="020B0604020202020204" pitchFamily="34" charset="0"/>
                <a:ea typeface="微软雅黑" panose="020B0503020204020204" pitchFamily="34" charset="-122"/>
              </a:rPr>
              <a:t>轨迹优化</a:t>
            </a:r>
          </a:p>
        </p:txBody>
      </p:sp>
      <p:sp>
        <p:nvSpPr>
          <p:cNvPr id="4" name="ísļîḍe"/>
          <p:cNvSpPr>
            <a:spLocks noGrp="1"/>
          </p:cNvSpPr>
          <p:nvPr>
            <p:ph type="sldNum" sz="quarter" idx="12"/>
          </p:nvPr>
        </p:nvSpPr>
        <p:spPr>
          <a:xfrm>
            <a:off x="9168988" y="6523501"/>
            <a:ext cx="2909888" cy="206381"/>
          </a:xfrm>
        </p:spPr>
        <p:txBody>
          <a:bodyPr/>
          <a:lstStyle/>
          <a:p>
            <a:fld id="{5DD3DB80-B894-403A-B48E-6FDC1A72010E}" type="slidenum">
              <a:rPr lang="zh-CN" altLang="en-US" smtClean="0"/>
              <a:t>7</a:t>
            </a:fld>
            <a:endParaRPr lang="zh-CN" altLang="en-US" dirty="0"/>
          </a:p>
        </p:txBody>
      </p:sp>
      <p:sp>
        <p:nvSpPr>
          <p:cNvPr id="3" name="文本框 2">
            <a:extLst>
              <a:ext uri="{FF2B5EF4-FFF2-40B4-BE49-F238E27FC236}">
                <a16:creationId xmlns:a16="http://schemas.microsoft.com/office/drawing/2014/main" id="{DC676572-9A0C-5623-7CEF-F110DE184E9F}"/>
              </a:ext>
            </a:extLst>
          </p:cNvPr>
          <p:cNvSpPr txBox="1"/>
          <p:nvPr/>
        </p:nvSpPr>
        <p:spPr>
          <a:xfrm>
            <a:off x="143621" y="1232419"/>
            <a:ext cx="11726249" cy="923330"/>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        再入飞行器的轨迹优化，其本质是求解出一条不违反多约束条件下，使得性能指标最优的最优控制问题。当使用直接法求解轨迹优化问题时，首先需要根据多重打靶法将状态量和控制量进行离散化处理，目的是将原问题离散化得到非线性规划问题，然后再通过随机优化方法得到最优解。</a:t>
            </a:r>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6A4E3A71-5FA6-2475-DB70-33EFBB767B20}"/>
                  </a:ext>
                </a:extLst>
              </p:cNvPr>
              <p:cNvSpPr txBox="1"/>
              <p:nvPr/>
            </p:nvSpPr>
            <p:spPr>
              <a:xfrm>
                <a:off x="195942" y="2425939"/>
                <a:ext cx="6126480" cy="688330"/>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       在积分区间</a:t>
                </a:r>
                <a14:m>
                  <m:oMath xmlns:m="http://schemas.openxmlformats.org/officeDocument/2006/math">
                    <m:d>
                      <m:dPr>
                        <m:begChr m:val="["/>
                        <m:endChr m:val="]"/>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𝑓</m:t>
                            </m:r>
                          </m:sub>
                        </m:sSub>
                      </m:e>
                    </m:d>
                  </m:oMath>
                </a14:m>
                <a:r>
                  <a:rPr lang="zh-CN" altLang="en-US" dirty="0">
                    <a:latin typeface="宋体" panose="02010600030101010101" pitchFamily="2" charset="-122"/>
                    <a:ea typeface="宋体" panose="02010600030101010101" pitchFamily="2" charset="-122"/>
                  </a:rPr>
                  <a:t>内，计算寻找得到符合要求的最优控制序列</a:t>
                </a:r>
                <a14:m>
                  <m:oMath xmlns:m="http://schemas.openxmlformats.org/officeDocument/2006/math">
                    <m:r>
                      <a:rPr lang="en-US" altLang="zh-CN" b="0" i="1" smtClean="0">
                        <a:latin typeface="Cambria Math" panose="02040503050406030204" pitchFamily="18" charset="0"/>
                      </a:rPr>
                      <m:t>𝑢</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r>
                  <a:rPr lang="zh-CN" altLang="en-US" dirty="0">
                    <a:latin typeface="宋体" panose="02010600030101010101" pitchFamily="2" charset="-122"/>
                    <a:ea typeface="宋体" panose="02010600030101010101" pitchFamily="2" charset="-122"/>
                  </a:rPr>
                  <a:t>，满足状态方程如下： </a:t>
                </a:r>
              </a:p>
            </p:txBody>
          </p:sp>
        </mc:Choice>
        <mc:Fallback>
          <p:sp>
            <p:nvSpPr>
              <p:cNvPr id="6" name="文本框 5">
                <a:extLst>
                  <a:ext uri="{FF2B5EF4-FFF2-40B4-BE49-F238E27FC236}">
                    <a16:creationId xmlns:a16="http://schemas.microsoft.com/office/drawing/2014/main" id="{6A4E3A71-5FA6-2475-DB70-33EFBB767B20}"/>
                  </a:ext>
                </a:extLst>
              </p:cNvPr>
              <p:cNvSpPr txBox="1">
                <a:spLocks noRot="1" noChangeAspect="1" noMove="1" noResize="1" noEditPoints="1" noAdjustHandles="1" noChangeArrowheads="1" noChangeShapeType="1" noTextEdit="1"/>
              </p:cNvSpPr>
              <p:nvPr/>
            </p:nvSpPr>
            <p:spPr>
              <a:xfrm>
                <a:off x="195942" y="2425939"/>
                <a:ext cx="6126480" cy="688330"/>
              </a:xfrm>
              <a:prstGeom prst="rect">
                <a:avLst/>
              </a:prstGeom>
              <a:blipFill>
                <a:blip r:embed="rId3"/>
                <a:stretch>
                  <a:fillRect l="-796" t="-5310" b="-11504"/>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88A9414D-086C-2E0C-9998-FA4CB5080EE2}"/>
              </a:ext>
            </a:extLst>
          </p:cNvPr>
          <p:cNvPicPr>
            <a:picLocks noChangeAspect="1"/>
          </p:cNvPicPr>
          <p:nvPr/>
        </p:nvPicPr>
        <p:blipFill>
          <a:blip r:embed="rId4"/>
          <a:stretch>
            <a:fillRect/>
          </a:stretch>
        </p:blipFill>
        <p:spPr>
          <a:xfrm>
            <a:off x="1419224" y="3109116"/>
            <a:ext cx="2593249" cy="614190"/>
          </a:xfrm>
          <a:prstGeom prst="rect">
            <a:avLst/>
          </a:prstGeom>
        </p:spPr>
      </p:pic>
      <mc:AlternateContent xmlns:mc="http://schemas.openxmlformats.org/markup-compatibility/2006">
        <mc:Choice xmlns:a14="http://schemas.microsoft.com/office/drawing/2010/main" Requires="a14">
          <p:sp>
            <p:nvSpPr>
              <p:cNvPr id="14" name="文本框 13">
                <a:extLst>
                  <a:ext uri="{FF2B5EF4-FFF2-40B4-BE49-F238E27FC236}">
                    <a16:creationId xmlns:a16="http://schemas.microsoft.com/office/drawing/2014/main" id="{2EDADAF3-942A-FD1B-92F6-645537F357B0}"/>
                  </a:ext>
                </a:extLst>
              </p:cNvPr>
              <p:cNvSpPr txBox="1"/>
              <p:nvPr/>
            </p:nvSpPr>
            <p:spPr>
              <a:xfrm>
                <a:off x="195942" y="3623564"/>
                <a:ext cx="6126480" cy="646331"/>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       且状态量</a:t>
                </a:r>
                <a14:m>
                  <m:oMath xmlns:m="http://schemas.openxmlformats.org/officeDocument/2006/math">
                    <m:r>
                      <a:rPr lang="en-US" altLang="zh-CN" b="0" i="1" smtClean="0">
                        <a:latin typeface="Cambria Math" panose="02040503050406030204" pitchFamily="18" charset="0"/>
                      </a:rPr>
                      <m:t>𝑥</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r>
                  <a:rPr lang="zh-CN" altLang="en-US" dirty="0">
                    <a:latin typeface="宋体" panose="02010600030101010101" pitchFamily="2" charset="-122"/>
                    <a:ea typeface="宋体" panose="02010600030101010101" pitchFamily="2" charset="-122"/>
                  </a:rPr>
                  <a:t>和控制量</a:t>
                </a:r>
                <a14:m>
                  <m:oMath xmlns:m="http://schemas.openxmlformats.org/officeDocument/2006/math">
                    <m:r>
                      <a:rPr lang="en-US" altLang="zh-CN" i="1">
                        <a:latin typeface="Cambria Math" panose="02040503050406030204" pitchFamily="18" charset="0"/>
                      </a:rPr>
                      <m:t>𝑢</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oMath>
                </a14:m>
                <a:r>
                  <a:rPr lang="zh-CN" altLang="en-US" dirty="0">
                    <a:latin typeface="宋体" panose="02010600030101010101" pitchFamily="2" charset="-122"/>
                    <a:ea typeface="宋体" panose="02010600030101010101" pitchFamily="2" charset="-122"/>
                  </a:rPr>
                  <a:t>需满足不等式和等式约束条件：</a:t>
                </a:r>
              </a:p>
            </p:txBody>
          </p:sp>
        </mc:Choice>
        <mc:Fallback>
          <p:sp>
            <p:nvSpPr>
              <p:cNvPr id="14" name="文本框 13">
                <a:extLst>
                  <a:ext uri="{FF2B5EF4-FFF2-40B4-BE49-F238E27FC236}">
                    <a16:creationId xmlns:a16="http://schemas.microsoft.com/office/drawing/2014/main" id="{2EDADAF3-942A-FD1B-92F6-645537F357B0}"/>
                  </a:ext>
                </a:extLst>
              </p:cNvPr>
              <p:cNvSpPr txBox="1">
                <a:spLocks noRot="1" noChangeAspect="1" noMove="1" noResize="1" noEditPoints="1" noAdjustHandles="1" noChangeArrowheads="1" noChangeShapeType="1" noTextEdit="1"/>
              </p:cNvSpPr>
              <p:nvPr/>
            </p:nvSpPr>
            <p:spPr>
              <a:xfrm>
                <a:off x="195942" y="3623564"/>
                <a:ext cx="6126480" cy="646331"/>
              </a:xfrm>
              <a:prstGeom prst="rect">
                <a:avLst/>
              </a:prstGeom>
              <a:blipFill>
                <a:blip r:embed="rId5"/>
                <a:stretch>
                  <a:fillRect l="-796" t="-6604" b="-14151"/>
                </a:stretch>
              </a:blipFill>
            </p:spPr>
            <p:txBody>
              <a:bodyPr/>
              <a:lstStyle/>
              <a:p>
                <a:r>
                  <a:rPr lang="zh-CN" altLang="en-US">
                    <a:noFill/>
                  </a:rPr>
                  <a:t> </a:t>
                </a:r>
              </a:p>
            </p:txBody>
          </p:sp>
        </mc:Fallback>
      </mc:AlternateContent>
      <p:pic>
        <p:nvPicPr>
          <p:cNvPr id="16" name="图片 15">
            <a:extLst>
              <a:ext uri="{FF2B5EF4-FFF2-40B4-BE49-F238E27FC236}">
                <a16:creationId xmlns:a16="http://schemas.microsoft.com/office/drawing/2014/main" id="{FDD4D25F-AA32-1CE4-69B2-F4820A0BDCEA}"/>
              </a:ext>
            </a:extLst>
          </p:cNvPr>
          <p:cNvPicPr>
            <a:picLocks noChangeAspect="1"/>
          </p:cNvPicPr>
          <p:nvPr/>
        </p:nvPicPr>
        <p:blipFill>
          <a:blip r:embed="rId6"/>
          <a:stretch>
            <a:fillRect/>
          </a:stretch>
        </p:blipFill>
        <p:spPr>
          <a:xfrm>
            <a:off x="1367788" y="4077088"/>
            <a:ext cx="2593249" cy="974300"/>
          </a:xfrm>
          <a:prstGeom prst="rect">
            <a:avLst/>
          </a:prstGeom>
        </p:spPr>
      </p:pic>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05EC1D1E-8DAD-B1E1-4CCA-870AA7F4865C}"/>
                  </a:ext>
                </a:extLst>
              </p:cNvPr>
              <p:cNvSpPr txBox="1"/>
              <p:nvPr/>
            </p:nvSpPr>
            <p:spPr>
              <a:xfrm>
                <a:off x="195942" y="5051388"/>
                <a:ext cx="6126480" cy="646331"/>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     而根据飞行器任务的不同，最终使得如下形式的性能指标</a:t>
                </a:r>
                <a14:m>
                  <m:oMath xmlns:m="http://schemas.openxmlformats.org/officeDocument/2006/math">
                    <m:r>
                      <a:rPr lang="en-US" altLang="zh-CN" b="0" i="1" smtClean="0">
                        <a:latin typeface="Cambria Math" panose="02040503050406030204" pitchFamily="18" charset="0"/>
                      </a:rPr>
                      <m:t>𝐽</m:t>
                    </m:r>
                  </m:oMath>
                </a14:m>
                <a:r>
                  <a:rPr lang="zh-CN" altLang="en-US" dirty="0">
                    <a:latin typeface="宋体" panose="02010600030101010101" pitchFamily="2" charset="-122"/>
                    <a:ea typeface="宋体" panose="02010600030101010101" pitchFamily="2" charset="-122"/>
                  </a:rPr>
                  <a:t>最优：</a:t>
                </a:r>
              </a:p>
            </p:txBody>
          </p:sp>
        </mc:Choice>
        <mc:Fallback>
          <p:sp>
            <p:nvSpPr>
              <p:cNvPr id="18" name="文本框 17">
                <a:extLst>
                  <a:ext uri="{FF2B5EF4-FFF2-40B4-BE49-F238E27FC236}">
                    <a16:creationId xmlns:a16="http://schemas.microsoft.com/office/drawing/2014/main" id="{05EC1D1E-8DAD-B1E1-4CCA-870AA7F4865C}"/>
                  </a:ext>
                </a:extLst>
              </p:cNvPr>
              <p:cNvSpPr txBox="1">
                <a:spLocks noRot="1" noChangeAspect="1" noMove="1" noResize="1" noEditPoints="1" noAdjustHandles="1" noChangeArrowheads="1" noChangeShapeType="1" noTextEdit="1"/>
              </p:cNvSpPr>
              <p:nvPr/>
            </p:nvSpPr>
            <p:spPr>
              <a:xfrm>
                <a:off x="195942" y="5051388"/>
                <a:ext cx="6126480" cy="646331"/>
              </a:xfrm>
              <a:prstGeom prst="rect">
                <a:avLst/>
              </a:prstGeom>
              <a:blipFill>
                <a:blip r:embed="rId7"/>
                <a:stretch>
                  <a:fillRect l="-796" t="-5660" b="-12264"/>
                </a:stretch>
              </a:blipFill>
            </p:spPr>
            <p:txBody>
              <a:bodyPr/>
              <a:lstStyle/>
              <a:p>
                <a:r>
                  <a:rPr lang="zh-CN" altLang="en-US">
                    <a:noFill/>
                  </a:rPr>
                  <a:t> </a:t>
                </a:r>
              </a:p>
            </p:txBody>
          </p:sp>
        </mc:Fallback>
      </mc:AlternateContent>
      <p:pic>
        <p:nvPicPr>
          <p:cNvPr id="20" name="图片 19">
            <a:extLst>
              <a:ext uri="{FF2B5EF4-FFF2-40B4-BE49-F238E27FC236}">
                <a16:creationId xmlns:a16="http://schemas.microsoft.com/office/drawing/2014/main" id="{C1DFF4F2-133C-475E-1668-97391980004F}"/>
              </a:ext>
            </a:extLst>
          </p:cNvPr>
          <p:cNvPicPr>
            <a:picLocks noChangeAspect="1"/>
          </p:cNvPicPr>
          <p:nvPr/>
        </p:nvPicPr>
        <p:blipFill>
          <a:blip r:embed="rId8"/>
          <a:stretch>
            <a:fillRect/>
          </a:stretch>
        </p:blipFill>
        <p:spPr>
          <a:xfrm>
            <a:off x="1419224" y="5575888"/>
            <a:ext cx="2984046" cy="854727"/>
          </a:xfrm>
          <a:prstGeom prst="rect">
            <a:avLst/>
          </a:prstGeom>
        </p:spPr>
      </p:pic>
      <p:sp>
        <p:nvSpPr>
          <p:cNvPr id="21" name="图形 63" descr="线箭头: 直 纯色填充">
            <a:extLst>
              <a:ext uri="{FF2B5EF4-FFF2-40B4-BE49-F238E27FC236}">
                <a16:creationId xmlns:a16="http://schemas.microsoft.com/office/drawing/2014/main" id="{F73C7317-7B34-60DB-2B28-FE487B5B900F}"/>
              </a:ext>
            </a:extLst>
          </p:cNvPr>
          <p:cNvSpPr/>
          <p:nvPr/>
        </p:nvSpPr>
        <p:spPr>
          <a:xfrm rot="10800000">
            <a:off x="5814061" y="2980651"/>
            <a:ext cx="838199" cy="323849"/>
          </a:xfrm>
          <a:custGeom>
            <a:avLst/>
            <a:gdLst>
              <a:gd name="connsiteX0" fmla="*/ 809625 w 838199"/>
              <a:gd name="connsiteY0" fmla="*/ 133350 h 323849"/>
              <a:gd name="connsiteX1" fmla="*/ 97155 w 838199"/>
              <a:gd name="connsiteY1" fmla="*/ 133350 h 323849"/>
              <a:gd name="connsiteX2" fmla="*/ 181928 w 838199"/>
              <a:gd name="connsiteY2" fmla="*/ 48577 h 323849"/>
              <a:gd name="connsiteX3" fmla="*/ 181928 w 838199"/>
              <a:gd name="connsiteY3" fmla="*/ 8572 h 323849"/>
              <a:gd name="connsiteX4" fmla="*/ 141923 w 838199"/>
              <a:gd name="connsiteY4" fmla="*/ 8572 h 323849"/>
              <a:gd name="connsiteX5" fmla="*/ 8573 w 838199"/>
              <a:gd name="connsiteY5" fmla="*/ 141923 h 323849"/>
              <a:gd name="connsiteX6" fmla="*/ 8573 w 838199"/>
              <a:gd name="connsiteY6" fmla="*/ 181927 h 323849"/>
              <a:gd name="connsiteX7" fmla="*/ 141923 w 838199"/>
              <a:gd name="connsiteY7" fmla="*/ 315277 h 323849"/>
              <a:gd name="connsiteX8" fmla="*/ 161925 w 838199"/>
              <a:gd name="connsiteY8" fmla="*/ 323850 h 323849"/>
              <a:gd name="connsiteX9" fmla="*/ 181928 w 838199"/>
              <a:gd name="connsiteY9" fmla="*/ 315277 h 323849"/>
              <a:gd name="connsiteX10" fmla="*/ 181928 w 838199"/>
              <a:gd name="connsiteY10" fmla="*/ 275273 h 323849"/>
              <a:gd name="connsiteX11" fmla="*/ 97155 w 838199"/>
              <a:gd name="connsiteY11" fmla="*/ 190500 h 323849"/>
              <a:gd name="connsiteX12" fmla="*/ 809625 w 838199"/>
              <a:gd name="connsiteY12" fmla="*/ 190500 h 323849"/>
              <a:gd name="connsiteX13" fmla="*/ 838200 w 838199"/>
              <a:gd name="connsiteY13" fmla="*/ 161925 h 323849"/>
              <a:gd name="connsiteX14" fmla="*/ 809625 w 838199"/>
              <a:gd name="connsiteY14" fmla="*/ 133350 h 32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38199" h="323849">
                <a:moveTo>
                  <a:pt x="809625" y="133350"/>
                </a:moveTo>
                <a:lnTo>
                  <a:pt x="97155" y="133350"/>
                </a:lnTo>
                <a:lnTo>
                  <a:pt x="181928" y="48577"/>
                </a:lnTo>
                <a:cubicBezTo>
                  <a:pt x="193357" y="37148"/>
                  <a:pt x="193357" y="19050"/>
                  <a:pt x="181928" y="8572"/>
                </a:cubicBezTo>
                <a:cubicBezTo>
                  <a:pt x="170498" y="-2857"/>
                  <a:pt x="152400" y="-2857"/>
                  <a:pt x="141923" y="8572"/>
                </a:cubicBezTo>
                <a:lnTo>
                  <a:pt x="8573" y="141923"/>
                </a:lnTo>
                <a:cubicBezTo>
                  <a:pt x="-2858" y="153352"/>
                  <a:pt x="-2858" y="171450"/>
                  <a:pt x="8573" y="181927"/>
                </a:cubicBezTo>
                <a:lnTo>
                  <a:pt x="141923" y="315277"/>
                </a:lnTo>
                <a:cubicBezTo>
                  <a:pt x="147638" y="320992"/>
                  <a:pt x="155257" y="323850"/>
                  <a:pt x="161925" y="323850"/>
                </a:cubicBezTo>
                <a:cubicBezTo>
                  <a:pt x="168593" y="323850"/>
                  <a:pt x="176213" y="320992"/>
                  <a:pt x="181928" y="315277"/>
                </a:cubicBezTo>
                <a:cubicBezTo>
                  <a:pt x="193357" y="303848"/>
                  <a:pt x="193357" y="285750"/>
                  <a:pt x="181928" y="275273"/>
                </a:cubicBezTo>
                <a:lnTo>
                  <a:pt x="97155" y="190500"/>
                </a:lnTo>
                <a:lnTo>
                  <a:pt x="809625" y="190500"/>
                </a:lnTo>
                <a:cubicBezTo>
                  <a:pt x="825818" y="190500"/>
                  <a:pt x="838200" y="178118"/>
                  <a:pt x="838200" y="161925"/>
                </a:cubicBezTo>
                <a:cubicBezTo>
                  <a:pt x="838200" y="145732"/>
                  <a:pt x="825818" y="133350"/>
                  <a:pt x="809625" y="133350"/>
                </a:cubicBezTo>
                <a:close/>
              </a:path>
            </a:pathLst>
          </a:custGeom>
          <a:solidFill>
            <a:schemeClr val="tx2">
              <a:alpha val="30000"/>
            </a:schemeClr>
          </a:solidFill>
          <a:ln w="605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a:latin typeface="Arial" panose="020B0604020202020204" pitchFamily="34" charset="0"/>
              <a:ea typeface="微软雅黑" panose="020B0503020204020204" pitchFamily="34" charset="-122"/>
            </a:endParaRPr>
          </a:p>
        </p:txBody>
      </p:sp>
      <p:pic>
        <p:nvPicPr>
          <p:cNvPr id="23" name="图片 22">
            <a:extLst>
              <a:ext uri="{FF2B5EF4-FFF2-40B4-BE49-F238E27FC236}">
                <a16:creationId xmlns:a16="http://schemas.microsoft.com/office/drawing/2014/main" id="{9F9EEA09-4616-4E10-7433-4ED6B713793B}"/>
              </a:ext>
            </a:extLst>
          </p:cNvPr>
          <p:cNvPicPr>
            <a:picLocks noChangeAspect="1"/>
          </p:cNvPicPr>
          <p:nvPr/>
        </p:nvPicPr>
        <p:blipFill>
          <a:blip r:embed="rId9"/>
          <a:stretch>
            <a:fillRect/>
          </a:stretch>
        </p:blipFill>
        <p:spPr>
          <a:xfrm>
            <a:off x="7390856" y="2058309"/>
            <a:ext cx="3381920" cy="1844684"/>
          </a:xfrm>
          <a:prstGeom prst="rect">
            <a:avLst/>
          </a:prstGeom>
        </p:spPr>
      </p:pic>
      <p:sp>
        <p:nvSpPr>
          <p:cNvPr id="24" name="图形 63" descr="线箭头: 直 纯色填充">
            <a:extLst>
              <a:ext uri="{FF2B5EF4-FFF2-40B4-BE49-F238E27FC236}">
                <a16:creationId xmlns:a16="http://schemas.microsoft.com/office/drawing/2014/main" id="{0E86536E-FBB4-7EFD-30B5-7BA4291D9226}"/>
              </a:ext>
            </a:extLst>
          </p:cNvPr>
          <p:cNvSpPr/>
          <p:nvPr/>
        </p:nvSpPr>
        <p:spPr>
          <a:xfrm rot="10800000">
            <a:off x="5814061" y="4347075"/>
            <a:ext cx="838199" cy="323849"/>
          </a:xfrm>
          <a:custGeom>
            <a:avLst/>
            <a:gdLst>
              <a:gd name="connsiteX0" fmla="*/ 809625 w 838199"/>
              <a:gd name="connsiteY0" fmla="*/ 133350 h 323849"/>
              <a:gd name="connsiteX1" fmla="*/ 97155 w 838199"/>
              <a:gd name="connsiteY1" fmla="*/ 133350 h 323849"/>
              <a:gd name="connsiteX2" fmla="*/ 181928 w 838199"/>
              <a:gd name="connsiteY2" fmla="*/ 48577 h 323849"/>
              <a:gd name="connsiteX3" fmla="*/ 181928 w 838199"/>
              <a:gd name="connsiteY3" fmla="*/ 8572 h 323849"/>
              <a:gd name="connsiteX4" fmla="*/ 141923 w 838199"/>
              <a:gd name="connsiteY4" fmla="*/ 8572 h 323849"/>
              <a:gd name="connsiteX5" fmla="*/ 8573 w 838199"/>
              <a:gd name="connsiteY5" fmla="*/ 141923 h 323849"/>
              <a:gd name="connsiteX6" fmla="*/ 8573 w 838199"/>
              <a:gd name="connsiteY6" fmla="*/ 181927 h 323849"/>
              <a:gd name="connsiteX7" fmla="*/ 141923 w 838199"/>
              <a:gd name="connsiteY7" fmla="*/ 315277 h 323849"/>
              <a:gd name="connsiteX8" fmla="*/ 161925 w 838199"/>
              <a:gd name="connsiteY8" fmla="*/ 323850 h 323849"/>
              <a:gd name="connsiteX9" fmla="*/ 181928 w 838199"/>
              <a:gd name="connsiteY9" fmla="*/ 315277 h 323849"/>
              <a:gd name="connsiteX10" fmla="*/ 181928 w 838199"/>
              <a:gd name="connsiteY10" fmla="*/ 275273 h 323849"/>
              <a:gd name="connsiteX11" fmla="*/ 97155 w 838199"/>
              <a:gd name="connsiteY11" fmla="*/ 190500 h 323849"/>
              <a:gd name="connsiteX12" fmla="*/ 809625 w 838199"/>
              <a:gd name="connsiteY12" fmla="*/ 190500 h 323849"/>
              <a:gd name="connsiteX13" fmla="*/ 838200 w 838199"/>
              <a:gd name="connsiteY13" fmla="*/ 161925 h 323849"/>
              <a:gd name="connsiteX14" fmla="*/ 809625 w 838199"/>
              <a:gd name="connsiteY14" fmla="*/ 133350 h 32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38199" h="323849">
                <a:moveTo>
                  <a:pt x="809625" y="133350"/>
                </a:moveTo>
                <a:lnTo>
                  <a:pt x="97155" y="133350"/>
                </a:lnTo>
                <a:lnTo>
                  <a:pt x="181928" y="48577"/>
                </a:lnTo>
                <a:cubicBezTo>
                  <a:pt x="193357" y="37148"/>
                  <a:pt x="193357" y="19050"/>
                  <a:pt x="181928" y="8572"/>
                </a:cubicBezTo>
                <a:cubicBezTo>
                  <a:pt x="170498" y="-2857"/>
                  <a:pt x="152400" y="-2857"/>
                  <a:pt x="141923" y="8572"/>
                </a:cubicBezTo>
                <a:lnTo>
                  <a:pt x="8573" y="141923"/>
                </a:lnTo>
                <a:cubicBezTo>
                  <a:pt x="-2858" y="153352"/>
                  <a:pt x="-2858" y="171450"/>
                  <a:pt x="8573" y="181927"/>
                </a:cubicBezTo>
                <a:lnTo>
                  <a:pt x="141923" y="315277"/>
                </a:lnTo>
                <a:cubicBezTo>
                  <a:pt x="147638" y="320992"/>
                  <a:pt x="155257" y="323850"/>
                  <a:pt x="161925" y="323850"/>
                </a:cubicBezTo>
                <a:cubicBezTo>
                  <a:pt x="168593" y="323850"/>
                  <a:pt x="176213" y="320992"/>
                  <a:pt x="181928" y="315277"/>
                </a:cubicBezTo>
                <a:cubicBezTo>
                  <a:pt x="193357" y="303848"/>
                  <a:pt x="193357" y="285750"/>
                  <a:pt x="181928" y="275273"/>
                </a:cubicBezTo>
                <a:lnTo>
                  <a:pt x="97155" y="190500"/>
                </a:lnTo>
                <a:lnTo>
                  <a:pt x="809625" y="190500"/>
                </a:lnTo>
                <a:cubicBezTo>
                  <a:pt x="825818" y="190500"/>
                  <a:pt x="838200" y="178118"/>
                  <a:pt x="838200" y="161925"/>
                </a:cubicBezTo>
                <a:cubicBezTo>
                  <a:pt x="838200" y="145732"/>
                  <a:pt x="825818" y="133350"/>
                  <a:pt x="809625" y="133350"/>
                </a:cubicBezTo>
                <a:close/>
              </a:path>
            </a:pathLst>
          </a:custGeom>
          <a:solidFill>
            <a:schemeClr val="tx2">
              <a:alpha val="30000"/>
            </a:schemeClr>
          </a:solidFill>
          <a:ln w="605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a:latin typeface="Arial" panose="020B0604020202020204" pitchFamily="34" charset="0"/>
              <a:ea typeface="微软雅黑" panose="020B0503020204020204" pitchFamily="34" charset="-122"/>
            </a:endParaRPr>
          </a:p>
        </p:txBody>
      </p:sp>
      <p:sp>
        <p:nvSpPr>
          <p:cNvPr id="25" name="图形 63" descr="线箭头: 直 纯色填充">
            <a:extLst>
              <a:ext uri="{FF2B5EF4-FFF2-40B4-BE49-F238E27FC236}">
                <a16:creationId xmlns:a16="http://schemas.microsoft.com/office/drawing/2014/main" id="{A63796D4-D8AD-AF1C-A8FF-914C04F27746}"/>
              </a:ext>
            </a:extLst>
          </p:cNvPr>
          <p:cNvSpPr/>
          <p:nvPr/>
        </p:nvSpPr>
        <p:spPr>
          <a:xfrm rot="10800000">
            <a:off x="5814061" y="5954630"/>
            <a:ext cx="838199" cy="323849"/>
          </a:xfrm>
          <a:custGeom>
            <a:avLst/>
            <a:gdLst>
              <a:gd name="connsiteX0" fmla="*/ 809625 w 838199"/>
              <a:gd name="connsiteY0" fmla="*/ 133350 h 323849"/>
              <a:gd name="connsiteX1" fmla="*/ 97155 w 838199"/>
              <a:gd name="connsiteY1" fmla="*/ 133350 h 323849"/>
              <a:gd name="connsiteX2" fmla="*/ 181928 w 838199"/>
              <a:gd name="connsiteY2" fmla="*/ 48577 h 323849"/>
              <a:gd name="connsiteX3" fmla="*/ 181928 w 838199"/>
              <a:gd name="connsiteY3" fmla="*/ 8572 h 323849"/>
              <a:gd name="connsiteX4" fmla="*/ 141923 w 838199"/>
              <a:gd name="connsiteY4" fmla="*/ 8572 h 323849"/>
              <a:gd name="connsiteX5" fmla="*/ 8573 w 838199"/>
              <a:gd name="connsiteY5" fmla="*/ 141923 h 323849"/>
              <a:gd name="connsiteX6" fmla="*/ 8573 w 838199"/>
              <a:gd name="connsiteY6" fmla="*/ 181927 h 323849"/>
              <a:gd name="connsiteX7" fmla="*/ 141923 w 838199"/>
              <a:gd name="connsiteY7" fmla="*/ 315277 h 323849"/>
              <a:gd name="connsiteX8" fmla="*/ 161925 w 838199"/>
              <a:gd name="connsiteY8" fmla="*/ 323850 h 323849"/>
              <a:gd name="connsiteX9" fmla="*/ 181928 w 838199"/>
              <a:gd name="connsiteY9" fmla="*/ 315277 h 323849"/>
              <a:gd name="connsiteX10" fmla="*/ 181928 w 838199"/>
              <a:gd name="connsiteY10" fmla="*/ 275273 h 323849"/>
              <a:gd name="connsiteX11" fmla="*/ 97155 w 838199"/>
              <a:gd name="connsiteY11" fmla="*/ 190500 h 323849"/>
              <a:gd name="connsiteX12" fmla="*/ 809625 w 838199"/>
              <a:gd name="connsiteY12" fmla="*/ 190500 h 323849"/>
              <a:gd name="connsiteX13" fmla="*/ 838200 w 838199"/>
              <a:gd name="connsiteY13" fmla="*/ 161925 h 323849"/>
              <a:gd name="connsiteX14" fmla="*/ 809625 w 838199"/>
              <a:gd name="connsiteY14" fmla="*/ 133350 h 32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38199" h="323849">
                <a:moveTo>
                  <a:pt x="809625" y="133350"/>
                </a:moveTo>
                <a:lnTo>
                  <a:pt x="97155" y="133350"/>
                </a:lnTo>
                <a:lnTo>
                  <a:pt x="181928" y="48577"/>
                </a:lnTo>
                <a:cubicBezTo>
                  <a:pt x="193357" y="37148"/>
                  <a:pt x="193357" y="19050"/>
                  <a:pt x="181928" y="8572"/>
                </a:cubicBezTo>
                <a:cubicBezTo>
                  <a:pt x="170498" y="-2857"/>
                  <a:pt x="152400" y="-2857"/>
                  <a:pt x="141923" y="8572"/>
                </a:cubicBezTo>
                <a:lnTo>
                  <a:pt x="8573" y="141923"/>
                </a:lnTo>
                <a:cubicBezTo>
                  <a:pt x="-2858" y="153352"/>
                  <a:pt x="-2858" y="171450"/>
                  <a:pt x="8573" y="181927"/>
                </a:cubicBezTo>
                <a:lnTo>
                  <a:pt x="141923" y="315277"/>
                </a:lnTo>
                <a:cubicBezTo>
                  <a:pt x="147638" y="320992"/>
                  <a:pt x="155257" y="323850"/>
                  <a:pt x="161925" y="323850"/>
                </a:cubicBezTo>
                <a:cubicBezTo>
                  <a:pt x="168593" y="323850"/>
                  <a:pt x="176213" y="320992"/>
                  <a:pt x="181928" y="315277"/>
                </a:cubicBezTo>
                <a:cubicBezTo>
                  <a:pt x="193357" y="303848"/>
                  <a:pt x="193357" y="285750"/>
                  <a:pt x="181928" y="275273"/>
                </a:cubicBezTo>
                <a:lnTo>
                  <a:pt x="97155" y="190500"/>
                </a:lnTo>
                <a:lnTo>
                  <a:pt x="809625" y="190500"/>
                </a:lnTo>
                <a:cubicBezTo>
                  <a:pt x="825818" y="190500"/>
                  <a:pt x="838200" y="178118"/>
                  <a:pt x="838200" y="161925"/>
                </a:cubicBezTo>
                <a:cubicBezTo>
                  <a:pt x="838200" y="145732"/>
                  <a:pt x="825818" y="133350"/>
                  <a:pt x="809625" y="133350"/>
                </a:cubicBezTo>
                <a:close/>
              </a:path>
            </a:pathLst>
          </a:custGeom>
          <a:solidFill>
            <a:schemeClr val="tx2">
              <a:alpha val="30000"/>
            </a:schemeClr>
          </a:solidFill>
          <a:ln w="605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a:latin typeface="Arial" panose="020B0604020202020204" pitchFamily="34" charset="0"/>
              <a:ea typeface="微软雅黑" panose="020B0503020204020204" pitchFamily="34" charset="-122"/>
            </a:endParaRPr>
          </a:p>
        </p:txBody>
      </p:sp>
      <p:sp>
        <p:nvSpPr>
          <p:cNvPr id="27" name="文本框 26">
            <a:extLst>
              <a:ext uri="{FF2B5EF4-FFF2-40B4-BE49-F238E27FC236}">
                <a16:creationId xmlns:a16="http://schemas.microsoft.com/office/drawing/2014/main" id="{F3F29C60-BEB3-F488-6107-21F18AA3A7C6}"/>
              </a:ext>
            </a:extLst>
          </p:cNvPr>
          <p:cNvSpPr txBox="1"/>
          <p:nvPr/>
        </p:nvSpPr>
        <p:spPr>
          <a:xfrm>
            <a:off x="7490193" y="4359551"/>
            <a:ext cx="3841836" cy="369332"/>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sym typeface="Arial" panose="020B0604020202020204" pitchFamily="34" charset="0"/>
              </a:rPr>
              <a:t>热流、动压、过载约束、终端约束等</a:t>
            </a:r>
            <a:endParaRPr lang="zh-CN" altLang="en-US" dirty="0">
              <a:latin typeface="宋体" panose="02010600030101010101" pitchFamily="2" charset="-122"/>
              <a:ea typeface="宋体" panose="02010600030101010101" pitchFamily="2" charset="-122"/>
            </a:endParaRPr>
          </a:p>
        </p:txBody>
      </p:sp>
      <p:sp>
        <p:nvSpPr>
          <p:cNvPr id="29" name="文本框 28">
            <a:extLst>
              <a:ext uri="{FF2B5EF4-FFF2-40B4-BE49-F238E27FC236}">
                <a16:creationId xmlns:a16="http://schemas.microsoft.com/office/drawing/2014/main" id="{7EDFC32B-9B22-F51F-320C-76791E96798B}"/>
              </a:ext>
            </a:extLst>
          </p:cNvPr>
          <p:cNvSpPr txBox="1"/>
          <p:nvPr/>
        </p:nvSpPr>
        <p:spPr>
          <a:xfrm>
            <a:off x="6817778" y="5593468"/>
            <a:ext cx="5425440" cy="1200329"/>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       常用到的性能指标有最大或最小纵程，最小飞行时间、最大末端速度，最小航程误差或者最小的末端能量 等，也可以是多种指标加权和的综合指标。</a:t>
            </a:r>
          </a:p>
        </p:txBody>
      </p:sp>
    </p:spTree>
  </p:cSld>
  <p:clrMapOvr>
    <a:masterClrMapping/>
  </p:clrMapOvr>
  <mc:AlternateContent xmlns:mc="http://schemas.openxmlformats.org/markup-compatibility/2006" xmlns:p159="http://schemas.microsoft.com/office/powerpoint/2015/09/main">
    <mc:Choice Requires="p159">
      <p:transition advTm="210">
        <p159:morph option="byObject"/>
      </p:transition>
    </mc:Choice>
    <mc:Fallback xmlns="">
      <p:transition advTm="21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 y="577642"/>
            <a:ext cx="12192000" cy="11700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C00000"/>
                </a:solidFill>
              </a:ln>
              <a:solidFill>
                <a:srgbClr val="C00000"/>
              </a:solidFill>
            </a:endParaRPr>
          </a:p>
        </p:txBody>
      </p:sp>
      <p:sp>
        <p:nvSpPr>
          <p:cNvPr id="8" name="矩形 7"/>
          <p:cNvSpPr/>
          <p:nvPr/>
        </p:nvSpPr>
        <p:spPr>
          <a:xfrm>
            <a:off x="0" y="641020"/>
            <a:ext cx="12192000" cy="495569"/>
          </a:xfrm>
          <a:prstGeom prst="rect">
            <a:avLst/>
          </a:prstGeom>
          <a:solidFill>
            <a:schemeClr val="tx2">
              <a:lumMod val="40000"/>
              <a:lumOff val="60000"/>
            </a:schemeClr>
          </a:solidFill>
          <a:ln>
            <a:solidFill>
              <a:schemeClr val="accent1">
                <a:lumMod val="40000"/>
                <a:lumOff val="60000"/>
              </a:schemeClr>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p:cNvSpPr txBox="1"/>
          <p:nvPr/>
        </p:nvSpPr>
        <p:spPr>
          <a:xfrm>
            <a:off x="84838" y="39872"/>
            <a:ext cx="3927635" cy="521970"/>
          </a:xfrm>
          <a:prstGeom prst="rect">
            <a:avLst/>
          </a:prstGeom>
          <a:noFill/>
        </p:spPr>
        <p:txBody>
          <a:bodyPr wrap="square">
            <a:spAutoFit/>
          </a:bodyPr>
          <a:lstStyle/>
          <a:p>
            <a:r>
              <a:rPr lang="en-US" altLang="zh-CN" sz="2800" b="1" dirty="0">
                <a:solidFill>
                  <a:schemeClr val="accent1">
                    <a:lumMod val="50000"/>
                  </a:schemeClr>
                </a:solidFill>
                <a:latin typeface="Arial" panose="020B0604020202020204" pitchFamily="34" charset="0"/>
                <a:ea typeface="微软雅黑" panose="020B0503020204020204" pitchFamily="34" charset="-122"/>
              </a:rPr>
              <a:t>03</a:t>
            </a:r>
            <a:r>
              <a:rPr lang="zh-CN" altLang="en-US" sz="2800" b="1" dirty="0">
                <a:solidFill>
                  <a:schemeClr val="accent1">
                    <a:lumMod val="50000"/>
                  </a:schemeClr>
                </a:solidFill>
                <a:latin typeface="Arial" panose="020B0604020202020204" pitchFamily="34" charset="0"/>
                <a:ea typeface="微软雅黑" panose="020B0503020204020204" pitchFamily="34" charset="-122"/>
              </a:rPr>
              <a:t>研究进展</a:t>
            </a:r>
          </a:p>
        </p:txBody>
      </p:sp>
      <p:sp>
        <p:nvSpPr>
          <p:cNvPr id="10" name="文本框 9"/>
          <p:cNvSpPr txBox="1"/>
          <p:nvPr/>
        </p:nvSpPr>
        <p:spPr>
          <a:xfrm>
            <a:off x="84838" y="624137"/>
            <a:ext cx="9445660" cy="521970"/>
          </a:xfrm>
          <a:prstGeom prst="rect">
            <a:avLst/>
          </a:prstGeom>
          <a:noFill/>
        </p:spPr>
        <p:txBody>
          <a:bodyPr wrap="square">
            <a:spAutoFit/>
          </a:bodyPr>
          <a:lstStyle/>
          <a:p>
            <a:r>
              <a:rPr lang="zh-CN" altLang="en-US" sz="2800" b="1" dirty="0">
                <a:solidFill>
                  <a:schemeClr val="accent1">
                    <a:lumMod val="50000"/>
                  </a:schemeClr>
                </a:solidFill>
                <a:latin typeface="Arial" panose="020B0604020202020204" pitchFamily="34" charset="0"/>
                <a:ea typeface="微软雅黑" panose="020B0503020204020204" pitchFamily="34" charset="-122"/>
              </a:rPr>
              <a:t>参考轨迹规划</a:t>
            </a:r>
          </a:p>
        </p:txBody>
      </p:sp>
      <p:sp>
        <p:nvSpPr>
          <p:cNvPr id="3" name="文本框 2">
            <a:extLst>
              <a:ext uri="{FF2B5EF4-FFF2-40B4-BE49-F238E27FC236}">
                <a16:creationId xmlns:a16="http://schemas.microsoft.com/office/drawing/2014/main" id="{6FFC745D-FE39-435B-EDBA-961EA629F151}"/>
              </a:ext>
            </a:extLst>
          </p:cNvPr>
          <p:cNvSpPr txBox="1"/>
          <p:nvPr/>
        </p:nvSpPr>
        <p:spPr>
          <a:xfrm>
            <a:off x="137159" y="1209485"/>
            <a:ext cx="5636624" cy="584775"/>
          </a:xfrm>
          <a:prstGeom prst="rect">
            <a:avLst/>
          </a:prstGeom>
          <a:noFill/>
        </p:spPr>
        <p:txBody>
          <a:bodyPr wrap="square">
            <a:spAutoFit/>
          </a:bodyPr>
          <a:lstStyle/>
          <a:p>
            <a:r>
              <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rPr>
              <a:t>采用阻力加速度——能量关系曲线描述参考轨迹，由剩余航程和阻力加速度——能量的关系计算参考轨迹。</a:t>
            </a:r>
            <a:endParaRPr lang="zh-CN" altLang="en-US" sz="1600" dirty="0">
              <a:latin typeface="宋体" panose="02010600030101010101" pitchFamily="2" charset="-122"/>
              <a:ea typeface="宋体" panose="02010600030101010101" pitchFamily="2" charset="-122"/>
            </a:endParaRPr>
          </a:p>
        </p:txBody>
      </p:sp>
      <p:sp>
        <p:nvSpPr>
          <p:cNvPr id="5" name="文本框 4">
            <a:extLst>
              <a:ext uri="{FF2B5EF4-FFF2-40B4-BE49-F238E27FC236}">
                <a16:creationId xmlns:a16="http://schemas.microsoft.com/office/drawing/2014/main" id="{7C2AE5E4-11E9-61A5-CB24-1A66BED26692}"/>
              </a:ext>
            </a:extLst>
          </p:cNvPr>
          <p:cNvSpPr txBox="1"/>
          <p:nvPr/>
        </p:nvSpPr>
        <p:spPr>
          <a:xfrm>
            <a:off x="110998" y="1771012"/>
            <a:ext cx="5688945" cy="615553"/>
          </a:xfrm>
          <a:prstGeom prst="rect">
            <a:avLst/>
          </a:prstGeom>
          <a:noFill/>
        </p:spPr>
        <p:txBody>
          <a:bodyPr wrap="square">
            <a:spAutoFit/>
          </a:bodyPr>
          <a:lstStyle/>
          <a:p>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rPr>
              <a:t>首先，根据过程约束、准平衡滑翔约束求得最大、最小阻力加速度——能量关系曲线</a:t>
            </a:r>
            <a:r>
              <a:rPr lang="zh-CN" altLang="en-US" sz="1600" kern="100" dirty="0">
                <a:effectLst/>
                <a:latin typeface="宋体" panose="02010600030101010101" pitchFamily="2" charset="-122"/>
                <a:ea typeface="宋体" panose="02010600030101010101" pitchFamily="2" charset="-122"/>
                <a:cs typeface="Times New Roman" panose="02020603050405020304" pitchFamily="18" charset="0"/>
              </a:rPr>
              <a:t>：</a:t>
            </a:r>
            <a:endParaRPr lang="zh-CN" altLang="en-US" sz="1600"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77889251-44A9-12AD-4702-25905570E69B}"/>
                  </a:ext>
                </a:extLst>
              </p:cNvPr>
              <p:cNvSpPr txBox="1"/>
              <p:nvPr/>
            </p:nvSpPr>
            <p:spPr>
              <a:xfrm>
                <a:off x="137158" y="2395917"/>
                <a:ext cx="5636624" cy="615553"/>
              </a:xfrm>
              <a:prstGeom prst="rect">
                <a:avLst/>
              </a:prstGeom>
              <a:noFill/>
            </p:spPr>
            <p:txBody>
              <a:bodyPr wrap="square">
                <a:spAutoFit/>
              </a:bodyPr>
              <a:lstStyle/>
              <a:p>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记 </a:t>
                </a:r>
                <a14:m>
                  <m:oMath xmlns:m="http://schemas.openxmlformats.org/officeDocument/2006/math">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𝑅</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为飞行器的剩余航程。定义单位质量飞行器具有的机械能为：</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r>
                      <a:rPr lang="en-US" altLang="zh-CN" sz="1600" b="0" i="1" kern="100" smtClean="0">
                        <a:latin typeface="Cambria Math" panose="02040503050406030204" pitchFamily="18" charset="0"/>
                        <a:ea typeface="宋体" panose="02010600030101010101" pitchFamily="2" charset="-122"/>
                        <a:cs typeface="Times New Roman" panose="02020603050405020304" pitchFamily="18" charset="0"/>
                      </a:rPr>
                      <m:t>𝑢</m:t>
                    </m:r>
                    <m:r>
                      <a:rPr lang="zh-CN" altLang="en-US" sz="1600" i="1" kern="100">
                        <a:latin typeface="Cambria Math" panose="02040503050406030204" pitchFamily="18" charset="0"/>
                        <a:ea typeface="宋体" panose="02010600030101010101" pitchFamily="2" charset="-122"/>
                        <a:cs typeface="Times New Roman" panose="02020603050405020304" pitchFamily="18" charset="0"/>
                      </a:rPr>
                      <m:t>为</m:t>
                    </m:r>
                  </m:oMath>
                </a14:m>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引力常量。则：</a:t>
                </a:r>
              </a:p>
            </p:txBody>
          </p:sp>
        </mc:Choice>
        <mc:Fallback xmlns="">
          <p:sp>
            <p:nvSpPr>
              <p:cNvPr id="21" name="文本框 20">
                <a:extLst>
                  <a:ext uri="{FF2B5EF4-FFF2-40B4-BE49-F238E27FC236}">
                    <a16:creationId xmlns:a16="http://schemas.microsoft.com/office/drawing/2014/main" id="{77889251-44A9-12AD-4702-25905570E69B}"/>
                  </a:ext>
                </a:extLst>
              </p:cNvPr>
              <p:cNvSpPr txBox="1">
                <a:spLocks noRot="1" noChangeAspect="1" noMove="1" noResize="1" noEditPoints="1" noAdjustHandles="1" noChangeArrowheads="1" noChangeShapeType="1" noTextEdit="1"/>
              </p:cNvSpPr>
              <p:nvPr/>
            </p:nvSpPr>
            <p:spPr>
              <a:xfrm>
                <a:off x="137158" y="2395917"/>
                <a:ext cx="5636624" cy="615553"/>
              </a:xfrm>
              <a:prstGeom prst="rect">
                <a:avLst/>
              </a:prstGeom>
              <a:blipFill>
                <a:blip r:embed="rId2"/>
                <a:stretch>
                  <a:fillRect l="-541" t="-990" b="-12871"/>
                </a:stretch>
              </a:blipFill>
            </p:spPr>
            <p:txBody>
              <a:bodyPr/>
              <a:lstStyle/>
              <a:p>
                <a:r>
                  <a:rPr lang="zh-CN" altLang="en-US">
                    <a:noFill/>
                  </a:rPr>
                  <a:t> </a:t>
                </a:r>
              </a:p>
            </p:txBody>
          </p:sp>
        </mc:Fallback>
      </mc:AlternateContent>
      <p:sp>
        <p:nvSpPr>
          <p:cNvPr id="22" name="Rectangle 12">
            <a:extLst>
              <a:ext uri="{FF2B5EF4-FFF2-40B4-BE49-F238E27FC236}">
                <a16:creationId xmlns:a16="http://schemas.microsoft.com/office/drawing/2014/main" id="{5739FB2A-2256-2E03-89B3-CD58782471E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7" name="图片 26">
            <a:extLst>
              <a:ext uri="{FF2B5EF4-FFF2-40B4-BE49-F238E27FC236}">
                <a16:creationId xmlns:a16="http://schemas.microsoft.com/office/drawing/2014/main" id="{C701E2D0-95CA-7B70-F521-4AF58C47F7DC}"/>
              </a:ext>
            </a:extLst>
          </p:cNvPr>
          <p:cNvPicPr>
            <a:picLocks noChangeAspect="1"/>
          </p:cNvPicPr>
          <p:nvPr/>
        </p:nvPicPr>
        <p:blipFill>
          <a:blip r:embed="rId3"/>
          <a:stretch>
            <a:fillRect/>
          </a:stretch>
        </p:blipFill>
        <p:spPr>
          <a:xfrm>
            <a:off x="1142554" y="2697091"/>
            <a:ext cx="806604" cy="468956"/>
          </a:xfrm>
          <a:prstGeom prst="rect">
            <a:avLst/>
          </a:prstGeom>
        </p:spPr>
      </p:pic>
      <p:pic>
        <p:nvPicPr>
          <p:cNvPr id="29" name="图片 28">
            <a:extLst>
              <a:ext uri="{FF2B5EF4-FFF2-40B4-BE49-F238E27FC236}">
                <a16:creationId xmlns:a16="http://schemas.microsoft.com/office/drawing/2014/main" id="{E1F0A92D-72F7-553F-241A-E03FACCE3C5F}"/>
              </a:ext>
            </a:extLst>
          </p:cNvPr>
          <p:cNvPicPr>
            <a:picLocks noChangeAspect="1"/>
          </p:cNvPicPr>
          <p:nvPr/>
        </p:nvPicPr>
        <p:blipFill>
          <a:blip r:embed="rId4"/>
          <a:stretch>
            <a:fillRect/>
          </a:stretch>
        </p:blipFill>
        <p:spPr>
          <a:xfrm>
            <a:off x="633596" y="3147387"/>
            <a:ext cx="3719513" cy="844527"/>
          </a:xfrm>
          <a:prstGeom prst="rect">
            <a:avLst/>
          </a:prstGeom>
        </p:spPr>
      </p:pic>
      <p:sp>
        <p:nvSpPr>
          <p:cNvPr id="31" name="文本框 30">
            <a:extLst>
              <a:ext uri="{FF2B5EF4-FFF2-40B4-BE49-F238E27FC236}">
                <a16:creationId xmlns:a16="http://schemas.microsoft.com/office/drawing/2014/main" id="{32B0ED8F-48BA-3B1A-1B28-42246344E43E}"/>
              </a:ext>
            </a:extLst>
          </p:cNvPr>
          <p:cNvSpPr txBox="1"/>
          <p:nvPr/>
        </p:nvSpPr>
        <p:spPr>
          <a:xfrm>
            <a:off x="-173083" y="3954216"/>
            <a:ext cx="5881552" cy="323165"/>
          </a:xfrm>
          <a:prstGeom prst="rect">
            <a:avLst/>
          </a:prstGeom>
          <a:noFill/>
        </p:spPr>
        <p:txBody>
          <a:bodyPr wrap="square">
            <a:spAutoFit/>
          </a:bodyPr>
          <a:lstStyle/>
          <a:p>
            <a:pPr indent="273685" algn="just">
              <a:lnSpc>
                <a:spcPts val="1800"/>
              </a:lnSpc>
            </a:pPr>
            <a:r>
              <a:rPr lang="zh-CN" altLang="en-US" sz="1600" dirty="0">
                <a:effectLst/>
                <a:latin typeface="Times New Roman" panose="02020603050405020304" pitchFamily="18" charset="0"/>
                <a:ea typeface="宋体" panose="02010600030101010101" pitchFamily="2" charset="-122"/>
              </a:rPr>
              <a:t>两式相除</a:t>
            </a:r>
            <a:r>
              <a:rPr lang="zh-CN" altLang="zh-CN" sz="1600" dirty="0">
                <a:effectLst/>
                <a:latin typeface="Times New Roman" panose="02020603050405020304" pitchFamily="18" charset="0"/>
                <a:ea typeface="宋体" panose="02010600030101010101" pitchFamily="2" charset="-122"/>
              </a:rPr>
              <a:t>得到</a:t>
            </a:r>
            <a:r>
              <a:rPr lang="zh-CN" altLang="zh-CN" sz="1800" dirty="0">
                <a:effectLst/>
                <a:latin typeface="Times New Roman" panose="02020603050405020304" pitchFamily="18" charset="0"/>
                <a:ea typeface="宋体" panose="02010600030101010101" pitchFamily="2" charset="-122"/>
              </a:rPr>
              <a:t>：</a:t>
            </a:r>
          </a:p>
        </p:txBody>
      </p:sp>
      <p:pic>
        <p:nvPicPr>
          <p:cNvPr id="33" name="图片 32">
            <a:extLst>
              <a:ext uri="{FF2B5EF4-FFF2-40B4-BE49-F238E27FC236}">
                <a16:creationId xmlns:a16="http://schemas.microsoft.com/office/drawing/2014/main" id="{65E1F376-8B6A-98FB-834B-763E84BD21E8}"/>
              </a:ext>
            </a:extLst>
          </p:cNvPr>
          <p:cNvPicPr>
            <a:picLocks noChangeAspect="1"/>
          </p:cNvPicPr>
          <p:nvPr/>
        </p:nvPicPr>
        <p:blipFill>
          <a:blip r:embed="rId5"/>
          <a:stretch>
            <a:fillRect/>
          </a:stretch>
        </p:blipFill>
        <p:spPr>
          <a:xfrm>
            <a:off x="819197" y="4299829"/>
            <a:ext cx="3719513" cy="558584"/>
          </a:xfrm>
          <a:prstGeom prst="rect">
            <a:avLst/>
          </a:prstGeom>
        </p:spPr>
      </p:pic>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F6CC1831-9EDC-2B60-7E50-ACFBB3E4FEFF}"/>
                  </a:ext>
                </a:extLst>
              </p:cNvPr>
              <p:cNvSpPr txBox="1"/>
              <p:nvPr/>
            </p:nvSpPr>
            <p:spPr>
              <a:xfrm>
                <a:off x="163319" y="4927739"/>
                <a:ext cx="5636624" cy="584775"/>
              </a:xfrm>
              <a:prstGeom prst="rect">
                <a:avLst/>
              </a:prstGeom>
              <a:noFill/>
            </p:spPr>
            <p:txBody>
              <a:bodyPr wrap="square">
                <a:spAutoFit/>
              </a:bodyPr>
              <a:lstStyle/>
              <a:p>
                <a:r>
                  <a:rPr lang="en-US"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结合准平衡滑翔条件</a:t>
                </a:r>
                <a14:m>
                  <m:oMath xmlns:m="http://schemas.openxmlformats.org/officeDocument/2006/math">
                    <m:d>
                      <m:dPr>
                        <m:ctrlPr>
                          <a:rPr lang="en-US" altLang="zh-CN" sz="1600" i="1" kern="100" smtClean="0">
                            <a:effectLst/>
                            <a:latin typeface="Cambria Math" panose="02040503050406030204" pitchFamily="18" charset="0"/>
                            <a:ea typeface="宋体" panose="02010600030101010101" pitchFamily="2" charset="-122"/>
                            <a:cs typeface="Times New Roman" panose="02020603050405020304" pitchFamily="18" charset="0"/>
                          </a:rPr>
                        </m:ctrlPr>
                      </m:dPr>
                      <m:e>
                        <m:r>
                          <a:rPr lang="zh-CN" altLang="en-US" sz="1600" i="1" kern="100" smtClean="0">
                            <a:effectLst/>
                            <a:latin typeface="Cambria Math" panose="02040503050406030204" pitchFamily="18" charset="0"/>
                            <a:ea typeface="宋体" panose="02010600030101010101" pitchFamily="2" charset="-122"/>
                            <a:cs typeface="Times New Roman" panose="02020603050405020304" pitchFamily="18" charset="0"/>
                          </a:rPr>
                          <m:t>𝛾</m:t>
                        </m:r>
                        <m:r>
                          <a:rPr lang="zh-CN" altLang="en-US" sz="16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600" b="0" i="1" kern="100" smtClean="0">
                            <a:latin typeface="Cambria Math" panose="02040503050406030204" pitchFamily="18" charset="0"/>
                            <a:ea typeface="宋体" panose="02010600030101010101" pitchFamily="2" charset="-122"/>
                            <a:cs typeface="Times New Roman" panose="02020603050405020304" pitchFamily="18" charset="0"/>
                          </a:rPr>
                          <m:t>0</m:t>
                        </m:r>
                      </m:e>
                    </m:d>
                  </m:oMath>
                </a14:m>
                <a:r>
                  <a:rPr lang="zh-CN" altLang="zh-CN" sz="1600" dirty="0"/>
                  <a:t> ，</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忽略航向角偏差以及地球自转的影响，得到：</a:t>
                </a:r>
                <a:endParaRPr lang="zh-CN" altLang="en-US" sz="1600"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41" name="文本框 40">
                <a:extLst>
                  <a:ext uri="{FF2B5EF4-FFF2-40B4-BE49-F238E27FC236}">
                    <a16:creationId xmlns:a16="http://schemas.microsoft.com/office/drawing/2014/main" id="{F6CC1831-9EDC-2B60-7E50-ACFBB3E4FEFF}"/>
                  </a:ext>
                </a:extLst>
              </p:cNvPr>
              <p:cNvSpPr txBox="1">
                <a:spLocks noRot="1" noChangeAspect="1" noMove="1" noResize="1" noEditPoints="1" noAdjustHandles="1" noChangeArrowheads="1" noChangeShapeType="1" noTextEdit="1"/>
              </p:cNvSpPr>
              <p:nvPr/>
            </p:nvSpPr>
            <p:spPr>
              <a:xfrm>
                <a:off x="163319" y="4927739"/>
                <a:ext cx="5636624" cy="584775"/>
              </a:xfrm>
              <a:prstGeom prst="rect">
                <a:avLst/>
              </a:prstGeom>
              <a:blipFill>
                <a:blip r:embed="rId6"/>
                <a:stretch>
                  <a:fillRect l="-649" t="-5208" b="-11458"/>
                </a:stretch>
              </a:blipFill>
            </p:spPr>
            <p:txBody>
              <a:bodyPr/>
              <a:lstStyle/>
              <a:p>
                <a:r>
                  <a:rPr lang="zh-CN" altLang="en-US">
                    <a:noFill/>
                  </a:rPr>
                  <a:t> </a:t>
                </a:r>
              </a:p>
            </p:txBody>
          </p:sp>
        </mc:Fallback>
      </mc:AlternateContent>
      <p:pic>
        <p:nvPicPr>
          <p:cNvPr id="43" name="图片 42">
            <a:extLst>
              <a:ext uri="{FF2B5EF4-FFF2-40B4-BE49-F238E27FC236}">
                <a16:creationId xmlns:a16="http://schemas.microsoft.com/office/drawing/2014/main" id="{228D2B12-EC0F-4DCC-4A9B-9D5BA48BF1E9}"/>
              </a:ext>
            </a:extLst>
          </p:cNvPr>
          <p:cNvPicPr>
            <a:picLocks noChangeAspect="1"/>
          </p:cNvPicPr>
          <p:nvPr/>
        </p:nvPicPr>
        <p:blipFill>
          <a:blip r:embed="rId7"/>
          <a:stretch>
            <a:fillRect/>
          </a:stretch>
        </p:blipFill>
        <p:spPr>
          <a:xfrm>
            <a:off x="1726069" y="5565156"/>
            <a:ext cx="1180418" cy="606379"/>
          </a:xfrm>
          <a:prstGeom prst="rect">
            <a:avLst/>
          </a:prstGeom>
        </p:spPr>
      </p:pic>
      <mc:AlternateContent xmlns:mc="http://schemas.openxmlformats.org/markup-compatibility/2006">
        <mc:Choice xmlns:a14="http://schemas.microsoft.com/office/drawing/2010/main" Requires="a14">
          <p:sp>
            <p:nvSpPr>
              <p:cNvPr id="47" name="文本框 46">
                <a:extLst>
                  <a:ext uri="{FF2B5EF4-FFF2-40B4-BE49-F238E27FC236}">
                    <a16:creationId xmlns:a16="http://schemas.microsoft.com/office/drawing/2014/main" id="{6D648321-FF9B-F0E5-F7B9-298F2FCFF0F8}"/>
                  </a:ext>
                </a:extLst>
              </p:cNvPr>
              <p:cNvSpPr txBox="1"/>
              <p:nvPr/>
            </p:nvSpPr>
            <p:spPr>
              <a:xfrm>
                <a:off x="6096000" y="1241272"/>
                <a:ext cx="5806440" cy="615553"/>
              </a:xfrm>
              <a:prstGeom prst="rect">
                <a:avLst/>
              </a:prstGeom>
              <a:noFill/>
            </p:spPr>
            <p:txBody>
              <a:bodyPr wrap="square" rtlCol="0">
                <a:spAutoFit/>
              </a:bodyPr>
              <a:lstStyle/>
              <a:p>
                <a:r>
                  <a:rPr lang="zh-CN" altLang="en-US" kern="100" dirty="0">
                    <a:latin typeface="宋体" panose="02010600030101010101" pitchFamily="2" charset="-122"/>
                    <a:ea typeface="宋体" panose="02010600030101010101" pitchFamily="2" charset="-122"/>
                    <a:cs typeface="Times New Roman" panose="02020603050405020304" pitchFamily="18" charset="0"/>
                  </a:rPr>
                  <a:t>        </a:t>
                </a:r>
                <a:r>
                  <a:rPr lang="zh-CN" altLang="en-US" sz="1600" kern="100" dirty="0">
                    <a:latin typeface="宋体" panose="02010600030101010101" pitchFamily="2" charset="-122"/>
                    <a:ea typeface="宋体" panose="02010600030101010101" pitchFamily="2" charset="-122"/>
                    <a:cs typeface="Times New Roman" panose="02020603050405020304" pitchFamily="18" charset="0"/>
                  </a:rPr>
                  <a:t>再由矢径</a:t>
                </a:r>
                <a:r>
                  <a:rPr lang="en-US" altLang="zh-CN" sz="1600" kern="100" dirty="0">
                    <a:latin typeface="宋体" panose="02010600030101010101" pitchFamily="2" charset="-122"/>
                    <a:ea typeface="宋体" panose="02010600030101010101" pitchFamily="2" charset="-122"/>
                    <a:cs typeface="Times New Roman" panose="02020603050405020304" pitchFamily="18" charset="0"/>
                  </a:rPr>
                  <a:t>-</a:t>
                </a:r>
                <a:r>
                  <a:rPr lang="zh-CN" altLang="en-US" sz="1600" kern="100" dirty="0">
                    <a:latin typeface="宋体" panose="02010600030101010101" pitchFamily="2" charset="-122"/>
                    <a:ea typeface="宋体" panose="02010600030101010101" pitchFamily="2" charset="-122"/>
                    <a:cs typeface="Times New Roman" panose="02020603050405020304" pitchFamily="18" charset="0"/>
                  </a:rPr>
                  <a:t>速度走廊上下边界得到最大阻力加速度曲线</a:t>
                </a:r>
                <a14:m>
                  <m:oMath xmlns:m="http://schemas.openxmlformats.org/officeDocument/2006/math">
                    <m:sSub>
                      <m:sSubPr>
                        <m:ctrlPr>
                          <a:rPr lang="en-US" altLang="zh-CN" sz="1600" i="1" kern="10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b="0" i="1" kern="100" smtClean="0">
                            <a:latin typeface="Cambria Math" panose="02040503050406030204" pitchFamily="18" charset="0"/>
                            <a:ea typeface="宋体" panose="02010600030101010101" pitchFamily="2" charset="-122"/>
                            <a:cs typeface="Times New Roman" panose="02020603050405020304" pitchFamily="18" charset="0"/>
                          </a:rPr>
                          <m:t>𝐷</m:t>
                        </m:r>
                      </m:e>
                      <m:sub>
                        <m:r>
                          <m:rPr>
                            <m:sty m:val="p"/>
                          </m:rP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max</m:t>
                        </m:r>
                      </m:sub>
                    </m:sSub>
                    <m:d>
                      <m:dPr>
                        <m:ctrlPr>
                          <a:rPr lang="en-US" altLang="zh-CN" sz="1600" i="1" kern="100"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1600" b="0" i="1" kern="100" smtClean="0">
                            <a:latin typeface="Cambria Math" panose="02040503050406030204" pitchFamily="18" charset="0"/>
                            <a:ea typeface="宋体" panose="02010600030101010101" pitchFamily="2" charset="-122"/>
                            <a:cs typeface="Times New Roman" panose="02020603050405020304" pitchFamily="18" charset="0"/>
                          </a:rPr>
                          <m:t>𝐸</m:t>
                        </m:r>
                      </m:e>
                    </m:d>
                  </m:oMath>
                </a14:m>
                <a:r>
                  <a:rPr lang="zh-CN" altLang="en-US" sz="1600" kern="100" dirty="0">
                    <a:latin typeface="宋体" panose="02010600030101010101" pitchFamily="2" charset="-122"/>
                    <a:ea typeface="宋体" panose="02010600030101010101" pitchFamily="2" charset="-122"/>
                    <a:cs typeface="Times New Roman" panose="02020603050405020304" pitchFamily="18" charset="0"/>
                  </a:rPr>
                  <a:t>和最小阻力加速度曲线</a:t>
                </a:r>
                <a14:m>
                  <m:oMath xmlns:m="http://schemas.openxmlformats.org/officeDocument/2006/math">
                    <m:sSub>
                      <m:sSubPr>
                        <m:ctrlPr>
                          <a:rPr lang="en-US"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𝐷</m:t>
                        </m:r>
                      </m:e>
                      <m:sub>
                        <m:r>
                          <m:rPr>
                            <m:sty m:val="p"/>
                          </m:rP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min</m:t>
                        </m:r>
                      </m:sub>
                    </m:sSub>
                    <m:d>
                      <m:dPr>
                        <m:ctrlPr>
                          <a:rPr lang="en-US" altLang="zh-CN" sz="1600" i="1" kern="10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𝐸</m:t>
                        </m:r>
                      </m:e>
                    </m:d>
                  </m:oMath>
                </a14:m>
                <a:r>
                  <a:rPr lang="zh-CN" altLang="en-US" sz="1600" kern="100" dirty="0">
                    <a:latin typeface="宋体" panose="02010600030101010101" pitchFamily="2" charset="-122"/>
                    <a:ea typeface="宋体" panose="02010600030101010101" pitchFamily="2" charset="-122"/>
                    <a:cs typeface="Times New Roman" panose="02020603050405020304" pitchFamily="18" charset="0"/>
                  </a:rPr>
                  <a:t>。</a:t>
                </a:r>
              </a:p>
            </p:txBody>
          </p:sp>
        </mc:Choice>
        <mc:Fallback>
          <p:sp>
            <p:nvSpPr>
              <p:cNvPr id="47" name="文本框 46">
                <a:extLst>
                  <a:ext uri="{FF2B5EF4-FFF2-40B4-BE49-F238E27FC236}">
                    <a16:creationId xmlns:a16="http://schemas.microsoft.com/office/drawing/2014/main" id="{6D648321-FF9B-F0E5-F7B9-298F2FCFF0F8}"/>
                  </a:ext>
                </a:extLst>
              </p:cNvPr>
              <p:cNvSpPr txBox="1">
                <a:spLocks noRot="1" noChangeAspect="1" noMove="1" noResize="1" noEditPoints="1" noAdjustHandles="1" noChangeArrowheads="1" noChangeShapeType="1" noTextEdit="1"/>
              </p:cNvSpPr>
              <p:nvPr/>
            </p:nvSpPr>
            <p:spPr>
              <a:xfrm>
                <a:off x="6096000" y="1241272"/>
                <a:ext cx="5806440" cy="615553"/>
              </a:xfrm>
              <a:prstGeom prst="rect">
                <a:avLst/>
              </a:prstGeom>
              <a:blipFill>
                <a:blip r:embed="rId8"/>
                <a:stretch>
                  <a:fillRect l="-525" b="-108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7DF6A134-E422-C199-051B-54FD7F23CC70}"/>
                  </a:ext>
                </a:extLst>
              </p:cNvPr>
              <p:cNvSpPr txBox="1"/>
              <p:nvPr/>
            </p:nvSpPr>
            <p:spPr>
              <a:xfrm>
                <a:off x="6096000" y="1865523"/>
                <a:ext cx="6158946" cy="1138773"/>
              </a:xfrm>
              <a:prstGeom prst="rect">
                <a:avLst/>
              </a:prstGeom>
              <a:noFill/>
            </p:spPr>
            <p:txBody>
              <a:bodyPr wrap="square">
                <a:spAutoFit/>
              </a:bodyPr>
              <a:lstStyle/>
              <a:p>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对</a:t>
                </a:r>
                <a14:m>
                  <m:oMath xmlns:m="http://schemas.openxmlformats.org/officeDocument/2006/math">
                    <m:sSub>
                      <m:sSubPr>
                        <m:ctrlPr>
                          <a:rPr lang="en-US"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𝐷</m:t>
                        </m:r>
                      </m:e>
                      <m:sub>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max</m:t>
                        </m:r>
                      </m:sub>
                    </m:sSub>
                    <m:d>
                      <m:dPr>
                        <m:ctrlPr>
                          <a:rPr lang="en-US" altLang="zh-CN" sz="1600" i="1" kern="10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𝐸</m:t>
                        </m:r>
                      </m:e>
                    </m:d>
                  </m:oMath>
                </a14:m>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sSub>
                      <m:sSubPr>
                        <m:ctrlPr>
                          <a:rPr lang="en-US"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𝐷</m:t>
                        </m:r>
                      </m:e>
                      <m:sub>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min</m:t>
                        </m:r>
                      </m:sub>
                    </m:sSub>
                    <m:d>
                      <m:dPr>
                        <m:ctrlPr>
                          <a:rPr lang="en-US" altLang="zh-CN" sz="1600" i="1" kern="10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𝐸</m:t>
                        </m:r>
                      </m:e>
                    </m:d>
                  </m:oMath>
                </a14:m>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进行离散化处理，</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在端点处，使之等于标称值，并用三次样条插值函数对这些能量点插值，获得最大、最小可行阻力加速度曲线</a:t>
                </a:r>
                <a14:m>
                  <m:oMath xmlns:m="http://schemas.openxmlformats.org/officeDocument/2006/math">
                    <m:sSub>
                      <m:sSubPr>
                        <m:ctrlPr>
                          <a:rPr lang="en-US"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𝐷</m:t>
                        </m:r>
                      </m:e>
                      <m:sub>
                        <m:r>
                          <m:rPr>
                            <m:sty m:val="p"/>
                          </m:rP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max</m:t>
                        </m:r>
                        <m:r>
                          <a:rPr lang="en-US" altLang="zh-CN" sz="1600" b="0" i="1" kern="100" smtClean="0">
                            <a:latin typeface="Cambria Math" panose="02040503050406030204" pitchFamily="18" charset="0"/>
                            <a:ea typeface="宋体" panose="02010600030101010101" pitchFamily="2" charset="-122"/>
                            <a:cs typeface="Times New Roman" panose="02020603050405020304" pitchFamily="18" charset="0"/>
                          </a:rPr>
                          <m:t> </m:t>
                        </m:r>
                        <m:r>
                          <m:rPr>
                            <m:sty m:val="p"/>
                          </m:rPr>
                          <a:rPr lang="en-US" altLang="zh-CN" sz="1600" i="1" kern="100">
                            <a:latin typeface="Cambria Math" panose="02040503050406030204" pitchFamily="18" charset="0"/>
                            <a:ea typeface="宋体" panose="02010600030101010101" pitchFamily="2" charset="-122"/>
                            <a:cs typeface="Times New Roman" panose="02020603050405020304" pitchFamily="18" charset="0"/>
                          </a:rPr>
                          <m:t>fea</m:t>
                        </m:r>
                      </m:sub>
                    </m:sSub>
                    <m:d>
                      <m:dPr>
                        <m:ctrlPr>
                          <a:rPr lang="en-US" altLang="zh-CN" sz="1600" i="1" kern="10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𝐸</m:t>
                        </m:r>
                      </m:e>
                    </m:d>
                    <m:r>
                      <a:rPr lang="zh-CN" altLang="en-US" sz="1600" i="1" kern="100"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𝐷</m:t>
                        </m:r>
                      </m:e>
                      <m:sub>
                        <m:r>
                          <m:rPr>
                            <m:sty m:val="p"/>
                          </m:rP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min</m:t>
                        </m:r>
                        <m:r>
                          <a:rPr lang="en-US" altLang="zh-CN" sz="1600" b="0" i="1" kern="100" smtClean="0">
                            <a:latin typeface="Cambria Math" panose="02040503050406030204" pitchFamily="18" charset="0"/>
                            <a:ea typeface="宋体" panose="02010600030101010101" pitchFamily="2" charset="-122"/>
                            <a:cs typeface="Times New Roman" panose="02020603050405020304" pitchFamily="18" charset="0"/>
                          </a:rPr>
                          <m:t> </m:t>
                        </m:r>
                        <m:r>
                          <m:rPr>
                            <m:sty m:val="p"/>
                          </m:rPr>
                          <a:rPr lang="en-US" altLang="zh-CN" sz="1600" i="1" kern="100">
                            <a:latin typeface="Cambria Math" panose="02040503050406030204" pitchFamily="18" charset="0"/>
                            <a:ea typeface="宋体" panose="02010600030101010101" pitchFamily="2" charset="-122"/>
                            <a:cs typeface="Times New Roman" panose="02020603050405020304" pitchFamily="18" charset="0"/>
                          </a:rPr>
                          <m:t>fea</m:t>
                        </m:r>
                      </m:sub>
                    </m:sSub>
                    <m:d>
                      <m:dPr>
                        <m:ctrlPr>
                          <a:rPr lang="en-US" altLang="zh-CN" sz="1600" i="1" kern="10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𝐸</m:t>
                        </m:r>
                      </m:e>
                    </m:d>
                    <m:r>
                      <m:rPr>
                        <m:nor/>
                      </m:rP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m:t>。</m:t>
                    </m:r>
                  </m:oMath>
                </a14:m>
                <a:endParaRPr lang="en-US"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计算出当前时刻飞行器的最小、最大射程</a:t>
                </a:r>
                <a:endParaRPr lang="zh-CN" altLang="en-US" sz="1600"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49" name="文本框 48">
                <a:extLst>
                  <a:ext uri="{FF2B5EF4-FFF2-40B4-BE49-F238E27FC236}">
                    <a16:creationId xmlns:a16="http://schemas.microsoft.com/office/drawing/2014/main" id="{7DF6A134-E422-C199-051B-54FD7F23CC70}"/>
                  </a:ext>
                </a:extLst>
              </p:cNvPr>
              <p:cNvSpPr txBox="1">
                <a:spLocks noRot="1" noChangeAspect="1" noMove="1" noResize="1" noEditPoints="1" noAdjustHandles="1" noChangeArrowheads="1" noChangeShapeType="1" noTextEdit="1"/>
              </p:cNvSpPr>
              <p:nvPr/>
            </p:nvSpPr>
            <p:spPr>
              <a:xfrm>
                <a:off x="6096000" y="1865523"/>
                <a:ext cx="6158946" cy="1138773"/>
              </a:xfrm>
              <a:prstGeom prst="rect">
                <a:avLst/>
              </a:prstGeom>
              <a:blipFill>
                <a:blip r:embed="rId9"/>
                <a:stretch>
                  <a:fillRect l="-495" t="-535" b="-4278"/>
                </a:stretch>
              </a:blipFill>
            </p:spPr>
            <p:txBody>
              <a:bodyPr/>
              <a:lstStyle/>
              <a:p>
                <a:r>
                  <a:rPr lang="zh-CN" altLang="en-US">
                    <a:noFill/>
                  </a:rPr>
                  <a:t> </a:t>
                </a:r>
              </a:p>
            </p:txBody>
          </p:sp>
        </mc:Fallback>
      </mc:AlternateContent>
      <p:pic>
        <p:nvPicPr>
          <p:cNvPr id="51" name="图片 50">
            <a:extLst>
              <a:ext uri="{FF2B5EF4-FFF2-40B4-BE49-F238E27FC236}">
                <a16:creationId xmlns:a16="http://schemas.microsoft.com/office/drawing/2014/main" id="{4F65A602-B080-7D08-8859-9F98A1069C71}"/>
              </a:ext>
            </a:extLst>
          </p:cNvPr>
          <p:cNvPicPr>
            <a:picLocks noChangeAspect="1"/>
          </p:cNvPicPr>
          <p:nvPr/>
        </p:nvPicPr>
        <p:blipFill>
          <a:blip r:embed="rId10"/>
          <a:stretch>
            <a:fillRect/>
          </a:stretch>
        </p:blipFill>
        <p:spPr>
          <a:xfrm>
            <a:off x="6668371" y="3051731"/>
            <a:ext cx="2523526" cy="1298277"/>
          </a:xfrm>
          <a:prstGeom prst="rect">
            <a:avLst/>
          </a:prstGeom>
        </p:spPr>
      </p:pic>
      <mc:AlternateContent xmlns:mc="http://schemas.openxmlformats.org/markup-compatibility/2006" xmlns:a14="http://schemas.microsoft.com/office/drawing/2010/main">
        <mc:Choice Requires="a14">
          <p:sp>
            <p:nvSpPr>
              <p:cNvPr id="53" name="文本框 52">
                <a:extLst>
                  <a:ext uri="{FF2B5EF4-FFF2-40B4-BE49-F238E27FC236}">
                    <a16:creationId xmlns:a16="http://schemas.microsoft.com/office/drawing/2014/main" id="{9B59A6B2-6C75-9F11-A158-60E1C6ED6CDB}"/>
                  </a:ext>
                </a:extLst>
              </p:cNvPr>
              <p:cNvSpPr txBox="1"/>
              <p:nvPr/>
            </p:nvSpPr>
            <p:spPr>
              <a:xfrm>
                <a:off x="6096000" y="4558107"/>
                <a:ext cx="6191794" cy="361894"/>
              </a:xfrm>
              <a:prstGeom prst="rect">
                <a:avLst/>
              </a:prstGeom>
              <a:noFill/>
            </p:spPr>
            <p:txBody>
              <a:bodyPr wrap="square">
                <a:spAutoFit/>
              </a:bodyPr>
              <a:lstStyle/>
              <a:p>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其中</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en-US"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𝐸</m:t>
                        </m:r>
                      </m:e>
                      <m:sub>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c</m:t>
                        </m:r>
                      </m:sub>
                    </m:sSub>
                    <m:r>
                      <a:rPr lang="zh-CN" altLang="en-US" sz="1600" kern="100">
                        <a:latin typeface="Cambria Math" panose="02040503050406030204" pitchFamily="18" charset="0"/>
                        <a:ea typeface="宋体" panose="02010600030101010101" pitchFamily="2" charset="-122"/>
                        <a:cs typeface="Times New Roman" panose="02020603050405020304" pitchFamily="18" charset="0"/>
                      </a:rPr>
                      <m:t>和</m:t>
                    </m:r>
                    <m:sSub>
                      <m:sSubPr>
                        <m:ctrlPr>
                          <a:rPr lang="en-US"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𝑓</m:t>
                        </m:r>
                      </m:sub>
                    </m:sSub>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分别是当前时刻和末端点的能量</a:t>
                </a:r>
                <a:endParaRPr lang="zh-CN" altLang="en-US" sz="1600"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53" name="文本框 52">
                <a:extLst>
                  <a:ext uri="{FF2B5EF4-FFF2-40B4-BE49-F238E27FC236}">
                    <a16:creationId xmlns:a16="http://schemas.microsoft.com/office/drawing/2014/main" id="{9B59A6B2-6C75-9F11-A158-60E1C6ED6CDB}"/>
                  </a:ext>
                </a:extLst>
              </p:cNvPr>
              <p:cNvSpPr txBox="1">
                <a:spLocks noRot="1" noChangeAspect="1" noMove="1" noResize="1" noEditPoints="1" noAdjustHandles="1" noChangeArrowheads="1" noChangeShapeType="1" noTextEdit="1"/>
              </p:cNvSpPr>
              <p:nvPr/>
            </p:nvSpPr>
            <p:spPr>
              <a:xfrm>
                <a:off x="6096000" y="4558107"/>
                <a:ext cx="6191794" cy="361894"/>
              </a:xfrm>
              <a:prstGeom prst="rect">
                <a:avLst/>
              </a:prstGeom>
              <a:blipFill>
                <a:blip r:embed="rId11"/>
                <a:stretch>
                  <a:fillRect l="-492" t="-8475" b="-1186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文本框 57">
                <a:extLst>
                  <a:ext uri="{FF2B5EF4-FFF2-40B4-BE49-F238E27FC236}">
                    <a16:creationId xmlns:a16="http://schemas.microsoft.com/office/drawing/2014/main" id="{BA293EC8-EA95-3CA4-193A-2130537C8471}"/>
                  </a:ext>
                </a:extLst>
              </p:cNvPr>
              <p:cNvSpPr txBox="1"/>
              <p:nvPr/>
            </p:nvSpPr>
            <p:spPr>
              <a:xfrm>
                <a:off x="6076311" y="4863046"/>
                <a:ext cx="6198324" cy="338554"/>
              </a:xfrm>
              <a:prstGeom prst="rect">
                <a:avLst/>
              </a:prstGeom>
              <a:noFill/>
            </p:spPr>
            <p:txBody>
              <a:bodyPr wrap="square">
                <a:spAutoFit/>
              </a:bodyPr>
              <a:lstStyle/>
              <a:p>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设当前时刻的剩余航程为</a:t>
                </a:r>
                <a14:m>
                  <m:oMath xmlns:m="http://schemas.openxmlformats.org/officeDocument/2006/math">
                    <m:sSub>
                      <m:sSubPr>
                        <m:ctrlPr>
                          <a:rPr lang="en-US"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𝑅</m:t>
                        </m:r>
                      </m:e>
                      <m:sub>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c</m:t>
                        </m:r>
                      </m:sub>
                    </m:sSub>
                    <m:r>
                      <m:rPr>
                        <m:nor/>
                      </m:rPr>
                      <a:rPr lang="zh-CN" altLang="en-US" sz="1600" kern="100">
                        <a:latin typeface="Times New Roman" panose="02020603050405020304" pitchFamily="18" charset="0"/>
                        <a:ea typeface="宋体" panose="02010600030101010101" pitchFamily="2" charset="-122"/>
                        <a:cs typeface="Times New Roman" panose="02020603050405020304" pitchFamily="18" charset="0"/>
                      </a:rPr>
                      <m:t>，则参考轨迹</m:t>
                    </m:r>
                    <m:sSub>
                      <m:sSubPr>
                        <m:ctrlPr>
                          <a:rPr lang="en-US" altLang="zh-CN" sz="1600"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𝐷</m:t>
                        </m:r>
                      </m:e>
                      <m:sub>
                        <m:r>
                          <m:rPr>
                            <m:sty m:val="p"/>
                          </m:rPr>
                          <a:rPr lang="en-US" altLang="zh-CN" sz="1600" i="1" kern="100">
                            <a:latin typeface="Cambria Math" panose="02040503050406030204" pitchFamily="18" charset="0"/>
                            <a:ea typeface="宋体" panose="02010600030101010101" pitchFamily="2" charset="-122"/>
                            <a:cs typeface="Times New Roman" panose="02020603050405020304" pitchFamily="18" charset="0"/>
                          </a:rPr>
                          <m:t>ref</m:t>
                        </m:r>
                      </m:sub>
                    </m:sSub>
                    <m:d>
                      <m:dPr>
                        <m:ctrlPr>
                          <a:rPr lang="en-US" altLang="zh-CN" sz="1600" i="1" kern="10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𝐸</m:t>
                        </m:r>
                      </m:e>
                    </m:d>
                  </m:oMath>
                </a14:m>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为</a:t>
                </a:r>
              </a:p>
            </p:txBody>
          </p:sp>
        </mc:Choice>
        <mc:Fallback xmlns="">
          <p:sp>
            <p:nvSpPr>
              <p:cNvPr id="58" name="文本框 57">
                <a:extLst>
                  <a:ext uri="{FF2B5EF4-FFF2-40B4-BE49-F238E27FC236}">
                    <a16:creationId xmlns:a16="http://schemas.microsoft.com/office/drawing/2014/main" id="{BA293EC8-EA95-3CA4-193A-2130537C8471}"/>
                  </a:ext>
                </a:extLst>
              </p:cNvPr>
              <p:cNvSpPr txBox="1">
                <a:spLocks noRot="1" noChangeAspect="1" noMove="1" noResize="1" noEditPoints="1" noAdjustHandles="1" noChangeArrowheads="1" noChangeShapeType="1" noTextEdit="1"/>
              </p:cNvSpPr>
              <p:nvPr/>
            </p:nvSpPr>
            <p:spPr>
              <a:xfrm>
                <a:off x="6076311" y="4863046"/>
                <a:ext cx="6198324" cy="338554"/>
              </a:xfrm>
              <a:prstGeom prst="rect">
                <a:avLst/>
              </a:prstGeom>
              <a:blipFill>
                <a:blip r:embed="rId12"/>
                <a:stretch>
                  <a:fillRect l="-590" t="-7273" b="-21818"/>
                </a:stretch>
              </a:blipFill>
            </p:spPr>
            <p:txBody>
              <a:bodyPr/>
              <a:lstStyle/>
              <a:p>
                <a:r>
                  <a:rPr lang="zh-CN" altLang="en-US">
                    <a:noFill/>
                  </a:rPr>
                  <a:t> </a:t>
                </a:r>
              </a:p>
            </p:txBody>
          </p:sp>
        </mc:Fallback>
      </mc:AlternateContent>
      <p:pic>
        <p:nvPicPr>
          <p:cNvPr id="60" name="图片 59">
            <a:extLst>
              <a:ext uri="{FF2B5EF4-FFF2-40B4-BE49-F238E27FC236}">
                <a16:creationId xmlns:a16="http://schemas.microsoft.com/office/drawing/2014/main" id="{0F7AD038-6472-3EB7-5EAE-100981D17AE5}"/>
              </a:ext>
            </a:extLst>
          </p:cNvPr>
          <p:cNvPicPr>
            <a:picLocks noChangeAspect="1"/>
          </p:cNvPicPr>
          <p:nvPr/>
        </p:nvPicPr>
        <p:blipFill>
          <a:blip r:embed="rId13"/>
          <a:stretch>
            <a:fillRect/>
          </a:stretch>
        </p:blipFill>
        <p:spPr>
          <a:xfrm>
            <a:off x="6219958" y="5388257"/>
            <a:ext cx="4831219" cy="605643"/>
          </a:xfrm>
          <a:prstGeom prst="rect">
            <a:avLst/>
          </a:prstGeom>
        </p:spPr>
      </p:pic>
      <p:sp>
        <p:nvSpPr>
          <p:cNvPr id="61" name="灯片编号占位符 2">
            <a:extLst>
              <a:ext uri="{FF2B5EF4-FFF2-40B4-BE49-F238E27FC236}">
                <a16:creationId xmlns:a16="http://schemas.microsoft.com/office/drawing/2014/main" id="{9ADB5CFB-7BD1-5690-8A0E-01D670D4B725}"/>
              </a:ext>
            </a:extLst>
          </p:cNvPr>
          <p:cNvSpPr>
            <a:spLocks noGrp="1"/>
          </p:cNvSpPr>
          <p:nvPr>
            <p:ph type="sldNum" sz="quarter" idx="12"/>
          </p:nvPr>
        </p:nvSpPr>
        <p:spPr>
          <a:xfrm>
            <a:off x="8610600" y="6356350"/>
            <a:ext cx="2743200" cy="365125"/>
          </a:xfrm>
        </p:spPr>
        <p:txBody>
          <a:bodyPr/>
          <a:lstStyle/>
          <a:p>
            <a:fld id="{A12CC8A5-31B3-4E55-87D9-E629DD069B87}" type="slidenum">
              <a:rPr lang="zh-CN" altLang="en-US" smtClean="0"/>
              <a:t>8</a:t>
            </a:fld>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advTm="210">
        <p159:morph option="byObject"/>
      </p:transition>
    </mc:Choice>
    <mc:Fallback xmlns="">
      <p:transition advTm="21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 y="577642"/>
            <a:ext cx="12192000" cy="11700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C00000"/>
                </a:solidFill>
              </a:ln>
              <a:solidFill>
                <a:srgbClr val="C00000"/>
              </a:solidFill>
            </a:endParaRPr>
          </a:p>
        </p:txBody>
      </p:sp>
      <p:sp>
        <p:nvSpPr>
          <p:cNvPr id="8" name="矩形 7"/>
          <p:cNvSpPr/>
          <p:nvPr/>
        </p:nvSpPr>
        <p:spPr>
          <a:xfrm>
            <a:off x="0" y="641020"/>
            <a:ext cx="12192000" cy="495569"/>
          </a:xfrm>
          <a:prstGeom prst="rect">
            <a:avLst/>
          </a:prstGeom>
          <a:solidFill>
            <a:schemeClr val="tx2">
              <a:lumMod val="40000"/>
              <a:lumOff val="60000"/>
            </a:schemeClr>
          </a:solidFill>
          <a:ln>
            <a:solidFill>
              <a:schemeClr val="accent1">
                <a:lumMod val="40000"/>
                <a:lumOff val="60000"/>
              </a:schemeClr>
            </a:solid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p:cNvSpPr txBox="1"/>
          <p:nvPr/>
        </p:nvSpPr>
        <p:spPr>
          <a:xfrm>
            <a:off x="84838" y="39872"/>
            <a:ext cx="3927635" cy="521970"/>
          </a:xfrm>
          <a:prstGeom prst="rect">
            <a:avLst/>
          </a:prstGeom>
          <a:noFill/>
        </p:spPr>
        <p:txBody>
          <a:bodyPr wrap="square">
            <a:spAutoFit/>
          </a:bodyPr>
          <a:lstStyle/>
          <a:p>
            <a:r>
              <a:rPr lang="en-US" altLang="zh-CN" sz="2800" b="1" dirty="0">
                <a:solidFill>
                  <a:schemeClr val="accent1">
                    <a:lumMod val="50000"/>
                  </a:schemeClr>
                </a:solidFill>
                <a:latin typeface="Arial" panose="020B0604020202020204" pitchFamily="34" charset="0"/>
                <a:ea typeface="微软雅黑" panose="020B0503020204020204" pitchFamily="34" charset="-122"/>
              </a:rPr>
              <a:t>03</a:t>
            </a:r>
            <a:r>
              <a:rPr lang="zh-CN" altLang="en-US" sz="2800" b="1" dirty="0">
                <a:solidFill>
                  <a:schemeClr val="accent1">
                    <a:lumMod val="50000"/>
                  </a:schemeClr>
                </a:solidFill>
                <a:latin typeface="Arial" panose="020B0604020202020204" pitchFamily="34" charset="0"/>
                <a:ea typeface="微软雅黑" panose="020B0503020204020204" pitchFamily="34" charset="-122"/>
              </a:rPr>
              <a:t>研究进展</a:t>
            </a:r>
          </a:p>
        </p:txBody>
      </p:sp>
      <p:sp>
        <p:nvSpPr>
          <p:cNvPr id="10" name="文本框 9"/>
          <p:cNvSpPr txBox="1"/>
          <p:nvPr/>
        </p:nvSpPr>
        <p:spPr>
          <a:xfrm>
            <a:off x="84838" y="624137"/>
            <a:ext cx="9445660" cy="521970"/>
          </a:xfrm>
          <a:prstGeom prst="rect">
            <a:avLst/>
          </a:prstGeom>
          <a:noFill/>
        </p:spPr>
        <p:txBody>
          <a:bodyPr wrap="square">
            <a:spAutoFit/>
          </a:bodyPr>
          <a:lstStyle/>
          <a:p>
            <a:r>
              <a:rPr lang="zh-CN" altLang="en-US" sz="2800" b="1" dirty="0">
                <a:solidFill>
                  <a:schemeClr val="accent1">
                    <a:lumMod val="50000"/>
                  </a:schemeClr>
                </a:solidFill>
                <a:latin typeface="Arial" panose="020B0604020202020204" pitchFamily="34" charset="0"/>
                <a:ea typeface="微软雅黑" panose="020B0503020204020204" pitchFamily="34" charset="-122"/>
              </a:rPr>
              <a:t>制导算法</a:t>
            </a:r>
          </a:p>
        </p:txBody>
      </p:sp>
      <p:sp>
        <p:nvSpPr>
          <p:cNvPr id="2" name="文本框 1">
            <a:extLst>
              <a:ext uri="{FF2B5EF4-FFF2-40B4-BE49-F238E27FC236}">
                <a16:creationId xmlns:a16="http://schemas.microsoft.com/office/drawing/2014/main" id="{41BD2BDC-D984-EF53-A532-310617D649D3}"/>
              </a:ext>
            </a:extLst>
          </p:cNvPr>
          <p:cNvSpPr txBox="1"/>
          <p:nvPr/>
        </p:nvSpPr>
        <p:spPr>
          <a:xfrm>
            <a:off x="245980" y="1332830"/>
            <a:ext cx="5044477" cy="4205126"/>
          </a:xfrm>
          <a:prstGeom prst="rect">
            <a:avLst/>
          </a:prstGeom>
          <a:noFill/>
        </p:spPr>
        <p:txBody>
          <a:bodyPr wrap="square" rtlCol="0">
            <a:spAutoFit/>
          </a:bodyPr>
          <a:lstStyle/>
          <a:p>
            <a:pPr>
              <a:lnSpc>
                <a:spcPct val="150000"/>
              </a:lnSpc>
            </a:pPr>
            <a:r>
              <a:rPr lang="zh-CN" altLang="en-US" dirty="0">
                <a:latin typeface="宋体" panose="02010600030101010101" pitchFamily="2" charset="-122"/>
                <a:ea typeface="宋体" panose="02010600030101010101" pitchFamily="2" charset="-122"/>
              </a:rPr>
              <a:t>预测制导：</a:t>
            </a:r>
            <a:endParaRPr lang="en-US" altLang="zh-CN" dirty="0">
              <a:latin typeface="宋体" panose="02010600030101010101" pitchFamily="2" charset="-122"/>
              <a:ea typeface="宋体" panose="02010600030101010101" pitchFamily="2" charset="-122"/>
            </a:endParaRPr>
          </a:p>
          <a:p>
            <a:pPr>
              <a:lnSpc>
                <a:spcPct val="150000"/>
              </a:lnSpc>
            </a:pPr>
            <a:r>
              <a:rPr lang="zh-CN" altLang="en-US" dirty="0">
                <a:latin typeface="宋体" panose="02010600030101010101" pitchFamily="2" charset="-122"/>
                <a:ea typeface="宋体" panose="02010600030101010101" pitchFamily="2" charset="-122"/>
              </a:rPr>
              <a:t>        是在飞行过程中 不断地根据积分计算预测末端终点的位置，并通过其与期望终点之间的偏差来实 时计算生成控制指令，最终使得实际的飞行状态能够满足任务要求。</a:t>
            </a:r>
            <a:endParaRPr lang="en-US" altLang="zh-CN" dirty="0">
              <a:latin typeface="宋体" panose="02010600030101010101" pitchFamily="2" charset="-122"/>
              <a:ea typeface="宋体" panose="02010600030101010101" pitchFamily="2" charset="-122"/>
            </a:endParaRPr>
          </a:p>
          <a:p>
            <a:pPr>
              <a:lnSpc>
                <a:spcPct val="150000"/>
              </a:lnSpc>
            </a:pP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）纵向制导：</a:t>
            </a:r>
            <a:endParaRPr lang="en-US" altLang="zh-CN" dirty="0">
              <a:latin typeface="宋体" panose="02010600030101010101" pitchFamily="2" charset="-122"/>
              <a:ea typeface="宋体" panose="02010600030101010101" pitchFamily="2" charset="-122"/>
            </a:endParaRPr>
          </a:p>
          <a:p>
            <a:pPr>
              <a:lnSpc>
                <a:spcPct val="150000"/>
              </a:lnSpc>
            </a:pPr>
            <a:r>
              <a:rPr lang="zh-CN" altLang="zh-CN" dirty="0">
                <a:latin typeface="宋体" panose="02010600030101010101" pitchFamily="2" charset="-122"/>
                <a:ea typeface="宋体" panose="02010600030101010101" pitchFamily="2" charset="-122"/>
              </a:rPr>
              <a:t>同时调整攻角和倾侧角实现飞行器的机动。</a:t>
            </a:r>
            <a:endParaRPr lang="en-US" altLang="zh-CN" dirty="0">
              <a:latin typeface="宋体" panose="02010600030101010101" pitchFamily="2" charset="-122"/>
              <a:ea typeface="宋体" panose="02010600030101010101" pitchFamily="2" charset="-122"/>
            </a:endParaRPr>
          </a:p>
          <a:p>
            <a:pPr>
              <a:lnSpc>
                <a:spcPct val="150000"/>
              </a:lnSpc>
            </a:pP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）横侧向制导：</a:t>
            </a:r>
            <a:endParaRPr lang="en-US" altLang="zh-CN" dirty="0">
              <a:latin typeface="宋体" panose="02010600030101010101" pitchFamily="2" charset="-122"/>
              <a:ea typeface="宋体" panose="02010600030101010101" pitchFamily="2" charset="-122"/>
            </a:endParaRPr>
          </a:p>
          <a:p>
            <a:pPr>
              <a:lnSpc>
                <a:spcPct val="150000"/>
              </a:lnSpc>
            </a:pPr>
            <a:r>
              <a:rPr lang="zh-CN" altLang="en-US" dirty="0">
                <a:latin typeface="宋体" panose="02010600030101010101" pitchFamily="2" charset="-122"/>
                <a:ea typeface="宋体" panose="02010600030101010101" pitchFamily="2" charset="-122"/>
              </a:rPr>
              <a:t>在确定倾侧角绝对值的基础上，根据航向角偏差走 廊来确定倾侧角的正负符号。</a:t>
            </a:r>
          </a:p>
        </p:txBody>
      </p:sp>
      <p:sp>
        <p:nvSpPr>
          <p:cNvPr id="3" name="文本框 2">
            <a:extLst>
              <a:ext uri="{FF2B5EF4-FFF2-40B4-BE49-F238E27FC236}">
                <a16:creationId xmlns:a16="http://schemas.microsoft.com/office/drawing/2014/main" id="{CC1F77D6-272D-2591-4C33-1A3392872B80}"/>
              </a:ext>
            </a:extLst>
          </p:cNvPr>
          <p:cNvSpPr txBox="1"/>
          <p:nvPr/>
        </p:nvSpPr>
        <p:spPr>
          <a:xfrm>
            <a:off x="5682341" y="1587137"/>
            <a:ext cx="5845629" cy="1296637"/>
          </a:xfrm>
          <a:prstGeom prst="rect">
            <a:avLst/>
          </a:prstGeom>
          <a:noFill/>
        </p:spPr>
        <p:txBody>
          <a:bodyPr wrap="square" rtlCol="0">
            <a:spAutoFit/>
          </a:bodyPr>
          <a:lstStyle/>
          <a:p>
            <a:pPr>
              <a:lnSpc>
                <a:spcPct val="150000"/>
              </a:lnSpc>
            </a:pPr>
            <a:r>
              <a:rPr lang="zh-CN" altLang="en-US" dirty="0">
                <a:latin typeface="宋体" panose="02010600030101010101" pitchFamily="2" charset="-122"/>
                <a:ea typeface="宋体" panose="02010600030101010101" pitchFamily="2" charset="-122"/>
              </a:rPr>
              <a:t>更多制导算法：</a:t>
            </a:r>
            <a:endParaRPr lang="en-US" altLang="zh-CN" dirty="0">
              <a:latin typeface="宋体" panose="02010600030101010101" pitchFamily="2" charset="-122"/>
              <a:ea typeface="宋体" panose="02010600030101010101" pitchFamily="2" charset="-122"/>
            </a:endParaRPr>
          </a:p>
          <a:p>
            <a:pPr>
              <a:lnSpc>
                <a:spcPct val="150000"/>
              </a:lnSpc>
            </a:pPr>
            <a:r>
              <a:rPr lang="zh-CN" altLang="en-US" dirty="0">
                <a:latin typeface="宋体" panose="02010600030101010101" pitchFamily="2" charset="-122"/>
                <a:ea typeface="宋体" panose="02010600030101010101" pitchFamily="2" charset="-122"/>
              </a:rPr>
              <a:t>基于层次分析法权值选择的</a:t>
            </a:r>
            <a:r>
              <a:rPr lang="en-US" altLang="zh-CN" dirty="0">
                <a:latin typeface="宋体" panose="02010600030101010101" pitchFamily="2" charset="-122"/>
                <a:ea typeface="宋体" panose="02010600030101010101" pitchFamily="2" charset="-122"/>
              </a:rPr>
              <a:t>LQR</a:t>
            </a:r>
            <a:r>
              <a:rPr lang="zh-CN" altLang="en-US" dirty="0">
                <a:latin typeface="宋体" panose="02010600030101010101" pitchFamily="2" charset="-122"/>
                <a:ea typeface="宋体" panose="02010600030101010101" pitchFamily="2" charset="-122"/>
              </a:rPr>
              <a:t>制导方法、</a:t>
            </a:r>
            <a:endParaRPr lang="en-US" altLang="zh-CN" dirty="0">
              <a:latin typeface="宋体" panose="02010600030101010101" pitchFamily="2" charset="-122"/>
              <a:ea typeface="宋体" panose="02010600030101010101" pitchFamily="2" charset="-122"/>
            </a:endParaRPr>
          </a:p>
          <a:p>
            <a:pPr>
              <a:lnSpc>
                <a:spcPct val="150000"/>
              </a:lnSpc>
            </a:pPr>
            <a:r>
              <a:rPr lang="zh-CN" altLang="en-US" dirty="0">
                <a:latin typeface="宋体" panose="02010600030101010101" pitchFamily="2" charset="-122"/>
                <a:ea typeface="宋体" panose="02010600030101010101" pitchFamily="2" charset="-122"/>
              </a:rPr>
              <a:t>基于差分进化算法的</a:t>
            </a:r>
            <a:r>
              <a:rPr lang="en-US" altLang="zh-CN" dirty="0">
                <a:latin typeface="宋体" panose="02010600030101010101" pitchFamily="2" charset="-122"/>
                <a:ea typeface="宋体" panose="02010600030101010101" pitchFamily="2" charset="-122"/>
              </a:rPr>
              <a:t>LQR</a:t>
            </a:r>
            <a:r>
              <a:rPr lang="zh-CN" altLang="en-US" dirty="0">
                <a:latin typeface="宋体" panose="02010600030101010101" pitchFamily="2" charset="-122"/>
                <a:ea typeface="宋体" panose="02010600030101010101" pitchFamily="2" charset="-122"/>
              </a:rPr>
              <a:t>再入跟踪制导算法等</a:t>
            </a:r>
          </a:p>
        </p:txBody>
      </p:sp>
    </p:spTree>
  </p:cSld>
  <p:clrMapOvr>
    <a:masterClrMapping/>
  </p:clrMapOvr>
  <mc:AlternateContent xmlns:mc="http://schemas.openxmlformats.org/markup-compatibility/2006" xmlns:p159="http://schemas.microsoft.com/office/powerpoint/2015/09/main">
    <mc:Choice Requires="p159">
      <p:transition advTm="210">
        <p159:morph option="byObject"/>
      </p:transition>
    </mc:Choice>
    <mc:Fallback xmlns="">
      <p:transition advTm="21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471.9055118110236,&quot;width&quot;:14302.13543307086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TotalTime>
  <Words>1061</Words>
  <Application>Microsoft Office PowerPoint</Application>
  <PresentationFormat>宽屏</PresentationFormat>
  <Paragraphs>112</Paragraphs>
  <Slides>12</Slides>
  <Notes>3</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12</vt:i4>
      </vt:variant>
    </vt:vector>
  </HeadingPairs>
  <TitlesOfParts>
    <vt:vector size="23" baseType="lpstr">
      <vt:lpstr>等线</vt:lpstr>
      <vt:lpstr>等线 Light</vt:lpstr>
      <vt:lpstr>楷体_GB2312</vt:lpstr>
      <vt:lpstr>宋体</vt:lpstr>
      <vt:lpstr>微软雅黑</vt:lpstr>
      <vt:lpstr>幼圆</vt:lpstr>
      <vt:lpstr>Arial</vt:lpstr>
      <vt:lpstr>Cambria Math</vt:lpstr>
      <vt:lpstr>Times New Roman</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雨航 郭</dc:creator>
  <cp:lastModifiedBy>雨航 郭</cp:lastModifiedBy>
  <cp:revision>6</cp:revision>
  <dcterms:created xsi:type="dcterms:W3CDTF">2025-01-09T18:13:09Z</dcterms:created>
  <dcterms:modified xsi:type="dcterms:W3CDTF">2025-01-15T14:57:38Z</dcterms:modified>
</cp:coreProperties>
</file>