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76" r:id="rId5"/>
    <p:sldId id="265" r:id="rId6"/>
    <p:sldId id="261" r:id="rId7"/>
    <p:sldId id="262" r:id="rId8"/>
    <p:sldId id="263" r:id="rId9"/>
    <p:sldId id="268" r:id="rId10"/>
    <p:sldId id="277" r:id="rId11"/>
    <p:sldId id="270" r:id="rId12"/>
    <p:sldId id="278" r:id="rId13"/>
    <p:sldId id="271" r:id="rId14"/>
    <p:sldId id="272" r:id="rId15"/>
    <p:sldId id="273"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76FE0-039D-4D65-A4D2-6ED0937E99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54FE5B-9421-4C4E-AAA7-7015D16D76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605A66-180F-4C43-BC1B-1FBE70C0363F}"/>
              </a:ext>
            </a:extLst>
          </p:cNvPr>
          <p:cNvSpPr>
            <a:spLocks noGrp="1"/>
          </p:cNvSpPr>
          <p:nvPr>
            <p:ph type="dt" sz="half" idx="10"/>
          </p:nvPr>
        </p:nvSpPr>
        <p:spPr/>
        <p:txBody>
          <a:bodyPr/>
          <a:lstStyle/>
          <a:p>
            <a:fld id="{6B152E45-EBA0-4AA2-A0AE-AC2E874EA864}" type="datetimeFigureOut">
              <a:rPr lang="en-IN" smtClean="0"/>
              <a:t>22-07-2019</a:t>
            </a:fld>
            <a:endParaRPr lang="en-IN"/>
          </a:p>
        </p:txBody>
      </p:sp>
      <p:sp>
        <p:nvSpPr>
          <p:cNvPr id="5" name="Footer Placeholder 4">
            <a:extLst>
              <a:ext uri="{FF2B5EF4-FFF2-40B4-BE49-F238E27FC236}">
                <a16:creationId xmlns:a16="http://schemas.microsoft.com/office/drawing/2014/main" id="{CD4BE29D-0EF0-43F0-A2C2-69FB0D4EC8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40E4DC-8704-4336-96D2-670AD577EFA6}"/>
              </a:ext>
            </a:extLst>
          </p:cNvPr>
          <p:cNvSpPr>
            <a:spLocks noGrp="1"/>
          </p:cNvSpPr>
          <p:nvPr>
            <p:ph type="sldNum" sz="quarter" idx="12"/>
          </p:nvPr>
        </p:nvSpPr>
        <p:spPr/>
        <p:txBody>
          <a:bodyPr/>
          <a:lstStyle/>
          <a:p>
            <a:fld id="{B93DFE41-F7DE-4B38-BB02-8D0F1E2A8127}" type="slidenum">
              <a:rPr lang="en-IN" smtClean="0"/>
              <a:t>‹#›</a:t>
            </a:fld>
            <a:endParaRPr lang="en-IN"/>
          </a:p>
        </p:txBody>
      </p:sp>
    </p:spTree>
    <p:extLst>
      <p:ext uri="{BB962C8B-B14F-4D97-AF65-F5344CB8AC3E}">
        <p14:creationId xmlns:p14="http://schemas.microsoft.com/office/powerpoint/2010/main" val="3940565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61E28-4186-42F6-8897-0E4606E687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CB29FC-05AF-4A87-94D1-789D218879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569E59-CF30-42AC-A6C2-E10ECC6E9507}"/>
              </a:ext>
            </a:extLst>
          </p:cNvPr>
          <p:cNvSpPr>
            <a:spLocks noGrp="1"/>
          </p:cNvSpPr>
          <p:nvPr>
            <p:ph type="dt" sz="half" idx="10"/>
          </p:nvPr>
        </p:nvSpPr>
        <p:spPr/>
        <p:txBody>
          <a:bodyPr/>
          <a:lstStyle/>
          <a:p>
            <a:fld id="{6B152E45-EBA0-4AA2-A0AE-AC2E874EA864}" type="datetimeFigureOut">
              <a:rPr lang="en-IN" smtClean="0"/>
              <a:t>22-07-2019</a:t>
            </a:fld>
            <a:endParaRPr lang="en-IN"/>
          </a:p>
        </p:txBody>
      </p:sp>
      <p:sp>
        <p:nvSpPr>
          <p:cNvPr id="5" name="Footer Placeholder 4">
            <a:extLst>
              <a:ext uri="{FF2B5EF4-FFF2-40B4-BE49-F238E27FC236}">
                <a16:creationId xmlns:a16="http://schemas.microsoft.com/office/drawing/2014/main" id="{7D7FB157-447C-48C9-BDCB-B236E36061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3D9AD8-F2AF-4F1A-A8A2-A93B89A6EF17}"/>
              </a:ext>
            </a:extLst>
          </p:cNvPr>
          <p:cNvSpPr>
            <a:spLocks noGrp="1"/>
          </p:cNvSpPr>
          <p:nvPr>
            <p:ph type="sldNum" sz="quarter" idx="12"/>
          </p:nvPr>
        </p:nvSpPr>
        <p:spPr/>
        <p:txBody>
          <a:bodyPr/>
          <a:lstStyle/>
          <a:p>
            <a:fld id="{B93DFE41-F7DE-4B38-BB02-8D0F1E2A8127}" type="slidenum">
              <a:rPr lang="en-IN" smtClean="0"/>
              <a:t>‹#›</a:t>
            </a:fld>
            <a:endParaRPr lang="en-IN"/>
          </a:p>
        </p:txBody>
      </p:sp>
    </p:spTree>
    <p:extLst>
      <p:ext uri="{BB962C8B-B14F-4D97-AF65-F5344CB8AC3E}">
        <p14:creationId xmlns:p14="http://schemas.microsoft.com/office/powerpoint/2010/main" val="1744035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9D901F-021D-401F-A337-F2EBA45407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0D551D-60B4-459D-A03A-937DA78D19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0B0F45-B1C3-4FFD-B13D-78F646E845E7}"/>
              </a:ext>
            </a:extLst>
          </p:cNvPr>
          <p:cNvSpPr>
            <a:spLocks noGrp="1"/>
          </p:cNvSpPr>
          <p:nvPr>
            <p:ph type="dt" sz="half" idx="10"/>
          </p:nvPr>
        </p:nvSpPr>
        <p:spPr/>
        <p:txBody>
          <a:bodyPr/>
          <a:lstStyle/>
          <a:p>
            <a:fld id="{6B152E45-EBA0-4AA2-A0AE-AC2E874EA864}" type="datetimeFigureOut">
              <a:rPr lang="en-IN" smtClean="0"/>
              <a:t>22-07-2019</a:t>
            </a:fld>
            <a:endParaRPr lang="en-IN"/>
          </a:p>
        </p:txBody>
      </p:sp>
      <p:sp>
        <p:nvSpPr>
          <p:cNvPr id="5" name="Footer Placeholder 4">
            <a:extLst>
              <a:ext uri="{FF2B5EF4-FFF2-40B4-BE49-F238E27FC236}">
                <a16:creationId xmlns:a16="http://schemas.microsoft.com/office/drawing/2014/main" id="{E8B4D849-D4E6-47A1-94F8-88458097FE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32F61F-206A-47D1-AFE4-8B7DEEB89860}"/>
              </a:ext>
            </a:extLst>
          </p:cNvPr>
          <p:cNvSpPr>
            <a:spLocks noGrp="1"/>
          </p:cNvSpPr>
          <p:nvPr>
            <p:ph type="sldNum" sz="quarter" idx="12"/>
          </p:nvPr>
        </p:nvSpPr>
        <p:spPr/>
        <p:txBody>
          <a:bodyPr/>
          <a:lstStyle/>
          <a:p>
            <a:fld id="{B93DFE41-F7DE-4B38-BB02-8D0F1E2A8127}" type="slidenum">
              <a:rPr lang="en-IN" smtClean="0"/>
              <a:t>‹#›</a:t>
            </a:fld>
            <a:endParaRPr lang="en-IN"/>
          </a:p>
        </p:txBody>
      </p:sp>
    </p:spTree>
    <p:extLst>
      <p:ext uri="{BB962C8B-B14F-4D97-AF65-F5344CB8AC3E}">
        <p14:creationId xmlns:p14="http://schemas.microsoft.com/office/powerpoint/2010/main" val="269076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69BAC-21EC-4209-AC38-0D8B25B9C6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10732E-0936-4233-B0A9-935F250F5C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ACFED5-751A-4F2B-BC55-CC2B81EF8363}"/>
              </a:ext>
            </a:extLst>
          </p:cNvPr>
          <p:cNvSpPr>
            <a:spLocks noGrp="1"/>
          </p:cNvSpPr>
          <p:nvPr>
            <p:ph type="dt" sz="half" idx="10"/>
          </p:nvPr>
        </p:nvSpPr>
        <p:spPr/>
        <p:txBody>
          <a:bodyPr/>
          <a:lstStyle/>
          <a:p>
            <a:fld id="{6B152E45-EBA0-4AA2-A0AE-AC2E874EA864}" type="datetimeFigureOut">
              <a:rPr lang="en-IN" smtClean="0"/>
              <a:t>22-07-2019</a:t>
            </a:fld>
            <a:endParaRPr lang="en-IN"/>
          </a:p>
        </p:txBody>
      </p:sp>
      <p:sp>
        <p:nvSpPr>
          <p:cNvPr id="5" name="Footer Placeholder 4">
            <a:extLst>
              <a:ext uri="{FF2B5EF4-FFF2-40B4-BE49-F238E27FC236}">
                <a16:creationId xmlns:a16="http://schemas.microsoft.com/office/drawing/2014/main" id="{B75A6741-FBA9-4E5B-80C7-8A36ED65F5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B21E3E-37DB-41C2-921E-93EF213EF820}"/>
              </a:ext>
            </a:extLst>
          </p:cNvPr>
          <p:cNvSpPr>
            <a:spLocks noGrp="1"/>
          </p:cNvSpPr>
          <p:nvPr>
            <p:ph type="sldNum" sz="quarter" idx="12"/>
          </p:nvPr>
        </p:nvSpPr>
        <p:spPr/>
        <p:txBody>
          <a:bodyPr/>
          <a:lstStyle/>
          <a:p>
            <a:fld id="{B93DFE41-F7DE-4B38-BB02-8D0F1E2A8127}" type="slidenum">
              <a:rPr lang="en-IN" smtClean="0"/>
              <a:t>‹#›</a:t>
            </a:fld>
            <a:endParaRPr lang="en-IN"/>
          </a:p>
        </p:txBody>
      </p:sp>
    </p:spTree>
    <p:extLst>
      <p:ext uri="{BB962C8B-B14F-4D97-AF65-F5344CB8AC3E}">
        <p14:creationId xmlns:p14="http://schemas.microsoft.com/office/powerpoint/2010/main" val="1260051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EF8A-418E-467F-925A-6D79ECDD98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96E50A-7F93-44F4-A079-59252A1B2F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50870E-76A2-400E-A942-7DAF146E1248}"/>
              </a:ext>
            </a:extLst>
          </p:cNvPr>
          <p:cNvSpPr>
            <a:spLocks noGrp="1"/>
          </p:cNvSpPr>
          <p:nvPr>
            <p:ph type="dt" sz="half" idx="10"/>
          </p:nvPr>
        </p:nvSpPr>
        <p:spPr/>
        <p:txBody>
          <a:bodyPr/>
          <a:lstStyle/>
          <a:p>
            <a:fld id="{6B152E45-EBA0-4AA2-A0AE-AC2E874EA864}" type="datetimeFigureOut">
              <a:rPr lang="en-IN" smtClean="0"/>
              <a:t>22-07-2019</a:t>
            </a:fld>
            <a:endParaRPr lang="en-IN"/>
          </a:p>
        </p:txBody>
      </p:sp>
      <p:sp>
        <p:nvSpPr>
          <p:cNvPr id="5" name="Footer Placeholder 4">
            <a:extLst>
              <a:ext uri="{FF2B5EF4-FFF2-40B4-BE49-F238E27FC236}">
                <a16:creationId xmlns:a16="http://schemas.microsoft.com/office/drawing/2014/main" id="{C2F97424-5AED-41A3-AC9B-78B525CEB0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8ADB88-872D-47EA-848F-4A2E17D32B17}"/>
              </a:ext>
            </a:extLst>
          </p:cNvPr>
          <p:cNvSpPr>
            <a:spLocks noGrp="1"/>
          </p:cNvSpPr>
          <p:nvPr>
            <p:ph type="sldNum" sz="quarter" idx="12"/>
          </p:nvPr>
        </p:nvSpPr>
        <p:spPr/>
        <p:txBody>
          <a:bodyPr/>
          <a:lstStyle/>
          <a:p>
            <a:fld id="{B93DFE41-F7DE-4B38-BB02-8D0F1E2A8127}" type="slidenum">
              <a:rPr lang="en-IN" smtClean="0"/>
              <a:t>‹#›</a:t>
            </a:fld>
            <a:endParaRPr lang="en-IN"/>
          </a:p>
        </p:txBody>
      </p:sp>
    </p:spTree>
    <p:extLst>
      <p:ext uri="{BB962C8B-B14F-4D97-AF65-F5344CB8AC3E}">
        <p14:creationId xmlns:p14="http://schemas.microsoft.com/office/powerpoint/2010/main" val="1699335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3544D-26F8-4CB8-87A3-0C548FC006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CDBE19-1AD1-4DB8-ABA5-CC6D41C39D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3B7A9B-6EE1-47D9-ABF8-68D9BAA6A5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2131CBE-250C-4B78-BA56-DB7FC9CE86D6}"/>
              </a:ext>
            </a:extLst>
          </p:cNvPr>
          <p:cNvSpPr>
            <a:spLocks noGrp="1"/>
          </p:cNvSpPr>
          <p:nvPr>
            <p:ph type="dt" sz="half" idx="10"/>
          </p:nvPr>
        </p:nvSpPr>
        <p:spPr/>
        <p:txBody>
          <a:bodyPr/>
          <a:lstStyle/>
          <a:p>
            <a:fld id="{6B152E45-EBA0-4AA2-A0AE-AC2E874EA864}" type="datetimeFigureOut">
              <a:rPr lang="en-IN" smtClean="0"/>
              <a:t>22-07-2019</a:t>
            </a:fld>
            <a:endParaRPr lang="en-IN"/>
          </a:p>
        </p:txBody>
      </p:sp>
      <p:sp>
        <p:nvSpPr>
          <p:cNvPr id="6" name="Footer Placeholder 5">
            <a:extLst>
              <a:ext uri="{FF2B5EF4-FFF2-40B4-BE49-F238E27FC236}">
                <a16:creationId xmlns:a16="http://schemas.microsoft.com/office/drawing/2014/main" id="{B9A03CB6-2DCE-4E90-B404-0A4991F37B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53950F-1D5A-4566-A2DD-A7FDBEF49BE1}"/>
              </a:ext>
            </a:extLst>
          </p:cNvPr>
          <p:cNvSpPr>
            <a:spLocks noGrp="1"/>
          </p:cNvSpPr>
          <p:nvPr>
            <p:ph type="sldNum" sz="quarter" idx="12"/>
          </p:nvPr>
        </p:nvSpPr>
        <p:spPr/>
        <p:txBody>
          <a:bodyPr/>
          <a:lstStyle/>
          <a:p>
            <a:fld id="{B93DFE41-F7DE-4B38-BB02-8D0F1E2A8127}" type="slidenum">
              <a:rPr lang="en-IN" smtClean="0"/>
              <a:t>‹#›</a:t>
            </a:fld>
            <a:endParaRPr lang="en-IN"/>
          </a:p>
        </p:txBody>
      </p:sp>
    </p:spTree>
    <p:extLst>
      <p:ext uri="{BB962C8B-B14F-4D97-AF65-F5344CB8AC3E}">
        <p14:creationId xmlns:p14="http://schemas.microsoft.com/office/powerpoint/2010/main" val="566563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13FE-DB50-4FFB-AC14-89EC7B27CE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2FE861-D4DC-444E-AD60-F71C375338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A5DA61-B864-444F-A70F-C0FCFCA02A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EF7D78-BE41-461F-AE1F-B2790F2976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934D5D-F27D-4E8B-9329-E45382C0D1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936ED5-47E5-43E9-BEE0-E6760A9D5709}"/>
              </a:ext>
            </a:extLst>
          </p:cNvPr>
          <p:cNvSpPr>
            <a:spLocks noGrp="1"/>
          </p:cNvSpPr>
          <p:nvPr>
            <p:ph type="dt" sz="half" idx="10"/>
          </p:nvPr>
        </p:nvSpPr>
        <p:spPr/>
        <p:txBody>
          <a:bodyPr/>
          <a:lstStyle/>
          <a:p>
            <a:fld id="{6B152E45-EBA0-4AA2-A0AE-AC2E874EA864}" type="datetimeFigureOut">
              <a:rPr lang="en-IN" smtClean="0"/>
              <a:t>22-07-2019</a:t>
            </a:fld>
            <a:endParaRPr lang="en-IN"/>
          </a:p>
        </p:txBody>
      </p:sp>
      <p:sp>
        <p:nvSpPr>
          <p:cNvPr id="8" name="Footer Placeholder 7">
            <a:extLst>
              <a:ext uri="{FF2B5EF4-FFF2-40B4-BE49-F238E27FC236}">
                <a16:creationId xmlns:a16="http://schemas.microsoft.com/office/drawing/2014/main" id="{A2C9FACF-8605-42F3-8176-F7801CFE95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2B785BB-F60F-44A4-89F2-46E7F07D1674}"/>
              </a:ext>
            </a:extLst>
          </p:cNvPr>
          <p:cNvSpPr>
            <a:spLocks noGrp="1"/>
          </p:cNvSpPr>
          <p:nvPr>
            <p:ph type="sldNum" sz="quarter" idx="12"/>
          </p:nvPr>
        </p:nvSpPr>
        <p:spPr/>
        <p:txBody>
          <a:bodyPr/>
          <a:lstStyle/>
          <a:p>
            <a:fld id="{B93DFE41-F7DE-4B38-BB02-8D0F1E2A8127}" type="slidenum">
              <a:rPr lang="en-IN" smtClean="0"/>
              <a:t>‹#›</a:t>
            </a:fld>
            <a:endParaRPr lang="en-IN"/>
          </a:p>
        </p:txBody>
      </p:sp>
    </p:spTree>
    <p:extLst>
      <p:ext uri="{BB962C8B-B14F-4D97-AF65-F5344CB8AC3E}">
        <p14:creationId xmlns:p14="http://schemas.microsoft.com/office/powerpoint/2010/main" val="2196738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765CA-CC02-448A-8F5B-42554F1B4C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8A8106-30B4-410D-83B0-3AC42DB775E2}"/>
              </a:ext>
            </a:extLst>
          </p:cNvPr>
          <p:cNvSpPr>
            <a:spLocks noGrp="1"/>
          </p:cNvSpPr>
          <p:nvPr>
            <p:ph type="dt" sz="half" idx="10"/>
          </p:nvPr>
        </p:nvSpPr>
        <p:spPr/>
        <p:txBody>
          <a:bodyPr/>
          <a:lstStyle/>
          <a:p>
            <a:fld id="{6B152E45-EBA0-4AA2-A0AE-AC2E874EA864}" type="datetimeFigureOut">
              <a:rPr lang="en-IN" smtClean="0"/>
              <a:t>22-07-2019</a:t>
            </a:fld>
            <a:endParaRPr lang="en-IN"/>
          </a:p>
        </p:txBody>
      </p:sp>
      <p:sp>
        <p:nvSpPr>
          <p:cNvPr id="4" name="Footer Placeholder 3">
            <a:extLst>
              <a:ext uri="{FF2B5EF4-FFF2-40B4-BE49-F238E27FC236}">
                <a16:creationId xmlns:a16="http://schemas.microsoft.com/office/drawing/2014/main" id="{16805FC4-E55B-41E7-A598-A509870095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B56891-DBD8-4193-91E9-543209555EBD}"/>
              </a:ext>
            </a:extLst>
          </p:cNvPr>
          <p:cNvSpPr>
            <a:spLocks noGrp="1"/>
          </p:cNvSpPr>
          <p:nvPr>
            <p:ph type="sldNum" sz="quarter" idx="12"/>
          </p:nvPr>
        </p:nvSpPr>
        <p:spPr/>
        <p:txBody>
          <a:bodyPr/>
          <a:lstStyle/>
          <a:p>
            <a:fld id="{B93DFE41-F7DE-4B38-BB02-8D0F1E2A8127}" type="slidenum">
              <a:rPr lang="en-IN" smtClean="0"/>
              <a:t>‹#›</a:t>
            </a:fld>
            <a:endParaRPr lang="en-IN"/>
          </a:p>
        </p:txBody>
      </p:sp>
    </p:spTree>
    <p:extLst>
      <p:ext uri="{BB962C8B-B14F-4D97-AF65-F5344CB8AC3E}">
        <p14:creationId xmlns:p14="http://schemas.microsoft.com/office/powerpoint/2010/main" val="2204030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56C0CA-E64B-4AF7-BCD7-94E709D67585}"/>
              </a:ext>
            </a:extLst>
          </p:cNvPr>
          <p:cNvSpPr>
            <a:spLocks noGrp="1"/>
          </p:cNvSpPr>
          <p:nvPr>
            <p:ph type="dt" sz="half" idx="10"/>
          </p:nvPr>
        </p:nvSpPr>
        <p:spPr/>
        <p:txBody>
          <a:bodyPr/>
          <a:lstStyle/>
          <a:p>
            <a:fld id="{6B152E45-EBA0-4AA2-A0AE-AC2E874EA864}" type="datetimeFigureOut">
              <a:rPr lang="en-IN" smtClean="0"/>
              <a:t>22-07-2019</a:t>
            </a:fld>
            <a:endParaRPr lang="en-IN"/>
          </a:p>
        </p:txBody>
      </p:sp>
      <p:sp>
        <p:nvSpPr>
          <p:cNvPr id="3" name="Footer Placeholder 2">
            <a:extLst>
              <a:ext uri="{FF2B5EF4-FFF2-40B4-BE49-F238E27FC236}">
                <a16:creationId xmlns:a16="http://schemas.microsoft.com/office/drawing/2014/main" id="{93B60A92-BBE0-48A2-829E-61D067D6F0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54F148-589A-4301-82F7-6A54A3F58463}"/>
              </a:ext>
            </a:extLst>
          </p:cNvPr>
          <p:cNvSpPr>
            <a:spLocks noGrp="1"/>
          </p:cNvSpPr>
          <p:nvPr>
            <p:ph type="sldNum" sz="quarter" idx="12"/>
          </p:nvPr>
        </p:nvSpPr>
        <p:spPr/>
        <p:txBody>
          <a:bodyPr/>
          <a:lstStyle/>
          <a:p>
            <a:fld id="{B93DFE41-F7DE-4B38-BB02-8D0F1E2A8127}" type="slidenum">
              <a:rPr lang="en-IN" smtClean="0"/>
              <a:t>‹#›</a:t>
            </a:fld>
            <a:endParaRPr lang="en-IN"/>
          </a:p>
        </p:txBody>
      </p:sp>
    </p:spTree>
    <p:extLst>
      <p:ext uri="{BB962C8B-B14F-4D97-AF65-F5344CB8AC3E}">
        <p14:creationId xmlns:p14="http://schemas.microsoft.com/office/powerpoint/2010/main" val="14377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688B2-7A95-4F63-B40E-8541F01718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953135-90E1-4759-8475-1E6B3073E7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5D1E59-BE90-4517-B5E8-DE7B21E31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79420C-BEF1-4A20-9869-FB251B8E3812}"/>
              </a:ext>
            </a:extLst>
          </p:cNvPr>
          <p:cNvSpPr>
            <a:spLocks noGrp="1"/>
          </p:cNvSpPr>
          <p:nvPr>
            <p:ph type="dt" sz="half" idx="10"/>
          </p:nvPr>
        </p:nvSpPr>
        <p:spPr/>
        <p:txBody>
          <a:bodyPr/>
          <a:lstStyle/>
          <a:p>
            <a:fld id="{6B152E45-EBA0-4AA2-A0AE-AC2E874EA864}" type="datetimeFigureOut">
              <a:rPr lang="en-IN" smtClean="0"/>
              <a:t>22-07-2019</a:t>
            </a:fld>
            <a:endParaRPr lang="en-IN"/>
          </a:p>
        </p:txBody>
      </p:sp>
      <p:sp>
        <p:nvSpPr>
          <p:cNvPr id="6" name="Footer Placeholder 5">
            <a:extLst>
              <a:ext uri="{FF2B5EF4-FFF2-40B4-BE49-F238E27FC236}">
                <a16:creationId xmlns:a16="http://schemas.microsoft.com/office/drawing/2014/main" id="{3C89656F-E0B5-4131-9171-2CB5ACE03E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CE7E13-81F3-471E-A12D-AC497AA5461D}"/>
              </a:ext>
            </a:extLst>
          </p:cNvPr>
          <p:cNvSpPr>
            <a:spLocks noGrp="1"/>
          </p:cNvSpPr>
          <p:nvPr>
            <p:ph type="sldNum" sz="quarter" idx="12"/>
          </p:nvPr>
        </p:nvSpPr>
        <p:spPr/>
        <p:txBody>
          <a:bodyPr/>
          <a:lstStyle/>
          <a:p>
            <a:fld id="{B93DFE41-F7DE-4B38-BB02-8D0F1E2A8127}" type="slidenum">
              <a:rPr lang="en-IN" smtClean="0"/>
              <a:t>‹#›</a:t>
            </a:fld>
            <a:endParaRPr lang="en-IN"/>
          </a:p>
        </p:txBody>
      </p:sp>
    </p:spTree>
    <p:extLst>
      <p:ext uri="{BB962C8B-B14F-4D97-AF65-F5344CB8AC3E}">
        <p14:creationId xmlns:p14="http://schemas.microsoft.com/office/powerpoint/2010/main" val="144456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C4E06-489F-4A3B-A7EF-0C8DC8943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91F792-8D61-45A4-8EB1-3852B0A96D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C2A9D3A-C87D-44D8-B71B-D9FAB202A1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E1E0F3-C339-4777-B5F7-FBBF2FD45FA0}"/>
              </a:ext>
            </a:extLst>
          </p:cNvPr>
          <p:cNvSpPr>
            <a:spLocks noGrp="1"/>
          </p:cNvSpPr>
          <p:nvPr>
            <p:ph type="dt" sz="half" idx="10"/>
          </p:nvPr>
        </p:nvSpPr>
        <p:spPr/>
        <p:txBody>
          <a:bodyPr/>
          <a:lstStyle/>
          <a:p>
            <a:fld id="{6B152E45-EBA0-4AA2-A0AE-AC2E874EA864}" type="datetimeFigureOut">
              <a:rPr lang="en-IN" smtClean="0"/>
              <a:t>22-07-2019</a:t>
            </a:fld>
            <a:endParaRPr lang="en-IN"/>
          </a:p>
        </p:txBody>
      </p:sp>
      <p:sp>
        <p:nvSpPr>
          <p:cNvPr id="6" name="Footer Placeholder 5">
            <a:extLst>
              <a:ext uri="{FF2B5EF4-FFF2-40B4-BE49-F238E27FC236}">
                <a16:creationId xmlns:a16="http://schemas.microsoft.com/office/drawing/2014/main" id="{E13B3F6C-F6AE-424A-A89E-5023801DAD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3AF6DC-5219-40EB-BCF3-818CF91C4778}"/>
              </a:ext>
            </a:extLst>
          </p:cNvPr>
          <p:cNvSpPr>
            <a:spLocks noGrp="1"/>
          </p:cNvSpPr>
          <p:nvPr>
            <p:ph type="sldNum" sz="quarter" idx="12"/>
          </p:nvPr>
        </p:nvSpPr>
        <p:spPr/>
        <p:txBody>
          <a:bodyPr/>
          <a:lstStyle/>
          <a:p>
            <a:fld id="{B93DFE41-F7DE-4B38-BB02-8D0F1E2A8127}" type="slidenum">
              <a:rPr lang="en-IN" smtClean="0"/>
              <a:t>‹#›</a:t>
            </a:fld>
            <a:endParaRPr lang="en-IN"/>
          </a:p>
        </p:txBody>
      </p:sp>
    </p:spTree>
    <p:extLst>
      <p:ext uri="{BB962C8B-B14F-4D97-AF65-F5344CB8AC3E}">
        <p14:creationId xmlns:p14="http://schemas.microsoft.com/office/powerpoint/2010/main" val="2039597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B08A72-FB39-48B4-905E-8875E7A1B3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ADE0C5-D640-42B2-ADDA-96388EB15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B9B1A6-E2A1-4719-8B26-43C513EDF9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152E45-EBA0-4AA2-A0AE-AC2E874EA864}" type="datetimeFigureOut">
              <a:rPr lang="en-IN" smtClean="0"/>
              <a:t>22-07-2019</a:t>
            </a:fld>
            <a:endParaRPr lang="en-IN"/>
          </a:p>
        </p:txBody>
      </p:sp>
      <p:sp>
        <p:nvSpPr>
          <p:cNvPr id="5" name="Footer Placeholder 4">
            <a:extLst>
              <a:ext uri="{FF2B5EF4-FFF2-40B4-BE49-F238E27FC236}">
                <a16:creationId xmlns:a16="http://schemas.microsoft.com/office/drawing/2014/main" id="{828B61A6-1FC5-4D3D-94C5-EA691689D5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DD041BA-73AE-4247-922D-CBD56A976B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DFE41-F7DE-4B38-BB02-8D0F1E2A8127}" type="slidenum">
              <a:rPr lang="en-IN" smtClean="0"/>
              <a:t>‹#›</a:t>
            </a:fld>
            <a:endParaRPr lang="en-IN"/>
          </a:p>
        </p:txBody>
      </p:sp>
    </p:spTree>
    <p:extLst>
      <p:ext uri="{BB962C8B-B14F-4D97-AF65-F5344CB8AC3E}">
        <p14:creationId xmlns:p14="http://schemas.microsoft.com/office/powerpoint/2010/main" val="1321701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64343-DD6C-4A04-918B-DD206CB0E339}"/>
              </a:ext>
            </a:extLst>
          </p:cNvPr>
          <p:cNvSpPr>
            <a:spLocks noGrp="1"/>
          </p:cNvSpPr>
          <p:nvPr>
            <p:ph type="ctrTitle"/>
          </p:nvPr>
        </p:nvSpPr>
        <p:spPr>
          <a:xfrm>
            <a:off x="1524000" y="363984"/>
            <a:ext cx="9144000" cy="1074199"/>
          </a:xfrm>
        </p:spPr>
        <p:txBody>
          <a:bodyPr/>
          <a:lstStyle/>
          <a:p>
            <a:r>
              <a:rPr lang="en-IN" dirty="0"/>
              <a:t>Credit-worthiness</a:t>
            </a:r>
          </a:p>
        </p:txBody>
      </p:sp>
      <p:sp>
        <p:nvSpPr>
          <p:cNvPr id="3" name="Subtitle 2">
            <a:extLst>
              <a:ext uri="{FF2B5EF4-FFF2-40B4-BE49-F238E27FC236}">
                <a16:creationId xmlns:a16="http://schemas.microsoft.com/office/drawing/2014/main" id="{312D488D-41B9-41C5-BD96-5E2946CCE45B}"/>
              </a:ext>
            </a:extLst>
          </p:cNvPr>
          <p:cNvSpPr>
            <a:spLocks noGrp="1"/>
          </p:cNvSpPr>
          <p:nvPr>
            <p:ph type="subTitle" idx="1"/>
          </p:nvPr>
        </p:nvSpPr>
        <p:spPr>
          <a:xfrm>
            <a:off x="1524000" y="1773238"/>
            <a:ext cx="9144000" cy="577529"/>
          </a:xfrm>
        </p:spPr>
        <p:txBody>
          <a:bodyPr/>
          <a:lstStyle/>
          <a:p>
            <a:r>
              <a:rPr lang="en-IN" dirty="0"/>
              <a:t>Project Title: Predict credit-worthiness of a person applying for a loan.</a:t>
            </a:r>
          </a:p>
          <a:p>
            <a:endParaRPr lang="en-IN" dirty="0"/>
          </a:p>
        </p:txBody>
      </p:sp>
      <p:cxnSp>
        <p:nvCxnSpPr>
          <p:cNvPr id="5" name="Straight Connector 4">
            <a:extLst>
              <a:ext uri="{FF2B5EF4-FFF2-40B4-BE49-F238E27FC236}">
                <a16:creationId xmlns:a16="http://schemas.microsoft.com/office/drawing/2014/main" id="{F61C394A-F5E2-4F5C-A8EB-21628586BC17}"/>
              </a:ext>
            </a:extLst>
          </p:cNvPr>
          <p:cNvCxnSpPr/>
          <p:nvPr/>
        </p:nvCxnSpPr>
        <p:spPr>
          <a:xfrm flipV="1">
            <a:off x="346229" y="-878889"/>
            <a:ext cx="0" cy="816745"/>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0B425B2-88B7-4B7D-8724-5D9548A29795}"/>
              </a:ext>
            </a:extLst>
          </p:cNvPr>
          <p:cNvSpPr txBox="1"/>
          <p:nvPr/>
        </p:nvSpPr>
        <p:spPr>
          <a:xfrm>
            <a:off x="1612777" y="2800828"/>
            <a:ext cx="9262369" cy="2031325"/>
          </a:xfrm>
          <a:prstGeom prst="rect">
            <a:avLst/>
          </a:prstGeom>
          <a:noFill/>
        </p:spPr>
        <p:txBody>
          <a:bodyPr wrap="square" rtlCol="0">
            <a:spAutoFit/>
          </a:bodyPr>
          <a:lstStyle/>
          <a:p>
            <a:pPr algn="ctr"/>
            <a:r>
              <a:rPr lang="en-US" dirty="0"/>
              <a:t>Abstract:</a:t>
            </a:r>
            <a:endParaRPr lang="en-IN" dirty="0"/>
          </a:p>
          <a:p>
            <a:r>
              <a:rPr lang="en-US" dirty="0"/>
              <a:t>	The goal of this project is to analyze the given data set and predict the whether a particular</a:t>
            </a:r>
            <a:r>
              <a:rPr lang="en-IN" dirty="0"/>
              <a:t> </a:t>
            </a:r>
            <a:r>
              <a:rPr lang="en-US" dirty="0"/>
              <a:t>person is capable enough to pay off the loan. The data was divided into two parts i.e. the</a:t>
            </a:r>
            <a:r>
              <a:rPr lang="en-IN" dirty="0"/>
              <a:t> </a:t>
            </a:r>
            <a:r>
              <a:rPr lang="en-US" dirty="0"/>
              <a:t>training and the test dataset. Models were developed based on the training dataset and applied to the test dataset to find out the accuracy of each model based on the predicted values generated. Based on these values we can determine how good a particular model is for prediction of loan defaulters.</a:t>
            </a:r>
            <a:endParaRPr lang="en-IN" dirty="0"/>
          </a:p>
        </p:txBody>
      </p:sp>
      <p:sp>
        <p:nvSpPr>
          <p:cNvPr id="8" name="TextBox 7">
            <a:extLst>
              <a:ext uri="{FF2B5EF4-FFF2-40B4-BE49-F238E27FC236}">
                <a16:creationId xmlns:a16="http://schemas.microsoft.com/office/drawing/2014/main" id="{FF29E36E-CE39-45CF-9515-5361D5F469C4}"/>
              </a:ext>
            </a:extLst>
          </p:cNvPr>
          <p:cNvSpPr txBox="1"/>
          <p:nvPr/>
        </p:nvSpPr>
        <p:spPr>
          <a:xfrm>
            <a:off x="1612777" y="5282214"/>
            <a:ext cx="9262369" cy="2031325"/>
          </a:xfrm>
          <a:prstGeom prst="rect">
            <a:avLst/>
          </a:prstGeom>
          <a:noFill/>
        </p:spPr>
        <p:txBody>
          <a:bodyPr wrap="square" rtlCol="0">
            <a:spAutoFit/>
          </a:bodyPr>
          <a:lstStyle/>
          <a:p>
            <a:pPr algn="r"/>
            <a:r>
              <a:rPr lang="en-IN" sz="1600" dirty="0"/>
              <a:t>Submitted By:</a:t>
            </a:r>
          </a:p>
          <a:p>
            <a:pPr algn="r"/>
            <a:r>
              <a:rPr lang="en-IN" sz="1400" dirty="0" err="1"/>
              <a:t>Abrish</a:t>
            </a:r>
            <a:endParaRPr lang="en-IN" sz="1400" dirty="0"/>
          </a:p>
          <a:p>
            <a:pPr algn="r"/>
            <a:r>
              <a:rPr lang="en-IN" sz="1400" dirty="0"/>
              <a:t>Harshit</a:t>
            </a:r>
          </a:p>
          <a:p>
            <a:pPr algn="r"/>
            <a:r>
              <a:rPr lang="en-IN" sz="1400" dirty="0"/>
              <a:t>Pratik</a:t>
            </a:r>
          </a:p>
          <a:p>
            <a:pPr algn="r"/>
            <a:r>
              <a:rPr lang="en-IN" sz="1400" dirty="0" err="1"/>
              <a:t>Siddhesh</a:t>
            </a:r>
            <a:endParaRPr lang="en-IN" sz="1400" dirty="0"/>
          </a:p>
          <a:p>
            <a:pPr algn="r"/>
            <a:r>
              <a:rPr lang="en-IN" dirty="0"/>
              <a:t> </a:t>
            </a:r>
          </a:p>
          <a:p>
            <a:pPr algn="r"/>
            <a:r>
              <a:rPr lang="en-IN" dirty="0"/>
              <a:t> </a:t>
            </a:r>
          </a:p>
          <a:p>
            <a:pPr algn="r"/>
            <a:endParaRPr lang="en-IN" dirty="0"/>
          </a:p>
        </p:txBody>
      </p:sp>
    </p:spTree>
    <p:extLst>
      <p:ext uri="{BB962C8B-B14F-4D97-AF65-F5344CB8AC3E}">
        <p14:creationId xmlns:p14="http://schemas.microsoft.com/office/powerpoint/2010/main" val="4069797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A975-90A4-42B7-8D53-6F54A6D42C0F}"/>
              </a:ext>
            </a:extLst>
          </p:cNvPr>
          <p:cNvSpPr>
            <a:spLocks noGrp="1"/>
          </p:cNvSpPr>
          <p:nvPr>
            <p:ph type="title"/>
          </p:nvPr>
        </p:nvSpPr>
        <p:spPr>
          <a:xfrm>
            <a:off x="839788" y="457200"/>
            <a:ext cx="3932237" cy="658536"/>
          </a:xfrm>
        </p:spPr>
        <p:txBody>
          <a:bodyPr>
            <a:normAutofit/>
          </a:bodyPr>
          <a:lstStyle/>
          <a:p>
            <a:r>
              <a:rPr lang="en-IN" sz="2000" dirty="0"/>
              <a:t>Data visualization (contd.)</a:t>
            </a:r>
          </a:p>
        </p:txBody>
      </p:sp>
      <p:pic>
        <p:nvPicPr>
          <p:cNvPr id="8" name="Content Placeholder 7">
            <a:extLst>
              <a:ext uri="{FF2B5EF4-FFF2-40B4-BE49-F238E27FC236}">
                <a16:creationId xmlns:a16="http://schemas.microsoft.com/office/drawing/2014/main" id="{3B3FAEB8-DE7A-43E5-850C-C7C6902342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40918" y="562333"/>
            <a:ext cx="4276190" cy="2866667"/>
          </a:xfrm>
        </p:spPr>
      </p:pic>
      <p:sp>
        <p:nvSpPr>
          <p:cNvPr id="4" name="Text Placeholder 3">
            <a:extLst>
              <a:ext uri="{FF2B5EF4-FFF2-40B4-BE49-F238E27FC236}">
                <a16:creationId xmlns:a16="http://schemas.microsoft.com/office/drawing/2014/main" id="{98FD54AA-8A2E-4DA0-94DB-E23A0A144B08}"/>
              </a:ext>
            </a:extLst>
          </p:cNvPr>
          <p:cNvSpPr>
            <a:spLocks noGrp="1"/>
          </p:cNvSpPr>
          <p:nvPr>
            <p:ph type="body" sz="half" idx="2"/>
          </p:nvPr>
        </p:nvSpPr>
        <p:spPr>
          <a:xfrm>
            <a:off x="839788" y="1384183"/>
            <a:ext cx="3932237" cy="4484805"/>
          </a:xfrm>
        </p:spPr>
        <p:txBody>
          <a:bodyPr/>
          <a:lstStyle/>
          <a:p>
            <a:r>
              <a:rPr lang="en-GB" dirty="0"/>
              <a:t>On the other hand, if we see the distribution plot of variable </a:t>
            </a:r>
            <a:r>
              <a:rPr lang="en-GB" dirty="0" err="1"/>
              <a:t>total_pymnt</a:t>
            </a:r>
            <a:r>
              <a:rPr lang="en-GB" dirty="0"/>
              <a:t> and </a:t>
            </a:r>
            <a:r>
              <a:rPr lang="en-GB" dirty="0" err="1"/>
              <a:t>installment</a:t>
            </a:r>
            <a:r>
              <a:rPr lang="en-GB" dirty="0"/>
              <a:t> , it is positively skewed or right skewed. </a:t>
            </a:r>
          </a:p>
          <a:p>
            <a:endParaRPr lang="en-GB" dirty="0"/>
          </a:p>
          <a:p>
            <a:r>
              <a:rPr lang="en-GB" dirty="0"/>
              <a:t>Before performing any algorithm in data we need to transform data into bell-shaped or normal or symmetric  distribution.</a:t>
            </a:r>
          </a:p>
          <a:p>
            <a:r>
              <a:rPr lang="en-IN" dirty="0"/>
              <a:t>Here, we have used standard scaler for data transformation.</a:t>
            </a:r>
            <a:endParaRPr lang="en-GB" dirty="0"/>
          </a:p>
        </p:txBody>
      </p:sp>
      <p:pic>
        <p:nvPicPr>
          <p:cNvPr id="10" name="Picture 9">
            <a:extLst>
              <a:ext uri="{FF2B5EF4-FFF2-40B4-BE49-F238E27FC236}">
                <a16:creationId xmlns:a16="http://schemas.microsoft.com/office/drawing/2014/main" id="{7AC92DB3-F732-46E1-96AC-4A32CFE160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918" y="3626585"/>
            <a:ext cx="3714286" cy="2504762"/>
          </a:xfrm>
          <a:prstGeom prst="rect">
            <a:avLst/>
          </a:prstGeom>
        </p:spPr>
      </p:pic>
    </p:spTree>
    <p:extLst>
      <p:ext uri="{BB962C8B-B14F-4D97-AF65-F5344CB8AC3E}">
        <p14:creationId xmlns:p14="http://schemas.microsoft.com/office/powerpoint/2010/main" val="1219292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D73A0-871A-40E2-814B-34CCA6255245}"/>
              </a:ext>
            </a:extLst>
          </p:cNvPr>
          <p:cNvSpPr>
            <a:spLocks noGrp="1"/>
          </p:cNvSpPr>
          <p:nvPr>
            <p:ph type="title"/>
          </p:nvPr>
        </p:nvSpPr>
        <p:spPr>
          <a:xfrm>
            <a:off x="838200" y="248575"/>
            <a:ext cx="10515600" cy="985421"/>
          </a:xfrm>
        </p:spPr>
        <p:txBody>
          <a:bodyPr>
            <a:noAutofit/>
          </a:bodyPr>
          <a:lstStyle/>
          <a:p>
            <a:pPr algn="ctr"/>
            <a:r>
              <a:rPr lang="en-US" sz="3200" b="1" dirty="0"/>
              <a:t>Steps</a:t>
            </a:r>
            <a:br>
              <a:rPr lang="en-US" sz="3200" dirty="0"/>
            </a:br>
            <a:endParaRPr lang="en-IN" sz="3200" dirty="0"/>
          </a:p>
        </p:txBody>
      </p:sp>
      <p:sp>
        <p:nvSpPr>
          <p:cNvPr id="3" name="Content Placeholder 2">
            <a:extLst>
              <a:ext uri="{FF2B5EF4-FFF2-40B4-BE49-F238E27FC236}">
                <a16:creationId xmlns:a16="http://schemas.microsoft.com/office/drawing/2014/main" id="{BAB60813-37D3-4909-AC8D-2D61510B694A}"/>
              </a:ext>
            </a:extLst>
          </p:cNvPr>
          <p:cNvSpPr>
            <a:spLocks noGrp="1"/>
          </p:cNvSpPr>
          <p:nvPr>
            <p:ph idx="1"/>
          </p:nvPr>
        </p:nvSpPr>
        <p:spPr>
          <a:xfrm>
            <a:off x="266331" y="790113"/>
            <a:ext cx="11532092" cy="5819311"/>
          </a:xfrm>
        </p:spPr>
        <p:txBody>
          <a:bodyPr>
            <a:noAutofit/>
          </a:bodyPr>
          <a:lstStyle/>
          <a:p>
            <a:pPr marL="0" indent="0">
              <a:buNone/>
            </a:pPr>
            <a:r>
              <a:rPr lang="en-US" sz="1400" b="1" dirty="0"/>
              <a:t>1. Importing required libraries</a:t>
            </a:r>
          </a:p>
          <a:p>
            <a:r>
              <a:rPr lang="en-US" sz="1400" dirty="0" err="1"/>
              <a:t>Numpy</a:t>
            </a:r>
            <a:endParaRPr lang="en-US" sz="1400" dirty="0"/>
          </a:p>
          <a:p>
            <a:r>
              <a:rPr lang="en-US" sz="1400" dirty="0"/>
              <a:t>Pandas</a:t>
            </a:r>
          </a:p>
          <a:p>
            <a:r>
              <a:rPr lang="en-IN" sz="1400" dirty="0" err="1"/>
              <a:t>Scikit</a:t>
            </a:r>
            <a:r>
              <a:rPr lang="en-IN" sz="1400" dirty="0"/>
              <a:t>-learn</a:t>
            </a:r>
          </a:p>
          <a:p>
            <a:r>
              <a:rPr lang="en-US" sz="1400" dirty="0"/>
              <a:t>Seaborn</a:t>
            </a:r>
          </a:p>
          <a:p>
            <a:r>
              <a:rPr lang="en-US" sz="1400" dirty="0"/>
              <a:t>Matplotlib</a:t>
            </a:r>
          </a:p>
          <a:p>
            <a:pPr marL="0" indent="0">
              <a:buNone/>
            </a:pPr>
            <a:endParaRPr lang="en-US" sz="1400" dirty="0"/>
          </a:p>
          <a:p>
            <a:pPr marL="0" indent="0">
              <a:buNone/>
            </a:pPr>
            <a:r>
              <a:rPr lang="en-US" sz="1400" b="1" dirty="0"/>
              <a:t>2. Fetching the required packages from the library</a:t>
            </a:r>
          </a:p>
          <a:p>
            <a:pPr marL="0" indent="0">
              <a:buNone/>
            </a:pPr>
            <a:endParaRPr lang="en-US" sz="1400" b="1" dirty="0"/>
          </a:p>
          <a:p>
            <a:pPr marL="0" indent="0">
              <a:buNone/>
            </a:pPr>
            <a:r>
              <a:rPr lang="en-US" sz="1400" b="1" dirty="0"/>
              <a:t>3. Loading the data in Python(Spyder) from system storage</a:t>
            </a:r>
          </a:p>
          <a:p>
            <a:r>
              <a:rPr lang="en-US" sz="1400" dirty="0"/>
              <a:t>The data XYZCorp_LendingData.txt is a windows comma separated value (csv) file that contains 74 variables and 855969 observations.</a:t>
            </a:r>
          </a:p>
          <a:p>
            <a:r>
              <a:rPr lang="en-US" sz="1400" dirty="0"/>
              <a:t>Before performing any changes to data, created copy of original data.</a:t>
            </a:r>
          </a:p>
          <a:p>
            <a:endParaRPr lang="en-US" sz="1400" dirty="0"/>
          </a:p>
          <a:p>
            <a:pPr marL="0" indent="0">
              <a:buNone/>
            </a:pPr>
            <a:r>
              <a:rPr lang="en-US" sz="1400" b="1" dirty="0"/>
              <a:t>4. Cleaning the data based on their importance</a:t>
            </a:r>
          </a:p>
          <a:p>
            <a:r>
              <a:rPr lang="en-US" sz="1400" dirty="0"/>
              <a:t>Dropping variables that are not required for analysis.</a:t>
            </a:r>
          </a:p>
          <a:p>
            <a:endParaRPr lang="en-US" sz="1400" dirty="0"/>
          </a:p>
          <a:p>
            <a:pPr marL="0" indent="0">
              <a:buNone/>
            </a:pPr>
            <a:r>
              <a:rPr lang="en-US" sz="1400" b="1" dirty="0"/>
              <a:t>5. Treatment of missing data</a:t>
            </a:r>
          </a:p>
          <a:p>
            <a:r>
              <a:rPr lang="en-US" sz="1400" dirty="0"/>
              <a:t>Missing values needs to be treated in data before performing any analytical algorithm. </a:t>
            </a:r>
          </a:p>
          <a:p>
            <a:pPr marL="0" indent="0">
              <a:buNone/>
            </a:pPr>
            <a:endParaRPr lang="en-US" sz="1400" dirty="0"/>
          </a:p>
          <a:p>
            <a:pPr marL="514350" indent="-514350">
              <a:buAutoNum type="alphaLcPeriod"/>
            </a:pPr>
            <a:endParaRPr lang="en-US" sz="1400" dirty="0"/>
          </a:p>
          <a:p>
            <a:pPr marL="0" indent="0">
              <a:buNone/>
            </a:pPr>
            <a:endParaRPr lang="en-US" sz="1400" dirty="0"/>
          </a:p>
          <a:p>
            <a:pPr marL="0" indent="0">
              <a:buNone/>
            </a:pPr>
            <a:endParaRPr lang="en-US" sz="1400" dirty="0"/>
          </a:p>
          <a:p>
            <a:pPr marL="0" indent="0">
              <a:buNone/>
            </a:pPr>
            <a:endParaRPr lang="en-US" sz="1400" dirty="0"/>
          </a:p>
          <a:p>
            <a:endParaRPr lang="en-US" sz="1400" dirty="0"/>
          </a:p>
          <a:p>
            <a:pPr marL="0" indent="0">
              <a:buNone/>
            </a:pPr>
            <a:endParaRPr lang="en-US" sz="1400" dirty="0"/>
          </a:p>
          <a:p>
            <a:pPr marL="0" indent="0">
              <a:buNone/>
            </a:pPr>
            <a:endParaRPr lang="en-US" sz="1400" dirty="0"/>
          </a:p>
        </p:txBody>
      </p:sp>
    </p:spTree>
    <p:extLst>
      <p:ext uri="{BB962C8B-B14F-4D97-AF65-F5344CB8AC3E}">
        <p14:creationId xmlns:p14="http://schemas.microsoft.com/office/powerpoint/2010/main" val="3398727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66ED-8534-42F4-AA75-02D9F12732FC}"/>
              </a:ext>
            </a:extLst>
          </p:cNvPr>
          <p:cNvSpPr>
            <a:spLocks noGrp="1"/>
          </p:cNvSpPr>
          <p:nvPr>
            <p:ph type="title"/>
          </p:nvPr>
        </p:nvSpPr>
        <p:spPr>
          <a:xfrm>
            <a:off x="838200" y="365125"/>
            <a:ext cx="10515600" cy="196937"/>
          </a:xfrm>
        </p:spPr>
        <p:txBody>
          <a:bodyPr>
            <a:noAutofit/>
          </a:bodyPr>
          <a:lstStyle/>
          <a:p>
            <a:r>
              <a:rPr lang="en-US" sz="2400" b="1" dirty="0"/>
              <a:t>Steps(Contd.)</a:t>
            </a:r>
            <a:endParaRPr lang="en-IN" sz="2400" b="1" dirty="0"/>
          </a:p>
        </p:txBody>
      </p:sp>
      <p:sp>
        <p:nvSpPr>
          <p:cNvPr id="3" name="Content Placeholder 2">
            <a:extLst>
              <a:ext uri="{FF2B5EF4-FFF2-40B4-BE49-F238E27FC236}">
                <a16:creationId xmlns:a16="http://schemas.microsoft.com/office/drawing/2014/main" id="{7B5C317D-01E7-4353-A601-56D454B56F40}"/>
              </a:ext>
            </a:extLst>
          </p:cNvPr>
          <p:cNvSpPr>
            <a:spLocks noGrp="1"/>
          </p:cNvSpPr>
          <p:nvPr>
            <p:ph idx="1"/>
          </p:nvPr>
        </p:nvSpPr>
        <p:spPr>
          <a:xfrm>
            <a:off x="838200" y="763398"/>
            <a:ext cx="10515600" cy="5413565"/>
          </a:xfrm>
        </p:spPr>
        <p:txBody>
          <a:bodyPr/>
          <a:lstStyle/>
          <a:p>
            <a:r>
              <a:rPr lang="en-US" sz="1400" dirty="0"/>
              <a:t>For that we have used measures of central tendency(i.e. mean, mode). We assigned the mean and mode to continuous variable and categorical variables respectively. In few variables missing values are treated by filling those with zeros because of their level of importance.</a:t>
            </a:r>
          </a:p>
          <a:p>
            <a:endParaRPr lang="en-US" sz="1400" dirty="0"/>
          </a:p>
          <a:p>
            <a:pPr marL="0" indent="0">
              <a:buNone/>
            </a:pPr>
            <a:r>
              <a:rPr lang="en-US" sz="1400" b="1" dirty="0"/>
              <a:t>6. Creating levels </a:t>
            </a:r>
          </a:p>
          <a:p>
            <a:r>
              <a:rPr lang="en-GB" sz="1400" dirty="0"/>
              <a:t>We used Label Encoder to convert categorical data, or text data, into numbers, which our predictive models can better understand.</a:t>
            </a:r>
          </a:p>
          <a:p>
            <a:endParaRPr lang="en-GB" sz="1400" dirty="0"/>
          </a:p>
          <a:p>
            <a:pPr marL="0" indent="0">
              <a:buNone/>
            </a:pPr>
            <a:r>
              <a:rPr lang="en-US" sz="1400" b="1" dirty="0"/>
              <a:t>7. Data Partition </a:t>
            </a:r>
          </a:p>
          <a:p>
            <a:r>
              <a:rPr lang="en-US" sz="1400" dirty="0"/>
              <a:t>Dividing data into two part training dataset (June 2007 - May 2015) and testing dataset(June 2015 - Dec 2015)  as stated in problem statement.</a:t>
            </a:r>
          </a:p>
          <a:p>
            <a:pPr marL="0" indent="0">
              <a:buNone/>
            </a:pPr>
            <a:r>
              <a:rPr lang="en-US" sz="1400" b="1" dirty="0"/>
              <a:t>8. Data Standardization</a:t>
            </a:r>
          </a:p>
          <a:p>
            <a:r>
              <a:rPr lang="en-US" sz="1400" dirty="0"/>
              <a:t>As we already seen from data visualization that shape of data is not symmetric or normal in some variables. Therefore we need to transform data to normalize the shape of data.</a:t>
            </a:r>
          </a:p>
          <a:p>
            <a:r>
              <a:rPr lang="en-US" sz="1400" dirty="0"/>
              <a:t>Here we have used Standard Scaler for transforming data.</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IN" dirty="0"/>
          </a:p>
        </p:txBody>
      </p:sp>
    </p:spTree>
    <p:extLst>
      <p:ext uri="{BB962C8B-B14F-4D97-AF65-F5344CB8AC3E}">
        <p14:creationId xmlns:p14="http://schemas.microsoft.com/office/powerpoint/2010/main" val="2140982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B60813-37D3-4909-AC8D-2D61510B694A}"/>
              </a:ext>
            </a:extLst>
          </p:cNvPr>
          <p:cNvSpPr>
            <a:spLocks noGrp="1"/>
          </p:cNvSpPr>
          <p:nvPr>
            <p:ph idx="1"/>
          </p:nvPr>
        </p:nvSpPr>
        <p:spPr>
          <a:xfrm>
            <a:off x="266331" y="488272"/>
            <a:ext cx="11532092" cy="5805996"/>
          </a:xfrm>
        </p:spPr>
        <p:txBody>
          <a:bodyPr>
            <a:noAutofit/>
          </a:bodyPr>
          <a:lstStyle/>
          <a:p>
            <a:pPr marL="0" indent="0">
              <a:buNone/>
            </a:pPr>
            <a:endParaRPr lang="en-US" sz="1600" dirty="0"/>
          </a:p>
          <a:p>
            <a:pPr marL="0" indent="0">
              <a:buNone/>
            </a:pPr>
            <a:r>
              <a:rPr lang="en-US" sz="1600" b="1" dirty="0"/>
              <a:t>09. Model Building</a:t>
            </a:r>
          </a:p>
          <a:p>
            <a:pPr marL="0" indent="0">
              <a:buNone/>
            </a:pPr>
            <a:r>
              <a:rPr lang="en-US" sz="1600" dirty="0"/>
              <a:t>Several models used on the data set to get a good accuracy and sensitivity.</a:t>
            </a:r>
          </a:p>
          <a:p>
            <a:pPr marL="0" indent="0">
              <a:buNone/>
            </a:pPr>
            <a:r>
              <a:rPr lang="en-US" sz="1600" dirty="0"/>
              <a:t>a. Logistic Regression – </a:t>
            </a:r>
            <a:r>
              <a:rPr lang="en-GB" sz="1600" dirty="0"/>
              <a:t>Logistic regression is a statistical model that in its basic form uses a logistic function to model a binary dependent variable. </a:t>
            </a:r>
            <a:r>
              <a:rPr lang="en-US" sz="1600" dirty="0"/>
              <a:t>In the Model 1 we have used logistic regression algorithm to predict probabilities of borrower who may default their payment. </a:t>
            </a:r>
          </a:p>
          <a:p>
            <a:pPr marL="0" indent="0">
              <a:buNone/>
            </a:pPr>
            <a:r>
              <a:rPr lang="en-US" sz="1600" dirty="0"/>
              <a:t>b. Decision Tree Classifier - </a:t>
            </a:r>
            <a:r>
              <a:rPr lang="en-GB" sz="1600" dirty="0"/>
              <a:t>A Decision tree is a flowchart like tree structure, where each internal node denotes a test on an attribute, each branch represents an outcome of the test, and each leaf node (terminal node) holds a class label. </a:t>
            </a:r>
            <a:r>
              <a:rPr lang="en-US" sz="1600" dirty="0"/>
              <a:t>In the Model 2 we have used Decision Tree Classifier algorithm to predict probabilities of borrower who may default their payment. </a:t>
            </a:r>
          </a:p>
          <a:p>
            <a:pPr marL="0" indent="0">
              <a:buNone/>
            </a:pPr>
            <a:r>
              <a:rPr lang="en-US" sz="1600" dirty="0"/>
              <a:t>c. Random Forest- </a:t>
            </a:r>
            <a:r>
              <a:rPr lang="en-GB" sz="1600" dirty="0"/>
              <a:t>Random forest classifier creates a set of decision trees from randomly selected subset of training set. It then aggregates the votes from different decision trees to decide the final class of the test object. </a:t>
            </a:r>
            <a:r>
              <a:rPr lang="en-US" sz="1600" dirty="0"/>
              <a:t>In the Model 3 we have used Decision Tree Classifier algorithm to predict probabilities of borrower who may default their payment. </a:t>
            </a:r>
          </a:p>
          <a:p>
            <a:pPr marL="0" indent="0">
              <a:buNone/>
            </a:pPr>
            <a:r>
              <a:rPr lang="en-US" sz="1600" dirty="0"/>
              <a:t>d. Bagging -</a:t>
            </a:r>
          </a:p>
          <a:p>
            <a:pPr marL="0" indent="0">
              <a:buNone/>
            </a:pPr>
            <a:endParaRPr lang="en-US" sz="1600" dirty="0"/>
          </a:p>
          <a:p>
            <a:pPr marL="0" indent="0">
              <a:buNone/>
            </a:pPr>
            <a:r>
              <a:rPr lang="en-US" sz="1600" b="1" dirty="0"/>
              <a:t>10. Analysis</a:t>
            </a:r>
          </a:p>
          <a:p>
            <a:pPr marL="0" indent="0">
              <a:buNone/>
            </a:pPr>
            <a:r>
              <a:rPr lang="en-US" sz="1600" dirty="0"/>
              <a:t>Analyzing results from different models. Checking confusion-matrix, precision(specificity) and recall(sensitivity) of the model. </a:t>
            </a:r>
          </a:p>
          <a:p>
            <a:pPr marL="0" indent="0">
              <a:buNone/>
            </a:pPr>
            <a:endParaRPr lang="en-US" sz="1600" dirty="0"/>
          </a:p>
          <a:p>
            <a:pPr marL="0" indent="0">
              <a:buNone/>
            </a:pPr>
            <a:r>
              <a:rPr lang="en-US" sz="1600" b="1" dirty="0"/>
              <a:t>11. Interpreting results</a:t>
            </a:r>
          </a:p>
          <a:p>
            <a:pPr marL="0" indent="0">
              <a:buNone/>
            </a:pPr>
            <a:r>
              <a:rPr lang="en-US" sz="1600" dirty="0"/>
              <a:t>Comparing results obtained from models</a:t>
            </a:r>
          </a:p>
          <a:p>
            <a:pPr marL="514350" indent="-514350">
              <a:buAutoNum type="alphaLcPeriod"/>
            </a:pPr>
            <a:endParaRPr lang="en-US" sz="1600" dirty="0"/>
          </a:p>
          <a:p>
            <a:pPr marL="0" indent="0">
              <a:buNone/>
            </a:pPr>
            <a:endParaRPr lang="en-US" sz="1600" dirty="0"/>
          </a:p>
          <a:p>
            <a:pPr marL="0" indent="0">
              <a:buNone/>
            </a:pPr>
            <a:endParaRPr lang="en-US" sz="1600" dirty="0"/>
          </a:p>
          <a:p>
            <a:pPr marL="0" indent="0">
              <a:buNone/>
            </a:pPr>
            <a:endParaRPr lang="en-US" sz="1600" dirty="0"/>
          </a:p>
          <a:p>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1141273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2BAD7-6BE1-46F7-8C41-3D88A74B0752}"/>
              </a:ext>
            </a:extLst>
          </p:cNvPr>
          <p:cNvSpPr>
            <a:spLocks noGrp="1"/>
          </p:cNvSpPr>
          <p:nvPr>
            <p:ph type="title"/>
          </p:nvPr>
        </p:nvSpPr>
        <p:spPr>
          <a:xfrm>
            <a:off x="839788" y="365126"/>
            <a:ext cx="10515600" cy="823912"/>
          </a:xfrm>
        </p:spPr>
        <p:txBody>
          <a:bodyPr/>
          <a:lstStyle/>
          <a:p>
            <a:pPr algn="ctr"/>
            <a:r>
              <a:rPr lang="en-US" b="1" dirty="0"/>
              <a:t>Results </a:t>
            </a:r>
            <a:endParaRPr lang="en-IN" b="1" dirty="0"/>
          </a:p>
        </p:txBody>
      </p:sp>
      <p:sp>
        <p:nvSpPr>
          <p:cNvPr id="3" name="Text Placeholder 2">
            <a:extLst>
              <a:ext uri="{FF2B5EF4-FFF2-40B4-BE49-F238E27FC236}">
                <a16:creationId xmlns:a16="http://schemas.microsoft.com/office/drawing/2014/main" id="{1A2BDE87-F4FC-4D23-A6E8-24C435AF16B9}"/>
              </a:ext>
            </a:extLst>
          </p:cNvPr>
          <p:cNvSpPr>
            <a:spLocks noGrp="1"/>
          </p:cNvSpPr>
          <p:nvPr>
            <p:ph type="body" idx="1"/>
          </p:nvPr>
        </p:nvSpPr>
        <p:spPr>
          <a:xfrm>
            <a:off x="839788" y="1189038"/>
            <a:ext cx="5157787" cy="492125"/>
          </a:xfrm>
        </p:spPr>
        <p:txBody>
          <a:bodyPr/>
          <a:lstStyle/>
          <a:p>
            <a:r>
              <a:rPr lang="en-US" b="0" dirty="0"/>
              <a:t>Logistic Regression </a:t>
            </a:r>
            <a:endParaRPr lang="en-IN" b="0" dirty="0"/>
          </a:p>
        </p:txBody>
      </p:sp>
      <p:pic>
        <p:nvPicPr>
          <p:cNvPr id="8" name="Content Placeholder 7">
            <a:extLst>
              <a:ext uri="{FF2B5EF4-FFF2-40B4-BE49-F238E27FC236}">
                <a16:creationId xmlns:a16="http://schemas.microsoft.com/office/drawing/2014/main" id="{BFF81DEA-66D7-4AE8-8EF4-F765C26FA87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61536" y="1681163"/>
            <a:ext cx="5136039" cy="4508501"/>
          </a:xfrm>
        </p:spPr>
      </p:pic>
      <p:sp>
        <p:nvSpPr>
          <p:cNvPr id="5" name="Text Placeholder 4">
            <a:extLst>
              <a:ext uri="{FF2B5EF4-FFF2-40B4-BE49-F238E27FC236}">
                <a16:creationId xmlns:a16="http://schemas.microsoft.com/office/drawing/2014/main" id="{26EB06B3-766C-4C7A-BF8E-42DF66F8360F}"/>
              </a:ext>
            </a:extLst>
          </p:cNvPr>
          <p:cNvSpPr>
            <a:spLocks noGrp="1"/>
          </p:cNvSpPr>
          <p:nvPr>
            <p:ph type="body" sz="quarter" idx="3"/>
          </p:nvPr>
        </p:nvSpPr>
        <p:spPr>
          <a:xfrm>
            <a:off x="6172200" y="1189038"/>
            <a:ext cx="5183188" cy="492125"/>
          </a:xfrm>
        </p:spPr>
        <p:txBody>
          <a:bodyPr/>
          <a:lstStyle/>
          <a:p>
            <a:r>
              <a:rPr lang="en-US" b="0" dirty="0"/>
              <a:t>Decision Tree</a:t>
            </a:r>
            <a:endParaRPr lang="en-IN" b="0" dirty="0"/>
          </a:p>
        </p:txBody>
      </p:sp>
      <p:pic>
        <p:nvPicPr>
          <p:cNvPr id="9" name="Content Placeholder 8">
            <a:extLst>
              <a:ext uri="{FF2B5EF4-FFF2-40B4-BE49-F238E27FC236}">
                <a16:creationId xmlns:a16="http://schemas.microsoft.com/office/drawing/2014/main" id="{BBCCA3D7-2A1A-42F0-9CAE-B4BCB5F3E50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21980" y="1681162"/>
            <a:ext cx="4566930" cy="4520683"/>
          </a:xfrm>
        </p:spPr>
      </p:pic>
    </p:spTree>
    <p:extLst>
      <p:ext uri="{BB962C8B-B14F-4D97-AF65-F5344CB8AC3E}">
        <p14:creationId xmlns:p14="http://schemas.microsoft.com/office/powerpoint/2010/main" val="1184402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2BAD7-6BE1-46F7-8C41-3D88A74B0752}"/>
              </a:ext>
            </a:extLst>
          </p:cNvPr>
          <p:cNvSpPr>
            <a:spLocks noGrp="1"/>
          </p:cNvSpPr>
          <p:nvPr>
            <p:ph type="title"/>
          </p:nvPr>
        </p:nvSpPr>
        <p:spPr>
          <a:xfrm>
            <a:off x="839788" y="365126"/>
            <a:ext cx="10515600" cy="823912"/>
          </a:xfrm>
        </p:spPr>
        <p:txBody>
          <a:bodyPr/>
          <a:lstStyle/>
          <a:p>
            <a:pPr algn="ctr"/>
            <a:r>
              <a:rPr lang="en-US" b="1" dirty="0"/>
              <a:t>Results </a:t>
            </a:r>
            <a:endParaRPr lang="en-IN" b="1" dirty="0"/>
          </a:p>
        </p:txBody>
      </p:sp>
      <p:sp>
        <p:nvSpPr>
          <p:cNvPr id="3" name="Text Placeholder 2">
            <a:extLst>
              <a:ext uri="{FF2B5EF4-FFF2-40B4-BE49-F238E27FC236}">
                <a16:creationId xmlns:a16="http://schemas.microsoft.com/office/drawing/2014/main" id="{1A2BDE87-F4FC-4D23-A6E8-24C435AF16B9}"/>
              </a:ext>
            </a:extLst>
          </p:cNvPr>
          <p:cNvSpPr>
            <a:spLocks noGrp="1"/>
          </p:cNvSpPr>
          <p:nvPr>
            <p:ph type="body" idx="1"/>
          </p:nvPr>
        </p:nvSpPr>
        <p:spPr>
          <a:xfrm>
            <a:off x="839788" y="1189038"/>
            <a:ext cx="5157787" cy="492125"/>
          </a:xfrm>
        </p:spPr>
        <p:txBody>
          <a:bodyPr/>
          <a:lstStyle/>
          <a:p>
            <a:r>
              <a:rPr lang="en-US" b="0" dirty="0"/>
              <a:t>Random Forest	</a:t>
            </a:r>
            <a:endParaRPr lang="en-IN" b="0" dirty="0"/>
          </a:p>
        </p:txBody>
      </p:sp>
      <p:sp>
        <p:nvSpPr>
          <p:cNvPr id="5" name="Text Placeholder 4">
            <a:extLst>
              <a:ext uri="{FF2B5EF4-FFF2-40B4-BE49-F238E27FC236}">
                <a16:creationId xmlns:a16="http://schemas.microsoft.com/office/drawing/2014/main" id="{26EB06B3-766C-4C7A-BF8E-42DF66F8360F}"/>
              </a:ext>
            </a:extLst>
          </p:cNvPr>
          <p:cNvSpPr>
            <a:spLocks noGrp="1"/>
          </p:cNvSpPr>
          <p:nvPr>
            <p:ph type="body" sz="quarter" idx="3"/>
          </p:nvPr>
        </p:nvSpPr>
        <p:spPr>
          <a:xfrm>
            <a:off x="6172200" y="1189038"/>
            <a:ext cx="5183188" cy="492125"/>
          </a:xfrm>
        </p:spPr>
        <p:txBody>
          <a:bodyPr/>
          <a:lstStyle/>
          <a:p>
            <a:r>
              <a:rPr lang="en-US" b="0" dirty="0"/>
              <a:t>Boosting</a:t>
            </a:r>
            <a:endParaRPr lang="en-IN" b="0" dirty="0"/>
          </a:p>
        </p:txBody>
      </p:sp>
      <p:pic>
        <p:nvPicPr>
          <p:cNvPr id="8" name="Content Placeholder 7">
            <a:extLst>
              <a:ext uri="{FF2B5EF4-FFF2-40B4-BE49-F238E27FC236}">
                <a16:creationId xmlns:a16="http://schemas.microsoft.com/office/drawing/2014/main" id="{9AB681A2-0580-4298-A0FF-A9D97D227D4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53255" y="1728264"/>
            <a:ext cx="4624440" cy="4333313"/>
          </a:xfrm>
        </p:spPr>
      </p:pic>
      <p:pic>
        <p:nvPicPr>
          <p:cNvPr id="13" name="Content Placeholder 12">
            <a:extLst>
              <a:ext uri="{FF2B5EF4-FFF2-40B4-BE49-F238E27FC236}">
                <a16:creationId xmlns:a16="http://schemas.microsoft.com/office/drawing/2014/main" id="{E3984AFA-A3B1-476D-AF02-3734DEE191D5}"/>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1742218"/>
            <a:ext cx="4555365" cy="4333312"/>
          </a:xfrm>
        </p:spPr>
      </p:pic>
    </p:spTree>
    <p:extLst>
      <p:ext uri="{BB962C8B-B14F-4D97-AF65-F5344CB8AC3E}">
        <p14:creationId xmlns:p14="http://schemas.microsoft.com/office/powerpoint/2010/main" val="3960629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30DBF-341C-4A01-99E8-7B4EF167A2EB}"/>
              </a:ext>
            </a:extLst>
          </p:cNvPr>
          <p:cNvSpPr>
            <a:spLocks noGrp="1"/>
          </p:cNvSpPr>
          <p:nvPr>
            <p:ph type="title"/>
          </p:nvPr>
        </p:nvSpPr>
        <p:spPr/>
        <p:txBody>
          <a:bodyPr>
            <a:normAutofit/>
          </a:bodyPr>
          <a:lstStyle/>
          <a:p>
            <a:r>
              <a:rPr lang="en-US" sz="3600" b="1" dirty="0"/>
              <a:t>Result Description </a:t>
            </a:r>
            <a:endParaRPr lang="en-IN" sz="3600" b="1" dirty="0"/>
          </a:p>
        </p:txBody>
      </p:sp>
      <p:sp>
        <p:nvSpPr>
          <p:cNvPr id="3" name="Content Placeholder 2">
            <a:extLst>
              <a:ext uri="{FF2B5EF4-FFF2-40B4-BE49-F238E27FC236}">
                <a16:creationId xmlns:a16="http://schemas.microsoft.com/office/drawing/2014/main" id="{AA400CEC-AF57-4DC9-8BE6-0497C01AEE7E}"/>
              </a:ext>
            </a:extLst>
          </p:cNvPr>
          <p:cNvSpPr>
            <a:spLocks noGrp="1"/>
          </p:cNvSpPr>
          <p:nvPr>
            <p:ph idx="1"/>
          </p:nvPr>
        </p:nvSpPr>
        <p:spPr>
          <a:xfrm>
            <a:off x="896923" y="1690688"/>
            <a:ext cx="10515600" cy="4721167"/>
          </a:xfrm>
        </p:spPr>
        <p:txBody>
          <a:bodyPr>
            <a:normAutofit fontScale="70000" lnSpcReduction="20000"/>
          </a:bodyPr>
          <a:lstStyle/>
          <a:p>
            <a:pPr marL="0" indent="0">
              <a:buNone/>
            </a:pPr>
            <a:r>
              <a:rPr lang="en-GB" dirty="0"/>
              <a:t>As we see from results from the various model we have checked the confusion matrix and accuracy.</a:t>
            </a:r>
          </a:p>
          <a:p>
            <a:r>
              <a:rPr lang="en-GB" dirty="0"/>
              <a:t>From logistic regression model we got accuracy of 99.97% accuracy and sensitivity of 80%.</a:t>
            </a:r>
          </a:p>
          <a:p>
            <a:r>
              <a:rPr lang="en-GB" dirty="0"/>
              <a:t>From Decision Tree model we got accuracy of 99.97% accuracy and sensitivity of 79%.</a:t>
            </a:r>
          </a:p>
          <a:p>
            <a:r>
              <a:rPr lang="en-GB" dirty="0"/>
              <a:t>From Random Forest model we got  overall accuracy of 39.72% accuracy and sensitivity of 100%.</a:t>
            </a:r>
          </a:p>
          <a:p>
            <a:r>
              <a:rPr lang="en-GB" dirty="0"/>
              <a:t>From Ensemble Boosting model we got accuracy of 28.001% accuracy and sensitivity of 100%.</a:t>
            </a:r>
          </a:p>
          <a:p>
            <a:endParaRPr lang="en-GB" dirty="0"/>
          </a:p>
          <a:p>
            <a:pPr marL="0" indent="0">
              <a:buNone/>
            </a:pPr>
            <a:r>
              <a:rPr lang="en-GB" dirty="0"/>
              <a:t>If we compare all the models we se last two model are not precisely accurate. </a:t>
            </a:r>
          </a:p>
          <a:p>
            <a:pPr marL="0" indent="0">
              <a:buNone/>
            </a:pPr>
            <a:r>
              <a:rPr lang="en-GB" dirty="0"/>
              <a:t>However in comparison between Logistic regression model and Decision Tree Model, both are performing similarly. But in case of logistic regression model we get better sensitivity.</a:t>
            </a:r>
          </a:p>
          <a:p>
            <a:pPr marL="0" indent="0">
              <a:buNone/>
            </a:pPr>
            <a:endParaRPr lang="en-GB" dirty="0"/>
          </a:p>
          <a:p>
            <a:pPr marL="0" indent="0">
              <a:buNone/>
            </a:pPr>
            <a:r>
              <a:rPr lang="en-GB" dirty="0"/>
              <a:t>Therefore we are considering </a:t>
            </a:r>
            <a:r>
              <a:rPr lang="en-GB" b="1" dirty="0"/>
              <a:t>Logistic regression model</a:t>
            </a:r>
            <a:r>
              <a:rPr lang="en-GB" dirty="0"/>
              <a:t> as our final model for prediction of credit worthiness of borrower.</a:t>
            </a:r>
          </a:p>
          <a:p>
            <a:endParaRPr lang="en-GB" dirty="0"/>
          </a:p>
          <a:p>
            <a:pPr marL="0" indent="0">
              <a:buNone/>
            </a:pPr>
            <a:r>
              <a:rPr lang="en-GB" dirty="0"/>
              <a:t> </a:t>
            </a:r>
            <a:endParaRPr lang="en-IN" dirty="0"/>
          </a:p>
        </p:txBody>
      </p:sp>
    </p:spTree>
    <p:extLst>
      <p:ext uri="{BB962C8B-B14F-4D97-AF65-F5344CB8AC3E}">
        <p14:creationId xmlns:p14="http://schemas.microsoft.com/office/powerpoint/2010/main" val="1318105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0EF44-FDF7-4F53-B65E-81D2201B3FF0}"/>
              </a:ext>
            </a:extLst>
          </p:cNvPr>
          <p:cNvSpPr>
            <a:spLocks noGrp="1"/>
          </p:cNvSpPr>
          <p:nvPr>
            <p:ph type="title"/>
          </p:nvPr>
        </p:nvSpPr>
        <p:spPr/>
        <p:txBody>
          <a:bodyPr/>
          <a:lstStyle/>
          <a:p>
            <a:r>
              <a:rPr lang="en-US" dirty="0"/>
              <a:t>Conclusion </a:t>
            </a:r>
            <a:endParaRPr lang="en-IN" dirty="0"/>
          </a:p>
        </p:txBody>
      </p:sp>
      <p:sp>
        <p:nvSpPr>
          <p:cNvPr id="3" name="Content Placeholder 2">
            <a:extLst>
              <a:ext uri="{FF2B5EF4-FFF2-40B4-BE49-F238E27FC236}">
                <a16:creationId xmlns:a16="http://schemas.microsoft.com/office/drawing/2014/main" id="{BFA1C439-9BE4-46F2-984F-89B68CA16DCA}"/>
              </a:ext>
            </a:extLst>
          </p:cNvPr>
          <p:cNvSpPr>
            <a:spLocks noGrp="1"/>
          </p:cNvSpPr>
          <p:nvPr>
            <p:ph idx="1"/>
          </p:nvPr>
        </p:nvSpPr>
        <p:spPr/>
        <p:txBody>
          <a:bodyPr/>
          <a:lstStyle/>
          <a:p>
            <a:pPr marL="0" indent="0">
              <a:buNone/>
            </a:pPr>
            <a:r>
              <a:rPr lang="en-GB" dirty="0"/>
              <a:t>Banks seeks lot of information from borrower to provide credit/loan before making any credit decision.  As we already see from this data set that bank collect information from various source like from borrower, credit agencies, third party vendor etc.. </a:t>
            </a:r>
          </a:p>
          <a:p>
            <a:pPr marL="0" indent="0">
              <a:buNone/>
            </a:pPr>
            <a:r>
              <a:rPr lang="en-GB" dirty="0"/>
              <a:t>With the help of these information bank decides the credit-worthiness of borrower but if it done manually it will take lot of time as well as cost to bank.</a:t>
            </a:r>
          </a:p>
          <a:p>
            <a:pPr marL="0" indent="0">
              <a:buNone/>
            </a:pPr>
            <a:r>
              <a:rPr lang="en-GB" dirty="0"/>
              <a:t>However with the help of using analytical tools and algorithm bank will save a lot of time and cost as well as get more accurate results and can make better business decision.</a:t>
            </a:r>
            <a:endParaRPr lang="en-IN" dirty="0"/>
          </a:p>
        </p:txBody>
      </p:sp>
    </p:spTree>
    <p:extLst>
      <p:ext uri="{BB962C8B-B14F-4D97-AF65-F5344CB8AC3E}">
        <p14:creationId xmlns:p14="http://schemas.microsoft.com/office/powerpoint/2010/main" val="511183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1FA0B-82EE-4469-BD23-0DC17CE3FE1B}"/>
              </a:ext>
            </a:extLst>
          </p:cNvPr>
          <p:cNvSpPr>
            <a:spLocks noGrp="1"/>
          </p:cNvSpPr>
          <p:nvPr>
            <p:ph type="title"/>
          </p:nvPr>
        </p:nvSpPr>
        <p:spPr/>
        <p:txBody>
          <a:bodyPr/>
          <a:lstStyle/>
          <a:p>
            <a:r>
              <a:rPr lang="en-US" b="1" dirty="0"/>
              <a:t>Table Of Content:</a:t>
            </a:r>
            <a:endParaRPr lang="en-IN" b="1" dirty="0"/>
          </a:p>
        </p:txBody>
      </p:sp>
      <p:sp>
        <p:nvSpPr>
          <p:cNvPr id="3" name="Content Placeholder 2">
            <a:extLst>
              <a:ext uri="{FF2B5EF4-FFF2-40B4-BE49-F238E27FC236}">
                <a16:creationId xmlns:a16="http://schemas.microsoft.com/office/drawing/2014/main" id="{B1148420-FB71-438B-8DF9-8F09C5B4EBDD}"/>
              </a:ext>
            </a:extLst>
          </p:cNvPr>
          <p:cNvSpPr>
            <a:spLocks noGrp="1"/>
          </p:cNvSpPr>
          <p:nvPr>
            <p:ph idx="1"/>
          </p:nvPr>
        </p:nvSpPr>
        <p:spPr>
          <a:xfrm>
            <a:off x="838200" y="1825625"/>
            <a:ext cx="10205621" cy="4557420"/>
          </a:xfrm>
        </p:spPr>
        <p:txBody>
          <a:bodyPr>
            <a:normAutofit/>
          </a:bodyPr>
          <a:lstStyle/>
          <a:p>
            <a:pPr algn="just"/>
            <a:r>
              <a:rPr lang="en-US" sz="1700" dirty="0"/>
              <a:t>Introduction ............................................................................................................................................................ 2</a:t>
            </a:r>
          </a:p>
          <a:p>
            <a:pPr algn="just"/>
            <a:r>
              <a:rPr lang="en-US" sz="1700" dirty="0"/>
              <a:t>Summary of the data/ Review of Literature ........................................................................................................... 3</a:t>
            </a:r>
          </a:p>
          <a:p>
            <a:pPr algn="just"/>
            <a:r>
              <a:rPr lang="en-US" sz="1700" dirty="0"/>
              <a:t>Transforming Data .................................................................................................................................................. 4</a:t>
            </a:r>
          </a:p>
          <a:p>
            <a:pPr algn="just"/>
            <a:r>
              <a:rPr lang="en-US" sz="1700" dirty="0"/>
              <a:t>Treating missing data .............................................................................................................................................. 4</a:t>
            </a:r>
          </a:p>
          <a:p>
            <a:pPr algn="just"/>
            <a:r>
              <a:rPr lang="en-US" sz="1700" dirty="0"/>
              <a:t>Data Standardization .............................................................................................................................................. 4</a:t>
            </a:r>
          </a:p>
          <a:p>
            <a:pPr algn="just"/>
            <a:r>
              <a:rPr lang="en-US" sz="1700" dirty="0"/>
              <a:t>Label Encoding ………............................................................................................................................................... 4</a:t>
            </a:r>
          </a:p>
          <a:p>
            <a:pPr algn="just"/>
            <a:r>
              <a:rPr lang="en-US" sz="1700" dirty="0"/>
              <a:t>Data visualization .................................................................................................................................................... 5</a:t>
            </a:r>
          </a:p>
          <a:p>
            <a:pPr algn="just"/>
            <a:r>
              <a:rPr lang="en-US" sz="1700" dirty="0"/>
              <a:t>Steps performed ..................................................................................................................................................... 8</a:t>
            </a:r>
          </a:p>
          <a:p>
            <a:pPr algn="just"/>
            <a:r>
              <a:rPr lang="en-US" sz="1700" dirty="0"/>
              <a:t>Results ................................................................................................................................................................... 10</a:t>
            </a:r>
          </a:p>
          <a:p>
            <a:pPr algn="just"/>
            <a:r>
              <a:rPr lang="en-US" sz="1700" dirty="0"/>
              <a:t>Conclusion ............................................................................................................................................................. 12</a:t>
            </a:r>
          </a:p>
          <a:p>
            <a:pPr algn="just"/>
            <a:r>
              <a:rPr lang="en-US" sz="1700" dirty="0"/>
              <a:t>References ............................................................................................................................................................. 13</a:t>
            </a:r>
            <a:endParaRPr lang="en-IN" sz="1700" dirty="0"/>
          </a:p>
        </p:txBody>
      </p:sp>
    </p:spTree>
    <p:extLst>
      <p:ext uri="{BB962C8B-B14F-4D97-AF65-F5344CB8AC3E}">
        <p14:creationId xmlns:p14="http://schemas.microsoft.com/office/powerpoint/2010/main" val="220624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307172-3AEF-47B0-A27C-6943012C75A5}"/>
              </a:ext>
            </a:extLst>
          </p:cNvPr>
          <p:cNvSpPr/>
          <p:nvPr/>
        </p:nvSpPr>
        <p:spPr>
          <a:xfrm>
            <a:off x="1127463" y="563054"/>
            <a:ext cx="9628521" cy="57756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t>Credit-worthiness </a:t>
            </a:r>
            <a:r>
              <a:rPr lang="en-US" sz="3200" dirty="0"/>
              <a:t>Project </a:t>
            </a:r>
          </a:p>
          <a:p>
            <a:pPr algn="ctr"/>
            <a:r>
              <a:rPr lang="en-US" dirty="0"/>
              <a:t>DSP-27</a:t>
            </a:r>
          </a:p>
          <a:p>
            <a:pPr algn="ctr"/>
            <a:endParaRPr lang="en-US" dirty="0"/>
          </a:p>
          <a:p>
            <a:pPr algn="ctr"/>
            <a:endParaRPr lang="en-US" dirty="0"/>
          </a:p>
          <a:p>
            <a:r>
              <a:rPr lang="en-IN" dirty="0"/>
              <a:t>Predict credit-worthiness of a person applying for a loan.</a:t>
            </a:r>
          </a:p>
          <a:p>
            <a:endParaRPr lang="en-IN" dirty="0"/>
          </a:p>
          <a:p>
            <a:pPr algn="ctr"/>
            <a:r>
              <a:rPr lang="en-US" sz="2400" b="1" dirty="0"/>
              <a:t>Introduction</a:t>
            </a:r>
          </a:p>
          <a:p>
            <a:pPr algn="ctr"/>
            <a:endParaRPr lang="en-US" sz="2400" b="1" dirty="0"/>
          </a:p>
          <a:p>
            <a:r>
              <a:rPr lang="en-US" dirty="0"/>
              <a:t>In general, whenever an individual/corporation applies for a loan from a bank (or any loan issuer), their credit history undergoes a rigorous check to ensure that whether they are capable enough to pay off the loan (in this industry it is referred to as credit-worthiness). The data set contain complete loan data for all loans issued by XYZ Corp. through 2007-2015. The data contains the indicator of default, payment information, credit history, etc. By making  use of given data we are building data model to predict the probability of loan default, so that loss can be avoided in such cases. </a:t>
            </a:r>
          </a:p>
          <a:p>
            <a:endParaRPr lang="en-IN" dirty="0"/>
          </a:p>
          <a:p>
            <a:r>
              <a:rPr lang="en-US" dirty="0"/>
              <a:t>Number of observations in the given dataset: 855969</a:t>
            </a:r>
            <a:endParaRPr lang="en-IN" dirty="0"/>
          </a:p>
        </p:txBody>
      </p:sp>
    </p:spTree>
    <p:extLst>
      <p:ext uri="{BB962C8B-B14F-4D97-AF65-F5344CB8AC3E}">
        <p14:creationId xmlns:p14="http://schemas.microsoft.com/office/powerpoint/2010/main" val="1860968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48EE3-0861-4496-A3FC-908827AEC6CA}"/>
              </a:ext>
            </a:extLst>
          </p:cNvPr>
          <p:cNvSpPr>
            <a:spLocks noGrp="1"/>
          </p:cNvSpPr>
          <p:nvPr>
            <p:ph type="title"/>
          </p:nvPr>
        </p:nvSpPr>
        <p:spPr/>
        <p:txBody>
          <a:bodyPr/>
          <a:lstStyle/>
          <a:p>
            <a:r>
              <a:rPr lang="en-US"/>
              <a:t>Summary Of Data set </a:t>
            </a:r>
            <a:endParaRPr lang="en-IN"/>
          </a:p>
        </p:txBody>
      </p:sp>
      <p:sp>
        <p:nvSpPr>
          <p:cNvPr id="3" name="Content Placeholder 2">
            <a:extLst>
              <a:ext uri="{FF2B5EF4-FFF2-40B4-BE49-F238E27FC236}">
                <a16:creationId xmlns:a16="http://schemas.microsoft.com/office/drawing/2014/main" id="{C6C484BD-90FE-42AC-9101-F5FE066FFD0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28739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E2035-7FCC-4D11-AC3A-78824CA58187}"/>
              </a:ext>
            </a:extLst>
          </p:cNvPr>
          <p:cNvSpPr>
            <a:spLocks noGrp="1"/>
          </p:cNvSpPr>
          <p:nvPr>
            <p:ph type="title"/>
          </p:nvPr>
        </p:nvSpPr>
        <p:spPr>
          <a:xfrm>
            <a:off x="838200" y="204869"/>
            <a:ext cx="10515600" cy="624689"/>
          </a:xfrm>
        </p:spPr>
        <p:txBody>
          <a:bodyPr>
            <a:noAutofit/>
          </a:bodyPr>
          <a:lstStyle/>
          <a:p>
            <a:pPr algn="ctr"/>
            <a:br>
              <a:rPr lang="en-IN" sz="2400" dirty="0"/>
            </a:br>
            <a:r>
              <a:rPr lang="en-IN" sz="2400" b="1" u="sng" dirty="0"/>
              <a:t>The Dataset</a:t>
            </a:r>
            <a:br>
              <a:rPr lang="en-IN" sz="2400" dirty="0"/>
            </a:br>
            <a:r>
              <a:rPr lang="en-IN" sz="2400" dirty="0"/>
              <a:t>• • •</a:t>
            </a:r>
            <a:br>
              <a:rPr lang="en-IN" sz="2400" dirty="0"/>
            </a:br>
            <a:endParaRPr lang="en-IN" sz="2400" dirty="0"/>
          </a:p>
        </p:txBody>
      </p:sp>
      <p:sp>
        <p:nvSpPr>
          <p:cNvPr id="5" name="Text Placeholder 3">
            <a:extLst>
              <a:ext uri="{FF2B5EF4-FFF2-40B4-BE49-F238E27FC236}">
                <a16:creationId xmlns:a16="http://schemas.microsoft.com/office/drawing/2014/main" id="{69BBC5A7-FA64-4591-9DDE-4523BD6C3967}"/>
              </a:ext>
            </a:extLst>
          </p:cNvPr>
          <p:cNvSpPr txBox="1">
            <a:spLocks noGrp="1"/>
          </p:cNvSpPr>
          <p:nvPr>
            <p:ph sz="half" idx="1"/>
          </p:nvPr>
        </p:nvSpPr>
        <p:spPr>
          <a:xfrm>
            <a:off x="838200" y="830263"/>
            <a:ext cx="2328863" cy="5346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i="1" dirty="0"/>
              <a:t>Categorical Variables:</a:t>
            </a:r>
          </a:p>
          <a:p>
            <a:pPr>
              <a:buFont typeface="Wingdings" panose="05000000000000000000" pitchFamily="2" charset="2"/>
              <a:buChar char="Ø"/>
            </a:pPr>
            <a:r>
              <a:rPr lang="en-IN" sz="1600" dirty="0"/>
              <a:t>Term </a:t>
            </a:r>
          </a:p>
          <a:p>
            <a:pPr>
              <a:buFont typeface="Wingdings" panose="05000000000000000000" pitchFamily="2" charset="2"/>
              <a:buChar char="Ø"/>
            </a:pPr>
            <a:r>
              <a:rPr lang="en-IN" sz="1600" dirty="0"/>
              <a:t>Grade</a:t>
            </a:r>
          </a:p>
          <a:p>
            <a:pPr>
              <a:buFont typeface="Wingdings" panose="05000000000000000000" pitchFamily="2" charset="2"/>
              <a:buChar char="Ø"/>
            </a:pPr>
            <a:r>
              <a:rPr lang="en-IN" sz="1600" dirty="0" err="1"/>
              <a:t>home_ownership</a:t>
            </a:r>
            <a:endParaRPr lang="en-IN" sz="1600" dirty="0"/>
          </a:p>
          <a:p>
            <a:pPr>
              <a:buFont typeface="Wingdings" panose="05000000000000000000" pitchFamily="2" charset="2"/>
              <a:buChar char="Ø"/>
            </a:pPr>
            <a:r>
              <a:rPr lang="en-IN" sz="1600" dirty="0" err="1"/>
              <a:t>verification_status</a:t>
            </a:r>
            <a:endParaRPr lang="en-IN" sz="1600" dirty="0"/>
          </a:p>
          <a:p>
            <a:pPr>
              <a:buFont typeface="Wingdings" panose="05000000000000000000" pitchFamily="2" charset="2"/>
              <a:buChar char="Ø"/>
            </a:pPr>
            <a:r>
              <a:rPr lang="en-IN" sz="1600" dirty="0" err="1"/>
              <a:t>issue_d</a:t>
            </a:r>
            <a:endParaRPr lang="en-IN" sz="1600" dirty="0"/>
          </a:p>
          <a:p>
            <a:pPr>
              <a:buFont typeface="Wingdings" panose="05000000000000000000" pitchFamily="2" charset="2"/>
              <a:buChar char="Ø"/>
            </a:pPr>
            <a:r>
              <a:rPr lang="en-IN" sz="1600" dirty="0"/>
              <a:t>Purpose</a:t>
            </a:r>
          </a:p>
          <a:p>
            <a:pPr>
              <a:buFont typeface="Wingdings" panose="05000000000000000000" pitchFamily="2" charset="2"/>
              <a:buChar char="Ø"/>
            </a:pPr>
            <a:r>
              <a:rPr lang="en-IN" sz="1600" dirty="0" err="1"/>
              <a:t>initial_list_status</a:t>
            </a:r>
            <a:endParaRPr lang="en-IN" sz="1600" dirty="0"/>
          </a:p>
          <a:p>
            <a:pPr>
              <a:buFont typeface="Wingdings" panose="05000000000000000000" pitchFamily="2" charset="2"/>
              <a:buChar char="Ø"/>
            </a:pPr>
            <a:r>
              <a:rPr lang="en-IN" sz="1600" dirty="0" err="1"/>
              <a:t>application_type</a:t>
            </a:r>
            <a:endParaRPr lang="en-IN" sz="1600" dirty="0"/>
          </a:p>
        </p:txBody>
      </p:sp>
      <p:sp>
        <p:nvSpPr>
          <p:cNvPr id="6" name="Text Placeholder 3">
            <a:extLst>
              <a:ext uri="{FF2B5EF4-FFF2-40B4-BE49-F238E27FC236}">
                <a16:creationId xmlns:a16="http://schemas.microsoft.com/office/drawing/2014/main" id="{59E9DAE1-2330-4927-8073-312069DAA0D2}"/>
              </a:ext>
            </a:extLst>
          </p:cNvPr>
          <p:cNvSpPr txBox="1">
            <a:spLocks/>
          </p:cNvSpPr>
          <p:nvPr/>
        </p:nvSpPr>
        <p:spPr>
          <a:xfrm>
            <a:off x="3865775" y="830263"/>
            <a:ext cx="2572732" cy="582286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i="1" dirty="0"/>
              <a:t>Continuous Variables:</a:t>
            </a:r>
          </a:p>
          <a:p>
            <a:pPr>
              <a:buFont typeface="Wingdings" panose="05000000000000000000" pitchFamily="2" charset="2"/>
              <a:buChar char="Ø"/>
            </a:pPr>
            <a:r>
              <a:rPr lang="en-IN" sz="1600" dirty="0" err="1"/>
              <a:t>loan_amnt</a:t>
            </a:r>
            <a:endParaRPr lang="en-IN" sz="1600" dirty="0"/>
          </a:p>
          <a:p>
            <a:pPr>
              <a:buFont typeface="Wingdings" panose="05000000000000000000" pitchFamily="2" charset="2"/>
              <a:buChar char="Ø"/>
            </a:pPr>
            <a:r>
              <a:rPr lang="en-IN" sz="1600" dirty="0" err="1"/>
              <a:t>funded_amnt</a:t>
            </a:r>
            <a:endParaRPr lang="en-IN" sz="1600" dirty="0"/>
          </a:p>
          <a:p>
            <a:pPr>
              <a:buFont typeface="Wingdings" panose="05000000000000000000" pitchFamily="2" charset="2"/>
              <a:buChar char="Ø"/>
            </a:pPr>
            <a:r>
              <a:rPr lang="en-IN" sz="1600" dirty="0" err="1"/>
              <a:t>funded_amnt_inv</a:t>
            </a:r>
            <a:endParaRPr lang="en-IN" sz="1600" dirty="0"/>
          </a:p>
          <a:p>
            <a:pPr>
              <a:buFont typeface="Wingdings" panose="05000000000000000000" pitchFamily="2" charset="2"/>
              <a:buChar char="Ø"/>
            </a:pPr>
            <a:r>
              <a:rPr lang="en-IN" sz="1600" dirty="0" err="1"/>
              <a:t>int_rate</a:t>
            </a:r>
            <a:endParaRPr lang="en-IN" sz="1600" dirty="0"/>
          </a:p>
          <a:p>
            <a:pPr>
              <a:buFont typeface="Wingdings" panose="05000000000000000000" pitchFamily="2" charset="2"/>
              <a:buChar char="Ø"/>
            </a:pPr>
            <a:r>
              <a:rPr lang="en-IN" sz="1600" dirty="0" err="1"/>
              <a:t>Installment</a:t>
            </a:r>
            <a:endParaRPr lang="en-IN" sz="1600" dirty="0"/>
          </a:p>
          <a:p>
            <a:pPr>
              <a:buFont typeface="Wingdings" panose="05000000000000000000" pitchFamily="2" charset="2"/>
              <a:buChar char="Ø"/>
            </a:pPr>
            <a:r>
              <a:rPr lang="en-IN" sz="1600" dirty="0" err="1"/>
              <a:t>emp_length</a:t>
            </a:r>
            <a:endParaRPr lang="en-IN" sz="1600" dirty="0"/>
          </a:p>
          <a:p>
            <a:pPr>
              <a:buFont typeface="Wingdings" panose="05000000000000000000" pitchFamily="2" charset="2"/>
              <a:buChar char="Ø"/>
            </a:pPr>
            <a:r>
              <a:rPr lang="en-IN" sz="1600" dirty="0" err="1"/>
              <a:t>annual_inc</a:t>
            </a:r>
            <a:endParaRPr lang="en-IN" sz="1600" dirty="0"/>
          </a:p>
          <a:p>
            <a:pPr>
              <a:buFont typeface="Wingdings" panose="05000000000000000000" pitchFamily="2" charset="2"/>
              <a:buChar char="Ø"/>
            </a:pPr>
            <a:r>
              <a:rPr lang="en-IN" sz="1600" dirty="0" err="1"/>
              <a:t>Dti</a:t>
            </a:r>
            <a:endParaRPr lang="en-IN" sz="1600" dirty="0"/>
          </a:p>
          <a:p>
            <a:pPr>
              <a:buFont typeface="Wingdings" panose="05000000000000000000" pitchFamily="2" charset="2"/>
              <a:buChar char="Ø"/>
            </a:pPr>
            <a:r>
              <a:rPr lang="en-IN" sz="1600" dirty="0"/>
              <a:t>delinq_2yrs</a:t>
            </a:r>
          </a:p>
          <a:p>
            <a:pPr>
              <a:buFont typeface="Wingdings" panose="05000000000000000000" pitchFamily="2" charset="2"/>
              <a:buChar char="Ø"/>
            </a:pPr>
            <a:r>
              <a:rPr lang="en-IN" sz="1600" dirty="0"/>
              <a:t>inq_last_6mths</a:t>
            </a:r>
          </a:p>
          <a:p>
            <a:pPr>
              <a:buFont typeface="Wingdings" panose="05000000000000000000" pitchFamily="2" charset="2"/>
              <a:buChar char="Ø"/>
            </a:pPr>
            <a:r>
              <a:rPr lang="en-IN" sz="1600" dirty="0" err="1"/>
              <a:t>mths_since_last_delinq</a:t>
            </a:r>
            <a:endParaRPr lang="en-IN" sz="1600" dirty="0"/>
          </a:p>
          <a:p>
            <a:pPr>
              <a:buFont typeface="Wingdings" panose="05000000000000000000" pitchFamily="2" charset="2"/>
              <a:buChar char="Ø"/>
            </a:pPr>
            <a:r>
              <a:rPr lang="en-IN" sz="1600" dirty="0" err="1"/>
              <a:t>open_acc</a:t>
            </a:r>
            <a:endParaRPr lang="en-IN" sz="1600" dirty="0"/>
          </a:p>
          <a:p>
            <a:pPr>
              <a:buFont typeface="Wingdings" panose="05000000000000000000" pitchFamily="2" charset="2"/>
              <a:buChar char="Ø"/>
            </a:pPr>
            <a:r>
              <a:rPr lang="en-IN" sz="1600" dirty="0" err="1"/>
              <a:t>pub_rec</a:t>
            </a:r>
            <a:endParaRPr lang="en-IN" sz="1600" dirty="0"/>
          </a:p>
          <a:p>
            <a:pPr>
              <a:buFont typeface="Wingdings" panose="05000000000000000000" pitchFamily="2" charset="2"/>
              <a:buChar char="Ø"/>
            </a:pPr>
            <a:r>
              <a:rPr lang="en-IN" sz="1600" dirty="0" err="1"/>
              <a:t>revol_bal</a:t>
            </a:r>
            <a:endParaRPr lang="en-IN" sz="1600" dirty="0"/>
          </a:p>
          <a:p>
            <a:pPr>
              <a:buFont typeface="Wingdings" panose="05000000000000000000" pitchFamily="2" charset="2"/>
              <a:buChar char="Ø"/>
            </a:pPr>
            <a:r>
              <a:rPr lang="en-IN" sz="1600" dirty="0" err="1"/>
              <a:t>revol_util</a:t>
            </a:r>
            <a:endParaRPr lang="en-IN" sz="1600" dirty="0"/>
          </a:p>
          <a:p>
            <a:pPr>
              <a:buFont typeface="Wingdings" panose="05000000000000000000" pitchFamily="2" charset="2"/>
              <a:buChar char="Ø"/>
            </a:pPr>
            <a:r>
              <a:rPr lang="en-IN" sz="1600" dirty="0" err="1"/>
              <a:t>total_acc</a:t>
            </a:r>
            <a:endParaRPr lang="en-IN" sz="1600" dirty="0"/>
          </a:p>
          <a:p>
            <a:pPr>
              <a:buFont typeface="Wingdings" panose="05000000000000000000" pitchFamily="2" charset="2"/>
              <a:buChar char="Ø"/>
            </a:pPr>
            <a:endParaRPr lang="en-IN" sz="1600" dirty="0"/>
          </a:p>
          <a:p>
            <a:pPr marL="342900" indent="-342900">
              <a:buFont typeface="+mj-lt"/>
              <a:buAutoNum type="arabicPeriod"/>
            </a:pPr>
            <a:endParaRPr lang="en-IN" sz="1600" dirty="0"/>
          </a:p>
          <a:p>
            <a:endParaRPr lang="en-IN" sz="1600" dirty="0"/>
          </a:p>
        </p:txBody>
      </p:sp>
      <p:sp>
        <p:nvSpPr>
          <p:cNvPr id="7" name="Text Placeholder 3">
            <a:extLst>
              <a:ext uri="{FF2B5EF4-FFF2-40B4-BE49-F238E27FC236}">
                <a16:creationId xmlns:a16="http://schemas.microsoft.com/office/drawing/2014/main" id="{42BF6419-1401-4924-90E6-CDDC3B0EE1F8}"/>
              </a:ext>
            </a:extLst>
          </p:cNvPr>
          <p:cNvSpPr txBox="1">
            <a:spLocks/>
          </p:cNvSpPr>
          <p:nvPr/>
        </p:nvSpPr>
        <p:spPr>
          <a:xfrm>
            <a:off x="6893349" y="830262"/>
            <a:ext cx="2572733" cy="582286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i="1" dirty="0"/>
              <a:t>Continuous Variables:</a:t>
            </a:r>
          </a:p>
          <a:p>
            <a:pPr>
              <a:buFont typeface="Wingdings" panose="05000000000000000000" pitchFamily="2" charset="2"/>
              <a:buChar char="Ø"/>
            </a:pPr>
            <a:r>
              <a:rPr lang="en-IN" sz="1600" dirty="0" err="1"/>
              <a:t>out_prncp</a:t>
            </a:r>
            <a:endParaRPr lang="en-IN" sz="1600" dirty="0"/>
          </a:p>
          <a:p>
            <a:pPr>
              <a:buFont typeface="Wingdings" panose="05000000000000000000" pitchFamily="2" charset="2"/>
              <a:buChar char="Ø"/>
            </a:pPr>
            <a:r>
              <a:rPr lang="en-IN" sz="1600" dirty="0" err="1"/>
              <a:t>total_pymnt</a:t>
            </a:r>
            <a:endParaRPr lang="en-IN" sz="1600" dirty="0"/>
          </a:p>
          <a:p>
            <a:pPr>
              <a:buFont typeface="Wingdings" panose="05000000000000000000" pitchFamily="2" charset="2"/>
              <a:buChar char="Ø"/>
            </a:pPr>
            <a:r>
              <a:rPr lang="en-IN" sz="1600" dirty="0" err="1"/>
              <a:t>total_rec_prncp</a:t>
            </a:r>
            <a:endParaRPr lang="en-IN" sz="1600" dirty="0"/>
          </a:p>
          <a:p>
            <a:pPr>
              <a:buFont typeface="Wingdings" panose="05000000000000000000" pitchFamily="2" charset="2"/>
              <a:buChar char="Ø"/>
            </a:pPr>
            <a:r>
              <a:rPr lang="en-IN" sz="1600" dirty="0" err="1"/>
              <a:t>total_rec_int</a:t>
            </a:r>
            <a:endParaRPr lang="en-IN" sz="1600" dirty="0"/>
          </a:p>
          <a:p>
            <a:pPr>
              <a:buFont typeface="Wingdings" panose="05000000000000000000" pitchFamily="2" charset="2"/>
              <a:buChar char="Ø"/>
            </a:pPr>
            <a:r>
              <a:rPr lang="en-IN" sz="1600" dirty="0" err="1"/>
              <a:t>total_rec_late_fee</a:t>
            </a:r>
            <a:endParaRPr lang="en-IN" sz="1600" dirty="0"/>
          </a:p>
          <a:p>
            <a:pPr>
              <a:buFont typeface="Wingdings" panose="05000000000000000000" pitchFamily="2" charset="2"/>
              <a:buChar char="Ø"/>
            </a:pPr>
            <a:r>
              <a:rPr lang="en-IN" sz="1600" dirty="0"/>
              <a:t>Recoveries</a:t>
            </a:r>
          </a:p>
          <a:p>
            <a:pPr>
              <a:buFont typeface="Wingdings" panose="05000000000000000000" pitchFamily="2" charset="2"/>
              <a:buChar char="Ø"/>
            </a:pPr>
            <a:r>
              <a:rPr lang="en-IN" sz="1600" dirty="0" err="1"/>
              <a:t>collection_recovery_fee</a:t>
            </a:r>
            <a:endParaRPr lang="en-IN" sz="1600" dirty="0"/>
          </a:p>
          <a:p>
            <a:pPr>
              <a:buFont typeface="Wingdings" panose="05000000000000000000" pitchFamily="2" charset="2"/>
              <a:buChar char="Ø"/>
            </a:pPr>
            <a:r>
              <a:rPr lang="en-IN" sz="1600" dirty="0" err="1"/>
              <a:t>last_pymnt_amnt</a:t>
            </a:r>
            <a:endParaRPr lang="en-IN" sz="1600" dirty="0"/>
          </a:p>
          <a:p>
            <a:pPr>
              <a:buFont typeface="Wingdings" panose="05000000000000000000" pitchFamily="2" charset="2"/>
              <a:buChar char="Ø"/>
            </a:pPr>
            <a:r>
              <a:rPr lang="fr-FR" sz="1600" dirty="0"/>
              <a:t>collections_12_mths_ex_med</a:t>
            </a:r>
          </a:p>
          <a:p>
            <a:pPr>
              <a:buFont typeface="Wingdings" panose="05000000000000000000" pitchFamily="2" charset="2"/>
              <a:buChar char="Ø"/>
            </a:pPr>
            <a:r>
              <a:rPr lang="en-IN" sz="1600" dirty="0" err="1"/>
              <a:t>policy_code</a:t>
            </a:r>
            <a:endParaRPr lang="en-IN" sz="1600" dirty="0"/>
          </a:p>
          <a:p>
            <a:pPr>
              <a:buFont typeface="Wingdings" panose="05000000000000000000" pitchFamily="2" charset="2"/>
              <a:buChar char="Ø"/>
            </a:pPr>
            <a:r>
              <a:rPr lang="en-IN" sz="1600" dirty="0" err="1"/>
              <a:t>application_type</a:t>
            </a:r>
            <a:endParaRPr lang="en-IN" sz="1600" dirty="0"/>
          </a:p>
          <a:p>
            <a:pPr>
              <a:buFont typeface="Wingdings" panose="05000000000000000000" pitchFamily="2" charset="2"/>
              <a:buChar char="Ø"/>
            </a:pPr>
            <a:r>
              <a:rPr lang="en-IN" sz="1600" dirty="0" err="1"/>
              <a:t>acc_now_delinq</a:t>
            </a:r>
            <a:endParaRPr lang="en-IN" sz="1600" dirty="0"/>
          </a:p>
          <a:p>
            <a:pPr>
              <a:buFont typeface="Wingdings" panose="05000000000000000000" pitchFamily="2" charset="2"/>
              <a:buChar char="Ø"/>
            </a:pPr>
            <a:r>
              <a:rPr lang="en-IN" sz="1600" dirty="0" err="1"/>
              <a:t>tot_coll_amt</a:t>
            </a:r>
            <a:endParaRPr lang="en-IN" sz="1600" dirty="0"/>
          </a:p>
          <a:p>
            <a:pPr>
              <a:buFont typeface="Wingdings" panose="05000000000000000000" pitchFamily="2" charset="2"/>
              <a:buChar char="Ø"/>
            </a:pPr>
            <a:r>
              <a:rPr lang="en-IN" sz="1600" dirty="0" err="1"/>
              <a:t>tot_cur_bal</a:t>
            </a:r>
            <a:endParaRPr lang="en-IN" sz="1600" dirty="0"/>
          </a:p>
          <a:p>
            <a:pPr>
              <a:buFont typeface="Wingdings" panose="05000000000000000000" pitchFamily="2" charset="2"/>
              <a:buChar char="Ø"/>
            </a:pPr>
            <a:r>
              <a:rPr lang="en-IN" sz="1600" dirty="0" err="1"/>
              <a:t>total_rev_hi_lim</a:t>
            </a:r>
            <a:endParaRPr lang="en-IN" sz="1600" dirty="0"/>
          </a:p>
          <a:p>
            <a:pPr>
              <a:buFont typeface="Wingdings" panose="05000000000000000000" pitchFamily="2" charset="2"/>
              <a:buChar char="Ø"/>
            </a:pPr>
            <a:r>
              <a:rPr lang="en-IN" sz="1600" dirty="0" err="1"/>
              <a:t>default_ind</a:t>
            </a:r>
            <a:endParaRPr lang="en-IN" sz="1600" dirty="0"/>
          </a:p>
          <a:p>
            <a:pPr marL="342900" indent="-342900">
              <a:buFont typeface="+mj-lt"/>
              <a:buAutoNum type="arabicPeriod"/>
            </a:pPr>
            <a:endParaRPr lang="en-IN" sz="1600" dirty="0"/>
          </a:p>
          <a:p>
            <a:pPr marL="342900" indent="-342900">
              <a:buFont typeface="+mj-lt"/>
              <a:buAutoNum type="arabicPeriod"/>
            </a:pPr>
            <a:endParaRPr lang="en-IN" sz="1600" dirty="0"/>
          </a:p>
        </p:txBody>
      </p:sp>
    </p:spTree>
    <p:extLst>
      <p:ext uri="{BB962C8B-B14F-4D97-AF65-F5344CB8AC3E}">
        <p14:creationId xmlns:p14="http://schemas.microsoft.com/office/powerpoint/2010/main" val="4129871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1F2FC-3DEB-4D38-947A-2417CCD7E9A6}"/>
              </a:ext>
            </a:extLst>
          </p:cNvPr>
          <p:cNvSpPr>
            <a:spLocks noGrp="1"/>
          </p:cNvSpPr>
          <p:nvPr>
            <p:ph type="title"/>
          </p:nvPr>
        </p:nvSpPr>
        <p:spPr>
          <a:xfrm>
            <a:off x="838200" y="133165"/>
            <a:ext cx="10515600" cy="1091953"/>
          </a:xfrm>
        </p:spPr>
        <p:txBody>
          <a:bodyPr>
            <a:noAutofit/>
          </a:bodyPr>
          <a:lstStyle/>
          <a:p>
            <a:pPr algn="ctr"/>
            <a:r>
              <a:rPr lang="en-US" sz="4000" b="1" dirty="0"/>
              <a:t>Transforming Data</a:t>
            </a:r>
            <a:br>
              <a:rPr lang="en-US" sz="4000" dirty="0"/>
            </a:br>
            <a:endParaRPr lang="en-IN" sz="4000" dirty="0"/>
          </a:p>
        </p:txBody>
      </p:sp>
      <p:sp>
        <p:nvSpPr>
          <p:cNvPr id="3" name="Content Placeholder 2">
            <a:extLst>
              <a:ext uri="{FF2B5EF4-FFF2-40B4-BE49-F238E27FC236}">
                <a16:creationId xmlns:a16="http://schemas.microsoft.com/office/drawing/2014/main" id="{C243F222-524A-4297-B958-E80A5A76F85E}"/>
              </a:ext>
            </a:extLst>
          </p:cNvPr>
          <p:cNvSpPr>
            <a:spLocks noGrp="1"/>
          </p:cNvSpPr>
          <p:nvPr>
            <p:ph idx="1"/>
          </p:nvPr>
        </p:nvSpPr>
        <p:spPr>
          <a:xfrm>
            <a:off x="838200" y="1305017"/>
            <a:ext cx="10515600" cy="4871946"/>
          </a:xfrm>
        </p:spPr>
        <p:txBody>
          <a:bodyPr>
            <a:normAutofit/>
          </a:bodyPr>
          <a:lstStyle/>
          <a:p>
            <a:r>
              <a:rPr lang="en-US" dirty="0"/>
              <a:t>Treating missing data</a:t>
            </a:r>
          </a:p>
          <a:p>
            <a:pPr marL="0" indent="0">
              <a:buNone/>
            </a:pPr>
            <a:r>
              <a:rPr lang="en-US" sz="2000" dirty="0"/>
              <a:t>	The missing data must be treated to ensure accurate analysis. We are dropping 34 variables from dataset as they are not important for our analysis. There are 7 variables from remaining contains missing data as we saw in the data summary. First we will make a list of those variables which needs to be treated. Once list is created we will use looping statements to replace the NA values with either mean or mode of that variable. We are using mean for continuous variable &amp; mode for categorical variable here.</a:t>
            </a:r>
          </a:p>
          <a:p>
            <a:pPr marL="0" indent="0">
              <a:buNone/>
            </a:pPr>
            <a:r>
              <a:rPr lang="en-US" sz="2000" dirty="0"/>
              <a:t>		‘</a:t>
            </a:r>
            <a:r>
              <a:rPr lang="en-US" sz="2000" dirty="0" err="1"/>
              <a:t>mths_since_last_delinq</a:t>
            </a:r>
            <a:r>
              <a:rPr lang="en-US" sz="2000" dirty="0"/>
              <a:t>’, ‘collections_12_mths_ex_med’ are the variables which are treated by filling ‘0’ in place of missing values.</a:t>
            </a:r>
          </a:p>
          <a:p>
            <a:pPr marL="0" indent="0">
              <a:buNone/>
            </a:pPr>
            <a:r>
              <a:rPr lang="en-US" sz="2000" dirty="0"/>
              <a:t>	Treatment of missing values ensures that the new data is the correct representation of the original data and it reduces the errors during analysis.</a:t>
            </a:r>
          </a:p>
          <a:p>
            <a:pPr marL="0" indent="0">
              <a:buNone/>
            </a:pPr>
            <a:r>
              <a:rPr lang="en-US" sz="2200" b="1" dirty="0"/>
              <a:t>Variables treated</a:t>
            </a:r>
            <a:r>
              <a:rPr lang="en-US" sz="2200" dirty="0"/>
              <a:t>:</a:t>
            </a:r>
            <a:r>
              <a:rPr lang="en-US" sz="2000" dirty="0"/>
              <a:t> '</a:t>
            </a:r>
            <a:r>
              <a:rPr lang="en-US" sz="2000" dirty="0" err="1"/>
              <a:t>emp_length</a:t>
            </a:r>
            <a:r>
              <a:rPr lang="en-US" sz="2000" dirty="0"/>
              <a:t>', '</a:t>
            </a:r>
            <a:r>
              <a:rPr lang="en-US" sz="2000" dirty="0" err="1"/>
              <a:t>tot_coll_amt</a:t>
            </a:r>
            <a:r>
              <a:rPr lang="en-US" sz="2000" dirty="0"/>
              <a:t>', '</a:t>
            </a:r>
            <a:r>
              <a:rPr lang="en-US" sz="2000" dirty="0" err="1"/>
              <a:t>tot_cur_bal</a:t>
            </a:r>
            <a:r>
              <a:rPr lang="en-US" sz="2000" dirty="0"/>
              <a:t>', 'total_rev_hi_</a:t>
            </a:r>
            <a:r>
              <a:rPr lang="en-US" sz="2000" dirty="0" err="1"/>
              <a:t>lim</a:t>
            </a:r>
            <a:r>
              <a:rPr lang="en-US" sz="2000" dirty="0"/>
              <a:t>','</a:t>
            </a:r>
            <a:r>
              <a:rPr lang="en-US" sz="2000" dirty="0" err="1"/>
              <a:t>revol_util</a:t>
            </a:r>
            <a:r>
              <a:rPr lang="en-US" sz="2000" dirty="0"/>
              <a:t>’</a:t>
            </a:r>
          </a:p>
          <a:p>
            <a:pPr marL="0" indent="0">
              <a:buNone/>
            </a:pPr>
            <a:r>
              <a:rPr lang="en-US" sz="2000" dirty="0"/>
              <a:t>		  ‘</a:t>
            </a:r>
            <a:r>
              <a:rPr lang="en-US" sz="2000" dirty="0" err="1"/>
              <a:t>mths_since_last_delinq</a:t>
            </a:r>
            <a:r>
              <a:rPr lang="en-US" sz="2000" dirty="0"/>
              <a:t>’, ‘collections_12_mths_ex_med’</a:t>
            </a:r>
          </a:p>
          <a:p>
            <a:pPr marL="0" indent="0">
              <a:buNone/>
            </a:pPr>
            <a:endParaRPr lang="en-US" sz="2000" dirty="0"/>
          </a:p>
        </p:txBody>
      </p:sp>
    </p:spTree>
    <p:extLst>
      <p:ext uri="{BB962C8B-B14F-4D97-AF65-F5344CB8AC3E}">
        <p14:creationId xmlns:p14="http://schemas.microsoft.com/office/powerpoint/2010/main" val="1408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3A6E3F-8730-4B0D-88DB-A233B8E5B615}"/>
              </a:ext>
            </a:extLst>
          </p:cNvPr>
          <p:cNvSpPr>
            <a:spLocks noGrp="1"/>
          </p:cNvSpPr>
          <p:nvPr>
            <p:ph idx="1"/>
          </p:nvPr>
        </p:nvSpPr>
        <p:spPr>
          <a:xfrm>
            <a:off x="838200" y="381741"/>
            <a:ext cx="10515600" cy="2086251"/>
          </a:xfrm>
        </p:spPr>
        <p:txBody>
          <a:bodyPr/>
          <a:lstStyle/>
          <a:p>
            <a:r>
              <a:rPr lang="en-US" b="1" dirty="0"/>
              <a:t>Data Standardization</a:t>
            </a:r>
          </a:p>
          <a:p>
            <a:pPr marL="0" indent="0">
              <a:buNone/>
            </a:pPr>
            <a:r>
              <a:rPr lang="en-US" sz="2000" dirty="0"/>
              <a:t>	Data standardization is a process in which data attributes within a data model are organized to increase the cohesion of entity types. In other words, the goal of data standardization is to reduce and even eliminate data redundancy, an important consideration for application developers because it is incredibly difficult to store objects in a database that maintains the same information in several places.</a:t>
            </a:r>
            <a:endParaRPr lang="en-IN" sz="2000" dirty="0"/>
          </a:p>
          <a:p>
            <a:endParaRPr lang="en-IN" dirty="0"/>
          </a:p>
        </p:txBody>
      </p:sp>
      <p:pic>
        <p:nvPicPr>
          <p:cNvPr id="14" name="Picture 13">
            <a:extLst>
              <a:ext uri="{FF2B5EF4-FFF2-40B4-BE49-F238E27FC236}">
                <a16:creationId xmlns:a16="http://schemas.microsoft.com/office/drawing/2014/main" id="{391E611B-934C-4DB7-92E0-4E01E7BA62CC}"/>
              </a:ext>
            </a:extLst>
          </p:cNvPr>
          <p:cNvPicPr>
            <a:picLocks noChangeAspect="1"/>
          </p:cNvPicPr>
          <p:nvPr/>
        </p:nvPicPr>
        <p:blipFill>
          <a:blip r:embed="rId2"/>
          <a:stretch>
            <a:fillRect/>
          </a:stretch>
        </p:blipFill>
        <p:spPr>
          <a:xfrm>
            <a:off x="1047565" y="2552700"/>
            <a:ext cx="9854214" cy="2086251"/>
          </a:xfrm>
          <a:prstGeom prst="rect">
            <a:avLst/>
          </a:prstGeom>
        </p:spPr>
      </p:pic>
      <p:sp>
        <p:nvSpPr>
          <p:cNvPr id="16" name="TextBox 15">
            <a:extLst>
              <a:ext uri="{FF2B5EF4-FFF2-40B4-BE49-F238E27FC236}">
                <a16:creationId xmlns:a16="http://schemas.microsoft.com/office/drawing/2014/main" id="{AEBA651B-72EE-40B0-9310-3D30B1D1DD70}"/>
              </a:ext>
            </a:extLst>
          </p:cNvPr>
          <p:cNvSpPr txBox="1"/>
          <p:nvPr/>
        </p:nvSpPr>
        <p:spPr>
          <a:xfrm>
            <a:off x="1047565" y="4838330"/>
            <a:ext cx="10395752" cy="1292662"/>
          </a:xfrm>
          <a:prstGeom prst="rect">
            <a:avLst/>
          </a:prstGeom>
          <a:noFill/>
        </p:spPr>
        <p:txBody>
          <a:bodyPr wrap="square" rtlCol="0">
            <a:spAutoFit/>
          </a:bodyPr>
          <a:lstStyle/>
          <a:p>
            <a:r>
              <a:rPr lang="en-US" dirty="0"/>
              <a:t>Above example shows how standardization works. </a:t>
            </a:r>
          </a:p>
          <a:p>
            <a:endParaRPr lang="en-US" dirty="0"/>
          </a:p>
          <a:p>
            <a:r>
              <a:rPr lang="en-US" sz="2400" b="1" dirty="0" err="1"/>
              <a:t>StandardScaler</a:t>
            </a:r>
            <a:r>
              <a:rPr lang="en-US" sz="2400" b="1" dirty="0"/>
              <a:t>():</a:t>
            </a:r>
            <a:r>
              <a:rPr lang="en-US" sz="2400" dirty="0"/>
              <a:t> </a:t>
            </a:r>
            <a:r>
              <a:rPr lang="en-US" dirty="0"/>
              <a:t>In order to standardize the data set we are  using </a:t>
            </a:r>
            <a:r>
              <a:rPr lang="en-US" dirty="0" err="1"/>
              <a:t>SatndardScaler</a:t>
            </a:r>
            <a:r>
              <a:rPr lang="en-US" dirty="0"/>
              <a:t>() on the data set. We are using the X train dataset to fit the data &amp; transforming other datasets </a:t>
            </a:r>
            <a:r>
              <a:rPr lang="en-US" dirty="0" err="1"/>
              <a:t>w.r.t.</a:t>
            </a:r>
            <a:r>
              <a:rPr lang="en-US" dirty="0"/>
              <a:t> X train dataset.</a:t>
            </a:r>
          </a:p>
        </p:txBody>
      </p:sp>
    </p:spTree>
    <p:extLst>
      <p:ext uri="{BB962C8B-B14F-4D97-AF65-F5344CB8AC3E}">
        <p14:creationId xmlns:p14="http://schemas.microsoft.com/office/powerpoint/2010/main" val="4068682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1B3E2-194B-4DA4-B5F6-125075359DFC}"/>
              </a:ext>
            </a:extLst>
          </p:cNvPr>
          <p:cNvSpPr>
            <a:spLocks noGrp="1"/>
          </p:cNvSpPr>
          <p:nvPr>
            <p:ph type="title"/>
          </p:nvPr>
        </p:nvSpPr>
        <p:spPr>
          <a:xfrm>
            <a:off x="839788" y="365125"/>
            <a:ext cx="10515600" cy="487131"/>
          </a:xfrm>
        </p:spPr>
        <p:txBody>
          <a:bodyPr>
            <a:normAutofit fontScale="90000"/>
          </a:bodyPr>
          <a:lstStyle/>
          <a:p>
            <a:pPr algn="ctr"/>
            <a:r>
              <a:rPr lang="en-US" b="1" dirty="0"/>
              <a:t>LABEL ENCODING</a:t>
            </a:r>
            <a:endParaRPr lang="en-IN" dirty="0"/>
          </a:p>
        </p:txBody>
      </p:sp>
      <p:sp>
        <p:nvSpPr>
          <p:cNvPr id="4" name="Content Placeholder 3">
            <a:extLst>
              <a:ext uri="{FF2B5EF4-FFF2-40B4-BE49-F238E27FC236}">
                <a16:creationId xmlns:a16="http://schemas.microsoft.com/office/drawing/2014/main" id="{27D83405-C06F-4E58-B472-C7BDB1F15ED7}"/>
              </a:ext>
            </a:extLst>
          </p:cNvPr>
          <p:cNvSpPr>
            <a:spLocks noGrp="1"/>
          </p:cNvSpPr>
          <p:nvPr>
            <p:ph sz="half" idx="2"/>
          </p:nvPr>
        </p:nvSpPr>
        <p:spPr>
          <a:xfrm>
            <a:off x="839788" y="2036024"/>
            <a:ext cx="5157787" cy="4153640"/>
          </a:xfrm>
        </p:spPr>
        <p:txBody>
          <a:bodyPr>
            <a:normAutofit/>
          </a:bodyPr>
          <a:lstStyle/>
          <a:p>
            <a:pPr marL="0" indent="0">
              <a:buNone/>
            </a:pPr>
            <a:r>
              <a:rPr lang="en-US" sz="1800" b="1" dirty="0"/>
              <a:t>Label encoded variables in our DATA:</a:t>
            </a:r>
            <a:endParaRPr lang="en-IN" sz="1800" dirty="0"/>
          </a:p>
          <a:p>
            <a:r>
              <a:rPr lang="en-US" sz="1600" dirty="0"/>
              <a:t>In “</a:t>
            </a:r>
            <a:r>
              <a:rPr lang="en-US" sz="1600" dirty="0" err="1"/>
              <a:t>emp_length</a:t>
            </a:r>
            <a:r>
              <a:rPr lang="en-US" sz="1600" dirty="0"/>
              <a:t>” we have converted values to '</a:t>
            </a:r>
            <a:r>
              <a:rPr lang="en-US" sz="1600" dirty="0" err="1"/>
              <a:t>emp_length</a:t>
            </a:r>
            <a:r>
              <a:rPr lang="en-US" sz="1600" dirty="0"/>
              <a:t>' &lt; 1 year':0,'1 year':1,'2 years':2,'3 years':3,'4 years':4,'5 years':5,'6 years':6,'7 years':7,'8 years':8,'9 years':9,'10+ years':10.</a:t>
            </a:r>
            <a:endParaRPr lang="en-IN" sz="1600" dirty="0"/>
          </a:p>
          <a:p>
            <a:r>
              <a:rPr lang="en-US" sz="1600" dirty="0"/>
              <a:t>In our data we have used </a:t>
            </a:r>
            <a:r>
              <a:rPr lang="en-US" sz="1600" dirty="0" err="1"/>
              <a:t>LabelEncoding</a:t>
            </a:r>
            <a:r>
              <a:rPr lang="en-US" sz="1600" dirty="0"/>
              <a:t> for “term”, “Grade”, “</a:t>
            </a:r>
            <a:r>
              <a:rPr lang="en-US" sz="1600" dirty="0" err="1"/>
              <a:t>home_ownership</a:t>
            </a:r>
            <a:r>
              <a:rPr lang="en-US" sz="1600" dirty="0"/>
              <a:t>”, “</a:t>
            </a:r>
            <a:r>
              <a:rPr lang="en-US" sz="1600" dirty="0" err="1"/>
              <a:t>verification_status</a:t>
            </a:r>
            <a:r>
              <a:rPr lang="en-US" sz="1600" dirty="0"/>
              <a:t>”, “purpose”, “</a:t>
            </a:r>
            <a:r>
              <a:rPr lang="en-US" sz="1600" dirty="0" err="1"/>
              <a:t>application_type</a:t>
            </a:r>
            <a:r>
              <a:rPr lang="en-US" sz="1600" dirty="0"/>
              <a:t>”, “</a:t>
            </a:r>
            <a:r>
              <a:rPr lang="en-US" sz="1600" dirty="0" err="1"/>
              <a:t>initial_list_status</a:t>
            </a:r>
            <a:r>
              <a:rPr lang="en-US" sz="1600" dirty="0"/>
              <a:t>”.</a:t>
            </a:r>
            <a:endParaRPr lang="en-IN" sz="1600" dirty="0"/>
          </a:p>
          <a:p>
            <a:endParaRPr lang="en-IN" sz="1800" i="1" dirty="0"/>
          </a:p>
        </p:txBody>
      </p:sp>
      <p:pic>
        <p:nvPicPr>
          <p:cNvPr id="7" name="Content Placeholder 6">
            <a:extLst>
              <a:ext uri="{FF2B5EF4-FFF2-40B4-BE49-F238E27FC236}">
                <a16:creationId xmlns:a16="http://schemas.microsoft.com/office/drawing/2014/main" id="{B2E8168F-DC57-4C2C-9A68-821545ADBD41}"/>
              </a:ext>
            </a:extLst>
          </p:cNvPr>
          <p:cNvPicPr>
            <a:picLocks noGrp="1"/>
          </p:cNvPicPr>
          <p:nvPr>
            <p:ph sz="quarter" idx="4"/>
          </p:nvPr>
        </p:nvPicPr>
        <p:blipFill>
          <a:blip r:embed="rId2">
            <a:extLst>
              <a:ext uri="{28A0092B-C50C-407E-A947-70E740481C1C}">
                <a14:useLocalDpi xmlns:a14="http://schemas.microsoft.com/office/drawing/2010/main" val="0"/>
              </a:ext>
            </a:extLst>
          </a:blip>
          <a:stretch>
            <a:fillRect/>
          </a:stretch>
        </p:blipFill>
        <p:spPr>
          <a:xfrm>
            <a:off x="763621" y="4145872"/>
            <a:ext cx="5157788" cy="2347003"/>
          </a:xfrm>
          <a:prstGeom prst="rect">
            <a:avLst/>
          </a:prstGeom>
        </p:spPr>
      </p:pic>
      <p:sp>
        <p:nvSpPr>
          <p:cNvPr id="9" name="TextBox 8">
            <a:extLst>
              <a:ext uri="{FF2B5EF4-FFF2-40B4-BE49-F238E27FC236}">
                <a16:creationId xmlns:a16="http://schemas.microsoft.com/office/drawing/2014/main" id="{BFE3049E-2427-4D5A-B04B-1A34F7EA12C3}"/>
              </a:ext>
            </a:extLst>
          </p:cNvPr>
          <p:cNvSpPr txBox="1"/>
          <p:nvPr/>
        </p:nvSpPr>
        <p:spPr>
          <a:xfrm>
            <a:off x="964488" y="906188"/>
            <a:ext cx="10387722" cy="1323439"/>
          </a:xfrm>
          <a:prstGeom prst="rect">
            <a:avLst/>
          </a:prstGeom>
          <a:noFill/>
        </p:spPr>
        <p:txBody>
          <a:bodyPr wrap="square" rtlCol="0">
            <a:spAutoFit/>
          </a:bodyPr>
          <a:lstStyle/>
          <a:p>
            <a:r>
              <a:rPr lang="en-US" sz="1600" b="1" dirty="0"/>
              <a:t>Label Encoding</a:t>
            </a:r>
            <a:r>
              <a:rPr lang="en-US" sz="1600" dirty="0"/>
              <a:t> refers to converting the labels into numeric form so as to convert it into the machine-readable form. Machine learning algorithms can then decide in a better way on how those labels must be operated. It is an important pre-processing step for the structured dataset in supervised learning.</a:t>
            </a:r>
            <a:br>
              <a:rPr lang="en-US" sz="1600" dirty="0"/>
            </a:br>
            <a:endParaRPr lang="en-IN" sz="1600" dirty="0"/>
          </a:p>
          <a:p>
            <a:endParaRPr lang="en-IN" sz="1600" dirty="0"/>
          </a:p>
        </p:txBody>
      </p:sp>
      <p:pic>
        <p:nvPicPr>
          <p:cNvPr id="12" name="Picture 11">
            <a:extLst>
              <a:ext uri="{FF2B5EF4-FFF2-40B4-BE49-F238E27FC236}">
                <a16:creationId xmlns:a16="http://schemas.microsoft.com/office/drawing/2014/main" id="{A6D6AAE5-142F-48C9-B6E5-45DAC74E4EBB}"/>
              </a:ext>
            </a:extLst>
          </p:cNvPr>
          <p:cNvPicPr/>
          <p:nvPr/>
        </p:nvPicPr>
        <p:blipFill>
          <a:blip r:embed="rId3">
            <a:extLst>
              <a:ext uri="{28A0092B-C50C-407E-A947-70E740481C1C}">
                <a14:useLocalDpi xmlns:a14="http://schemas.microsoft.com/office/drawing/2010/main" val="0"/>
              </a:ext>
            </a:extLst>
          </a:blip>
          <a:stretch>
            <a:fillRect/>
          </a:stretch>
        </p:blipFill>
        <p:spPr>
          <a:xfrm>
            <a:off x="6158349" y="2036023"/>
            <a:ext cx="5430807" cy="1905000"/>
          </a:xfrm>
          <a:prstGeom prst="rect">
            <a:avLst/>
          </a:prstGeom>
        </p:spPr>
      </p:pic>
      <p:pic>
        <p:nvPicPr>
          <p:cNvPr id="13" name="Picture 12">
            <a:extLst>
              <a:ext uri="{FF2B5EF4-FFF2-40B4-BE49-F238E27FC236}">
                <a16:creationId xmlns:a16="http://schemas.microsoft.com/office/drawing/2014/main" id="{A65F10F5-12F6-4090-BC5E-B1C929880703}"/>
              </a:ext>
            </a:extLst>
          </p:cNvPr>
          <p:cNvPicPr/>
          <p:nvPr/>
        </p:nvPicPr>
        <p:blipFill>
          <a:blip r:embed="rId4">
            <a:extLst>
              <a:ext uri="{28A0092B-C50C-407E-A947-70E740481C1C}">
                <a14:useLocalDpi xmlns:a14="http://schemas.microsoft.com/office/drawing/2010/main" val="0"/>
              </a:ext>
            </a:extLst>
          </a:blip>
          <a:stretch>
            <a:fillRect/>
          </a:stretch>
        </p:blipFill>
        <p:spPr>
          <a:xfrm>
            <a:off x="6416289" y="4112844"/>
            <a:ext cx="2200275" cy="2286000"/>
          </a:xfrm>
          <a:prstGeom prst="rect">
            <a:avLst/>
          </a:prstGeom>
        </p:spPr>
      </p:pic>
      <p:pic>
        <p:nvPicPr>
          <p:cNvPr id="14" name="Picture 13">
            <a:extLst>
              <a:ext uri="{FF2B5EF4-FFF2-40B4-BE49-F238E27FC236}">
                <a16:creationId xmlns:a16="http://schemas.microsoft.com/office/drawing/2014/main" id="{33BF2E9E-DFFC-438A-BDB7-46DA549E76AF}"/>
              </a:ext>
            </a:extLst>
          </p:cNvPr>
          <p:cNvPicPr/>
          <p:nvPr/>
        </p:nvPicPr>
        <p:blipFill>
          <a:blip r:embed="rId5">
            <a:extLst>
              <a:ext uri="{28A0092B-C50C-407E-A947-70E740481C1C}">
                <a14:useLocalDpi xmlns:a14="http://schemas.microsoft.com/office/drawing/2010/main" val="0"/>
              </a:ext>
            </a:extLst>
          </a:blip>
          <a:stretch>
            <a:fillRect/>
          </a:stretch>
        </p:blipFill>
        <p:spPr>
          <a:xfrm>
            <a:off x="8904302" y="4145872"/>
            <a:ext cx="1511852" cy="2208057"/>
          </a:xfrm>
          <a:prstGeom prst="rect">
            <a:avLst/>
          </a:prstGeom>
        </p:spPr>
      </p:pic>
    </p:spTree>
    <p:extLst>
      <p:ext uri="{BB962C8B-B14F-4D97-AF65-F5344CB8AC3E}">
        <p14:creationId xmlns:p14="http://schemas.microsoft.com/office/powerpoint/2010/main" val="2805778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0D29B-58B6-4A1E-AA5B-DBFBB91F17F3}"/>
              </a:ext>
            </a:extLst>
          </p:cNvPr>
          <p:cNvSpPr>
            <a:spLocks noGrp="1"/>
          </p:cNvSpPr>
          <p:nvPr>
            <p:ph type="title"/>
          </p:nvPr>
        </p:nvSpPr>
        <p:spPr>
          <a:xfrm>
            <a:off x="839788" y="457200"/>
            <a:ext cx="4406915" cy="767918"/>
          </a:xfrm>
        </p:spPr>
        <p:txBody>
          <a:bodyPr>
            <a:normAutofit/>
          </a:bodyPr>
          <a:lstStyle/>
          <a:p>
            <a:r>
              <a:rPr lang="en-IN" sz="4400" dirty="0"/>
              <a:t>Data visualization</a:t>
            </a:r>
          </a:p>
        </p:txBody>
      </p:sp>
      <p:pic>
        <p:nvPicPr>
          <p:cNvPr id="9" name="Content Placeholder 8">
            <a:extLst>
              <a:ext uri="{FF2B5EF4-FFF2-40B4-BE49-F238E27FC236}">
                <a16:creationId xmlns:a16="http://schemas.microsoft.com/office/drawing/2014/main" id="{E7395AAA-77BC-436B-9D9B-07216D7C29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25450" y="288524"/>
            <a:ext cx="5726744" cy="2543175"/>
          </a:xfrm>
        </p:spPr>
      </p:pic>
      <p:sp>
        <p:nvSpPr>
          <p:cNvPr id="4" name="Text Placeholder 3">
            <a:extLst>
              <a:ext uri="{FF2B5EF4-FFF2-40B4-BE49-F238E27FC236}">
                <a16:creationId xmlns:a16="http://schemas.microsoft.com/office/drawing/2014/main" id="{6FC1DDCF-38D1-4108-87F5-CD3BB9B8E4FD}"/>
              </a:ext>
            </a:extLst>
          </p:cNvPr>
          <p:cNvSpPr>
            <a:spLocks noGrp="1"/>
          </p:cNvSpPr>
          <p:nvPr>
            <p:ph type="body" sz="half" idx="2"/>
          </p:nvPr>
        </p:nvSpPr>
        <p:spPr>
          <a:xfrm>
            <a:off x="839788" y="1287263"/>
            <a:ext cx="3932237" cy="4581726"/>
          </a:xfrm>
        </p:spPr>
        <p:txBody>
          <a:bodyPr>
            <a:normAutofit/>
          </a:bodyPr>
          <a:lstStyle/>
          <a:p>
            <a:pPr marL="285750" indent="-285750">
              <a:buFont typeface="Arial" panose="020B0604020202020204" pitchFamily="34" charset="0"/>
              <a:buChar char="•"/>
            </a:pPr>
            <a:r>
              <a:rPr lang="en-US" sz="2000" dirty="0"/>
              <a:t>The distribution plot of the </a:t>
            </a:r>
            <a:r>
              <a:rPr lang="en-US" sz="2000" dirty="0" err="1"/>
              <a:t>Loan_amnt</a:t>
            </a:r>
            <a:r>
              <a:rPr lang="en-US" sz="2000" dirty="0"/>
              <a:t> variable is on the right and as we can see that this distribution is fairly normal.</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We have also tried to plot relationship between the loan amount and annual income. We have only considered 1000 observations of original dataset.  We can clearly see that higher the income higher the loan that a person can get.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pic>
        <p:nvPicPr>
          <p:cNvPr id="13" name="Picture 12">
            <a:extLst>
              <a:ext uri="{FF2B5EF4-FFF2-40B4-BE49-F238E27FC236}">
                <a16:creationId xmlns:a16="http://schemas.microsoft.com/office/drawing/2014/main" id="{95D4A694-4C56-4989-BB26-BEF3F1B79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5450" y="3176572"/>
            <a:ext cx="6466550" cy="3166075"/>
          </a:xfrm>
          <a:prstGeom prst="rect">
            <a:avLst/>
          </a:prstGeom>
        </p:spPr>
      </p:pic>
    </p:spTree>
    <p:extLst>
      <p:ext uri="{BB962C8B-B14F-4D97-AF65-F5344CB8AC3E}">
        <p14:creationId xmlns:p14="http://schemas.microsoft.com/office/powerpoint/2010/main" val="1674760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3146</TotalTime>
  <Words>1249</Words>
  <Application>Microsoft Office PowerPoint</Application>
  <PresentationFormat>Widescreen</PresentationFormat>
  <Paragraphs>185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Credit-worthiness</vt:lpstr>
      <vt:lpstr>Table Of Content:</vt:lpstr>
      <vt:lpstr>PowerPoint Presentation</vt:lpstr>
      <vt:lpstr>Summary Of Data set </vt:lpstr>
      <vt:lpstr> The Dataset • • • </vt:lpstr>
      <vt:lpstr>Transforming Data </vt:lpstr>
      <vt:lpstr>PowerPoint Presentation</vt:lpstr>
      <vt:lpstr>LABEL ENCODING</vt:lpstr>
      <vt:lpstr>Data visualization</vt:lpstr>
      <vt:lpstr>Data visualization (contd.)</vt:lpstr>
      <vt:lpstr>Steps </vt:lpstr>
      <vt:lpstr>Steps(Contd.)</vt:lpstr>
      <vt:lpstr>PowerPoint Presentation</vt:lpstr>
      <vt:lpstr>Results </vt:lpstr>
      <vt:lpstr>Results </vt:lpstr>
      <vt:lpstr>Result Description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Credit-worthiness</dc:title>
  <dc:creator>Pratik Mandhare</dc:creator>
  <cp:lastModifiedBy>HARSHIT</cp:lastModifiedBy>
  <cp:revision>45</cp:revision>
  <cp:lastPrinted>2019-07-22T09:49:36Z</cp:lastPrinted>
  <dcterms:created xsi:type="dcterms:W3CDTF">2019-07-16T16:38:18Z</dcterms:created>
  <dcterms:modified xsi:type="dcterms:W3CDTF">2019-07-22T19:17:00Z</dcterms:modified>
</cp:coreProperties>
</file>