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7" r:id="rId10"/>
    <p:sldId id="268" r:id="rId11"/>
    <p:sldId id="266" r:id="rId12"/>
    <p:sldId id="264" r:id="rId13"/>
    <p:sldId id="265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37" autoAdjust="0"/>
    <p:restoredTop sz="89697" autoAdjust="0"/>
  </p:normalViewPr>
  <p:slideViewPr>
    <p:cSldViewPr snapToGrid="0">
      <p:cViewPr varScale="1">
        <p:scale>
          <a:sx n="95" d="100"/>
          <a:sy n="95" d="100"/>
        </p:scale>
        <p:origin x="9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AEEDC-0D60-4E67-B75E-6FABE6698278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E1993-73EE-4DD7-9B30-000C1D01D6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46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일단 프론트 팀에서 뭘 하는지 먼저 알아봅시다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프론트 팀에서는 </a:t>
            </a:r>
            <a:r>
              <a:rPr lang="en-US" altLang="ko-KR" dirty="0"/>
              <a:t>React native</a:t>
            </a:r>
            <a:r>
              <a:rPr lang="ko-KR" altLang="en-US" dirty="0"/>
              <a:t>와 </a:t>
            </a:r>
            <a:r>
              <a:rPr lang="en-US" altLang="ko-KR" dirty="0"/>
              <a:t>React</a:t>
            </a:r>
            <a:r>
              <a:rPr lang="ko-KR" altLang="en-US" dirty="0"/>
              <a:t>를 사용합니다</a:t>
            </a:r>
            <a:r>
              <a:rPr lang="en-US" altLang="ko-KR" dirty="0"/>
              <a:t>. RN</a:t>
            </a:r>
            <a:r>
              <a:rPr lang="ko-KR" altLang="en-US" dirty="0"/>
              <a:t>은 어플리케이션을 만들기 위한 </a:t>
            </a:r>
            <a:r>
              <a:rPr lang="ko-KR" altLang="en-US" dirty="0" err="1"/>
              <a:t>프레임워크이고</a:t>
            </a:r>
            <a:r>
              <a:rPr lang="en-US" altLang="ko-KR" dirty="0"/>
              <a:t>, </a:t>
            </a:r>
            <a:r>
              <a:rPr lang="ko-KR" altLang="en-US" dirty="0" err="1"/>
              <a:t>리액트는</a:t>
            </a:r>
            <a:r>
              <a:rPr lang="ko-KR" altLang="en-US" dirty="0"/>
              <a:t> 웹 페이지를 주로 개발하는 </a:t>
            </a:r>
            <a:r>
              <a:rPr lang="ko-KR" altLang="en-US" dirty="0" err="1"/>
              <a:t>프레임워크입니다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그렇다면 저희는 왜 </a:t>
            </a:r>
            <a:r>
              <a:rPr lang="ko-KR" altLang="en-US" dirty="0" err="1"/>
              <a:t>리액트를</a:t>
            </a:r>
            <a:r>
              <a:rPr lang="ko-KR" altLang="en-US" dirty="0"/>
              <a:t> 배우냐 하고 궁금하실 수 있는데</a:t>
            </a:r>
            <a:r>
              <a:rPr lang="en-US" altLang="ko-KR" dirty="0"/>
              <a:t>, </a:t>
            </a:r>
            <a:r>
              <a:rPr lang="ko-KR" altLang="en-US" dirty="0" err="1"/>
              <a:t>리액트가</a:t>
            </a:r>
            <a:r>
              <a:rPr lang="ko-KR" altLang="en-US" dirty="0"/>
              <a:t> </a:t>
            </a:r>
            <a:r>
              <a:rPr lang="en-US" altLang="ko-KR" dirty="0"/>
              <a:t>RN</a:t>
            </a:r>
            <a:r>
              <a:rPr lang="ko-KR" altLang="en-US" dirty="0"/>
              <a:t>에 비해 스타일링이 쉽다는 큰 장점이 있기 때문에 </a:t>
            </a:r>
            <a:r>
              <a:rPr lang="ko-KR" altLang="en-US" dirty="0" err="1"/>
              <a:t>리액트를</a:t>
            </a:r>
            <a:r>
              <a:rPr lang="ko-KR" altLang="en-US" dirty="0"/>
              <a:t> 사용하고 배우는 겁니다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BE1993-73EE-4DD7-9B30-000C1D01D64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5403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</a:t>
            </a:r>
            <a:r>
              <a:rPr lang="en-US" altLang="ko-KR" dirty="0" err="1"/>
              <a:t>vscode</a:t>
            </a:r>
            <a:r>
              <a:rPr lang="ko-KR" altLang="en-US" dirty="0"/>
              <a:t> 켜주세요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우측에 확장프로그램 아이콘 클릭하고 </a:t>
            </a:r>
            <a:r>
              <a:rPr lang="en-US" altLang="ko-KR" dirty="0"/>
              <a:t>live server </a:t>
            </a:r>
            <a:r>
              <a:rPr lang="ko-KR" altLang="en-US" dirty="0"/>
              <a:t>검색 후에 받아주세요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 받으시면 말씀해주세요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BE1993-73EE-4DD7-9B30-000C1D01D64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042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BE1993-73EE-4DD7-9B30-000C1D01D64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501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리액트는</a:t>
            </a:r>
            <a:r>
              <a:rPr lang="ko-KR" altLang="en-US" dirty="0"/>
              <a:t> 웹을 만드는 건데</a:t>
            </a:r>
            <a:r>
              <a:rPr lang="en-US" altLang="ko-KR" dirty="0"/>
              <a:t>, </a:t>
            </a:r>
            <a:r>
              <a:rPr lang="ko-KR" altLang="en-US" dirty="0"/>
              <a:t>우리는 앱을 개발하고 있잖아요</a:t>
            </a:r>
            <a:r>
              <a:rPr lang="en-US" altLang="ko-KR" dirty="0"/>
              <a:t>? </a:t>
            </a:r>
            <a:r>
              <a:rPr lang="ko-KR" altLang="en-US" dirty="0"/>
              <a:t>그럼 </a:t>
            </a:r>
            <a:r>
              <a:rPr lang="ko-KR" altLang="en-US" dirty="0" err="1"/>
              <a:t>리액트</a:t>
            </a:r>
            <a:r>
              <a:rPr lang="ko-KR" altLang="en-US" dirty="0"/>
              <a:t> </a:t>
            </a:r>
            <a:r>
              <a:rPr lang="ko-KR" altLang="en-US" dirty="0" err="1"/>
              <a:t>배워봤자</a:t>
            </a:r>
            <a:r>
              <a:rPr lang="ko-KR" altLang="en-US" dirty="0"/>
              <a:t> </a:t>
            </a:r>
            <a:r>
              <a:rPr lang="ko-KR" altLang="en-US" dirty="0" err="1"/>
              <a:t>디스이즈</a:t>
            </a:r>
            <a:r>
              <a:rPr lang="ko-KR" altLang="en-US" dirty="0"/>
              <a:t> 앱에 사용 못 </a:t>
            </a:r>
            <a:r>
              <a:rPr lang="ko-KR" altLang="en-US" dirty="0" err="1"/>
              <a:t>하는거</a:t>
            </a:r>
            <a:r>
              <a:rPr lang="ko-KR" altLang="en-US" dirty="0"/>
              <a:t> 아닌가</a:t>
            </a:r>
            <a:r>
              <a:rPr lang="en-US" altLang="ko-KR" dirty="0"/>
              <a:t>? </a:t>
            </a:r>
            <a:r>
              <a:rPr lang="ko-KR" altLang="en-US" dirty="0" err="1"/>
              <a:t>싶으실텐데</a:t>
            </a:r>
            <a:r>
              <a:rPr lang="ko-KR" altLang="en-US" dirty="0"/>
              <a:t> 저희 앱 작동 방식을 간략하게 알려드리자면</a:t>
            </a:r>
            <a:r>
              <a:rPr lang="en-US" altLang="ko-KR" dirty="0"/>
              <a:t>, </a:t>
            </a:r>
            <a:r>
              <a:rPr lang="ko-KR" altLang="en-US" dirty="0" err="1"/>
              <a:t>웹뷰라는</a:t>
            </a:r>
            <a:r>
              <a:rPr lang="ko-KR" altLang="en-US" dirty="0"/>
              <a:t> 기능을 사용합니다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리액트</a:t>
            </a:r>
            <a:r>
              <a:rPr lang="ko-KR" altLang="en-US" dirty="0"/>
              <a:t> 네이티브를 통해 앱을 구동하되</a:t>
            </a:r>
            <a:r>
              <a:rPr lang="en-US" altLang="ko-KR" dirty="0"/>
              <a:t>, </a:t>
            </a:r>
            <a:r>
              <a:rPr lang="ko-KR" altLang="en-US" dirty="0"/>
              <a:t>우리가 만든 웹사이트를 앱 화면에 띄우는 기술입니다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화면처럼 </a:t>
            </a:r>
            <a:r>
              <a:rPr lang="en-US" altLang="ko-KR" dirty="0"/>
              <a:t>React</a:t>
            </a:r>
            <a:r>
              <a:rPr lang="ko-KR" altLang="en-US" dirty="0"/>
              <a:t>에서 사과 아이콘과 안녕하세요 텍스트를 적은 주소가 </a:t>
            </a:r>
            <a:r>
              <a:rPr lang="en-US" altLang="ko-KR" dirty="0"/>
              <a:t>localhost</a:t>
            </a:r>
            <a:r>
              <a:rPr lang="ko-KR" altLang="en-US" dirty="0"/>
              <a:t>라고 치면</a:t>
            </a:r>
            <a:r>
              <a:rPr lang="en-US" altLang="ko-KR" dirty="0"/>
              <a:t>, </a:t>
            </a:r>
            <a:r>
              <a:rPr lang="ko-KR" altLang="en-US" dirty="0" err="1"/>
              <a:t>리액트</a:t>
            </a:r>
            <a:r>
              <a:rPr lang="ko-KR" altLang="en-US" dirty="0"/>
              <a:t> 네이티브에서 </a:t>
            </a:r>
            <a:r>
              <a:rPr lang="ko-KR" altLang="en-US" dirty="0" err="1"/>
              <a:t>웹뷰를</a:t>
            </a:r>
            <a:r>
              <a:rPr lang="ko-KR" altLang="en-US" dirty="0"/>
              <a:t> 통해 저희가 만든 사이트를 띄워주는 역할을 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BE1993-73EE-4DD7-9B30-000C1D01D64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05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 </a:t>
            </a:r>
            <a:r>
              <a:rPr lang="ko-KR" altLang="en-US" dirty="0" err="1"/>
              <a:t>신경써야하는</a:t>
            </a:r>
            <a:r>
              <a:rPr lang="ko-KR" altLang="en-US" dirty="0"/>
              <a:t> 부분은 아니지만</a:t>
            </a:r>
            <a:r>
              <a:rPr lang="en-US" altLang="ko-KR" dirty="0"/>
              <a:t>, </a:t>
            </a:r>
            <a:r>
              <a:rPr lang="ko-KR" altLang="en-US" dirty="0"/>
              <a:t>웹 디자인을 </a:t>
            </a:r>
            <a:r>
              <a:rPr lang="ko-KR" altLang="en-US" dirty="0" err="1"/>
              <a:t>하다보면</a:t>
            </a:r>
            <a:r>
              <a:rPr lang="ko-KR" altLang="en-US" dirty="0"/>
              <a:t> 정말 </a:t>
            </a:r>
            <a:r>
              <a:rPr lang="ko-KR" altLang="en-US" dirty="0" err="1"/>
              <a:t>골치아픈게</a:t>
            </a:r>
            <a:r>
              <a:rPr lang="ko-KR" altLang="en-US" dirty="0"/>
              <a:t> 이 반응형 웹 개발입니다</a:t>
            </a:r>
            <a:r>
              <a:rPr lang="en-US" altLang="ko-KR" dirty="0"/>
              <a:t>. </a:t>
            </a:r>
            <a:r>
              <a:rPr lang="ko-KR" altLang="en-US" dirty="0"/>
              <a:t>컴퓨터의 사이즈와 휴대폰의 사이즈가 달라서</a:t>
            </a:r>
            <a:r>
              <a:rPr lang="en-US" altLang="ko-KR" dirty="0"/>
              <a:t>, </a:t>
            </a:r>
            <a:r>
              <a:rPr lang="ko-KR" altLang="en-US" dirty="0"/>
              <a:t>생기는 문제인데요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가로 길이가 </a:t>
            </a:r>
            <a:r>
              <a:rPr lang="en-US" altLang="ko-KR" dirty="0"/>
              <a:t>1080px</a:t>
            </a:r>
            <a:r>
              <a:rPr lang="ko-KR" altLang="en-US" dirty="0"/>
              <a:t>인 화면에 맞추어 개발을 진행했을 때</a:t>
            </a:r>
            <a:r>
              <a:rPr lang="en-US" altLang="ko-KR" dirty="0"/>
              <a:t>, </a:t>
            </a:r>
            <a:r>
              <a:rPr lang="ko-KR" altLang="en-US" dirty="0"/>
              <a:t>가로가 </a:t>
            </a:r>
            <a:r>
              <a:rPr lang="en-US" altLang="ko-KR" dirty="0"/>
              <a:t>412px</a:t>
            </a:r>
            <a:r>
              <a:rPr lang="ko-KR" altLang="en-US" dirty="0"/>
              <a:t>인 디스플레이에서 띄운다면 어떻게 될까요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BE1993-73EE-4DD7-9B30-000C1D01D64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55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1080px </a:t>
            </a:r>
            <a:r>
              <a:rPr lang="ko-KR" altLang="en-US" dirty="0"/>
              <a:t>사이즈의 좌측 </a:t>
            </a:r>
            <a:r>
              <a:rPr lang="en-US" altLang="ko-KR" dirty="0"/>
              <a:t>412px </a:t>
            </a:r>
            <a:r>
              <a:rPr lang="ko-KR" altLang="en-US" dirty="0"/>
              <a:t>부분만 화면에 뜨게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BE1993-73EE-4DD7-9B30-000C1D01D64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74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이런 부분을 해결하기 위해 </a:t>
            </a:r>
            <a:r>
              <a:rPr lang="en-US" altLang="ko-KR" dirty="0" err="1"/>
              <a:t>vw</a:t>
            </a:r>
            <a:r>
              <a:rPr lang="ko-KR" altLang="en-US" dirty="0"/>
              <a:t>와 같이 반응형에 최적화된 사이즈 조절 방법이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지금 </a:t>
            </a:r>
            <a:r>
              <a:rPr lang="ko-KR" altLang="en-US" dirty="0" err="1"/>
              <a:t>신경쓸</a:t>
            </a:r>
            <a:r>
              <a:rPr lang="ko-KR" altLang="en-US" dirty="0"/>
              <a:t> 건 아니지만 웹 개발에서 필수 기술이기 때문에 지금은 이런 게 있구나 하고 넘어가시면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BE1993-73EE-4DD7-9B30-000C1D01D64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38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BE1993-73EE-4DD7-9B30-000C1D01D64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751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react</a:t>
            </a:r>
            <a:r>
              <a:rPr lang="ko-KR" altLang="en-US" dirty="0"/>
              <a:t>를 배우기 전에 저희는 </a:t>
            </a:r>
            <a:r>
              <a:rPr lang="en-US" altLang="ko-KR" dirty="0"/>
              <a:t>html</a:t>
            </a:r>
            <a:r>
              <a:rPr lang="ko-KR" altLang="en-US" dirty="0"/>
              <a:t>을 먼저 </a:t>
            </a:r>
            <a:r>
              <a:rPr lang="ko-KR" altLang="en-US" dirty="0" err="1"/>
              <a:t>할겁니다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네이버에서 </a:t>
            </a:r>
            <a:r>
              <a:rPr lang="en-US" altLang="ko-KR" dirty="0"/>
              <a:t>F12</a:t>
            </a:r>
            <a:r>
              <a:rPr lang="ko-KR" altLang="en-US" dirty="0"/>
              <a:t>를 누르고 요소를 누르면 </a:t>
            </a:r>
            <a:r>
              <a:rPr lang="ko-KR" altLang="en-US" dirty="0" err="1"/>
              <a:t>이런식으로</a:t>
            </a:r>
            <a:r>
              <a:rPr lang="ko-KR" altLang="en-US" dirty="0"/>
              <a:t> 우측에 코드가 뜨게 됩니다</a:t>
            </a:r>
            <a:r>
              <a:rPr lang="en-US" altLang="ko-KR" dirty="0"/>
              <a:t>. </a:t>
            </a:r>
            <a:r>
              <a:rPr lang="ko-KR" altLang="en-US" dirty="0"/>
              <a:t>이 코드가 </a:t>
            </a:r>
            <a:r>
              <a:rPr lang="en-US" altLang="ko-KR" dirty="0"/>
              <a:t>HTML </a:t>
            </a:r>
            <a:r>
              <a:rPr lang="ko-KR" altLang="en-US" dirty="0" err="1"/>
              <a:t>코드에요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BE1993-73EE-4DD7-9B30-000C1D01D64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687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네이버의 </a:t>
            </a:r>
            <a:r>
              <a:rPr lang="en-US" altLang="ko-KR" dirty="0"/>
              <a:t>html </a:t>
            </a:r>
            <a:r>
              <a:rPr lang="ko-KR" altLang="en-US" dirty="0"/>
              <a:t>코드를 살짝 보면 </a:t>
            </a:r>
            <a:r>
              <a:rPr lang="en-US" altLang="ko-KR" dirty="0"/>
              <a:t>html</a:t>
            </a:r>
            <a:r>
              <a:rPr lang="ko-KR" altLang="en-US" dirty="0"/>
              <a:t>이 크게 감싸고 있고</a:t>
            </a:r>
            <a:r>
              <a:rPr lang="en-US" altLang="ko-KR" dirty="0"/>
              <a:t>, </a:t>
            </a:r>
            <a:r>
              <a:rPr lang="ko-KR" altLang="en-US" dirty="0"/>
              <a:t>그 안에는 </a:t>
            </a:r>
            <a:r>
              <a:rPr lang="en-US" altLang="ko-KR" dirty="0"/>
              <a:t>head</a:t>
            </a:r>
            <a:r>
              <a:rPr lang="ko-KR" altLang="en-US" dirty="0"/>
              <a:t>와 </a:t>
            </a:r>
            <a:r>
              <a:rPr lang="en-US" altLang="ko-KR" dirty="0"/>
              <a:t>body</a:t>
            </a:r>
            <a:r>
              <a:rPr lang="ko-KR" altLang="en-US" dirty="0"/>
              <a:t>가 있어요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body </a:t>
            </a:r>
            <a:r>
              <a:rPr lang="ko-KR" altLang="en-US" dirty="0"/>
              <a:t>안에는 </a:t>
            </a:r>
            <a:r>
              <a:rPr lang="en-US" altLang="ko-KR" dirty="0"/>
              <a:t>div, script </a:t>
            </a:r>
            <a:r>
              <a:rPr lang="ko-KR" altLang="en-US" dirty="0"/>
              <a:t>등등 여러 요소가 추가로 더 있죠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전부 중요한 부분이긴 하지만</a:t>
            </a:r>
            <a:r>
              <a:rPr lang="en-US" altLang="ko-KR" dirty="0"/>
              <a:t>, </a:t>
            </a:r>
            <a:r>
              <a:rPr lang="ko-KR" altLang="en-US" dirty="0"/>
              <a:t>저희는 일단 </a:t>
            </a:r>
            <a:r>
              <a:rPr lang="en-US" altLang="ko-KR" dirty="0"/>
              <a:t>body</a:t>
            </a:r>
            <a:r>
              <a:rPr lang="ko-KR" altLang="en-US" dirty="0"/>
              <a:t>를 중심으로 실습을 해봅시다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BE1993-73EE-4DD7-9B30-000C1D01D64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741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129B5-66A2-3D9E-8231-4B139BC2E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BCC1464-5DF0-6CFB-3DFF-A84D07A301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9CDC777-74EC-BF29-57BE-A25BC18ED6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err="1"/>
              <a:t>github</a:t>
            </a:r>
            <a:r>
              <a:rPr lang="en-US" altLang="ko-KR"/>
              <a:t> </a:t>
            </a:r>
            <a:r>
              <a:rPr lang="ko-KR" altLang="en-US"/>
              <a:t>초대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1EA21A-8B38-76A5-2C9B-5751B875BC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BE1993-73EE-4DD7-9B30-000C1D01D64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545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F59BC-DBE2-26B5-2CAB-03B6FF4D9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D18190-36DB-C262-49CA-A562348A5E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F2020D-DD63-724C-9CAF-13948380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A970-F6D7-49AC-9CD1-E070D523025A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448F19-D530-1764-8698-65C0F22A7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8BECEA-DA2A-0718-A07D-B53379294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FF49-2C72-4634-9D81-3180AB9D0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58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ABABE-6B75-114C-7C11-5252C39FF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69A63A-6670-7DD6-D68F-0A22663A6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F6868D-B583-BD7C-AFBE-EE950E667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A970-F6D7-49AC-9CD1-E070D523025A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DCEA75-3DF5-509A-0F31-05F254529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C69A34-5FB7-691C-2279-1EC9FE8F5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FF49-2C72-4634-9D81-3180AB9D0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42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CF3462-D2D4-91B6-1ECF-33536C94BE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51F984-58D5-A1AF-ED34-78821D586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9F0A3D-C90C-764B-3FCE-C4F8EBD19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A970-F6D7-49AC-9CD1-E070D523025A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B706DF-0C07-3EE5-BA71-BAA51DE92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0E1E9A-BEAD-A019-C26B-E63B1DB90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FF49-2C72-4634-9D81-3180AB9D0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97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3C31D-4231-2F70-5356-68D552A27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C0A92A-CC1C-3314-FD5B-D8326A256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3C1C9E-41EB-BB0F-A3F1-695F90BF0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A970-F6D7-49AC-9CD1-E070D523025A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6C92DD-305F-A89C-1C76-556608428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5F5DBD-B5F6-A01E-83CA-07B6D77A2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FF49-2C72-4634-9D81-3180AB9D0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25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67620-61C5-76DF-2D72-C33F1EDA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98237D-1FF9-E6FE-A7E2-1E62591FA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4FC6BA-ACD8-E8BE-B47B-21B782274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A970-F6D7-49AC-9CD1-E070D523025A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3E4549-9EA7-CB0F-3A1D-36F5BBE35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C4746B-656D-E5D9-D76F-D8154404B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FF49-2C72-4634-9D81-3180AB9D0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17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51F90-3650-4DF3-2463-63979FA4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BAC53C-996A-D78B-7826-1467A9AE88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644CAC-89AC-5CF6-E46F-2E9530356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5D39AE-39CC-85CA-AAA3-37BD895D9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A970-F6D7-49AC-9CD1-E070D523025A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AF7F7F-C035-485E-F017-6D255E4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2A40C0-3B66-24DB-CA39-F14AA95E6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FF49-2C72-4634-9D81-3180AB9D0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13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8FB97-8F41-1125-C31D-3CD173A2F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0DC496-57EC-199B-B241-997839639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2DCD19-D41A-4ABA-3270-5AD87A040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57FD5F-8136-B5AE-6ED6-3F25A61C28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78433D-155A-951D-A1BC-13C8590A61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09187E-9B8E-39A7-EE17-C9D7E31BC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A970-F6D7-49AC-9CD1-E070D523025A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6BBB85-A44C-EAA4-5667-158C7A228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4F5C3A-851A-68B3-8089-14168DEDB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FF49-2C72-4634-9D81-3180AB9D0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26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F778E3-F51F-B785-9D62-47E927E7F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389825-A87D-3252-30AC-081A022D6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A970-F6D7-49AC-9CD1-E070D523025A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33EE223-6162-922B-B799-AA3132AE0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A88ECF-4D3D-E2AC-1A16-619A3AA11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FF49-2C72-4634-9D81-3180AB9D0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94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164DEE-2A6B-FF67-7FF4-641A80EF5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A970-F6D7-49AC-9CD1-E070D523025A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799F4E-4572-2EC1-B1AF-370CBEA3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1BCF1D-F3A1-9B5D-7C0D-AFA46DE3D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FF49-2C72-4634-9D81-3180AB9D0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55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40F5A-5B79-4E5A-64CF-5125A58C5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FAD3ED-1308-4CF7-83EB-6FA7F6F9F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57E8CC-5CC7-5473-3DD0-CDE900FFB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55348D-7204-3961-FEA9-F669E6791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A970-F6D7-49AC-9CD1-E070D523025A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22937E-16BC-1E60-605E-D25B9A5AB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19B3C0-D05E-EA2C-EBCC-E840D4D1B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FF49-2C72-4634-9D81-3180AB9D0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28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6BC002-598F-97AC-25C8-3DE6B340F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AB35FD-96DF-BCA8-DCE7-816F381958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3D741F-3201-870D-17EA-CDF77C6BC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5125B4-7CC1-420A-1310-CBE63AA9C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BA970-F6D7-49AC-9CD1-E070D523025A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7B9F91-142F-440A-CF34-F9EBD251A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6733A8-C8A6-78F0-6248-3684D7A97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FF49-2C72-4634-9D81-3180AB9D0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64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DB009D3-05C6-3BD2-7BF0-9D00C4A7C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612EA5-25C7-3E32-FBA3-A00197630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3D895D-1A3D-17D0-7253-7C16090A2E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8BA970-F6D7-49AC-9CD1-E070D523025A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228DFC-A528-D9C7-15FF-C3117C23BB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9752BC-7D1C-BC1A-2E59-27BFEF4B05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21FF49-2C72-4634-9D81-3180AB9D0C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87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블랙, 어둠, 스크린샷, 원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5F8F73B-D9E3-3A39-E756-D2F7BA0A5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684" y="2115488"/>
            <a:ext cx="1562632" cy="15626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039FB9-D912-60A4-C5CD-8D9B23AB4332}"/>
              </a:ext>
            </a:extLst>
          </p:cNvPr>
          <p:cNvSpPr txBox="1"/>
          <p:nvPr/>
        </p:nvSpPr>
        <p:spPr>
          <a:xfrm>
            <a:off x="5214990" y="3788404"/>
            <a:ext cx="17620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디스이즈</a:t>
            </a:r>
            <a:endParaRPr lang="ko-KR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6C82AA-D0FB-4707-C458-82871B71B56D}"/>
              </a:ext>
            </a:extLst>
          </p:cNvPr>
          <p:cNvSpPr txBox="1"/>
          <p:nvPr/>
        </p:nvSpPr>
        <p:spPr>
          <a:xfrm>
            <a:off x="5194374" y="4373179"/>
            <a:ext cx="180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React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팀 스터디</a:t>
            </a:r>
          </a:p>
        </p:txBody>
      </p:sp>
    </p:spTree>
    <p:extLst>
      <p:ext uri="{BB962C8B-B14F-4D97-AF65-F5344CB8AC3E}">
        <p14:creationId xmlns:p14="http://schemas.microsoft.com/office/powerpoint/2010/main" val="358452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BEC71-9BBE-2E02-0F8D-A46606777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6B2BA9-8538-298C-61CC-64F3E594675F}"/>
              </a:ext>
            </a:extLst>
          </p:cNvPr>
          <p:cNvSpPr txBox="1"/>
          <p:nvPr/>
        </p:nvSpPr>
        <p:spPr>
          <a:xfrm>
            <a:off x="438783" y="551377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html</a:t>
            </a:r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과 </a:t>
            </a:r>
            <a:r>
              <a:rPr lang="en-US" altLang="ko-KR" dirty="0" err="1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css</a:t>
            </a:r>
            <a:endParaRPr lang="ko-KR" altLang="en-US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260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51BDD-3748-6E47-1E92-AB941E2A1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721C3E-719A-41A5-993D-48EBFD146730}"/>
              </a:ext>
            </a:extLst>
          </p:cNvPr>
          <p:cNvSpPr txBox="1"/>
          <p:nvPr/>
        </p:nvSpPr>
        <p:spPr>
          <a:xfrm>
            <a:off x="438783" y="551377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html</a:t>
            </a:r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과 </a:t>
            </a:r>
            <a:r>
              <a:rPr lang="en-US" altLang="ko-KR" dirty="0" err="1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css</a:t>
            </a:r>
            <a:endParaRPr lang="ko-KR" altLang="en-US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3BDB488D-41B6-7564-C75D-FC27EF61B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457" y="1467041"/>
            <a:ext cx="9231086" cy="348183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787806B-BD4B-4DA9-0219-721332583EC8}"/>
              </a:ext>
            </a:extLst>
          </p:cNvPr>
          <p:cNvSpPr txBox="1"/>
          <p:nvPr/>
        </p:nvSpPr>
        <p:spPr>
          <a:xfrm>
            <a:off x="3820416" y="5083182"/>
            <a:ext cx="4551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일단 </a:t>
            </a:r>
            <a:r>
              <a:rPr lang="en-US" altLang="ko-KR" sz="14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visual studio code</a:t>
            </a:r>
            <a:r>
              <a:rPr lang="ko-KR" altLang="en-US" sz="14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에서 </a:t>
            </a:r>
            <a:r>
              <a:rPr lang="en-US" altLang="ko-KR" sz="14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Live Server </a:t>
            </a:r>
            <a:r>
              <a:rPr lang="ko-KR" altLang="en-US" sz="1400" dirty="0" err="1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받으십쇼</a:t>
            </a:r>
            <a:r>
              <a:rPr lang="ko-KR" altLang="en-US" sz="14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</a:t>
            </a:r>
            <a:r>
              <a:rPr lang="en-US" altLang="ko-KR" sz="14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^^</a:t>
            </a:r>
            <a:endParaRPr lang="ko-KR" altLang="en-US" sz="14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8C8840-F619-6A62-1CDA-80CD87BAF200}"/>
              </a:ext>
            </a:extLst>
          </p:cNvPr>
          <p:cNvSpPr/>
          <p:nvPr/>
        </p:nvSpPr>
        <p:spPr>
          <a:xfrm>
            <a:off x="1438769" y="2916478"/>
            <a:ext cx="498890" cy="4396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383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1AC20E-0157-4272-AC75-6D0EC3BFD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5B1032-77F4-E3DA-22FE-758F0D8BD490}"/>
              </a:ext>
            </a:extLst>
          </p:cNvPr>
          <p:cNvSpPr txBox="1"/>
          <p:nvPr/>
        </p:nvSpPr>
        <p:spPr>
          <a:xfrm>
            <a:off x="438783" y="551377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html</a:t>
            </a:r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과 </a:t>
            </a:r>
            <a:r>
              <a:rPr lang="en-US" altLang="ko-KR" dirty="0" err="1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css</a:t>
            </a:r>
            <a:endParaRPr lang="ko-KR" altLang="en-US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5A4C05-3A19-C04C-0960-2584E98A0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91" y="1656888"/>
            <a:ext cx="7693392" cy="31617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CDAAB48-3371-2205-22CF-085D67825C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9746" y="2011510"/>
            <a:ext cx="3521963" cy="245254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E1DBF35-44AA-8510-68FE-1DB4D2FAEAD3}"/>
              </a:ext>
            </a:extLst>
          </p:cNvPr>
          <p:cNvSpPr/>
          <p:nvPr/>
        </p:nvSpPr>
        <p:spPr>
          <a:xfrm>
            <a:off x="6511331" y="4588668"/>
            <a:ext cx="733531" cy="304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E3A256-4079-B773-322B-911C245E6DF0}"/>
              </a:ext>
            </a:extLst>
          </p:cNvPr>
          <p:cNvSpPr txBox="1"/>
          <p:nvPr/>
        </p:nvSpPr>
        <p:spPr>
          <a:xfrm>
            <a:off x="8470769" y="3738884"/>
            <a:ext cx="3099915" cy="1699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이곳은 제목입니다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Hello HTML!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89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55EB4B-00B4-D579-7F1F-DA1134470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677CFF-37BE-AA2F-F0E6-E1516D213180}"/>
              </a:ext>
            </a:extLst>
          </p:cNvPr>
          <p:cNvSpPr txBox="1"/>
          <p:nvPr/>
        </p:nvSpPr>
        <p:spPr>
          <a:xfrm>
            <a:off x="438783" y="551377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html</a:t>
            </a:r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과 </a:t>
            </a:r>
            <a:r>
              <a:rPr lang="en-US" altLang="ko-KR" dirty="0" err="1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css</a:t>
            </a:r>
            <a:endParaRPr lang="ko-KR" altLang="en-US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625A67-52CC-5C23-6ADF-3DD916E74D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6876" b="28157"/>
          <a:stretch/>
        </p:blipFill>
        <p:spPr>
          <a:xfrm>
            <a:off x="438783" y="1265303"/>
            <a:ext cx="4814852" cy="329665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9C8AF6D-2C88-8026-60DE-1B0023090906}"/>
              </a:ext>
            </a:extLst>
          </p:cNvPr>
          <p:cNvSpPr/>
          <p:nvPr/>
        </p:nvSpPr>
        <p:spPr>
          <a:xfrm>
            <a:off x="1460539" y="2428272"/>
            <a:ext cx="3402863" cy="7671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182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1E2A5D-CE75-B8AA-5A8F-94077CE1FB62}"/>
              </a:ext>
            </a:extLst>
          </p:cNvPr>
          <p:cNvSpPr txBox="1"/>
          <p:nvPr/>
        </p:nvSpPr>
        <p:spPr>
          <a:xfrm>
            <a:off x="438783" y="551377"/>
            <a:ext cx="229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프론트 팀은 뭘 할까</a:t>
            </a:r>
            <a:r>
              <a:rPr lang="en-US" altLang="ko-KR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?</a:t>
            </a:r>
            <a:endParaRPr lang="ko-KR" altLang="en-US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pic>
        <p:nvPicPr>
          <p:cNvPr id="1026" name="Picture 2" descr="프론트엔드 프레임워크 선택의 중요성: 왜 React와 Nexjs를 배워야 하는가?">
            <a:extLst>
              <a:ext uri="{FF2B5EF4-FFF2-40B4-BE49-F238E27FC236}">
                <a16:creationId xmlns:a16="http://schemas.microsoft.com/office/drawing/2014/main" id="{E87A307C-9444-89AE-0C72-B49847C03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51" y="3689046"/>
            <a:ext cx="1904183" cy="125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시리즈 | [React Native] 앱 만들어보기 - SOKURI_CODE">
            <a:extLst>
              <a:ext uri="{FF2B5EF4-FFF2-40B4-BE49-F238E27FC236}">
                <a16:creationId xmlns:a16="http://schemas.microsoft.com/office/drawing/2014/main" id="{7A51A3D8-08B3-3470-9D37-2F770E192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52" y="1925769"/>
            <a:ext cx="1904183" cy="125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래픽 3" descr="태블릿 단색으로 채워진">
            <a:extLst>
              <a:ext uri="{FF2B5EF4-FFF2-40B4-BE49-F238E27FC236}">
                <a16:creationId xmlns:a16="http://schemas.microsoft.com/office/drawing/2014/main" id="{2CCE3B6D-9700-CFCE-4760-645B5F905C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3336" y="3689046"/>
            <a:ext cx="1247600" cy="1247600"/>
          </a:xfrm>
          <a:prstGeom prst="rect">
            <a:avLst/>
          </a:prstGeom>
        </p:spPr>
      </p:pic>
      <p:pic>
        <p:nvPicPr>
          <p:cNvPr id="6" name="그래픽 5" descr="스마트폰 단색으로 채워진">
            <a:extLst>
              <a:ext uri="{FF2B5EF4-FFF2-40B4-BE49-F238E27FC236}">
                <a16:creationId xmlns:a16="http://schemas.microsoft.com/office/drawing/2014/main" id="{D8D13EC0-2587-3493-5F5C-5ADF4A798A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69936" y="2094131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71C093-3C0B-BA0E-033E-D20B6A44C878}"/>
              </a:ext>
            </a:extLst>
          </p:cNvPr>
          <p:cNvSpPr txBox="1"/>
          <p:nvPr/>
        </p:nvSpPr>
        <p:spPr>
          <a:xfrm>
            <a:off x="4618937" y="2244856"/>
            <a:ext cx="2281394" cy="615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어플리케이션 제작</a:t>
            </a:r>
            <a:r>
              <a:rPr lang="en-US" altLang="ko-KR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, </a:t>
            </a:r>
            <a:r>
              <a:rPr lang="ko-KR" altLang="en-US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배포</a:t>
            </a:r>
            <a:endParaRPr lang="en-US" altLang="ko-KR" sz="12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어플리케이션 내 응답 속도 빠름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584D4C-24A3-D277-05D9-5A65F6D623E4}"/>
              </a:ext>
            </a:extLst>
          </p:cNvPr>
          <p:cNvSpPr txBox="1"/>
          <p:nvPr/>
        </p:nvSpPr>
        <p:spPr>
          <a:xfrm>
            <a:off x="4618937" y="4005470"/>
            <a:ext cx="1114408" cy="615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웹페이지 개발</a:t>
            </a:r>
            <a:endParaRPr lang="en-US" altLang="ko-KR" sz="12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스타일링 쉬움</a:t>
            </a:r>
            <a:endParaRPr lang="en-US" altLang="ko-KR" sz="12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3" name="오른쪽 중괄호 12">
            <a:extLst>
              <a:ext uri="{FF2B5EF4-FFF2-40B4-BE49-F238E27FC236}">
                <a16:creationId xmlns:a16="http://schemas.microsoft.com/office/drawing/2014/main" id="{04B31443-9A08-32A7-FC03-46983BCCB0D7}"/>
              </a:ext>
            </a:extLst>
          </p:cNvPr>
          <p:cNvSpPr/>
          <p:nvPr/>
        </p:nvSpPr>
        <p:spPr>
          <a:xfrm>
            <a:off x="7378080" y="2237041"/>
            <a:ext cx="130629" cy="2383919"/>
          </a:xfrm>
          <a:prstGeom prst="rightBrac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D23D30B-4E4B-A7DB-A984-17919BDED8D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62751" y="793820"/>
            <a:ext cx="2373102" cy="527036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410BC50E-7145-F37B-2419-A6D5DD898AB8}"/>
              </a:ext>
            </a:extLst>
          </p:cNvPr>
          <p:cNvSpPr/>
          <p:nvPr/>
        </p:nvSpPr>
        <p:spPr>
          <a:xfrm>
            <a:off x="8143186" y="1014884"/>
            <a:ext cx="2392667" cy="4928049"/>
          </a:xfrm>
          <a:prstGeom prst="rect">
            <a:avLst/>
          </a:prstGeom>
          <a:solidFill>
            <a:srgbClr val="00A9D9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C500E778-0D57-6EAC-9595-3A197507B3E7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t="12965" b="11725"/>
          <a:stretch/>
        </p:blipFill>
        <p:spPr>
          <a:xfrm>
            <a:off x="8162751" y="1477108"/>
            <a:ext cx="2373102" cy="3969099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217E404-3B9C-9ABE-784A-00506BD3B3D7}"/>
              </a:ext>
            </a:extLst>
          </p:cNvPr>
          <p:cNvSpPr/>
          <p:nvPr/>
        </p:nvSpPr>
        <p:spPr>
          <a:xfrm>
            <a:off x="8143186" y="793821"/>
            <a:ext cx="2373101" cy="5149112"/>
          </a:xfrm>
          <a:prstGeom prst="roundRect">
            <a:avLst>
              <a:gd name="adj" fmla="val 7456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0537939-DF62-8E4A-0E6C-CA5F97FA472B}"/>
              </a:ext>
            </a:extLst>
          </p:cNvPr>
          <p:cNvCxnSpPr/>
          <p:nvPr/>
        </p:nvCxnSpPr>
        <p:spPr>
          <a:xfrm flipV="1">
            <a:off x="10405224" y="793819"/>
            <a:ext cx="316367" cy="381838"/>
          </a:xfrm>
          <a:prstGeom prst="line">
            <a:avLst/>
          </a:prstGeom>
          <a:ln>
            <a:solidFill>
              <a:srgbClr val="00A9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F8C965D-D471-3EDC-916E-2D2F577A4572}"/>
              </a:ext>
            </a:extLst>
          </p:cNvPr>
          <p:cNvSpPr txBox="1"/>
          <p:nvPr/>
        </p:nvSpPr>
        <p:spPr>
          <a:xfrm>
            <a:off x="10516287" y="445281"/>
            <a:ext cx="1159613" cy="338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dirty="0">
                <a:solidFill>
                  <a:srgbClr val="00A9D9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React Native</a:t>
            </a:r>
            <a:endParaRPr lang="ko-KR" altLang="en-US" sz="1200" dirty="0">
              <a:solidFill>
                <a:srgbClr val="00A9D9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688CCFD-243E-D5EC-CB9A-8D8FF4526A78}"/>
              </a:ext>
            </a:extLst>
          </p:cNvPr>
          <p:cNvCxnSpPr>
            <a:cxnSpLocks/>
          </p:cNvCxnSpPr>
          <p:nvPr/>
        </p:nvCxnSpPr>
        <p:spPr>
          <a:xfrm flipV="1">
            <a:off x="10071086" y="2237041"/>
            <a:ext cx="788095" cy="238928"/>
          </a:xfrm>
          <a:prstGeom prst="line">
            <a:avLst/>
          </a:prstGeom>
          <a:ln>
            <a:solidFill>
              <a:srgbClr val="00A9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7861280-FE06-9A8E-5C2E-EDBF9821B86C}"/>
              </a:ext>
            </a:extLst>
          </p:cNvPr>
          <p:cNvSpPr txBox="1"/>
          <p:nvPr/>
        </p:nvSpPr>
        <p:spPr>
          <a:xfrm>
            <a:off x="10590523" y="1898550"/>
            <a:ext cx="628890" cy="338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dirty="0">
                <a:solidFill>
                  <a:srgbClr val="00A9D9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React</a:t>
            </a:r>
            <a:endParaRPr lang="ko-KR" altLang="en-US" sz="1200" dirty="0">
              <a:solidFill>
                <a:srgbClr val="00A9D9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887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3" grpId="0" animBg="1"/>
      <p:bldP spid="24" grpId="0" animBg="1"/>
      <p:bldP spid="15" grpId="0" animBg="1"/>
      <p:bldP spid="30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CFA460-3EEB-C429-4745-4B943F4DA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FA2218-3193-6D94-1AD5-A048E49F7782}"/>
              </a:ext>
            </a:extLst>
          </p:cNvPr>
          <p:cNvSpPr txBox="1"/>
          <p:nvPr/>
        </p:nvSpPr>
        <p:spPr>
          <a:xfrm>
            <a:off x="438783" y="551377"/>
            <a:ext cx="2291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프론트 팀은 뭘 할까</a:t>
            </a:r>
            <a:r>
              <a:rPr lang="en-US" altLang="ko-KR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?</a:t>
            </a:r>
            <a:endParaRPr lang="ko-KR" altLang="en-US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pic>
        <p:nvPicPr>
          <p:cNvPr id="1026" name="Picture 2" descr="프론트엔드 프레임워크 선택의 중요성: 왜 React와 Nexjs를 배워야 하는가?">
            <a:extLst>
              <a:ext uri="{FF2B5EF4-FFF2-40B4-BE49-F238E27FC236}">
                <a16:creationId xmlns:a16="http://schemas.microsoft.com/office/drawing/2014/main" id="{4BD29FB7-FE5B-E9D4-0051-1BD4160A6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407" y="1300207"/>
            <a:ext cx="1904183" cy="125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시리즈 | [React Native] 앱 만들어보기 - SOKURI_CODE">
            <a:extLst>
              <a:ext uri="{FF2B5EF4-FFF2-40B4-BE49-F238E27FC236}">
                <a16:creationId xmlns:a16="http://schemas.microsoft.com/office/drawing/2014/main" id="{278A51C4-774C-4768-2A66-C5A6C9475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486" y="1300207"/>
            <a:ext cx="1904183" cy="125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41548C0-E474-9FBC-452A-084EF41A4D1C}"/>
              </a:ext>
            </a:extLst>
          </p:cNvPr>
          <p:cNvSpPr/>
          <p:nvPr/>
        </p:nvSpPr>
        <p:spPr>
          <a:xfrm>
            <a:off x="1188283" y="2688885"/>
            <a:ext cx="4050308" cy="18027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96551D-6523-ECA3-7DBE-FD895B5CAE12}"/>
              </a:ext>
            </a:extLst>
          </p:cNvPr>
          <p:cNvSpPr txBox="1"/>
          <p:nvPr/>
        </p:nvSpPr>
        <p:spPr>
          <a:xfrm>
            <a:off x="1442892" y="2873021"/>
            <a:ext cx="3663054" cy="1446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어플리케이션 함수 </a:t>
            </a:r>
            <a:r>
              <a:rPr lang="en-US" altLang="ko-KR" sz="12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{</a:t>
            </a:r>
          </a:p>
          <a:p>
            <a:pPr algn="l"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	</a:t>
            </a:r>
            <a:r>
              <a:rPr lang="ko-KR" altLang="en-US" sz="1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상단바</a:t>
            </a:r>
            <a:r>
              <a:rPr lang="en-US" altLang="ko-KR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( ),</a:t>
            </a:r>
          </a:p>
          <a:p>
            <a:pPr algn="l"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	</a:t>
            </a:r>
            <a:r>
              <a:rPr lang="ko-KR" altLang="en-US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웹뷰</a:t>
            </a:r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(http://localhost:3000/main),</a:t>
            </a:r>
          </a:p>
          <a:p>
            <a:pPr algn="l"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	</a:t>
            </a:r>
            <a:r>
              <a:rPr lang="ko-KR" altLang="en-US" sz="1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바텀바</a:t>
            </a:r>
            <a:r>
              <a:rPr lang="en-US" altLang="ko-KR" sz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( )</a:t>
            </a:r>
          </a:p>
          <a:p>
            <a:pPr algn="l"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}</a:t>
            </a:r>
            <a:endParaRPr lang="ko-KR" altLang="en-US" sz="1200" dirty="0" err="1">
              <a:solidFill>
                <a:schemeClr val="bg1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3400808-3896-8C50-F101-4BADFBECD85C}"/>
              </a:ext>
            </a:extLst>
          </p:cNvPr>
          <p:cNvSpPr/>
          <p:nvPr/>
        </p:nvSpPr>
        <p:spPr>
          <a:xfrm>
            <a:off x="6953411" y="2688885"/>
            <a:ext cx="3608181" cy="18027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61905D-3268-9BAA-3809-865179D894DA}"/>
              </a:ext>
            </a:extLst>
          </p:cNvPr>
          <p:cNvSpPr txBox="1"/>
          <p:nvPr/>
        </p:nvSpPr>
        <p:spPr>
          <a:xfrm>
            <a:off x="7208020" y="2873021"/>
            <a:ext cx="2433487" cy="11694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return</a:t>
            </a:r>
            <a:r>
              <a:rPr lang="en-US" altLang="ko-KR" sz="12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(</a:t>
            </a:r>
          </a:p>
          <a:p>
            <a:pPr algn="l"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	</a:t>
            </a:r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Icon(</a:t>
            </a: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사과</a:t>
            </a:r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),</a:t>
            </a:r>
          </a:p>
          <a:p>
            <a:pPr algn="l">
              <a:lnSpc>
                <a:spcPct val="150000"/>
              </a:lnSpc>
            </a:pPr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	Text(“</a:t>
            </a:r>
            <a:r>
              <a:rPr lang="ko-KR" alt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안녕하세요</a:t>
            </a:r>
            <a:r>
              <a:rPr lang="en-US" altLang="ko-KR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”)</a:t>
            </a:r>
          </a:p>
          <a:p>
            <a:pPr algn="l">
              <a:lnSpc>
                <a:spcPct val="15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)</a:t>
            </a:r>
            <a:endParaRPr lang="ko-KR" altLang="en-US" sz="1200" dirty="0" err="1">
              <a:solidFill>
                <a:schemeClr val="bg1"/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DFD8CCE-DE6E-A6E2-73C7-E089F68F7E70}"/>
              </a:ext>
            </a:extLst>
          </p:cNvPr>
          <p:cNvGrpSpPr/>
          <p:nvPr/>
        </p:nvGrpSpPr>
        <p:grpSpPr>
          <a:xfrm>
            <a:off x="7156463" y="4910521"/>
            <a:ext cx="3202075" cy="1567543"/>
            <a:chOff x="7156463" y="4910521"/>
            <a:chExt cx="3202075" cy="156754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FDAED34-1303-88AB-12D8-20A7F91DAB12}"/>
                </a:ext>
              </a:extLst>
            </p:cNvPr>
            <p:cNvSpPr/>
            <p:nvPr/>
          </p:nvSpPr>
          <p:spPr>
            <a:xfrm>
              <a:off x="7156463" y="4910521"/>
              <a:ext cx="3202075" cy="156754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그래픽 13" descr="사과 단색으로 채워진">
              <a:extLst>
                <a:ext uri="{FF2B5EF4-FFF2-40B4-BE49-F238E27FC236}">
                  <a16:creationId xmlns:a16="http://schemas.microsoft.com/office/drawing/2014/main" id="{9BEBCCF6-A285-5972-025E-F6738A5EB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499366" y="5319755"/>
              <a:ext cx="516268" cy="516268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2D07A38-1EED-9BF2-EE47-9D9DBCD2B9FD}"/>
                </a:ext>
              </a:extLst>
            </p:cNvPr>
            <p:cNvSpPr txBox="1"/>
            <p:nvPr/>
          </p:nvSpPr>
          <p:spPr>
            <a:xfrm>
              <a:off x="8296476" y="5827207"/>
              <a:ext cx="9220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안녕하세요</a:t>
              </a: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6BA5548-25F7-CECE-5BA4-FB48479223D8}"/>
              </a:ext>
            </a:extLst>
          </p:cNvPr>
          <p:cNvSpPr/>
          <p:nvPr/>
        </p:nvSpPr>
        <p:spPr>
          <a:xfrm>
            <a:off x="7156463" y="4675750"/>
            <a:ext cx="3202075" cy="2347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http://localhost:3000/main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7576E1D-6DC6-9B72-187B-40185715CB57}"/>
              </a:ext>
            </a:extLst>
          </p:cNvPr>
          <p:cNvSpPr/>
          <p:nvPr/>
        </p:nvSpPr>
        <p:spPr>
          <a:xfrm>
            <a:off x="3471130" y="3959050"/>
            <a:ext cx="1361078" cy="2519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5242AC1-73BE-1B3A-CA29-49C1F377C863}"/>
              </a:ext>
            </a:extLst>
          </p:cNvPr>
          <p:cNvSpPr/>
          <p:nvPr/>
        </p:nvSpPr>
        <p:spPr>
          <a:xfrm>
            <a:off x="3471130" y="3959049"/>
            <a:ext cx="1361078" cy="3604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상단바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A7EC14D-ABA9-7B30-2B8E-9303D13EB83F}"/>
              </a:ext>
            </a:extLst>
          </p:cNvPr>
          <p:cNvSpPr/>
          <p:nvPr/>
        </p:nvSpPr>
        <p:spPr>
          <a:xfrm>
            <a:off x="3471130" y="6117607"/>
            <a:ext cx="1361078" cy="3604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바텀바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pic>
        <p:nvPicPr>
          <p:cNvPr id="28" name="그래픽 27" descr="사과 단색으로 채워진">
            <a:extLst>
              <a:ext uri="{FF2B5EF4-FFF2-40B4-BE49-F238E27FC236}">
                <a16:creationId xmlns:a16="http://schemas.microsoft.com/office/drawing/2014/main" id="{E62DD87E-26A5-1E08-351C-55A28A3677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93534" y="4825128"/>
            <a:ext cx="516268" cy="51626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C9FFDC2-1012-82F2-8964-44C65BDB8161}"/>
              </a:ext>
            </a:extLst>
          </p:cNvPr>
          <p:cNvSpPr txBox="1"/>
          <p:nvPr/>
        </p:nvSpPr>
        <p:spPr>
          <a:xfrm>
            <a:off x="3690644" y="5332580"/>
            <a:ext cx="922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안녕하세요</a:t>
            </a:r>
          </a:p>
        </p:txBody>
      </p:sp>
    </p:spTree>
    <p:extLst>
      <p:ext uri="{BB962C8B-B14F-4D97-AF65-F5344CB8AC3E}">
        <p14:creationId xmlns:p14="http://schemas.microsoft.com/office/powerpoint/2010/main" val="354579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094DC4-3BCC-C8F6-4F4D-A0DC6C545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1C3B08-9930-944D-B0E2-4140CCBF42ED}"/>
              </a:ext>
            </a:extLst>
          </p:cNvPr>
          <p:cNvSpPr txBox="1"/>
          <p:nvPr/>
        </p:nvSpPr>
        <p:spPr>
          <a:xfrm>
            <a:off x="438783" y="551377"/>
            <a:ext cx="2598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반응형 웹 개발의 중요성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64616B6-DD42-08E7-819C-1A36C4B039FB}"/>
              </a:ext>
            </a:extLst>
          </p:cNvPr>
          <p:cNvSpPr/>
          <p:nvPr/>
        </p:nvSpPr>
        <p:spPr>
          <a:xfrm>
            <a:off x="1145513" y="1647929"/>
            <a:ext cx="2120202" cy="41298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DA65CA-18A4-8827-C292-301B295FEDDD}"/>
              </a:ext>
            </a:extLst>
          </p:cNvPr>
          <p:cNvSpPr txBox="1"/>
          <p:nvPr/>
        </p:nvSpPr>
        <p:spPr>
          <a:xfrm>
            <a:off x="1880397" y="1370930"/>
            <a:ext cx="650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412px</a:t>
            </a:r>
            <a:endParaRPr lang="ko-KR" altLang="en-US" sz="1200" dirty="0" err="1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BDF1D6-7E15-E84D-FDF8-41B99CE6C974}"/>
              </a:ext>
            </a:extLst>
          </p:cNvPr>
          <p:cNvSpPr/>
          <p:nvPr/>
        </p:nvSpPr>
        <p:spPr>
          <a:xfrm>
            <a:off x="4486589" y="3044651"/>
            <a:ext cx="5154803" cy="27331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66C04E-B51A-8D43-6C1A-D69B6C55A347}"/>
              </a:ext>
            </a:extLst>
          </p:cNvPr>
          <p:cNvSpPr txBox="1"/>
          <p:nvPr/>
        </p:nvSpPr>
        <p:spPr>
          <a:xfrm>
            <a:off x="6690686" y="2767651"/>
            <a:ext cx="746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1080px</a:t>
            </a:r>
            <a:endParaRPr lang="ko-KR" altLang="en-US" sz="1200" dirty="0" err="1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pic>
        <p:nvPicPr>
          <p:cNvPr id="8" name="그래픽 7" descr="단색으로 채워진 천사 얼굴 단색으로 채워진">
            <a:extLst>
              <a:ext uri="{FF2B5EF4-FFF2-40B4-BE49-F238E27FC236}">
                <a16:creationId xmlns:a16="http://schemas.microsoft.com/office/drawing/2014/main" id="{185E304F-9F66-2BEF-CF7E-E3DEA811F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93982" y="3274925"/>
            <a:ext cx="601226" cy="6012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457095-0E70-B9FB-CF47-A3CC9A59DEE9}"/>
              </a:ext>
            </a:extLst>
          </p:cNvPr>
          <p:cNvSpPr txBox="1"/>
          <p:nvPr/>
        </p:nvSpPr>
        <p:spPr>
          <a:xfrm>
            <a:off x="4742053" y="3406261"/>
            <a:ext cx="1236236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6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안녕하세요</a:t>
            </a:r>
            <a:r>
              <a:rPr lang="en-US" altLang="ko-KR" sz="16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!</a:t>
            </a:r>
            <a:endParaRPr lang="ko-KR" altLang="en-US" sz="16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FF12E8-9968-95CD-30EF-356EC4B3D051}"/>
              </a:ext>
            </a:extLst>
          </p:cNvPr>
          <p:cNvSpPr txBox="1"/>
          <p:nvPr/>
        </p:nvSpPr>
        <p:spPr>
          <a:xfrm>
            <a:off x="6143707" y="4260500"/>
            <a:ext cx="1840568" cy="615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만나서 반갑습니다</a:t>
            </a:r>
            <a:r>
              <a:rPr lang="en-US" altLang="ko-KR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~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여기는 홈페이지입니다</a:t>
            </a:r>
            <a:r>
              <a:rPr lang="en-US" altLang="ko-KR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~</a:t>
            </a:r>
            <a:endParaRPr lang="ko-KR" altLang="en-US" sz="1200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374E64D-F40F-3E21-357B-051A6731AEEB}"/>
              </a:ext>
            </a:extLst>
          </p:cNvPr>
          <p:cNvCxnSpPr>
            <a:cxnSpLocks/>
          </p:cNvCxnSpPr>
          <p:nvPr/>
        </p:nvCxnSpPr>
        <p:spPr>
          <a:xfrm flipH="1" flipV="1">
            <a:off x="3513650" y="2441749"/>
            <a:ext cx="854109" cy="32590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DB82BD6-1EF0-F9A1-EC64-57884080DA47}"/>
              </a:ext>
            </a:extLst>
          </p:cNvPr>
          <p:cNvSpPr txBox="1"/>
          <p:nvPr/>
        </p:nvSpPr>
        <p:spPr>
          <a:xfrm>
            <a:off x="3939868" y="2303249"/>
            <a:ext cx="1351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웹뷰를</a:t>
            </a:r>
            <a:r>
              <a:rPr lang="ko-KR" altLang="en-US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 띄운다면</a:t>
            </a:r>
            <a:r>
              <a:rPr lang="en-US" altLang="ko-KR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?</a:t>
            </a:r>
            <a:endParaRPr lang="ko-KR" altLang="en-US" sz="1200" dirty="0" err="1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560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CFC281-51D2-236A-A8C7-213D65128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996E73D3-A1D6-ADAF-0DCF-80940A3334D8}"/>
              </a:ext>
            </a:extLst>
          </p:cNvPr>
          <p:cNvGrpSpPr/>
          <p:nvPr/>
        </p:nvGrpSpPr>
        <p:grpSpPr>
          <a:xfrm>
            <a:off x="1145513" y="2378239"/>
            <a:ext cx="5154803" cy="2733151"/>
            <a:chOff x="4486589" y="3044651"/>
            <a:chExt cx="5154803" cy="273315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C2C8B56-FCD4-6C23-5854-839271369F19}"/>
                </a:ext>
              </a:extLst>
            </p:cNvPr>
            <p:cNvSpPr/>
            <p:nvPr/>
          </p:nvSpPr>
          <p:spPr>
            <a:xfrm>
              <a:off x="4486589" y="3044651"/>
              <a:ext cx="5154803" cy="27331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pic>
          <p:nvPicPr>
            <p:cNvPr id="13" name="그래픽 12" descr="단색으로 채워진 천사 얼굴 단색으로 채워진">
              <a:extLst>
                <a:ext uri="{FF2B5EF4-FFF2-40B4-BE49-F238E27FC236}">
                  <a16:creationId xmlns:a16="http://schemas.microsoft.com/office/drawing/2014/main" id="{69BA8039-60EC-3CB8-89C1-DF58E577BA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793982" y="3274925"/>
              <a:ext cx="601226" cy="60122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50945AD-B4A4-0A76-E4D4-2F7D30F127F9}"/>
                </a:ext>
              </a:extLst>
            </p:cNvPr>
            <p:cNvSpPr txBox="1"/>
            <p:nvPr/>
          </p:nvSpPr>
          <p:spPr>
            <a:xfrm>
              <a:off x="4742053" y="3406261"/>
              <a:ext cx="1236236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600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안녕하세요</a:t>
              </a:r>
              <a:r>
                <a:rPr lang="en-US" altLang="ko-KR" sz="1600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!</a:t>
              </a:r>
              <a:endParaRPr lang="ko-KR" altLang="en-US" sz="16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26DEE39-6DFB-6D1C-EAE0-A2E33E28AB11}"/>
                </a:ext>
              </a:extLst>
            </p:cNvPr>
            <p:cNvSpPr txBox="1"/>
            <p:nvPr/>
          </p:nvSpPr>
          <p:spPr>
            <a:xfrm>
              <a:off x="6143707" y="4260500"/>
              <a:ext cx="1840568" cy="615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만나서 반갑습니다</a:t>
              </a:r>
              <a:r>
                <a:rPr lang="en-US" altLang="ko-KR" sz="1200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~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여기는 홈페이지입니다</a:t>
              </a:r>
              <a:r>
                <a:rPr lang="en-US" altLang="ko-KR" sz="1200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~</a:t>
              </a:r>
              <a:endParaRPr lang="ko-KR" altLang="en-US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704CEC5-0ECD-534E-91DB-029AC03BD637}"/>
              </a:ext>
            </a:extLst>
          </p:cNvPr>
          <p:cNvSpPr/>
          <p:nvPr/>
        </p:nvSpPr>
        <p:spPr>
          <a:xfrm>
            <a:off x="3265715" y="2252022"/>
            <a:ext cx="3748034" cy="3174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5BA55B-FD95-471A-E266-BD720BF75361}"/>
              </a:ext>
            </a:extLst>
          </p:cNvPr>
          <p:cNvSpPr txBox="1"/>
          <p:nvPr/>
        </p:nvSpPr>
        <p:spPr>
          <a:xfrm>
            <a:off x="438783" y="551377"/>
            <a:ext cx="2598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반응형 웹 개발의 중요성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F6652C-134C-A389-28B2-5FFEB9F44307}"/>
              </a:ext>
            </a:extLst>
          </p:cNvPr>
          <p:cNvSpPr/>
          <p:nvPr/>
        </p:nvSpPr>
        <p:spPr>
          <a:xfrm>
            <a:off x="1145513" y="1647929"/>
            <a:ext cx="2120202" cy="41298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72E550-579F-8580-5B46-BB608825A534}"/>
              </a:ext>
            </a:extLst>
          </p:cNvPr>
          <p:cNvSpPr txBox="1"/>
          <p:nvPr/>
        </p:nvSpPr>
        <p:spPr>
          <a:xfrm>
            <a:off x="1880397" y="1370930"/>
            <a:ext cx="650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412px</a:t>
            </a:r>
            <a:endParaRPr lang="ko-KR" altLang="en-US" sz="1200" dirty="0" err="1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7A4422-6E98-B77B-DC02-F412BF9446AA}"/>
              </a:ext>
            </a:extLst>
          </p:cNvPr>
          <p:cNvSpPr txBox="1"/>
          <p:nvPr/>
        </p:nvSpPr>
        <p:spPr>
          <a:xfrm>
            <a:off x="6690686" y="2767651"/>
            <a:ext cx="746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1080px</a:t>
            </a:r>
            <a:endParaRPr lang="ko-KR" altLang="en-US" sz="1200" dirty="0" err="1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8D39E0C-EC37-86A7-FB6A-47C578EB7225}"/>
              </a:ext>
            </a:extLst>
          </p:cNvPr>
          <p:cNvGrpSpPr/>
          <p:nvPr/>
        </p:nvGrpSpPr>
        <p:grpSpPr>
          <a:xfrm>
            <a:off x="4486589" y="3044651"/>
            <a:ext cx="5154803" cy="2733151"/>
            <a:chOff x="4486589" y="3044651"/>
            <a:chExt cx="5154803" cy="273315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C451170-6DD2-ED4F-B625-4A05176F3FE8}"/>
                </a:ext>
              </a:extLst>
            </p:cNvPr>
            <p:cNvSpPr/>
            <p:nvPr/>
          </p:nvSpPr>
          <p:spPr>
            <a:xfrm>
              <a:off x="4486589" y="3044651"/>
              <a:ext cx="5154803" cy="27331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pic>
          <p:nvPicPr>
            <p:cNvPr id="8" name="그래픽 7" descr="단색으로 채워진 천사 얼굴 단색으로 채워진">
              <a:extLst>
                <a:ext uri="{FF2B5EF4-FFF2-40B4-BE49-F238E27FC236}">
                  <a16:creationId xmlns:a16="http://schemas.microsoft.com/office/drawing/2014/main" id="{9196BBF9-98C7-0D1F-0C33-0AA5E095E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793982" y="3274925"/>
              <a:ext cx="601226" cy="60122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764650-F363-C51C-C83B-9A73034BB815}"/>
                </a:ext>
              </a:extLst>
            </p:cNvPr>
            <p:cNvSpPr txBox="1"/>
            <p:nvPr/>
          </p:nvSpPr>
          <p:spPr>
            <a:xfrm>
              <a:off x="4742053" y="3406261"/>
              <a:ext cx="1236236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600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안녕하세요</a:t>
              </a:r>
              <a:r>
                <a:rPr lang="en-US" altLang="ko-KR" sz="1600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!</a:t>
              </a:r>
              <a:endParaRPr lang="ko-KR" altLang="en-US" sz="16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D849F81-E6CE-4979-1A7F-47628EFDBEA9}"/>
                </a:ext>
              </a:extLst>
            </p:cNvPr>
            <p:cNvSpPr txBox="1"/>
            <p:nvPr/>
          </p:nvSpPr>
          <p:spPr>
            <a:xfrm>
              <a:off x="6143707" y="4260500"/>
              <a:ext cx="1840568" cy="615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만나서 반갑습니다</a:t>
              </a:r>
              <a:r>
                <a:rPr lang="en-US" altLang="ko-KR" sz="1200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~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여기는 홈페이지입니다</a:t>
              </a:r>
              <a:r>
                <a:rPr lang="en-US" altLang="ko-KR" sz="1200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~</a:t>
              </a:r>
              <a:endParaRPr lang="ko-KR" altLang="en-US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2959DC2-E6D0-0006-7306-7A2A797ABF8C}"/>
              </a:ext>
            </a:extLst>
          </p:cNvPr>
          <p:cNvSpPr/>
          <p:nvPr/>
        </p:nvSpPr>
        <p:spPr>
          <a:xfrm>
            <a:off x="4486589" y="2252022"/>
            <a:ext cx="2120202" cy="4129873"/>
          </a:xfrm>
          <a:prstGeom prst="rect">
            <a:avLst/>
          </a:prstGeom>
          <a:solidFill>
            <a:srgbClr val="00A9D9">
              <a:alpha val="3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F969C8-037E-3BD7-C6E1-7783C002B2AB}"/>
              </a:ext>
            </a:extLst>
          </p:cNvPr>
          <p:cNvSpPr txBox="1"/>
          <p:nvPr/>
        </p:nvSpPr>
        <p:spPr>
          <a:xfrm>
            <a:off x="5221473" y="1975023"/>
            <a:ext cx="650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412px</a:t>
            </a:r>
            <a:endParaRPr lang="ko-KR" altLang="en-US" sz="1200" dirty="0" err="1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697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3E780E-6EE3-043E-38EC-60E73D18D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EE8B6360-FCD7-CEFC-3591-3B0D9E1D4AB7}"/>
              </a:ext>
            </a:extLst>
          </p:cNvPr>
          <p:cNvGrpSpPr/>
          <p:nvPr/>
        </p:nvGrpSpPr>
        <p:grpSpPr>
          <a:xfrm>
            <a:off x="1145514" y="2378239"/>
            <a:ext cx="2120202" cy="2733151"/>
            <a:chOff x="4486590" y="3044651"/>
            <a:chExt cx="2120202" cy="273315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2CD9B0E-0F95-9DBB-2EF7-62D962726BBD}"/>
                </a:ext>
              </a:extLst>
            </p:cNvPr>
            <p:cNvSpPr/>
            <p:nvPr/>
          </p:nvSpPr>
          <p:spPr>
            <a:xfrm>
              <a:off x="4486590" y="3044651"/>
              <a:ext cx="2120202" cy="27331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pic>
          <p:nvPicPr>
            <p:cNvPr id="13" name="그래픽 12" descr="단색으로 채워진 천사 얼굴 단색으로 채워진">
              <a:extLst>
                <a:ext uri="{FF2B5EF4-FFF2-40B4-BE49-F238E27FC236}">
                  <a16:creationId xmlns:a16="http://schemas.microsoft.com/office/drawing/2014/main" id="{A63E7A94-005E-58E9-FB4C-170E218CA1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40430" y="3271951"/>
              <a:ext cx="601226" cy="60122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15526DB-3D24-E930-D934-D521048A5837}"/>
                </a:ext>
              </a:extLst>
            </p:cNvPr>
            <p:cNvSpPr txBox="1"/>
            <p:nvPr/>
          </p:nvSpPr>
          <p:spPr>
            <a:xfrm>
              <a:off x="4569025" y="3400245"/>
              <a:ext cx="1236236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600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안녕하세요</a:t>
              </a:r>
              <a:r>
                <a:rPr lang="en-US" altLang="ko-KR" sz="1600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!</a:t>
              </a:r>
              <a:endParaRPr lang="ko-KR" altLang="en-US" sz="16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B6AB2F8-308A-0108-97E5-F07F84CA8E0F}"/>
                </a:ext>
              </a:extLst>
            </p:cNvPr>
            <p:cNvSpPr txBox="1"/>
            <p:nvPr/>
          </p:nvSpPr>
          <p:spPr>
            <a:xfrm>
              <a:off x="4629266" y="4260500"/>
              <a:ext cx="1840568" cy="615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만나서 반갑습니다</a:t>
              </a:r>
              <a:r>
                <a:rPr lang="en-US" altLang="ko-KR" sz="1200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~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여기는 홈페이지입니다</a:t>
              </a:r>
              <a:r>
                <a:rPr lang="en-US" altLang="ko-KR" sz="1200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~</a:t>
              </a:r>
              <a:endParaRPr lang="ko-KR" altLang="en-US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98A0035-C417-B29E-EB7B-317EEF1D472A}"/>
              </a:ext>
            </a:extLst>
          </p:cNvPr>
          <p:cNvSpPr txBox="1"/>
          <p:nvPr/>
        </p:nvSpPr>
        <p:spPr>
          <a:xfrm>
            <a:off x="438783" y="551377"/>
            <a:ext cx="2598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반응형 웹 개발의 중요성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69DBD5-8D42-AE0D-BC59-8D529D2E58BC}"/>
              </a:ext>
            </a:extLst>
          </p:cNvPr>
          <p:cNvSpPr/>
          <p:nvPr/>
        </p:nvSpPr>
        <p:spPr>
          <a:xfrm>
            <a:off x="1145513" y="1647929"/>
            <a:ext cx="2120202" cy="41298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D3D03B-A504-2BE7-11F1-8826E2672F23}"/>
              </a:ext>
            </a:extLst>
          </p:cNvPr>
          <p:cNvSpPr txBox="1"/>
          <p:nvPr/>
        </p:nvSpPr>
        <p:spPr>
          <a:xfrm>
            <a:off x="1880397" y="1370930"/>
            <a:ext cx="650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412px</a:t>
            </a:r>
            <a:endParaRPr lang="ko-KR" altLang="en-US" sz="1200" dirty="0" err="1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FEE5FC-842D-7779-F3F1-AB4B6C0EFA78}"/>
              </a:ext>
            </a:extLst>
          </p:cNvPr>
          <p:cNvSpPr txBox="1"/>
          <p:nvPr/>
        </p:nvSpPr>
        <p:spPr>
          <a:xfrm>
            <a:off x="6711174" y="2767651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100vw</a:t>
            </a:r>
            <a:endParaRPr lang="ko-KR" altLang="en-US" sz="1200" dirty="0" err="1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EFAA348-4AE3-AA17-AE6B-7D387F0DDD8F}"/>
              </a:ext>
            </a:extLst>
          </p:cNvPr>
          <p:cNvGrpSpPr/>
          <p:nvPr/>
        </p:nvGrpSpPr>
        <p:grpSpPr>
          <a:xfrm>
            <a:off x="4486589" y="3044651"/>
            <a:ext cx="5154803" cy="2733151"/>
            <a:chOff x="4486589" y="3044651"/>
            <a:chExt cx="5154803" cy="273315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4F3FA23-9218-CC5E-E551-A0CFE7AA0604}"/>
                </a:ext>
              </a:extLst>
            </p:cNvPr>
            <p:cNvSpPr/>
            <p:nvPr/>
          </p:nvSpPr>
          <p:spPr>
            <a:xfrm>
              <a:off x="4486589" y="3044651"/>
              <a:ext cx="5154803" cy="273315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pic>
          <p:nvPicPr>
            <p:cNvPr id="8" name="그래픽 7" descr="단색으로 채워진 천사 얼굴 단색으로 채워진">
              <a:extLst>
                <a:ext uri="{FF2B5EF4-FFF2-40B4-BE49-F238E27FC236}">
                  <a16:creationId xmlns:a16="http://schemas.microsoft.com/office/drawing/2014/main" id="{6F0E8C08-3B03-E5B4-1F34-3E040938F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793982" y="3274925"/>
              <a:ext cx="601226" cy="60122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7C822C5-01D6-9476-02AB-0F5FF42C49B4}"/>
                </a:ext>
              </a:extLst>
            </p:cNvPr>
            <p:cNvSpPr txBox="1"/>
            <p:nvPr/>
          </p:nvSpPr>
          <p:spPr>
            <a:xfrm>
              <a:off x="4742053" y="3406261"/>
              <a:ext cx="1236236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600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안녕하세요</a:t>
              </a:r>
              <a:r>
                <a:rPr lang="en-US" altLang="ko-KR" sz="1600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!</a:t>
              </a:r>
              <a:endParaRPr lang="ko-KR" altLang="en-US" sz="16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AA7FF94-1617-F3F4-7E4A-9AFF605E1B4F}"/>
                </a:ext>
              </a:extLst>
            </p:cNvPr>
            <p:cNvSpPr txBox="1"/>
            <p:nvPr/>
          </p:nvSpPr>
          <p:spPr>
            <a:xfrm>
              <a:off x="6143707" y="4260500"/>
              <a:ext cx="1840568" cy="615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만나서 반갑습니다</a:t>
              </a:r>
              <a:r>
                <a:rPr lang="en-US" altLang="ko-KR" sz="1200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~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여기는 홈페이지입니다</a:t>
              </a:r>
              <a:r>
                <a:rPr lang="en-US" altLang="ko-KR" sz="1200" dirty="0">
                  <a:latin typeface="에스코어 드림 7 ExtraBold" panose="020B0803030302020204" pitchFamily="34" charset="-127"/>
                  <a:ea typeface="에스코어 드림 7 ExtraBold" panose="020B0803030302020204" pitchFamily="34" charset="-127"/>
                </a:rPr>
                <a:t>~</a:t>
              </a:r>
              <a:endParaRPr lang="ko-KR" altLang="en-US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C59D47B-015E-65A4-8E4F-155E746610F6}"/>
              </a:ext>
            </a:extLst>
          </p:cNvPr>
          <p:cNvSpPr txBox="1"/>
          <p:nvPr/>
        </p:nvSpPr>
        <p:spPr>
          <a:xfrm>
            <a:off x="7866970" y="2447807"/>
            <a:ext cx="1669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err="1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vw</a:t>
            </a:r>
            <a:r>
              <a:rPr lang="en-US" altLang="ko-KR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: viewport width</a:t>
            </a:r>
            <a:endParaRPr lang="ko-KR" altLang="en-US" sz="1200" dirty="0" err="1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721F19A-2DBE-5E2D-CDB0-9A1FF8BCC796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 flipV="1">
            <a:off x="7416816" y="2586307"/>
            <a:ext cx="450154" cy="31984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A1776DE-5552-0BE7-1816-A93801BA4C8A}"/>
              </a:ext>
            </a:extLst>
          </p:cNvPr>
          <p:cNvSpPr txBox="1"/>
          <p:nvPr/>
        </p:nvSpPr>
        <p:spPr>
          <a:xfrm>
            <a:off x="6903917" y="2217533"/>
            <a:ext cx="3595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현재 실행중인 스크린 크기에 맞춰 상대적 크기 반환</a:t>
            </a:r>
          </a:p>
        </p:txBody>
      </p:sp>
    </p:spTree>
    <p:extLst>
      <p:ext uri="{BB962C8B-B14F-4D97-AF65-F5344CB8AC3E}">
        <p14:creationId xmlns:p14="http://schemas.microsoft.com/office/powerpoint/2010/main" val="15302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909A39-8EBC-CFC3-74AE-7918B22CEA4A}"/>
              </a:ext>
            </a:extLst>
          </p:cNvPr>
          <p:cNvSpPr txBox="1"/>
          <p:nvPr/>
        </p:nvSpPr>
        <p:spPr>
          <a:xfrm>
            <a:off x="2776034" y="2990450"/>
            <a:ext cx="6639959" cy="877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반응형 웹은 </a:t>
            </a:r>
            <a:r>
              <a:rPr lang="en-US" altLang="ko-KR" dirty="0" err="1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css</a:t>
            </a:r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를 활용하여 스타일링이 필요한 부분이기 때문에</a:t>
            </a:r>
            <a:r>
              <a:rPr lang="en-US" altLang="ko-KR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일단 넘어가도록 합시다</a:t>
            </a:r>
            <a:r>
              <a:rPr lang="en-US" altLang="ko-KR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.</a:t>
            </a:r>
            <a:endParaRPr lang="ko-KR" altLang="en-US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769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ED60D-D0AE-367F-B7BA-A67E03505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A31DAD-5ACA-3C47-88D8-2780532F7506}"/>
              </a:ext>
            </a:extLst>
          </p:cNvPr>
          <p:cNvSpPr txBox="1"/>
          <p:nvPr/>
        </p:nvSpPr>
        <p:spPr>
          <a:xfrm>
            <a:off x="438783" y="551377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html</a:t>
            </a:r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과 </a:t>
            </a:r>
            <a:r>
              <a:rPr lang="en-US" altLang="ko-KR" dirty="0" err="1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css</a:t>
            </a:r>
            <a:endParaRPr lang="ko-KR" altLang="en-US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69AA27-3BAE-2C77-32D1-2F5265CBD4CA}"/>
              </a:ext>
            </a:extLst>
          </p:cNvPr>
          <p:cNvSpPr txBox="1"/>
          <p:nvPr/>
        </p:nvSpPr>
        <p:spPr>
          <a:xfrm>
            <a:off x="3641497" y="5716226"/>
            <a:ext cx="4909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Naver</a:t>
            </a:r>
            <a:r>
              <a:rPr lang="ko-KR" altLang="en-US" sz="14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에서 </a:t>
            </a:r>
            <a:r>
              <a:rPr lang="en-US" altLang="ko-KR" sz="14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F12 -&gt; </a:t>
            </a:r>
            <a:r>
              <a:rPr lang="ko-KR" altLang="en-US" sz="14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요소 누르면 나오는 코드가 </a:t>
            </a:r>
            <a:r>
              <a:rPr lang="en-US" altLang="ko-KR" sz="14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HTML </a:t>
            </a:r>
            <a:r>
              <a:rPr lang="ko-KR" altLang="en-US" sz="1400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코드임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A3737391-C66F-33B5-2853-C19F1CD65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153" y="1014884"/>
            <a:ext cx="9615694" cy="454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40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B569B8-56DD-1319-14B0-D34135016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AF5612-B3FC-17C3-6ED8-07A3B8F73849}"/>
              </a:ext>
            </a:extLst>
          </p:cNvPr>
          <p:cNvSpPr txBox="1"/>
          <p:nvPr/>
        </p:nvSpPr>
        <p:spPr>
          <a:xfrm>
            <a:off x="438783" y="551377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html</a:t>
            </a:r>
            <a:r>
              <a:rPr lang="ko-KR" altLang="en-US" dirty="0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과 </a:t>
            </a:r>
            <a:r>
              <a:rPr lang="en-US" altLang="ko-KR" dirty="0" err="1"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css</a:t>
            </a:r>
            <a:endParaRPr lang="ko-KR" altLang="en-US" dirty="0"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423417-6C28-25D8-BF8A-AF08CCCA2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561" y="1153727"/>
            <a:ext cx="5653872" cy="515289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82E0EDC-26B7-12D0-6ED8-FE00879A546C}"/>
              </a:ext>
            </a:extLst>
          </p:cNvPr>
          <p:cNvSpPr/>
          <p:nvPr/>
        </p:nvSpPr>
        <p:spPr>
          <a:xfrm>
            <a:off x="6672105" y="1153727"/>
            <a:ext cx="4622242" cy="51528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html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57EF87-1017-22A4-84C0-232970CD628D}"/>
              </a:ext>
            </a:extLst>
          </p:cNvPr>
          <p:cNvSpPr/>
          <p:nvPr/>
        </p:nvSpPr>
        <p:spPr>
          <a:xfrm>
            <a:off x="6772588" y="1280614"/>
            <a:ext cx="4421276" cy="719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head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B974F08-8E1F-13A5-4B0E-6DBBC73F74C2}"/>
              </a:ext>
            </a:extLst>
          </p:cNvPr>
          <p:cNvSpPr/>
          <p:nvPr/>
        </p:nvSpPr>
        <p:spPr>
          <a:xfrm>
            <a:off x="6772588" y="2126509"/>
            <a:ext cx="4421276" cy="404317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body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DC245A-B225-BF4C-FD29-C62C3D499ED0}"/>
              </a:ext>
            </a:extLst>
          </p:cNvPr>
          <p:cNvSpPr/>
          <p:nvPr/>
        </p:nvSpPr>
        <p:spPr>
          <a:xfrm>
            <a:off x="6873072" y="2230734"/>
            <a:ext cx="4220308" cy="18288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div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F9948A-2893-944B-65C0-451ECC06D289}"/>
              </a:ext>
            </a:extLst>
          </p:cNvPr>
          <p:cNvSpPr/>
          <p:nvPr/>
        </p:nvSpPr>
        <p:spPr>
          <a:xfrm>
            <a:off x="6873072" y="4148098"/>
            <a:ext cx="4220308" cy="42390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script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C799739-F461-86DB-DC9A-44FEBB82FC1B}"/>
              </a:ext>
            </a:extLst>
          </p:cNvPr>
          <p:cNvSpPr/>
          <p:nvPr/>
        </p:nvSpPr>
        <p:spPr>
          <a:xfrm>
            <a:off x="6873072" y="4698887"/>
            <a:ext cx="4220308" cy="42390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…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E3C9CF5-3760-58CD-354F-303EF5DC4FDF}"/>
              </a:ext>
            </a:extLst>
          </p:cNvPr>
          <p:cNvSpPr/>
          <p:nvPr/>
        </p:nvSpPr>
        <p:spPr>
          <a:xfrm>
            <a:off x="6873072" y="5612315"/>
            <a:ext cx="4220308" cy="42390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…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1AB6E8-9E5D-0E36-5D40-A2288990203C}"/>
              </a:ext>
            </a:extLst>
          </p:cNvPr>
          <p:cNvSpPr/>
          <p:nvPr/>
        </p:nvSpPr>
        <p:spPr>
          <a:xfrm>
            <a:off x="998136" y="1357259"/>
            <a:ext cx="521021" cy="19018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AAB2A6-59E0-6AFB-C2FE-0889867B2AEB}"/>
              </a:ext>
            </a:extLst>
          </p:cNvPr>
          <p:cNvSpPr/>
          <p:nvPr/>
        </p:nvSpPr>
        <p:spPr>
          <a:xfrm>
            <a:off x="1702732" y="1357259"/>
            <a:ext cx="521021" cy="19018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DEA6E4-554A-41E0-8E3F-5F5A7451A1E4}"/>
              </a:ext>
            </a:extLst>
          </p:cNvPr>
          <p:cNvSpPr/>
          <p:nvPr/>
        </p:nvSpPr>
        <p:spPr>
          <a:xfrm>
            <a:off x="897653" y="1167072"/>
            <a:ext cx="521021" cy="19018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1E3E395-C62B-760D-32A8-FE6BE77498F5}"/>
              </a:ext>
            </a:extLst>
          </p:cNvPr>
          <p:cNvSpPr/>
          <p:nvPr/>
        </p:nvSpPr>
        <p:spPr>
          <a:xfrm>
            <a:off x="897653" y="6116436"/>
            <a:ext cx="521021" cy="190187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9F8C095-1C8C-7C14-C2C8-423D43ABCFBA}"/>
              </a:ext>
            </a:extLst>
          </p:cNvPr>
          <p:cNvSpPr/>
          <p:nvPr/>
        </p:nvSpPr>
        <p:spPr>
          <a:xfrm>
            <a:off x="998136" y="1547446"/>
            <a:ext cx="521021" cy="190187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171D2B2-9E52-04B1-F523-4B4E3782EC66}"/>
              </a:ext>
            </a:extLst>
          </p:cNvPr>
          <p:cNvSpPr/>
          <p:nvPr/>
        </p:nvSpPr>
        <p:spPr>
          <a:xfrm>
            <a:off x="998136" y="5926249"/>
            <a:ext cx="521021" cy="190187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1D9E73F-213D-BC76-7BAA-6C5E98D2C5F7}"/>
              </a:ext>
            </a:extLst>
          </p:cNvPr>
          <p:cNvSpPr/>
          <p:nvPr/>
        </p:nvSpPr>
        <p:spPr>
          <a:xfrm>
            <a:off x="1201808" y="1719773"/>
            <a:ext cx="521021" cy="190187"/>
          </a:xfrm>
          <a:prstGeom prst="rect">
            <a:avLst/>
          </a:prstGeom>
          <a:solidFill>
            <a:srgbClr val="00A9D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A9050A9-0305-41A7-A4F7-7E7A5494DA87}"/>
              </a:ext>
            </a:extLst>
          </p:cNvPr>
          <p:cNvSpPr/>
          <p:nvPr/>
        </p:nvSpPr>
        <p:spPr>
          <a:xfrm>
            <a:off x="1201808" y="3370616"/>
            <a:ext cx="521021" cy="190187"/>
          </a:xfrm>
          <a:prstGeom prst="rect">
            <a:avLst/>
          </a:prstGeom>
          <a:solidFill>
            <a:srgbClr val="00A9D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3719844-C7A6-4F0F-1994-7C7DD13FC07B}"/>
              </a:ext>
            </a:extLst>
          </p:cNvPr>
          <p:cNvSpPr/>
          <p:nvPr/>
        </p:nvSpPr>
        <p:spPr>
          <a:xfrm>
            <a:off x="1201808" y="3602662"/>
            <a:ext cx="521021" cy="190187"/>
          </a:xfrm>
          <a:prstGeom prst="rect">
            <a:avLst/>
          </a:prstGeom>
          <a:solidFill>
            <a:srgbClr val="00A9D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AA56B82-464E-6631-AE02-1F13EA5EF9E3}"/>
              </a:ext>
            </a:extLst>
          </p:cNvPr>
          <p:cNvSpPr/>
          <p:nvPr/>
        </p:nvSpPr>
        <p:spPr>
          <a:xfrm>
            <a:off x="1201808" y="3930773"/>
            <a:ext cx="521021" cy="190187"/>
          </a:xfrm>
          <a:prstGeom prst="rect">
            <a:avLst/>
          </a:prstGeom>
          <a:solidFill>
            <a:srgbClr val="00A9D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96335F2-63EA-222D-824E-6B34E32D1584}"/>
              </a:ext>
            </a:extLst>
          </p:cNvPr>
          <p:cNvSpPr/>
          <p:nvPr/>
        </p:nvSpPr>
        <p:spPr>
          <a:xfrm>
            <a:off x="1201808" y="4144575"/>
            <a:ext cx="521021" cy="190187"/>
          </a:xfrm>
          <a:prstGeom prst="rect">
            <a:avLst/>
          </a:prstGeom>
          <a:solidFill>
            <a:srgbClr val="00A9D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2C5E805-F3E1-829D-22B8-5DEC4D40523A}"/>
              </a:ext>
            </a:extLst>
          </p:cNvPr>
          <p:cNvSpPr/>
          <p:nvPr/>
        </p:nvSpPr>
        <p:spPr>
          <a:xfrm>
            <a:off x="1201808" y="4334026"/>
            <a:ext cx="521021" cy="190187"/>
          </a:xfrm>
          <a:prstGeom prst="rect">
            <a:avLst/>
          </a:prstGeom>
          <a:solidFill>
            <a:srgbClr val="00A9D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B89865-80E3-CFEE-B65D-F006CFDCB043}"/>
              </a:ext>
            </a:extLst>
          </p:cNvPr>
          <p:cNvSpPr/>
          <p:nvPr/>
        </p:nvSpPr>
        <p:spPr>
          <a:xfrm>
            <a:off x="1201808" y="4506496"/>
            <a:ext cx="521021" cy="190187"/>
          </a:xfrm>
          <a:prstGeom prst="rect">
            <a:avLst/>
          </a:prstGeom>
          <a:solidFill>
            <a:srgbClr val="00A9D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2F1DAD0-AE60-1108-2ED5-A24659265082}"/>
              </a:ext>
            </a:extLst>
          </p:cNvPr>
          <p:cNvSpPr/>
          <p:nvPr/>
        </p:nvSpPr>
        <p:spPr>
          <a:xfrm>
            <a:off x="1201808" y="5204418"/>
            <a:ext cx="521021" cy="190187"/>
          </a:xfrm>
          <a:prstGeom prst="rect">
            <a:avLst/>
          </a:prstGeom>
          <a:solidFill>
            <a:srgbClr val="00A9D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에스코어 드림 7 ExtraBold" panose="020B0803030302020204" pitchFamily="34" charset="-127"/>
              <a:ea typeface="에스코어 드림 7 ExtraBold" panose="020B08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10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dirty="0" smtClean="0">
            <a:solidFill>
              <a:schemeClr val="tx1">
                <a:lumMod val="85000"/>
                <a:lumOff val="15000"/>
              </a:schemeClr>
            </a:solidFill>
            <a:latin typeface="에스코어 드림 7 ExtraBold" panose="020B0803030302020204" pitchFamily="34" charset="-127"/>
            <a:ea typeface="에스코어 드림 7 ExtraBold" panose="020B0803030302020204" pitchFamily="34" charset="-127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85000"/>
              <a:lumOff val="15000"/>
            </a:schemeClr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sz="1200" dirty="0" smtClean="0">
            <a:latin typeface="에스코어 드림 7 ExtraBold" panose="020B0803030302020204" pitchFamily="34" charset="-127"/>
            <a:ea typeface="에스코어 드림 7 ExtraBold" panose="020B0803030302020204" pitchFamily="34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564</Words>
  <Application>Microsoft Office PowerPoint</Application>
  <PresentationFormat>와이드스크린</PresentationFormat>
  <Paragraphs>115</Paragraphs>
  <Slides>13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에스코어 드림 7 ExtraBold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김형준</dc:creator>
  <cp:lastModifiedBy>김형준</cp:lastModifiedBy>
  <cp:revision>59</cp:revision>
  <dcterms:created xsi:type="dcterms:W3CDTF">2025-03-13T08:02:19Z</dcterms:created>
  <dcterms:modified xsi:type="dcterms:W3CDTF">2025-03-28T09:45:12Z</dcterms:modified>
</cp:coreProperties>
</file>