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343"/>
  </p:normalViewPr>
  <p:slideViewPr>
    <p:cSldViewPr snapToGrid="0">
      <p:cViewPr varScale="1">
        <p:scale>
          <a:sx n="109" d="100"/>
          <a:sy n="109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326669"/>
            <a:ext cx="4344156" cy="534174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326669"/>
            <a:ext cx="4344156" cy="534174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45086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45086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48291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48291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15404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421382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424587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18610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50402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504471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538309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507677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797710"/>
            <a:ext cx="4324418" cy="224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NSC’s product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currently has a manufacturing fail rate of 15% when in early-stage testing it was around 1%-2%. Prior testing to identify the cause of these failures have not been successful. It is believed failures can arise from a combination of faulty parts and poor manufacturing</a:t>
            </a:r>
            <a:r>
              <a:rPr lang="en-US" sz="1100" dirty="0"/>
              <a:t>, or specific to one factory. </a:t>
            </a:r>
          </a:p>
          <a:p>
            <a:endParaRPr lang="en-US" sz="1100" dirty="0"/>
          </a:p>
          <a:p>
            <a:r>
              <a:rPr lang="en-US" sz="1100" dirty="0"/>
              <a:t>It is essential to determine a) what manufacturer to shut down or b) what parts supplier to stop buying from. Subsequently, the goal will be to get the failure rate below 5%. </a:t>
            </a:r>
          </a:p>
          <a:p>
            <a:endParaRPr lang="en-US" sz="1100" dirty="0"/>
          </a:p>
          <a:p>
            <a:r>
              <a:rPr lang="en-US" sz="1100" dirty="0"/>
              <a:t>There are financial benefits for this business initiative, NSC has massive orders for this product from three accounts that need to be met.</a:t>
            </a:r>
          </a:p>
          <a:p>
            <a:endParaRPr lang="en-US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545599"/>
            <a:ext cx="4324418" cy="7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/>
              <a:t>Success will be measured in our capacity to:</a:t>
            </a:r>
          </a:p>
          <a:p>
            <a:pPr marL="228600" indent="-228600">
              <a:buAutoNum type="alphaLcParenR"/>
            </a:pPr>
            <a:r>
              <a:rPr lang="en-US" sz="1100" dirty="0"/>
              <a:t>Detect the origin of the 15% failure rate</a:t>
            </a:r>
          </a:p>
          <a:p>
            <a:pPr marL="228600" indent="-228600">
              <a:buAutoNum type="alphaLcParenR"/>
            </a:pPr>
            <a:r>
              <a:rPr lang="en-US" sz="1100" dirty="0"/>
              <a:t>Provide a solution that can reduce failures to less than 5%</a:t>
            </a:r>
            <a:endParaRPr lang="en-US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93857" y="179665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/>
              <a:t>The data received is an export with a limit of 20K rows, some useful information might have not reached us.</a:t>
            </a:r>
          </a:p>
          <a:p>
            <a:r>
              <a:rPr lang="en-US" sz="1100" dirty="0"/>
              <a:t>Manufacturing department might see the request as a witch-hunt. </a:t>
            </a:r>
          </a:p>
          <a:p>
            <a:r>
              <a:rPr lang="en-US" sz="1100" dirty="0"/>
              <a:t>Time-bounded request (received Thursday April 2</a:t>
            </a:r>
            <a:r>
              <a:rPr lang="en-US" sz="1100" baseline="30000" dirty="0"/>
              <a:t>nd</a:t>
            </a:r>
            <a:r>
              <a:rPr lang="en-US" sz="1100" dirty="0"/>
              <a:t> at 7:32 AM, solution to be presented on Friday April 3</a:t>
            </a:r>
            <a:r>
              <a:rPr lang="en-US" sz="1100" baseline="30000" dirty="0"/>
              <a:t>rd</a:t>
            </a:r>
            <a:r>
              <a:rPr lang="en-US" sz="1100" dirty="0"/>
              <a:t> afternoon), any delay can be critical</a:t>
            </a:r>
            <a:endParaRPr lang="en-US" sz="1070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391580"/>
            <a:ext cx="4324418" cy="115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Data from Cert in excel format (20k rows). Where fail rate is labeled with “STATUS”. Data is provided for each sub-part of the product (there are 26 suppliers for 7 sensor parts). The data covers manufacturing dates going back two quarters with dated results for testing. </a:t>
            </a: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8793596" cy="1046507"/>
          </a:xfrm>
          <a:prstGeom prst="wedgeRectCallout">
            <a:avLst>
              <a:gd name="adj1" fmla="val 50089"/>
              <a:gd name="adj2" fmla="val -4440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Problem Statement Worksheet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595251" y="3494550"/>
            <a:ext cx="4324418" cy="145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Manufacturing Department for details on production:</a:t>
            </a:r>
          </a:p>
          <a:p>
            <a:pPr marL="228600" indent="-111125">
              <a:buFont typeface="Arial" panose="020B0604020202020204" pitchFamily="34" charset="0"/>
              <a:buChar char="•"/>
            </a:pPr>
            <a:r>
              <a:rPr lang="en-US" sz="1100" dirty="0"/>
              <a:t>Shane Buchholz – Head Engineer</a:t>
            </a:r>
          </a:p>
          <a:p>
            <a:pPr marL="228600" indent="-111125">
              <a:buFont typeface="Arial" panose="020B0604020202020204" pitchFamily="34" charset="0"/>
              <a:buChar char="•"/>
            </a:pPr>
            <a:r>
              <a:rPr lang="en-US" sz="1100" dirty="0"/>
              <a:t>Gary </a:t>
            </a:r>
            <a:r>
              <a:rPr lang="en-US" sz="1100" dirty="0" err="1"/>
              <a:t>Neumont</a:t>
            </a:r>
            <a:r>
              <a:rPr lang="en-US" sz="1100" dirty="0"/>
              <a:t> – Head of Manufacturing</a:t>
            </a:r>
          </a:p>
          <a:p>
            <a:pPr marL="228600" lvl="0" indent="-111125">
              <a:buFont typeface="Arial" panose="020B0604020202020204" pitchFamily="34" charset="0"/>
              <a:buChar char="•"/>
            </a:pPr>
            <a:r>
              <a:rPr lang="en-US" sz="1100" dirty="0"/>
              <a:t>Jessica Jones – QA/QC Engineer</a:t>
            </a:r>
          </a:p>
          <a:p>
            <a:r>
              <a:rPr lang="en-US" sz="1100" dirty="0"/>
              <a:t>In case further information or support is required to access data:</a:t>
            </a:r>
          </a:p>
          <a:p>
            <a:pPr marL="228600" indent="-111125">
              <a:buFont typeface="Arial" panose="020B0604020202020204" pitchFamily="34" charset="0"/>
              <a:buChar char="•"/>
            </a:pPr>
            <a:r>
              <a:rPr lang="en-US" sz="1100" dirty="0"/>
              <a:t>Tony Abraham – </a:t>
            </a:r>
            <a:r>
              <a:rPr lang="en-US" sz="1100" dirty="0" err="1"/>
              <a:t>InSense</a:t>
            </a:r>
            <a:r>
              <a:rPr lang="en-US" sz="1100" dirty="0"/>
              <a:t> VP (has access to more data)</a:t>
            </a:r>
          </a:p>
          <a:p>
            <a:pPr marL="228600" indent="-111125">
              <a:buFont typeface="Arial" panose="020B0604020202020204" pitchFamily="34" charset="0"/>
              <a:buChar char="•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Vince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Maccano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(Head</a:t>
            </a:r>
            <a:r>
              <a:rPr lang="en-US" sz="1100" dirty="0"/>
              <a:t> of Data Science)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36884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if the origin of the 15% failure rate in the manufacturing process of the NSC’s </a:t>
            </a:r>
            <a:r>
              <a:rPr lang="en-US" sz="14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should be solved by shuttin</a:t>
            </a:r>
            <a:r>
              <a:rPr lang="en-US" dirty="0"/>
              <a:t>g down a factory or stop buying certain parts </a:t>
            </a:r>
            <a:r>
              <a:rPr lang="en-US"/>
              <a:t>from a supplier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April the 3</a:t>
            </a:r>
            <a:r>
              <a:rPr lang="en-US" sz="140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</a:p>
        </p:txBody>
      </p:sp>
      <p:sp>
        <p:nvSpPr>
          <p:cNvPr id="49" name="Google Shape;36;p1">
            <a:extLst>
              <a:ext uri="{FF2B5EF4-FFF2-40B4-BE49-F238E27FC236}">
                <a16:creationId xmlns:a16="http://schemas.microsoft.com/office/drawing/2014/main" id="{0D391A4E-E71B-2F43-B8F2-A28B9323DABD}"/>
              </a:ext>
            </a:extLst>
          </p:cNvPr>
          <p:cNvSpPr txBox="1"/>
          <p:nvPr/>
        </p:nvSpPr>
        <p:spPr>
          <a:xfrm>
            <a:off x="137950" y="5891142"/>
            <a:ext cx="4189352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/>
            </a:lvl1pPr>
          </a:lstStyle>
          <a:p>
            <a:r>
              <a:rPr lang="en-AU" dirty="0"/>
              <a:t>Our scope will be on the supply chain for the </a:t>
            </a:r>
            <a:r>
              <a:rPr lang="en-AU" dirty="0" err="1"/>
              <a:t>InSense</a:t>
            </a:r>
            <a:r>
              <a:rPr lang="en-AU" dirty="0"/>
              <a:t> sensor (not the </a:t>
            </a:r>
            <a:r>
              <a:rPr lang="en-AU" dirty="0" err="1"/>
              <a:t>Lithbat</a:t>
            </a:r>
            <a:r>
              <a:rPr lang="en-AU" dirty="0"/>
              <a:t>).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702</Words>
  <Application>Microsoft Macintosh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  Problem Statement 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Ines Guix</cp:lastModifiedBy>
  <cp:revision>60</cp:revision>
  <dcterms:modified xsi:type="dcterms:W3CDTF">2020-06-05T18:32:13Z</dcterms:modified>
</cp:coreProperties>
</file>