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324"/>
  </p:normalViewPr>
  <p:slideViewPr>
    <p:cSldViewPr snapToGrid="0">
      <p:cViewPr>
        <p:scale>
          <a:sx n="141" d="100"/>
          <a:sy n="141" d="100"/>
        </p:scale>
        <p:origin x="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69091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47755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50961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72296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48027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46283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51455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49488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797710"/>
            <a:ext cx="4324418" cy="15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 iron ore had ramped to $110/ton but after sector i</a:t>
            </a:r>
            <a:r>
              <a:rPr lang="en-AU" sz="1070" dirty="0"/>
              <a:t>nvestments in operating technologies to meet market demands, the prices dropped to $55/tone. There is a risk of entering negative numbers since our current </a:t>
            </a:r>
            <a:r>
              <a:rPr lang="es-ES" sz="1070" dirty="0" err="1"/>
              <a:t>br</a:t>
            </a:r>
            <a:r>
              <a:rPr lang="en-US" sz="1070" dirty="0" err="1"/>
              <a:t>eak</a:t>
            </a:r>
            <a:r>
              <a:rPr lang="en-US" sz="1070" dirty="0"/>
              <a:t>-even point is at $50/ton. Our analysis shows that our maintenance expenditure is higher than industry standards. Additionally, there are discrepancies in </a:t>
            </a:r>
            <a:r>
              <a:rPr lang="en-US" sz="1070" i="1" dirty="0"/>
              <a:t>per-annum</a:t>
            </a:r>
            <a:r>
              <a:rPr lang="en-US" sz="1070" dirty="0"/>
              <a:t> investments on OPEX. Reducing maintenance costs can be a solution to this detected risk. The overall goal will be increasing business profitability and reducing risk exposure. 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09333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100" dirty="0"/>
              <a:t>Short-term: reaching a +20% cost reduction for ore crusher annual maintenance which translates into at least $9M ($45M * 20%) in cost savings ($45M is the expense forecast for 2019).</a:t>
            </a:r>
          </a:p>
          <a:p>
            <a:endParaRPr lang="en-AU" sz="1070" dirty="0"/>
          </a:p>
          <a:p>
            <a:r>
              <a:rPr lang="en-US" sz="1070" dirty="0"/>
              <a:t>Long-term: Lowering excessive wear (currently at 80% of work requests) to get closer to industry standards and to avoid yearly maintenance expenses of +$30M. The goal is getting closer to a 3 year maintenance period (not yearly) without doing less than 1 maintenance event every 50.000 tons of iron processed.</a:t>
            </a:r>
          </a:p>
          <a:p>
            <a:endParaRPr lang="en-AU" sz="1100" dirty="0"/>
          </a:p>
          <a:p>
            <a:endParaRPr lang="en-AU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867392"/>
            <a:ext cx="187377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focus will be threefold.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Ore crushers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2. Excess wear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3. Annual costs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79665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Stakeholder resistances: reliability engineering team might oppose reducing maintenance events.</a:t>
            </a:r>
          </a:p>
          <a:p>
            <a:r>
              <a:rPr lang="en-US" sz="1100" dirty="0"/>
              <a:t>Reliability of Data: two sources of information for maintenance work exist (Ellipse and SAP). </a:t>
            </a:r>
            <a:endParaRPr lang="en-US" sz="107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750320"/>
            <a:ext cx="4324418" cy="17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Data Historian - Data on tones of Iron Ore processed by crushers.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Ellipse - Data on old work orders for our equipment (before SAP)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SAP - Most up-to-date data source on our equipment logs and work order requests</a:t>
            </a:r>
          </a:p>
          <a:p>
            <a:pPr lvl="0"/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100" dirty="0"/>
              <a:t>using a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source on financial data to follow iron ore prices would be interesting. This would allow to see if drastic fluctuations might require further cost savings. </a:t>
            </a:r>
            <a:r>
              <a:rPr lang="en-US" sz="1100" dirty="0"/>
              <a:t>Look into Bloomberg, Yahoo Finance or other financial data platforms.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93596" cy="1046507"/>
          </a:xfrm>
          <a:prstGeom prst="wedgeRectCallout">
            <a:avLst>
              <a:gd name="adj1" fmla="val 50089"/>
              <a:gd name="adj2" fmla="val -4440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031417"/>
            <a:ext cx="4324418" cy="145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Chanel Adams – Reliability Engineer</a:t>
            </a:r>
          </a:p>
          <a:p>
            <a:pPr lvl="0"/>
            <a:r>
              <a:rPr lang="en-US" sz="1100" dirty="0"/>
              <a:t>Jonas Richards – Asset Integrity Manager</a:t>
            </a:r>
          </a:p>
          <a:p>
            <a:pPr lvl="0"/>
            <a:r>
              <a:rPr lang="en-US" sz="1100" dirty="0"/>
              <a:t>Bruce Banner – Maintenance SME</a:t>
            </a:r>
          </a:p>
          <a:p>
            <a:pPr lvl="0"/>
            <a:r>
              <a:rPr lang="en-US" sz="1100" dirty="0"/>
              <a:t>Jane </a:t>
            </a:r>
            <a:r>
              <a:rPr lang="en-US" sz="1100" dirty="0" err="1"/>
              <a:t>Steere</a:t>
            </a:r>
            <a:r>
              <a:rPr lang="en-US" sz="1100" dirty="0"/>
              <a:t> - Principal Maintenance</a:t>
            </a:r>
          </a:p>
          <a:p>
            <a:pPr lvl="0"/>
            <a:r>
              <a:rPr lang="en-US" sz="1100" dirty="0"/>
              <a:t>Fargo Williams – Change Manager</a:t>
            </a:r>
          </a:p>
          <a:p>
            <a:pPr lvl="0"/>
            <a:r>
              <a:rPr lang="en-US" sz="1100" dirty="0"/>
              <a:t>Tara Starr - Maintenance SME</a:t>
            </a:r>
          </a:p>
          <a:p>
            <a:pPr lvl="0"/>
            <a:r>
              <a:rPr lang="en-US" sz="1100" dirty="0"/>
              <a:t>Note: keep Insights &amp; Analytics Team in the loop (Chris </a:t>
            </a:r>
            <a:r>
              <a:rPr lang="en-US" sz="1100"/>
              <a:t>Hui lead</a:t>
            </a:r>
            <a:r>
              <a:rPr lang="en-US" sz="1100" dirty="0"/>
              <a:t>)</a:t>
            </a:r>
          </a:p>
          <a:p>
            <a:pPr lvl="0"/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36884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How can we scale back the annual maintenance costs of ore crushers in at least 20% to reach a budget buffer during 2019 to account for possible iron ore price drops in the market?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;p1">
            <a:extLst>
              <a:ext uri="{FF2B5EF4-FFF2-40B4-BE49-F238E27FC236}">
                <a16:creationId xmlns:a16="http://schemas.microsoft.com/office/drawing/2014/main" id="{0D391A4E-E71B-2F43-B8F2-A28B9323DABD}"/>
              </a:ext>
            </a:extLst>
          </p:cNvPr>
          <p:cNvSpPr txBox="1"/>
          <p:nvPr/>
        </p:nvSpPr>
        <p:spPr>
          <a:xfrm>
            <a:off x="2089775" y="5867392"/>
            <a:ext cx="2237526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-AU" sz="1071" dirty="0"/>
              <a:t>will not be on:</a:t>
            </a:r>
            <a:endParaRPr lang="en-AU"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Other machines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2. Revenues &amp; Market Demand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753</Words>
  <Application>Microsoft Macintosh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  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33</cp:revision>
  <dcterms:modified xsi:type="dcterms:W3CDTF">2020-05-26T18:41:06Z</dcterms:modified>
</cp:coreProperties>
</file>