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6" r:id="rId18"/>
    <p:sldId id="277" r:id="rId19"/>
    <p:sldId id="278" r:id="rId20"/>
    <p:sldId id="281" r:id="rId21"/>
    <p:sldId id="284"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1D7B6E3-2DAB-466D-B759-7E7F7721DE2D}" type="datetimeFigureOut">
              <a:rPr lang="en-IN" smtClean="0"/>
              <a:t>19-05-2023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383277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7B6E3-2DAB-466D-B759-7E7F7721DE2D}"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13649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7B6E3-2DAB-466D-B759-7E7F7721DE2D}"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536618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7B6E3-2DAB-466D-B759-7E7F7721DE2D}"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5287FC-7B4B-4033-8572-FCA98774843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8798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7B6E3-2DAB-466D-B759-7E7F7721DE2D}"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940782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D7B6E3-2DAB-466D-B759-7E7F7721DE2D}"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1164034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D7B6E3-2DAB-466D-B759-7E7F7721DE2D}"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2457386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7B6E3-2DAB-466D-B759-7E7F7721DE2D}"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3726872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7B6E3-2DAB-466D-B759-7E7F7721DE2D}"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177148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7B6E3-2DAB-466D-B759-7E7F7721DE2D}"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161320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7B6E3-2DAB-466D-B759-7E7F7721DE2D}"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125523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D7B6E3-2DAB-466D-B759-7E7F7721DE2D}"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640278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D7B6E3-2DAB-466D-B759-7E7F7721DE2D}"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55825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D7B6E3-2DAB-466D-B759-7E7F7721DE2D}"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271789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7B6E3-2DAB-466D-B759-7E7F7721DE2D}"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280049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7B6E3-2DAB-466D-B759-7E7F7721DE2D}"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292811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7B6E3-2DAB-466D-B759-7E7F7721DE2D}"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5287FC-7B4B-4033-8572-FCA987748430}" type="slidenum">
              <a:rPr lang="en-IN" smtClean="0"/>
              <a:t>‹#›</a:t>
            </a:fld>
            <a:endParaRPr lang="en-IN"/>
          </a:p>
        </p:txBody>
      </p:sp>
    </p:spTree>
    <p:extLst>
      <p:ext uri="{BB962C8B-B14F-4D97-AF65-F5344CB8AC3E}">
        <p14:creationId xmlns:p14="http://schemas.microsoft.com/office/powerpoint/2010/main" val="141322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D7B6E3-2DAB-466D-B759-7E7F7721DE2D}" type="datetimeFigureOut">
              <a:rPr lang="en-IN" smtClean="0"/>
              <a:t>19-05-2023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5287FC-7B4B-4033-8572-FCA987748430}" type="slidenum">
              <a:rPr lang="en-IN" smtClean="0"/>
              <a:t>‹#›</a:t>
            </a:fld>
            <a:endParaRPr lang="en-IN"/>
          </a:p>
        </p:txBody>
      </p:sp>
    </p:spTree>
    <p:extLst>
      <p:ext uri="{BB962C8B-B14F-4D97-AF65-F5344CB8AC3E}">
        <p14:creationId xmlns:p14="http://schemas.microsoft.com/office/powerpoint/2010/main" val="341922394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bike-rental-bikes-rent-pay-2284380/"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991D-0755-A934-35DB-046CA78CE175}"/>
              </a:ext>
            </a:extLst>
          </p:cNvPr>
          <p:cNvSpPr>
            <a:spLocks noGrp="1"/>
          </p:cNvSpPr>
          <p:nvPr>
            <p:ph type="ctrTitle"/>
          </p:nvPr>
        </p:nvSpPr>
        <p:spPr>
          <a:xfrm>
            <a:off x="1814921" y="2743201"/>
            <a:ext cx="9039891" cy="1221385"/>
          </a:xfrm>
        </p:spPr>
        <p:txBody>
          <a:bodyPr>
            <a:normAutofit/>
          </a:bodyPr>
          <a:lstStyle/>
          <a:p>
            <a:pPr algn="ctr"/>
            <a:r>
              <a:rPr lang="en-IN" sz="7200" dirty="0">
                <a:solidFill>
                  <a:schemeClr val="accent4">
                    <a:lumMod val="75000"/>
                  </a:schemeClr>
                </a:solidFill>
                <a:latin typeface="Times New Roman" panose="02020603050405020304" pitchFamily="18" charset="0"/>
                <a:cs typeface="Times New Roman" panose="02020603050405020304" pitchFamily="18" charset="0"/>
              </a:rPr>
              <a:t>Bike - sharing</a:t>
            </a:r>
          </a:p>
        </p:txBody>
      </p:sp>
      <p:sp>
        <p:nvSpPr>
          <p:cNvPr id="3" name="Subtitle 2">
            <a:extLst>
              <a:ext uri="{FF2B5EF4-FFF2-40B4-BE49-F238E27FC236}">
                <a16:creationId xmlns:a16="http://schemas.microsoft.com/office/drawing/2014/main" id="{E0CE51BD-81DC-6E01-130D-553342B728B6}"/>
              </a:ext>
            </a:extLst>
          </p:cNvPr>
          <p:cNvSpPr>
            <a:spLocks noGrp="1"/>
          </p:cNvSpPr>
          <p:nvPr>
            <p:ph type="subTitle" idx="1"/>
          </p:nvPr>
        </p:nvSpPr>
        <p:spPr>
          <a:xfrm>
            <a:off x="1814921" y="1277649"/>
            <a:ext cx="9039892" cy="708468"/>
          </a:xfrm>
        </p:spPr>
        <p:txBody>
          <a:bodyPr>
            <a:normAutofit/>
          </a:bodyPr>
          <a:lstStyle/>
          <a:p>
            <a:pPr algn="ctr"/>
            <a:r>
              <a:rPr lang="en-US" sz="3200" dirty="0">
                <a:solidFill>
                  <a:schemeClr val="accent4">
                    <a:lumMod val="50000"/>
                  </a:schemeClr>
                </a:solidFill>
              </a:rPr>
              <a:t>Project case study</a:t>
            </a:r>
            <a:endParaRPr lang="en-IN" sz="3200" dirty="0">
              <a:solidFill>
                <a:schemeClr val="accent4">
                  <a:lumMod val="50000"/>
                </a:schemeClr>
              </a:solidFill>
            </a:endParaRPr>
          </a:p>
        </p:txBody>
      </p:sp>
      <p:sp>
        <p:nvSpPr>
          <p:cNvPr id="5" name="TextBox 4">
            <a:extLst>
              <a:ext uri="{FF2B5EF4-FFF2-40B4-BE49-F238E27FC236}">
                <a16:creationId xmlns:a16="http://schemas.microsoft.com/office/drawing/2014/main" id="{EBD1B94C-5604-CF8A-EBB7-7DC9468A6CD4}"/>
              </a:ext>
            </a:extLst>
          </p:cNvPr>
          <p:cNvSpPr txBox="1"/>
          <p:nvPr/>
        </p:nvSpPr>
        <p:spPr>
          <a:xfrm>
            <a:off x="2746773" y="3964586"/>
            <a:ext cx="6093618" cy="2554545"/>
          </a:xfrm>
          <a:prstGeom prst="rect">
            <a:avLst/>
          </a:prstGeom>
          <a:noFill/>
        </p:spPr>
        <p:txBody>
          <a:bodyPr wrap="square">
            <a:spAutoFit/>
          </a:bodyPr>
          <a:lstStyle/>
          <a:p>
            <a:r>
              <a:rPr lang="en-IN" sz="2000" dirty="0">
                <a:solidFill>
                  <a:schemeClr val="bg1"/>
                </a:solidFill>
              </a:rPr>
              <a:t>By:- </a:t>
            </a:r>
          </a:p>
          <a:p>
            <a:r>
              <a:rPr lang="en-IN" sz="2000" dirty="0">
                <a:solidFill>
                  <a:schemeClr val="bg1"/>
                </a:solidFill>
              </a:rPr>
              <a:t>Satish Kumar</a:t>
            </a:r>
          </a:p>
          <a:p>
            <a:r>
              <a:rPr lang="en-IN" sz="2000" dirty="0" err="1">
                <a:solidFill>
                  <a:schemeClr val="bg1"/>
                </a:solidFill>
              </a:rPr>
              <a:t>Kodiganti</a:t>
            </a:r>
            <a:r>
              <a:rPr lang="en-IN" sz="2000" dirty="0">
                <a:solidFill>
                  <a:schemeClr val="bg1"/>
                </a:solidFill>
              </a:rPr>
              <a:t> Suresh</a:t>
            </a:r>
          </a:p>
          <a:p>
            <a:r>
              <a:rPr lang="en-IN" sz="2000" dirty="0" err="1">
                <a:solidFill>
                  <a:schemeClr val="bg1"/>
                </a:solidFill>
              </a:rPr>
              <a:t>Pravalika</a:t>
            </a:r>
            <a:r>
              <a:rPr lang="en-IN" sz="2000" dirty="0">
                <a:solidFill>
                  <a:schemeClr val="bg1"/>
                </a:solidFill>
              </a:rPr>
              <a:t> </a:t>
            </a:r>
            <a:r>
              <a:rPr lang="en-IN" sz="2000" dirty="0" err="1">
                <a:solidFill>
                  <a:schemeClr val="bg1"/>
                </a:solidFill>
              </a:rPr>
              <a:t>Panchamurthi</a:t>
            </a:r>
            <a:endParaRPr lang="en-IN" sz="2000" dirty="0">
              <a:solidFill>
                <a:schemeClr val="bg1"/>
              </a:solidFill>
            </a:endParaRPr>
          </a:p>
          <a:p>
            <a:r>
              <a:rPr lang="en-IN" sz="2000" dirty="0">
                <a:solidFill>
                  <a:schemeClr val="bg1"/>
                </a:solidFill>
              </a:rPr>
              <a:t>INDUKURI LAXMI MOUNIKA</a:t>
            </a:r>
          </a:p>
          <a:p>
            <a:r>
              <a:rPr lang="en-IN" sz="2000" dirty="0" err="1">
                <a:solidFill>
                  <a:schemeClr val="bg1"/>
                </a:solidFill>
              </a:rPr>
              <a:t>Chanukya</a:t>
            </a:r>
            <a:r>
              <a:rPr lang="en-IN" sz="2000" dirty="0">
                <a:solidFill>
                  <a:schemeClr val="bg1"/>
                </a:solidFill>
              </a:rPr>
              <a:t> K M</a:t>
            </a:r>
          </a:p>
          <a:p>
            <a:r>
              <a:rPr lang="en-IN" sz="2000" dirty="0">
                <a:solidFill>
                  <a:schemeClr val="bg1"/>
                </a:solidFill>
              </a:rPr>
              <a:t>Chaitanya </a:t>
            </a:r>
            <a:r>
              <a:rPr lang="en-IN" sz="2000" dirty="0" err="1">
                <a:solidFill>
                  <a:schemeClr val="bg1"/>
                </a:solidFill>
              </a:rPr>
              <a:t>kamble</a:t>
            </a:r>
            <a:endParaRPr lang="en-IN" sz="2000" dirty="0">
              <a:solidFill>
                <a:schemeClr val="bg1"/>
              </a:solidFill>
            </a:endParaRPr>
          </a:p>
          <a:p>
            <a:r>
              <a:rPr lang="en-IN" sz="2000" dirty="0" err="1">
                <a:solidFill>
                  <a:schemeClr val="bg1"/>
                </a:solidFill>
              </a:rPr>
              <a:t>Subhranshu</a:t>
            </a:r>
            <a:r>
              <a:rPr lang="en-IN" sz="2000" dirty="0">
                <a:solidFill>
                  <a:schemeClr val="bg1"/>
                </a:solidFill>
              </a:rPr>
              <a:t> Sekhar</a:t>
            </a:r>
          </a:p>
        </p:txBody>
      </p:sp>
    </p:spTree>
    <p:extLst>
      <p:ext uri="{BB962C8B-B14F-4D97-AF65-F5344CB8AC3E}">
        <p14:creationId xmlns:p14="http://schemas.microsoft.com/office/powerpoint/2010/main" val="3879698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1492F5-A6D0-BB0E-30F1-DD48616950F0}"/>
              </a:ext>
            </a:extLst>
          </p:cNvPr>
          <p:cNvSpPr>
            <a:spLocks noGrp="1"/>
          </p:cNvSpPr>
          <p:nvPr>
            <p:ph type="title"/>
          </p:nvPr>
        </p:nvSpPr>
        <p:spPr>
          <a:xfrm>
            <a:off x="1141411" y="0"/>
            <a:ext cx="9905998" cy="875071"/>
          </a:xfrm>
        </p:spPr>
        <p:txBody>
          <a:bodyPr>
            <a:normAutofit/>
          </a:bodyPr>
          <a:lstStyle/>
          <a:p>
            <a:r>
              <a:rPr lang="en-IN" dirty="0">
                <a:solidFill>
                  <a:schemeClr val="accent4">
                    <a:lumMod val="75000"/>
                  </a:schemeClr>
                </a:solidFill>
              </a:rPr>
              <a:t>3</a:t>
            </a:r>
            <a:r>
              <a:rPr lang="en-IN" sz="3600" dirty="0">
                <a:solidFill>
                  <a:schemeClr val="accent4">
                    <a:lumMod val="75000"/>
                  </a:schemeClr>
                </a:solidFill>
              </a:rPr>
              <a:t>. Data Visualization</a:t>
            </a:r>
            <a:endParaRPr lang="en-IN" dirty="0"/>
          </a:p>
        </p:txBody>
      </p:sp>
      <p:pic>
        <p:nvPicPr>
          <p:cNvPr id="9" name="Picture 8">
            <a:extLst>
              <a:ext uri="{FF2B5EF4-FFF2-40B4-BE49-F238E27FC236}">
                <a16:creationId xmlns:a16="http://schemas.microsoft.com/office/drawing/2014/main" id="{A7E44F2D-6F92-DEC9-F656-6A29DF1B1DB1}"/>
              </a:ext>
            </a:extLst>
          </p:cNvPr>
          <p:cNvPicPr>
            <a:picLocks noChangeAspect="1"/>
          </p:cNvPicPr>
          <p:nvPr/>
        </p:nvPicPr>
        <p:blipFill>
          <a:blip r:embed="rId2"/>
          <a:stretch>
            <a:fillRect/>
          </a:stretch>
        </p:blipFill>
        <p:spPr>
          <a:xfrm>
            <a:off x="340812" y="1002891"/>
            <a:ext cx="5647034" cy="4572396"/>
          </a:xfrm>
          <a:prstGeom prst="rect">
            <a:avLst/>
          </a:prstGeom>
        </p:spPr>
      </p:pic>
      <p:sp>
        <p:nvSpPr>
          <p:cNvPr id="10" name="Title 1">
            <a:extLst>
              <a:ext uri="{FF2B5EF4-FFF2-40B4-BE49-F238E27FC236}">
                <a16:creationId xmlns:a16="http://schemas.microsoft.com/office/drawing/2014/main" id="{2FA16221-7ABF-9CBD-8B41-E43AE9409979}"/>
              </a:ext>
            </a:extLst>
          </p:cNvPr>
          <p:cNvSpPr txBox="1">
            <a:spLocks/>
          </p:cNvSpPr>
          <p:nvPr/>
        </p:nvSpPr>
        <p:spPr>
          <a:xfrm>
            <a:off x="340812" y="5555622"/>
            <a:ext cx="5647034" cy="619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dirty="0">
                <a:solidFill>
                  <a:srgbClr val="FFC000"/>
                </a:solidFill>
              </a:rPr>
              <a:t>BOX PLOT</a:t>
            </a:r>
            <a:endParaRPr lang="en-IN" sz="2400" dirty="0">
              <a:solidFill>
                <a:srgbClr val="FFC000"/>
              </a:solidFill>
            </a:endParaRPr>
          </a:p>
        </p:txBody>
      </p:sp>
      <p:pic>
        <p:nvPicPr>
          <p:cNvPr id="12" name="Picture 11">
            <a:extLst>
              <a:ext uri="{FF2B5EF4-FFF2-40B4-BE49-F238E27FC236}">
                <a16:creationId xmlns:a16="http://schemas.microsoft.com/office/drawing/2014/main" id="{AB69D358-E461-4676-AC89-CFAC1427F5D7}"/>
              </a:ext>
            </a:extLst>
          </p:cNvPr>
          <p:cNvPicPr>
            <a:picLocks noChangeAspect="1"/>
          </p:cNvPicPr>
          <p:nvPr/>
        </p:nvPicPr>
        <p:blipFill>
          <a:blip r:embed="rId3"/>
          <a:stretch>
            <a:fillRect/>
          </a:stretch>
        </p:blipFill>
        <p:spPr>
          <a:xfrm>
            <a:off x="6094410" y="1002891"/>
            <a:ext cx="5753599" cy="4572396"/>
          </a:xfrm>
          <a:prstGeom prst="rect">
            <a:avLst/>
          </a:prstGeom>
        </p:spPr>
      </p:pic>
      <p:sp>
        <p:nvSpPr>
          <p:cNvPr id="13" name="Title 1">
            <a:extLst>
              <a:ext uri="{FF2B5EF4-FFF2-40B4-BE49-F238E27FC236}">
                <a16:creationId xmlns:a16="http://schemas.microsoft.com/office/drawing/2014/main" id="{9FF0C316-3FE5-B05B-F04F-8A9574047DD5}"/>
              </a:ext>
            </a:extLst>
          </p:cNvPr>
          <p:cNvSpPr txBox="1">
            <a:spLocks/>
          </p:cNvSpPr>
          <p:nvPr/>
        </p:nvSpPr>
        <p:spPr>
          <a:xfrm>
            <a:off x="6204155" y="5575288"/>
            <a:ext cx="5643853" cy="5997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dirty="0">
                <a:solidFill>
                  <a:srgbClr val="FFC000"/>
                </a:solidFill>
              </a:rPr>
              <a:t>DISTRIBUTION PLOT</a:t>
            </a:r>
            <a:endParaRPr lang="en-IN" sz="2400" dirty="0">
              <a:solidFill>
                <a:srgbClr val="FFC000"/>
              </a:solidFill>
            </a:endParaRPr>
          </a:p>
        </p:txBody>
      </p:sp>
    </p:spTree>
    <p:extLst>
      <p:ext uri="{BB962C8B-B14F-4D97-AF65-F5344CB8AC3E}">
        <p14:creationId xmlns:p14="http://schemas.microsoft.com/office/powerpoint/2010/main" val="194537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D4A0A7-B645-C85F-8DBD-0484BAE02764}"/>
              </a:ext>
            </a:extLst>
          </p:cNvPr>
          <p:cNvPicPr>
            <a:picLocks noChangeAspect="1"/>
          </p:cNvPicPr>
          <p:nvPr/>
        </p:nvPicPr>
        <p:blipFill>
          <a:blip r:embed="rId2"/>
          <a:stretch>
            <a:fillRect/>
          </a:stretch>
        </p:blipFill>
        <p:spPr>
          <a:xfrm>
            <a:off x="304800" y="182118"/>
            <a:ext cx="11582400" cy="5524793"/>
          </a:xfrm>
          <a:prstGeom prst="rect">
            <a:avLst/>
          </a:prstGeom>
        </p:spPr>
      </p:pic>
      <p:sp>
        <p:nvSpPr>
          <p:cNvPr id="7" name="Title 1">
            <a:extLst>
              <a:ext uri="{FF2B5EF4-FFF2-40B4-BE49-F238E27FC236}">
                <a16:creationId xmlns:a16="http://schemas.microsoft.com/office/drawing/2014/main" id="{868172A5-7628-5599-99FA-D292CED5C3F3}"/>
              </a:ext>
            </a:extLst>
          </p:cNvPr>
          <p:cNvSpPr txBox="1">
            <a:spLocks/>
          </p:cNvSpPr>
          <p:nvPr/>
        </p:nvSpPr>
        <p:spPr>
          <a:xfrm>
            <a:off x="304800" y="5706912"/>
            <a:ext cx="11582400" cy="694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800" dirty="0">
                <a:solidFill>
                  <a:srgbClr val="FFC000"/>
                </a:solidFill>
              </a:rPr>
              <a:t>PAIR PLOT</a:t>
            </a:r>
            <a:endParaRPr lang="en-IN" sz="2800" dirty="0">
              <a:solidFill>
                <a:srgbClr val="FFC000"/>
              </a:solidFill>
            </a:endParaRPr>
          </a:p>
        </p:txBody>
      </p:sp>
    </p:spTree>
    <p:extLst>
      <p:ext uri="{BB962C8B-B14F-4D97-AF65-F5344CB8AC3E}">
        <p14:creationId xmlns:p14="http://schemas.microsoft.com/office/powerpoint/2010/main" val="366006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408093-AF3D-15B1-CD59-74546749BA1B}"/>
              </a:ext>
            </a:extLst>
          </p:cNvPr>
          <p:cNvPicPr>
            <a:picLocks noChangeAspect="1"/>
          </p:cNvPicPr>
          <p:nvPr/>
        </p:nvPicPr>
        <p:blipFill>
          <a:blip r:embed="rId2"/>
          <a:stretch>
            <a:fillRect/>
          </a:stretch>
        </p:blipFill>
        <p:spPr>
          <a:xfrm>
            <a:off x="0" y="220567"/>
            <a:ext cx="12192000" cy="5486345"/>
          </a:xfrm>
          <a:prstGeom prst="rect">
            <a:avLst/>
          </a:prstGeom>
        </p:spPr>
      </p:pic>
      <p:sp>
        <p:nvSpPr>
          <p:cNvPr id="8" name="Title 1">
            <a:extLst>
              <a:ext uri="{FF2B5EF4-FFF2-40B4-BE49-F238E27FC236}">
                <a16:creationId xmlns:a16="http://schemas.microsoft.com/office/drawing/2014/main" id="{CFAC113B-BE56-5B85-562C-67D13DA89DCA}"/>
              </a:ext>
            </a:extLst>
          </p:cNvPr>
          <p:cNvSpPr txBox="1">
            <a:spLocks/>
          </p:cNvSpPr>
          <p:nvPr/>
        </p:nvSpPr>
        <p:spPr>
          <a:xfrm>
            <a:off x="0" y="5706912"/>
            <a:ext cx="11887200" cy="694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800" dirty="0">
                <a:solidFill>
                  <a:srgbClr val="FFC000"/>
                </a:solidFill>
              </a:rPr>
              <a:t>MULTIVARIATE PLOT</a:t>
            </a:r>
            <a:endParaRPr lang="en-IN" sz="2800" dirty="0">
              <a:solidFill>
                <a:srgbClr val="FFC000"/>
              </a:solidFill>
            </a:endParaRPr>
          </a:p>
        </p:txBody>
      </p:sp>
    </p:spTree>
    <p:extLst>
      <p:ext uri="{BB962C8B-B14F-4D97-AF65-F5344CB8AC3E}">
        <p14:creationId xmlns:p14="http://schemas.microsoft.com/office/powerpoint/2010/main" val="2939608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7AAFF17-8B3C-A39F-F60B-E88A318161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50323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8F74B54C-F568-7DF9-1C8C-8E0ED01EE045}"/>
              </a:ext>
            </a:extLst>
          </p:cNvPr>
          <p:cNvSpPr txBox="1">
            <a:spLocks/>
          </p:cNvSpPr>
          <p:nvPr/>
        </p:nvSpPr>
        <p:spPr>
          <a:xfrm>
            <a:off x="0" y="6503232"/>
            <a:ext cx="12192000" cy="35476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800" dirty="0">
                <a:solidFill>
                  <a:srgbClr val="FFC000"/>
                </a:solidFill>
              </a:rPr>
              <a:t>Correlation PLOT</a:t>
            </a:r>
            <a:endParaRPr lang="en-IN" sz="2800" dirty="0">
              <a:solidFill>
                <a:srgbClr val="FFC000"/>
              </a:solidFill>
            </a:endParaRPr>
          </a:p>
        </p:txBody>
      </p:sp>
    </p:spTree>
    <p:extLst>
      <p:ext uri="{BB962C8B-B14F-4D97-AF65-F5344CB8AC3E}">
        <p14:creationId xmlns:p14="http://schemas.microsoft.com/office/powerpoint/2010/main" val="7192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D652-707F-4528-2AA2-1B32B7C6D810}"/>
              </a:ext>
            </a:extLst>
          </p:cNvPr>
          <p:cNvSpPr>
            <a:spLocks noGrp="1"/>
          </p:cNvSpPr>
          <p:nvPr>
            <p:ph type="title"/>
          </p:nvPr>
        </p:nvSpPr>
        <p:spPr>
          <a:xfrm>
            <a:off x="1143001" y="945270"/>
            <a:ext cx="9905998" cy="777663"/>
          </a:xfrm>
        </p:spPr>
        <p:txBody>
          <a:bodyPr/>
          <a:lstStyle/>
          <a:p>
            <a:r>
              <a:rPr lang="en-US" dirty="0">
                <a:solidFill>
                  <a:schemeClr val="accent4">
                    <a:lumMod val="75000"/>
                  </a:schemeClr>
                </a:solidFill>
              </a:rPr>
              <a:t>4.</a:t>
            </a:r>
            <a:r>
              <a:rPr lang="en-US" sz="3600" dirty="0">
                <a:solidFill>
                  <a:schemeClr val="accent4">
                    <a:lumMod val="75000"/>
                  </a:schemeClr>
                </a:solidFill>
              </a:rPr>
              <a:t>Preprocessing the data </a:t>
            </a:r>
            <a:endParaRPr lang="en-IN" dirty="0"/>
          </a:p>
        </p:txBody>
      </p:sp>
      <p:sp>
        <p:nvSpPr>
          <p:cNvPr id="3" name="Content Placeholder 2">
            <a:extLst>
              <a:ext uri="{FF2B5EF4-FFF2-40B4-BE49-F238E27FC236}">
                <a16:creationId xmlns:a16="http://schemas.microsoft.com/office/drawing/2014/main" id="{6B90160D-D164-24A8-C188-E772C479AEA0}"/>
              </a:ext>
            </a:extLst>
          </p:cNvPr>
          <p:cNvSpPr>
            <a:spLocks noGrp="1"/>
          </p:cNvSpPr>
          <p:nvPr>
            <p:ph idx="1"/>
          </p:nvPr>
        </p:nvSpPr>
        <p:spPr>
          <a:xfrm>
            <a:off x="1143001" y="1970909"/>
            <a:ext cx="10350909" cy="3941821"/>
          </a:xfrm>
        </p:spPr>
        <p:txBody>
          <a:bodyPr/>
          <a:lstStyle/>
          <a:p>
            <a:pPr algn="l"/>
            <a:r>
              <a:rPr lang="en-US" sz="2800" i="0" dirty="0">
                <a:solidFill>
                  <a:schemeClr val="bg1"/>
                </a:solidFill>
                <a:effectLst/>
                <a:latin typeface="+mj-lt"/>
              </a:rPr>
              <a:t>Splitting the data into train and test data sets.</a:t>
            </a:r>
          </a:p>
          <a:p>
            <a:pPr algn="l">
              <a:buFont typeface="Arial" panose="020B0604020202020204" pitchFamily="34" charset="0"/>
              <a:buChar char="•"/>
            </a:pPr>
            <a:r>
              <a:rPr lang="en-US" sz="2800" dirty="0">
                <a:solidFill>
                  <a:schemeClr val="bg1"/>
                </a:solidFill>
                <a:latin typeface="+mj-lt"/>
              </a:rPr>
              <a:t>W</a:t>
            </a:r>
            <a:r>
              <a:rPr lang="en-US" sz="2800" i="0" dirty="0">
                <a:solidFill>
                  <a:schemeClr val="bg1"/>
                </a:solidFill>
                <a:effectLst/>
                <a:latin typeface="+mj-lt"/>
              </a:rPr>
              <a:t>e will split the data into bike train and bike test(70:30 ratio) respectively.</a:t>
            </a:r>
          </a:p>
          <a:p>
            <a:pPr algn="l">
              <a:buFont typeface="Arial" panose="020B0604020202020204" pitchFamily="34" charset="0"/>
              <a:buChar char="•"/>
            </a:pPr>
            <a:r>
              <a:rPr lang="en-US" sz="2800" i="0" dirty="0">
                <a:solidFill>
                  <a:schemeClr val="bg1"/>
                </a:solidFill>
                <a:effectLst/>
                <a:latin typeface="+mj-lt"/>
              </a:rPr>
              <a:t>Normalize the bike train dataset.</a:t>
            </a:r>
          </a:p>
          <a:p>
            <a:pPr algn="l">
              <a:buFont typeface="Arial" panose="020B0604020202020204" pitchFamily="34" charset="0"/>
              <a:buChar char="•"/>
            </a:pPr>
            <a:r>
              <a:rPr lang="en-US" sz="2800" dirty="0">
                <a:solidFill>
                  <a:schemeClr val="bg1"/>
                </a:solidFill>
                <a:latin typeface="+mj-lt"/>
              </a:rPr>
              <a:t>S</a:t>
            </a:r>
            <a:r>
              <a:rPr lang="en-US" sz="2800" i="0" dirty="0">
                <a:solidFill>
                  <a:schemeClr val="bg1"/>
                </a:solidFill>
                <a:effectLst/>
                <a:latin typeface="+mj-lt"/>
              </a:rPr>
              <a:t>plit the bike train dataset into x and y.</a:t>
            </a:r>
          </a:p>
          <a:p>
            <a:endParaRPr lang="en-IN" dirty="0"/>
          </a:p>
        </p:txBody>
      </p:sp>
    </p:spTree>
    <p:extLst>
      <p:ext uri="{BB962C8B-B14F-4D97-AF65-F5344CB8AC3E}">
        <p14:creationId xmlns:p14="http://schemas.microsoft.com/office/powerpoint/2010/main" val="3094818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38447B-7D97-F8C7-5818-0170F0DA4A06}"/>
              </a:ext>
            </a:extLst>
          </p:cNvPr>
          <p:cNvSpPr txBox="1">
            <a:spLocks/>
          </p:cNvSpPr>
          <p:nvPr/>
        </p:nvSpPr>
        <p:spPr>
          <a:xfrm>
            <a:off x="1143001" y="198477"/>
            <a:ext cx="9905998" cy="777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chemeClr val="accent4">
                    <a:lumMod val="75000"/>
                  </a:schemeClr>
                </a:solidFill>
              </a:rPr>
              <a:t>5. Model BUILDING </a:t>
            </a:r>
            <a:endParaRPr lang="en-IN" dirty="0"/>
          </a:p>
        </p:txBody>
      </p:sp>
      <p:sp>
        <p:nvSpPr>
          <p:cNvPr id="6" name="Content Placeholder 2">
            <a:extLst>
              <a:ext uri="{FF2B5EF4-FFF2-40B4-BE49-F238E27FC236}">
                <a16:creationId xmlns:a16="http://schemas.microsoft.com/office/drawing/2014/main" id="{A9D6EEA1-5C76-A047-67E3-690CBDDE0F80}"/>
              </a:ext>
            </a:extLst>
          </p:cNvPr>
          <p:cNvSpPr>
            <a:spLocks noGrp="1"/>
          </p:cNvSpPr>
          <p:nvPr>
            <p:ph idx="1"/>
          </p:nvPr>
        </p:nvSpPr>
        <p:spPr>
          <a:xfrm>
            <a:off x="1241323" y="2139431"/>
            <a:ext cx="10350909" cy="4192543"/>
          </a:xfrm>
        </p:spPr>
        <p:txBody>
          <a:bodyPr/>
          <a:lstStyle/>
          <a:p>
            <a:pPr algn="l"/>
            <a:r>
              <a:rPr lang="en-US" sz="2800" i="0" dirty="0">
                <a:solidFill>
                  <a:schemeClr val="bg1"/>
                </a:solidFill>
                <a:effectLst/>
                <a:latin typeface="+mj-lt"/>
              </a:rPr>
              <a:t>Running RFE with the output number of the variable equal to 15</a:t>
            </a:r>
            <a:r>
              <a:rPr lang="en-US" sz="2800" dirty="0">
                <a:solidFill>
                  <a:schemeClr val="bg1"/>
                </a:solidFill>
                <a:latin typeface="+mj-lt"/>
              </a:rPr>
              <a:t>.</a:t>
            </a:r>
          </a:p>
          <a:p>
            <a:pPr algn="l"/>
            <a:r>
              <a:rPr lang="en-US" sz="2800" i="0" dirty="0">
                <a:solidFill>
                  <a:schemeClr val="bg1"/>
                </a:solidFill>
                <a:effectLst/>
                <a:latin typeface="+mj-lt"/>
              </a:rPr>
              <a:t>Creating X_test data frame with RFE selected variables.</a:t>
            </a:r>
          </a:p>
          <a:p>
            <a:pPr algn="l"/>
            <a:r>
              <a:rPr lang="en-US" sz="2800" i="0" dirty="0">
                <a:solidFill>
                  <a:schemeClr val="bg1"/>
                </a:solidFill>
                <a:effectLst/>
                <a:latin typeface="+mj-lt"/>
              </a:rPr>
              <a:t>Check for the VIF(Variance Inflation Factor) values of the feature variables.</a:t>
            </a:r>
            <a:endParaRPr lang="en-US" sz="2800" dirty="0">
              <a:solidFill>
                <a:schemeClr val="bg1"/>
              </a:solidFill>
              <a:latin typeface="+mj-lt"/>
            </a:endParaRPr>
          </a:p>
          <a:p>
            <a:pPr algn="l"/>
            <a:r>
              <a:rPr lang="en-US" sz="2800" i="0" dirty="0">
                <a:solidFill>
                  <a:schemeClr val="bg1"/>
                </a:solidFill>
                <a:effectLst/>
                <a:latin typeface="+mj-lt"/>
              </a:rPr>
              <a:t>Create a data frame that will contain the names of all the feature variables and their respective VIFs</a:t>
            </a:r>
          </a:p>
          <a:p>
            <a:pPr marL="0" indent="0" algn="l">
              <a:buNone/>
            </a:pPr>
            <a:endParaRPr lang="en-US" sz="2800" i="0" dirty="0">
              <a:solidFill>
                <a:schemeClr val="accent2">
                  <a:lumMod val="60000"/>
                  <a:lumOff val="40000"/>
                </a:schemeClr>
              </a:solidFill>
              <a:effectLst/>
              <a:latin typeface="+mj-lt"/>
            </a:endParaRPr>
          </a:p>
          <a:p>
            <a:pPr algn="l"/>
            <a:endParaRPr lang="en-US" sz="2800" i="0" dirty="0">
              <a:solidFill>
                <a:schemeClr val="accent2">
                  <a:lumMod val="60000"/>
                  <a:lumOff val="40000"/>
                </a:schemeClr>
              </a:solidFill>
              <a:effectLst/>
              <a:latin typeface="+mj-lt"/>
            </a:endParaRPr>
          </a:p>
        </p:txBody>
      </p:sp>
      <p:sp>
        <p:nvSpPr>
          <p:cNvPr id="8" name="Title 1">
            <a:extLst>
              <a:ext uri="{FF2B5EF4-FFF2-40B4-BE49-F238E27FC236}">
                <a16:creationId xmlns:a16="http://schemas.microsoft.com/office/drawing/2014/main" id="{CC36FCB0-2E71-29B5-8237-4C99D114E810}"/>
              </a:ext>
            </a:extLst>
          </p:cNvPr>
          <p:cNvSpPr txBox="1">
            <a:spLocks/>
          </p:cNvSpPr>
          <p:nvPr/>
        </p:nvSpPr>
        <p:spPr>
          <a:xfrm>
            <a:off x="1241323" y="1164037"/>
            <a:ext cx="9905998" cy="777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chemeClr val="accent4">
                    <a:lumMod val="75000"/>
                  </a:schemeClr>
                </a:solidFill>
              </a:rPr>
              <a:t>Model 1 </a:t>
            </a:r>
            <a:endParaRPr lang="en-IN" dirty="0"/>
          </a:p>
        </p:txBody>
      </p:sp>
    </p:spTree>
    <p:extLst>
      <p:ext uri="{BB962C8B-B14F-4D97-AF65-F5344CB8AC3E}">
        <p14:creationId xmlns:p14="http://schemas.microsoft.com/office/powerpoint/2010/main" val="1429236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35F9B2-7B2D-5C29-B902-99E5B1F4DAEC}"/>
              </a:ext>
            </a:extLst>
          </p:cNvPr>
          <p:cNvPicPr>
            <a:picLocks noChangeAspect="1"/>
          </p:cNvPicPr>
          <p:nvPr/>
        </p:nvPicPr>
        <p:blipFill>
          <a:blip r:embed="rId2"/>
          <a:stretch>
            <a:fillRect/>
          </a:stretch>
        </p:blipFill>
        <p:spPr>
          <a:xfrm>
            <a:off x="2810375" y="0"/>
            <a:ext cx="6866214" cy="5783487"/>
          </a:xfrm>
          <a:prstGeom prst="rect">
            <a:avLst/>
          </a:prstGeom>
        </p:spPr>
      </p:pic>
      <p:pic>
        <p:nvPicPr>
          <p:cNvPr id="7" name="Picture 6">
            <a:extLst>
              <a:ext uri="{FF2B5EF4-FFF2-40B4-BE49-F238E27FC236}">
                <a16:creationId xmlns:a16="http://schemas.microsoft.com/office/drawing/2014/main" id="{E7B9FB2E-F304-0466-1AB5-3D6E7C2F9F89}"/>
              </a:ext>
            </a:extLst>
          </p:cNvPr>
          <p:cNvPicPr>
            <a:picLocks noChangeAspect="1"/>
          </p:cNvPicPr>
          <p:nvPr/>
        </p:nvPicPr>
        <p:blipFill>
          <a:blip r:embed="rId3"/>
          <a:stretch>
            <a:fillRect/>
          </a:stretch>
        </p:blipFill>
        <p:spPr>
          <a:xfrm>
            <a:off x="2810375" y="5783487"/>
            <a:ext cx="6866215" cy="922113"/>
          </a:xfrm>
          <a:prstGeom prst="rect">
            <a:avLst/>
          </a:prstGeom>
        </p:spPr>
      </p:pic>
    </p:spTree>
    <p:extLst>
      <p:ext uri="{BB962C8B-B14F-4D97-AF65-F5344CB8AC3E}">
        <p14:creationId xmlns:p14="http://schemas.microsoft.com/office/powerpoint/2010/main" val="93748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4D531DC-ABAD-9A47-90B5-D7D9063DD084}"/>
              </a:ext>
            </a:extLst>
          </p:cNvPr>
          <p:cNvSpPr txBox="1">
            <a:spLocks/>
          </p:cNvSpPr>
          <p:nvPr/>
        </p:nvSpPr>
        <p:spPr>
          <a:xfrm>
            <a:off x="1143001" y="198477"/>
            <a:ext cx="9905998" cy="777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chemeClr val="accent4">
                    <a:lumMod val="75000"/>
                  </a:schemeClr>
                </a:solidFill>
              </a:rPr>
              <a:t>6. Assumptions</a:t>
            </a:r>
            <a:endParaRPr lang="en-IN" dirty="0"/>
          </a:p>
        </p:txBody>
      </p:sp>
      <p:pic>
        <p:nvPicPr>
          <p:cNvPr id="12" name="Picture 11">
            <a:extLst>
              <a:ext uri="{FF2B5EF4-FFF2-40B4-BE49-F238E27FC236}">
                <a16:creationId xmlns:a16="http://schemas.microsoft.com/office/drawing/2014/main" id="{DAF91073-1672-F0C8-0904-1C72E5F17E30}"/>
              </a:ext>
            </a:extLst>
          </p:cNvPr>
          <p:cNvPicPr>
            <a:picLocks noChangeAspect="1"/>
          </p:cNvPicPr>
          <p:nvPr/>
        </p:nvPicPr>
        <p:blipFill>
          <a:blip r:embed="rId2"/>
          <a:stretch>
            <a:fillRect/>
          </a:stretch>
        </p:blipFill>
        <p:spPr>
          <a:xfrm>
            <a:off x="1302390" y="976140"/>
            <a:ext cx="4791659" cy="4107137"/>
          </a:xfrm>
          <a:prstGeom prst="rect">
            <a:avLst/>
          </a:prstGeom>
        </p:spPr>
      </p:pic>
      <p:sp>
        <p:nvSpPr>
          <p:cNvPr id="13" name="Content Placeholder 2">
            <a:extLst>
              <a:ext uri="{FF2B5EF4-FFF2-40B4-BE49-F238E27FC236}">
                <a16:creationId xmlns:a16="http://schemas.microsoft.com/office/drawing/2014/main" id="{9E3ED64A-46BE-5157-64EB-AE59668C7079}"/>
              </a:ext>
            </a:extLst>
          </p:cNvPr>
          <p:cNvSpPr txBox="1">
            <a:spLocks/>
          </p:cNvSpPr>
          <p:nvPr/>
        </p:nvSpPr>
        <p:spPr>
          <a:xfrm>
            <a:off x="1302390" y="5083277"/>
            <a:ext cx="4791659" cy="6146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800" b="0" i="0" dirty="0">
                <a:solidFill>
                  <a:schemeClr val="accent2">
                    <a:lumMod val="60000"/>
                    <a:lumOff val="40000"/>
                  </a:schemeClr>
                </a:solidFill>
                <a:effectLst/>
                <a:latin typeface="+mj-lt"/>
              </a:rPr>
              <a:t>CHECK FOR LINEARITY</a:t>
            </a:r>
          </a:p>
        </p:txBody>
      </p:sp>
      <p:pic>
        <p:nvPicPr>
          <p:cNvPr id="15" name="Picture 14">
            <a:extLst>
              <a:ext uri="{FF2B5EF4-FFF2-40B4-BE49-F238E27FC236}">
                <a16:creationId xmlns:a16="http://schemas.microsoft.com/office/drawing/2014/main" id="{49C09E5F-33F7-108B-8E73-D5F9538BBEB1}"/>
              </a:ext>
            </a:extLst>
          </p:cNvPr>
          <p:cNvPicPr>
            <a:picLocks noChangeAspect="1"/>
          </p:cNvPicPr>
          <p:nvPr/>
        </p:nvPicPr>
        <p:blipFill>
          <a:blip r:embed="rId3"/>
          <a:stretch>
            <a:fillRect/>
          </a:stretch>
        </p:blipFill>
        <p:spPr>
          <a:xfrm>
            <a:off x="6283057" y="963496"/>
            <a:ext cx="5319008" cy="4107137"/>
          </a:xfrm>
          <a:prstGeom prst="rect">
            <a:avLst/>
          </a:prstGeom>
        </p:spPr>
      </p:pic>
      <p:sp>
        <p:nvSpPr>
          <p:cNvPr id="18" name="Content Placeholder 2">
            <a:extLst>
              <a:ext uri="{FF2B5EF4-FFF2-40B4-BE49-F238E27FC236}">
                <a16:creationId xmlns:a16="http://schemas.microsoft.com/office/drawing/2014/main" id="{1FB6CBC0-6336-66B2-26DB-4FD5DDC0B30B}"/>
              </a:ext>
            </a:extLst>
          </p:cNvPr>
          <p:cNvSpPr txBox="1">
            <a:spLocks/>
          </p:cNvSpPr>
          <p:nvPr/>
        </p:nvSpPr>
        <p:spPr>
          <a:xfrm>
            <a:off x="6283057" y="5070634"/>
            <a:ext cx="5319008" cy="6146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800" b="0" i="0" dirty="0">
                <a:solidFill>
                  <a:schemeClr val="accent2">
                    <a:lumMod val="60000"/>
                    <a:lumOff val="40000"/>
                  </a:schemeClr>
                </a:solidFill>
                <a:effectLst/>
                <a:latin typeface="+mj-lt"/>
              </a:rPr>
              <a:t>CHECK FOR HOMOSCEDASTICITY</a:t>
            </a:r>
          </a:p>
        </p:txBody>
      </p:sp>
    </p:spTree>
    <p:extLst>
      <p:ext uri="{BB962C8B-B14F-4D97-AF65-F5344CB8AC3E}">
        <p14:creationId xmlns:p14="http://schemas.microsoft.com/office/powerpoint/2010/main" val="2955575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4943F5B-9C7D-8368-2CB8-0B0C03603F3C}"/>
              </a:ext>
            </a:extLst>
          </p:cNvPr>
          <p:cNvSpPr txBox="1">
            <a:spLocks/>
          </p:cNvSpPr>
          <p:nvPr/>
        </p:nvSpPr>
        <p:spPr>
          <a:xfrm>
            <a:off x="77718" y="4987857"/>
            <a:ext cx="5601854" cy="6003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800" b="0" i="0" dirty="0">
                <a:solidFill>
                  <a:schemeClr val="accent2">
                    <a:lumMod val="60000"/>
                    <a:lumOff val="40000"/>
                  </a:schemeClr>
                </a:solidFill>
                <a:effectLst/>
                <a:latin typeface="+mj-lt"/>
              </a:rPr>
              <a:t>CHECK FOR NORMALITY</a:t>
            </a:r>
          </a:p>
        </p:txBody>
      </p:sp>
      <p:sp>
        <p:nvSpPr>
          <p:cNvPr id="7" name="Content Placeholder 2">
            <a:extLst>
              <a:ext uri="{FF2B5EF4-FFF2-40B4-BE49-F238E27FC236}">
                <a16:creationId xmlns:a16="http://schemas.microsoft.com/office/drawing/2014/main" id="{E956FED1-2724-6010-FD25-B58CF2EAA1E8}"/>
              </a:ext>
            </a:extLst>
          </p:cNvPr>
          <p:cNvSpPr txBox="1">
            <a:spLocks/>
          </p:cNvSpPr>
          <p:nvPr/>
        </p:nvSpPr>
        <p:spPr>
          <a:xfrm>
            <a:off x="5860026" y="4984955"/>
            <a:ext cx="6254256" cy="6003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800" b="0" i="0" dirty="0">
                <a:solidFill>
                  <a:schemeClr val="accent2">
                    <a:lumMod val="60000"/>
                    <a:lumOff val="40000"/>
                  </a:schemeClr>
                </a:solidFill>
                <a:effectLst/>
                <a:latin typeface="+mj-lt"/>
              </a:rPr>
              <a:t>CHECK FOR </a:t>
            </a:r>
            <a:r>
              <a:rPr lang="en-US" sz="2800" dirty="0">
                <a:solidFill>
                  <a:schemeClr val="accent2">
                    <a:lumMod val="60000"/>
                    <a:lumOff val="40000"/>
                  </a:schemeClr>
                </a:solidFill>
                <a:latin typeface="+mj-lt"/>
              </a:rPr>
              <a:t>INDEPENDENCE</a:t>
            </a:r>
            <a:endParaRPr lang="en-US" sz="2800" b="0" i="0" dirty="0">
              <a:solidFill>
                <a:schemeClr val="accent2">
                  <a:lumMod val="60000"/>
                  <a:lumOff val="40000"/>
                </a:schemeClr>
              </a:solidFill>
              <a:effectLst/>
              <a:latin typeface="+mj-lt"/>
            </a:endParaRPr>
          </a:p>
        </p:txBody>
      </p:sp>
      <p:pic>
        <p:nvPicPr>
          <p:cNvPr id="1026" name="Picture 2">
            <a:extLst>
              <a:ext uri="{FF2B5EF4-FFF2-40B4-BE49-F238E27FC236}">
                <a16:creationId xmlns:a16="http://schemas.microsoft.com/office/drawing/2014/main" id="{E5D35CF8-3634-C7FA-5524-DE083C08A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18" y="1269821"/>
            <a:ext cx="5601854" cy="37151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C2DF8C3-FE2E-E322-73E3-ADD28F6FE079}"/>
              </a:ext>
            </a:extLst>
          </p:cNvPr>
          <p:cNvPicPr>
            <a:picLocks noChangeAspect="1"/>
          </p:cNvPicPr>
          <p:nvPr/>
        </p:nvPicPr>
        <p:blipFill>
          <a:blip r:embed="rId3"/>
          <a:stretch>
            <a:fillRect/>
          </a:stretch>
        </p:blipFill>
        <p:spPr>
          <a:xfrm>
            <a:off x="5860026" y="1269821"/>
            <a:ext cx="6254256" cy="3715134"/>
          </a:xfrm>
          <a:prstGeom prst="rect">
            <a:avLst/>
          </a:prstGeom>
        </p:spPr>
      </p:pic>
    </p:spTree>
    <p:extLst>
      <p:ext uri="{BB962C8B-B14F-4D97-AF65-F5344CB8AC3E}">
        <p14:creationId xmlns:p14="http://schemas.microsoft.com/office/powerpoint/2010/main" val="951437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F6C2CA-0956-9DB7-6F30-0A62AF0C5E08}"/>
              </a:ext>
            </a:extLst>
          </p:cNvPr>
          <p:cNvSpPr txBox="1">
            <a:spLocks/>
          </p:cNvSpPr>
          <p:nvPr/>
        </p:nvSpPr>
        <p:spPr>
          <a:xfrm>
            <a:off x="1143001" y="198477"/>
            <a:ext cx="9905998" cy="777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chemeClr val="accent4">
                    <a:lumMod val="75000"/>
                  </a:schemeClr>
                </a:solidFill>
              </a:rPr>
              <a:t>7. MODEL EVALUTION</a:t>
            </a:r>
            <a:endParaRPr lang="en-IN" dirty="0"/>
          </a:p>
        </p:txBody>
      </p:sp>
      <p:sp>
        <p:nvSpPr>
          <p:cNvPr id="5" name="Content Placeholder 2">
            <a:extLst>
              <a:ext uri="{FF2B5EF4-FFF2-40B4-BE49-F238E27FC236}">
                <a16:creationId xmlns:a16="http://schemas.microsoft.com/office/drawing/2014/main" id="{73162784-9948-4CCA-CF0D-0902FF7A2995}"/>
              </a:ext>
            </a:extLst>
          </p:cNvPr>
          <p:cNvSpPr>
            <a:spLocks noGrp="1"/>
          </p:cNvSpPr>
          <p:nvPr>
            <p:ph idx="1"/>
          </p:nvPr>
        </p:nvSpPr>
        <p:spPr>
          <a:xfrm>
            <a:off x="1732274" y="5338002"/>
            <a:ext cx="7991829" cy="914399"/>
          </a:xfrm>
        </p:spPr>
        <p:txBody>
          <a:bodyPr/>
          <a:lstStyle/>
          <a:p>
            <a:pPr marL="0" indent="0" algn="ctr">
              <a:buNone/>
            </a:pPr>
            <a:r>
              <a:rPr lang="en-US" sz="2800" b="0" i="0" dirty="0">
                <a:solidFill>
                  <a:schemeClr val="bg1"/>
                </a:solidFill>
                <a:effectLst/>
                <a:latin typeface="+mj-lt"/>
              </a:rPr>
              <a:t>Plotting </a:t>
            </a:r>
            <a:r>
              <a:rPr lang="en-US" sz="2800" b="0" i="0" dirty="0" err="1">
                <a:solidFill>
                  <a:schemeClr val="bg1"/>
                </a:solidFill>
                <a:effectLst/>
                <a:latin typeface="+mj-lt"/>
              </a:rPr>
              <a:t>y_test</a:t>
            </a:r>
            <a:r>
              <a:rPr lang="en-US" sz="2800" b="0" i="0" dirty="0">
                <a:solidFill>
                  <a:schemeClr val="bg1"/>
                </a:solidFill>
                <a:effectLst/>
                <a:latin typeface="+mj-lt"/>
              </a:rPr>
              <a:t> and </a:t>
            </a:r>
            <a:r>
              <a:rPr lang="en-US" sz="2800" b="0" i="0" dirty="0" err="1">
                <a:solidFill>
                  <a:schemeClr val="bg1"/>
                </a:solidFill>
                <a:effectLst/>
                <a:latin typeface="+mj-lt"/>
              </a:rPr>
              <a:t>y_pred</a:t>
            </a:r>
            <a:r>
              <a:rPr lang="en-US" sz="2800" b="0" i="0" dirty="0">
                <a:solidFill>
                  <a:schemeClr val="bg1"/>
                </a:solidFill>
                <a:effectLst/>
                <a:latin typeface="+mj-lt"/>
              </a:rPr>
              <a:t> to understand the spread.</a:t>
            </a:r>
          </a:p>
          <a:p>
            <a:endParaRPr lang="en-US" sz="2800" b="0" i="0" dirty="0">
              <a:solidFill>
                <a:schemeClr val="accent2">
                  <a:lumMod val="60000"/>
                  <a:lumOff val="40000"/>
                </a:schemeClr>
              </a:solidFill>
              <a:effectLst/>
              <a:latin typeface="+mj-lt"/>
            </a:endParaRPr>
          </a:p>
          <a:p>
            <a:endParaRPr lang="en-US" sz="2800" b="0" i="0" dirty="0">
              <a:solidFill>
                <a:schemeClr val="accent2">
                  <a:lumMod val="60000"/>
                  <a:lumOff val="40000"/>
                </a:schemeClr>
              </a:solidFill>
              <a:effectLst/>
              <a:latin typeface="+mj-lt"/>
            </a:endParaRPr>
          </a:p>
          <a:p>
            <a:pPr marL="0" indent="0" algn="l">
              <a:buNone/>
            </a:pPr>
            <a:endParaRPr lang="en-US" sz="2800" i="0" dirty="0">
              <a:solidFill>
                <a:schemeClr val="accent2">
                  <a:lumMod val="60000"/>
                  <a:lumOff val="40000"/>
                </a:schemeClr>
              </a:solidFill>
              <a:effectLst/>
              <a:latin typeface="+mj-lt"/>
            </a:endParaRPr>
          </a:p>
          <a:p>
            <a:pPr algn="l"/>
            <a:endParaRPr lang="en-US" sz="2800" i="0" dirty="0">
              <a:solidFill>
                <a:schemeClr val="accent2">
                  <a:lumMod val="60000"/>
                  <a:lumOff val="40000"/>
                </a:schemeClr>
              </a:solidFill>
              <a:effectLst/>
              <a:latin typeface="+mj-lt"/>
            </a:endParaRPr>
          </a:p>
        </p:txBody>
      </p:sp>
      <p:pic>
        <p:nvPicPr>
          <p:cNvPr id="7" name="Picture 6">
            <a:extLst>
              <a:ext uri="{FF2B5EF4-FFF2-40B4-BE49-F238E27FC236}">
                <a16:creationId xmlns:a16="http://schemas.microsoft.com/office/drawing/2014/main" id="{21D2722E-84E7-ACE8-80EB-B8F5AAFF6BBE}"/>
              </a:ext>
            </a:extLst>
          </p:cNvPr>
          <p:cNvPicPr>
            <a:picLocks noChangeAspect="1"/>
          </p:cNvPicPr>
          <p:nvPr/>
        </p:nvPicPr>
        <p:blipFill>
          <a:blip r:embed="rId2"/>
          <a:stretch>
            <a:fillRect/>
          </a:stretch>
        </p:blipFill>
        <p:spPr>
          <a:xfrm>
            <a:off x="1732274" y="1349091"/>
            <a:ext cx="7991829" cy="3970161"/>
          </a:xfrm>
          <a:prstGeom prst="rect">
            <a:avLst/>
          </a:prstGeom>
        </p:spPr>
      </p:pic>
    </p:spTree>
    <p:extLst>
      <p:ext uri="{BB962C8B-B14F-4D97-AF65-F5344CB8AC3E}">
        <p14:creationId xmlns:p14="http://schemas.microsoft.com/office/powerpoint/2010/main" val="358089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A4E14A-DD1F-5D3A-C14F-AD8D41AABC1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2493" y="747712"/>
            <a:ext cx="10387013" cy="5362575"/>
          </a:xfrm>
        </p:spPr>
      </p:pic>
    </p:spTree>
    <p:extLst>
      <p:ext uri="{BB962C8B-B14F-4D97-AF65-F5344CB8AC3E}">
        <p14:creationId xmlns:p14="http://schemas.microsoft.com/office/powerpoint/2010/main" val="2920652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39F4C2-A0F3-78AC-45BB-588A73C102E9}"/>
              </a:ext>
            </a:extLst>
          </p:cNvPr>
          <p:cNvSpPr txBox="1">
            <a:spLocks/>
          </p:cNvSpPr>
          <p:nvPr/>
        </p:nvSpPr>
        <p:spPr>
          <a:xfrm>
            <a:off x="1070155" y="414787"/>
            <a:ext cx="10217277" cy="777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i="0" dirty="0">
                <a:solidFill>
                  <a:schemeClr val="accent4">
                    <a:lumMod val="75000"/>
                  </a:schemeClr>
                </a:solidFill>
                <a:effectLst/>
              </a:rPr>
              <a:t>RIDGE, Lasso and </a:t>
            </a:r>
            <a:r>
              <a:rPr lang="en-IN" i="0" dirty="0" err="1">
                <a:solidFill>
                  <a:schemeClr val="accent4">
                    <a:lumMod val="75000"/>
                  </a:schemeClr>
                </a:solidFill>
                <a:effectLst/>
              </a:rPr>
              <a:t>ElasticNet</a:t>
            </a:r>
            <a:r>
              <a:rPr lang="en-IN" i="0" dirty="0">
                <a:solidFill>
                  <a:schemeClr val="accent4">
                    <a:lumMod val="75000"/>
                  </a:schemeClr>
                </a:solidFill>
                <a:effectLst/>
              </a:rPr>
              <a:t> Regression Model</a:t>
            </a:r>
          </a:p>
        </p:txBody>
      </p:sp>
      <p:sp>
        <p:nvSpPr>
          <p:cNvPr id="5" name="Content Placeholder 2">
            <a:extLst>
              <a:ext uri="{FF2B5EF4-FFF2-40B4-BE49-F238E27FC236}">
                <a16:creationId xmlns:a16="http://schemas.microsoft.com/office/drawing/2014/main" id="{2B803313-DEB4-C2B4-32D3-34F291107D51}"/>
              </a:ext>
            </a:extLst>
          </p:cNvPr>
          <p:cNvSpPr>
            <a:spLocks noGrp="1"/>
          </p:cNvSpPr>
          <p:nvPr>
            <p:ph idx="1"/>
          </p:nvPr>
        </p:nvSpPr>
        <p:spPr>
          <a:xfrm>
            <a:off x="1070156" y="1278193"/>
            <a:ext cx="10138618" cy="3952568"/>
          </a:xfrm>
        </p:spPr>
        <p:txBody>
          <a:bodyPr>
            <a:normAutofit/>
          </a:bodyPr>
          <a:lstStyle/>
          <a:p>
            <a:r>
              <a:rPr lang="en-US" sz="2800" dirty="0">
                <a:solidFill>
                  <a:schemeClr val="bg1"/>
                </a:solidFill>
                <a:latin typeface="+mj-lt"/>
              </a:rPr>
              <a:t>Fitting a ridge regression model</a:t>
            </a:r>
            <a:r>
              <a:rPr lang="en-US" sz="2800" b="0" i="0" dirty="0">
                <a:solidFill>
                  <a:schemeClr val="bg1"/>
                </a:solidFill>
                <a:effectLst/>
                <a:latin typeface="+mj-lt"/>
              </a:rPr>
              <a:t>.</a:t>
            </a:r>
          </a:p>
          <a:p>
            <a:r>
              <a:rPr lang="en-IN" sz="2800" b="0" i="0" dirty="0">
                <a:solidFill>
                  <a:schemeClr val="bg1"/>
                </a:solidFill>
                <a:effectLst/>
                <a:latin typeface="+mj-lt"/>
              </a:rPr>
              <a:t>Polynomial Regression - 2nd degree.</a:t>
            </a:r>
          </a:p>
          <a:p>
            <a:r>
              <a:rPr lang="en-IN" sz="2800" dirty="0" err="1">
                <a:solidFill>
                  <a:schemeClr val="bg1"/>
                </a:solidFill>
                <a:latin typeface="+mj-lt"/>
              </a:rPr>
              <a:t>L</a:t>
            </a:r>
            <a:r>
              <a:rPr lang="en-IN" sz="2800" b="0" i="0" dirty="0" err="1">
                <a:solidFill>
                  <a:schemeClr val="bg1"/>
                </a:solidFill>
                <a:effectLst/>
                <a:latin typeface="+mj-lt"/>
              </a:rPr>
              <a:t>aso</a:t>
            </a:r>
            <a:r>
              <a:rPr lang="en-IN" sz="2800" b="0" i="0" dirty="0">
                <a:solidFill>
                  <a:schemeClr val="bg1"/>
                </a:solidFill>
                <a:effectLst/>
                <a:latin typeface="+mj-lt"/>
              </a:rPr>
              <a:t> regression model fit.</a:t>
            </a:r>
          </a:p>
          <a:p>
            <a:r>
              <a:rPr lang="en-IN" sz="2800" dirty="0">
                <a:solidFill>
                  <a:schemeClr val="bg1"/>
                </a:solidFill>
                <a:latin typeface="+mj-lt"/>
              </a:rPr>
              <a:t>F</a:t>
            </a:r>
            <a:r>
              <a:rPr lang="en-IN" sz="2800" b="0" i="0" dirty="0">
                <a:solidFill>
                  <a:schemeClr val="bg1"/>
                </a:solidFill>
                <a:effectLst/>
                <a:latin typeface="+mj-lt"/>
              </a:rPr>
              <a:t>it </a:t>
            </a:r>
            <a:r>
              <a:rPr lang="en-IN" sz="2800" b="0" i="0" dirty="0" err="1">
                <a:solidFill>
                  <a:schemeClr val="bg1"/>
                </a:solidFill>
                <a:effectLst/>
                <a:latin typeface="+mj-lt"/>
              </a:rPr>
              <a:t>ElasticNet</a:t>
            </a:r>
            <a:r>
              <a:rPr lang="en-IN" sz="2800" b="0" i="0" dirty="0">
                <a:solidFill>
                  <a:schemeClr val="bg1"/>
                </a:solidFill>
                <a:effectLst/>
                <a:latin typeface="+mj-lt"/>
              </a:rPr>
              <a:t> model.</a:t>
            </a:r>
          </a:p>
          <a:p>
            <a:endParaRPr lang="en-IN" sz="2800" b="0" i="0" dirty="0">
              <a:solidFill>
                <a:schemeClr val="accent2">
                  <a:lumMod val="60000"/>
                  <a:lumOff val="40000"/>
                </a:schemeClr>
              </a:solidFill>
              <a:effectLst/>
              <a:latin typeface="+mj-lt"/>
            </a:endParaRPr>
          </a:p>
          <a:p>
            <a:endParaRPr lang="en-US" sz="2800" b="0" i="0" dirty="0">
              <a:solidFill>
                <a:schemeClr val="accent2">
                  <a:lumMod val="60000"/>
                  <a:lumOff val="40000"/>
                </a:schemeClr>
              </a:solidFill>
              <a:effectLst/>
              <a:latin typeface="+mj-lt"/>
            </a:endParaRPr>
          </a:p>
          <a:p>
            <a:pPr marL="0" indent="0">
              <a:buNone/>
            </a:pPr>
            <a:endParaRPr lang="en-US" sz="2800" b="0" i="0" dirty="0">
              <a:solidFill>
                <a:schemeClr val="accent2">
                  <a:lumMod val="60000"/>
                  <a:lumOff val="40000"/>
                </a:schemeClr>
              </a:solidFill>
              <a:effectLst/>
              <a:latin typeface="+mj-lt"/>
            </a:endParaRPr>
          </a:p>
          <a:p>
            <a:endParaRPr lang="en-US" sz="2800" b="0" i="0" dirty="0">
              <a:solidFill>
                <a:schemeClr val="accent2">
                  <a:lumMod val="60000"/>
                  <a:lumOff val="40000"/>
                </a:schemeClr>
              </a:solidFill>
              <a:effectLst/>
              <a:latin typeface="+mj-lt"/>
            </a:endParaRPr>
          </a:p>
          <a:p>
            <a:pPr marL="0" indent="0" algn="l">
              <a:buNone/>
            </a:pPr>
            <a:endParaRPr lang="en-US" sz="2800" i="0" dirty="0">
              <a:solidFill>
                <a:schemeClr val="accent2">
                  <a:lumMod val="60000"/>
                  <a:lumOff val="40000"/>
                </a:schemeClr>
              </a:solidFill>
              <a:effectLst/>
              <a:latin typeface="+mj-lt"/>
            </a:endParaRPr>
          </a:p>
          <a:p>
            <a:pPr algn="l"/>
            <a:endParaRPr lang="en-US" sz="2800" i="0" dirty="0">
              <a:solidFill>
                <a:schemeClr val="accent2">
                  <a:lumMod val="60000"/>
                  <a:lumOff val="40000"/>
                </a:schemeClr>
              </a:solidFill>
              <a:effectLst/>
              <a:latin typeface="+mj-lt"/>
            </a:endParaRPr>
          </a:p>
        </p:txBody>
      </p:sp>
      <p:sp>
        <p:nvSpPr>
          <p:cNvPr id="6" name="Title 1">
            <a:extLst>
              <a:ext uri="{FF2B5EF4-FFF2-40B4-BE49-F238E27FC236}">
                <a16:creationId xmlns:a16="http://schemas.microsoft.com/office/drawing/2014/main" id="{547C7CA4-97F1-3630-3204-A2F429383E52}"/>
              </a:ext>
            </a:extLst>
          </p:cNvPr>
          <p:cNvSpPr txBox="1">
            <a:spLocks/>
          </p:cNvSpPr>
          <p:nvPr/>
        </p:nvSpPr>
        <p:spPr>
          <a:xfrm>
            <a:off x="1070154" y="2546554"/>
            <a:ext cx="10217277" cy="777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i="0" dirty="0">
              <a:solidFill>
                <a:schemeClr val="accent4">
                  <a:lumMod val="75000"/>
                </a:schemeClr>
              </a:solidFill>
              <a:effectLst/>
            </a:endParaRPr>
          </a:p>
        </p:txBody>
      </p:sp>
      <p:sp>
        <p:nvSpPr>
          <p:cNvPr id="7" name="Title 1">
            <a:extLst>
              <a:ext uri="{FF2B5EF4-FFF2-40B4-BE49-F238E27FC236}">
                <a16:creationId xmlns:a16="http://schemas.microsoft.com/office/drawing/2014/main" id="{EBD3E741-D2BE-63F3-B4A3-3513EEBD87B7}"/>
              </a:ext>
            </a:extLst>
          </p:cNvPr>
          <p:cNvSpPr txBox="1">
            <a:spLocks/>
          </p:cNvSpPr>
          <p:nvPr/>
        </p:nvSpPr>
        <p:spPr>
          <a:xfrm>
            <a:off x="1070155" y="4028141"/>
            <a:ext cx="10217277" cy="777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i="0" dirty="0">
                <a:solidFill>
                  <a:schemeClr val="accent4">
                    <a:lumMod val="75000"/>
                  </a:schemeClr>
                </a:solidFill>
                <a:effectLst/>
              </a:rPr>
              <a:t>Support Vector Machine(SVM) Regressor</a:t>
            </a:r>
          </a:p>
        </p:txBody>
      </p:sp>
      <p:sp>
        <p:nvSpPr>
          <p:cNvPr id="8" name="Content Placeholder 2">
            <a:extLst>
              <a:ext uri="{FF2B5EF4-FFF2-40B4-BE49-F238E27FC236}">
                <a16:creationId xmlns:a16="http://schemas.microsoft.com/office/drawing/2014/main" id="{60D46AF2-550A-05ED-A6D0-253446777944}"/>
              </a:ext>
            </a:extLst>
          </p:cNvPr>
          <p:cNvSpPr txBox="1">
            <a:spLocks/>
          </p:cNvSpPr>
          <p:nvPr/>
        </p:nvSpPr>
        <p:spPr>
          <a:xfrm>
            <a:off x="1070156" y="4891547"/>
            <a:ext cx="10138618" cy="6489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800" dirty="0">
                <a:solidFill>
                  <a:schemeClr val="bg1"/>
                </a:solidFill>
                <a:latin typeface="+mj-lt"/>
              </a:rPr>
              <a:t>Fitting </a:t>
            </a:r>
            <a:r>
              <a:rPr lang="en-US" sz="2800" dirty="0" err="1">
                <a:solidFill>
                  <a:schemeClr val="bg1"/>
                </a:solidFill>
                <a:latin typeface="+mj-lt"/>
              </a:rPr>
              <a:t>fitting</a:t>
            </a:r>
            <a:r>
              <a:rPr lang="en-US" sz="2800" dirty="0">
                <a:solidFill>
                  <a:schemeClr val="bg1"/>
                </a:solidFill>
                <a:latin typeface="+mj-lt"/>
              </a:rPr>
              <a:t> a SVM Regressor.</a:t>
            </a:r>
          </a:p>
          <a:p>
            <a:pPr marL="0" indent="0">
              <a:buFont typeface="Arial" panose="020B0604020202020204" pitchFamily="34" charset="0"/>
              <a:buNone/>
            </a:pPr>
            <a:endParaRPr lang="en-IN" sz="2800" dirty="0">
              <a:solidFill>
                <a:schemeClr val="accent2">
                  <a:lumMod val="60000"/>
                  <a:lumOff val="40000"/>
                </a:schemeClr>
              </a:solidFill>
              <a:latin typeface="+mj-lt"/>
            </a:endParaRPr>
          </a:p>
          <a:p>
            <a:endParaRPr lang="en-US" sz="2800" dirty="0">
              <a:solidFill>
                <a:schemeClr val="accent2">
                  <a:lumMod val="60000"/>
                  <a:lumOff val="40000"/>
                </a:schemeClr>
              </a:solidFill>
              <a:latin typeface="+mj-lt"/>
            </a:endParaRPr>
          </a:p>
          <a:p>
            <a:pPr marL="0" indent="0">
              <a:buFont typeface="Arial" panose="020B0604020202020204" pitchFamily="34" charset="0"/>
              <a:buNone/>
            </a:pPr>
            <a:endParaRPr lang="en-US" sz="2800" dirty="0">
              <a:solidFill>
                <a:schemeClr val="accent2">
                  <a:lumMod val="60000"/>
                  <a:lumOff val="40000"/>
                </a:schemeClr>
              </a:solidFill>
              <a:latin typeface="+mj-lt"/>
            </a:endParaRPr>
          </a:p>
          <a:p>
            <a:endParaRPr lang="en-US" sz="2800" dirty="0">
              <a:solidFill>
                <a:schemeClr val="accent2">
                  <a:lumMod val="60000"/>
                  <a:lumOff val="40000"/>
                </a:schemeClr>
              </a:solidFill>
              <a:latin typeface="+mj-lt"/>
            </a:endParaRPr>
          </a:p>
          <a:p>
            <a:pPr marL="0" indent="0">
              <a:buFont typeface="Arial" panose="020B0604020202020204" pitchFamily="34" charset="0"/>
              <a:buNone/>
            </a:pPr>
            <a:endParaRPr lang="en-US" sz="2800" dirty="0">
              <a:solidFill>
                <a:schemeClr val="accent2">
                  <a:lumMod val="60000"/>
                  <a:lumOff val="40000"/>
                </a:schemeClr>
              </a:solidFill>
              <a:latin typeface="+mj-lt"/>
            </a:endParaRPr>
          </a:p>
          <a:p>
            <a:endParaRPr lang="en-US" sz="2800" dirty="0">
              <a:solidFill>
                <a:schemeClr val="accent2">
                  <a:lumMod val="60000"/>
                  <a:lumOff val="40000"/>
                </a:schemeClr>
              </a:solidFill>
              <a:latin typeface="+mj-lt"/>
            </a:endParaRPr>
          </a:p>
        </p:txBody>
      </p:sp>
    </p:spTree>
    <p:extLst>
      <p:ext uri="{BB962C8B-B14F-4D97-AF65-F5344CB8AC3E}">
        <p14:creationId xmlns:p14="http://schemas.microsoft.com/office/powerpoint/2010/main" val="2415565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39F4C2-A0F3-78AC-45BB-588A73C102E9}"/>
              </a:ext>
            </a:extLst>
          </p:cNvPr>
          <p:cNvSpPr txBox="1">
            <a:spLocks/>
          </p:cNvSpPr>
          <p:nvPr/>
        </p:nvSpPr>
        <p:spPr>
          <a:xfrm>
            <a:off x="1070155" y="414787"/>
            <a:ext cx="10217277" cy="777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i="0" dirty="0">
                <a:solidFill>
                  <a:schemeClr val="accent4">
                    <a:lumMod val="75000"/>
                  </a:schemeClr>
                </a:solidFill>
                <a:effectLst/>
              </a:rPr>
              <a:t>Deployment</a:t>
            </a:r>
          </a:p>
        </p:txBody>
      </p:sp>
      <p:sp>
        <p:nvSpPr>
          <p:cNvPr id="5" name="Content Placeholder 2">
            <a:extLst>
              <a:ext uri="{FF2B5EF4-FFF2-40B4-BE49-F238E27FC236}">
                <a16:creationId xmlns:a16="http://schemas.microsoft.com/office/drawing/2014/main" id="{2B803313-DEB4-C2B4-32D3-34F291107D51}"/>
              </a:ext>
            </a:extLst>
          </p:cNvPr>
          <p:cNvSpPr>
            <a:spLocks noGrp="1"/>
          </p:cNvSpPr>
          <p:nvPr>
            <p:ph idx="1"/>
          </p:nvPr>
        </p:nvSpPr>
        <p:spPr>
          <a:xfrm>
            <a:off x="1070156" y="1278193"/>
            <a:ext cx="10138618" cy="618181"/>
          </a:xfrm>
        </p:spPr>
        <p:txBody>
          <a:bodyPr>
            <a:normAutofit/>
          </a:bodyPr>
          <a:lstStyle/>
          <a:p>
            <a:r>
              <a:rPr lang="en-IN" sz="2800" b="0" i="0" dirty="0">
                <a:solidFill>
                  <a:schemeClr val="bg1"/>
                </a:solidFill>
                <a:effectLst/>
                <a:latin typeface="+mj-lt"/>
              </a:rPr>
              <a:t>Polynomial Regression - 2nd degree.</a:t>
            </a:r>
          </a:p>
          <a:p>
            <a:pPr marL="0" indent="0" algn="l">
              <a:buNone/>
            </a:pPr>
            <a:endParaRPr lang="en-US" sz="2800" i="0" dirty="0">
              <a:solidFill>
                <a:schemeClr val="accent2">
                  <a:lumMod val="60000"/>
                  <a:lumOff val="40000"/>
                </a:schemeClr>
              </a:solidFill>
              <a:effectLst/>
              <a:latin typeface="+mj-lt"/>
            </a:endParaRPr>
          </a:p>
        </p:txBody>
      </p:sp>
      <p:sp>
        <p:nvSpPr>
          <p:cNvPr id="6" name="Title 1">
            <a:extLst>
              <a:ext uri="{FF2B5EF4-FFF2-40B4-BE49-F238E27FC236}">
                <a16:creationId xmlns:a16="http://schemas.microsoft.com/office/drawing/2014/main" id="{547C7CA4-97F1-3630-3204-A2F429383E52}"/>
              </a:ext>
            </a:extLst>
          </p:cNvPr>
          <p:cNvSpPr txBox="1">
            <a:spLocks/>
          </p:cNvSpPr>
          <p:nvPr/>
        </p:nvSpPr>
        <p:spPr>
          <a:xfrm>
            <a:off x="1070154" y="2546554"/>
            <a:ext cx="10217277" cy="777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i="0" dirty="0">
              <a:solidFill>
                <a:schemeClr val="accent4">
                  <a:lumMod val="75000"/>
                </a:schemeClr>
              </a:solidFill>
              <a:effectLst/>
            </a:endParaRPr>
          </a:p>
        </p:txBody>
      </p:sp>
      <p:sp>
        <p:nvSpPr>
          <p:cNvPr id="2" name="Content Placeholder 2">
            <a:extLst>
              <a:ext uri="{FF2B5EF4-FFF2-40B4-BE49-F238E27FC236}">
                <a16:creationId xmlns:a16="http://schemas.microsoft.com/office/drawing/2014/main" id="{48FA90BE-EBD3-76C8-1255-F156D16CF4BC}"/>
              </a:ext>
            </a:extLst>
          </p:cNvPr>
          <p:cNvSpPr txBox="1">
            <a:spLocks/>
          </p:cNvSpPr>
          <p:nvPr/>
        </p:nvSpPr>
        <p:spPr>
          <a:xfrm>
            <a:off x="1070154" y="1992114"/>
            <a:ext cx="10138618" cy="11368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2800" dirty="0">
                <a:solidFill>
                  <a:schemeClr val="bg1"/>
                </a:solidFill>
                <a:latin typeface="+mj-lt"/>
              </a:rPr>
              <a:t>We Have concluded the Polynomial model as final model to use based on the accuracy and R2 scores we have seen as an out of the model. </a:t>
            </a:r>
          </a:p>
          <a:p>
            <a:pPr marL="0" indent="0">
              <a:buFont typeface="Arial" panose="020B0604020202020204" pitchFamily="34" charset="0"/>
              <a:buNone/>
            </a:pPr>
            <a:endParaRPr lang="en-US" sz="2800" dirty="0">
              <a:solidFill>
                <a:schemeClr val="accent2">
                  <a:lumMod val="60000"/>
                  <a:lumOff val="40000"/>
                </a:schemeClr>
              </a:solidFill>
              <a:latin typeface="+mj-lt"/>
            </a:endParaRPr>
          </a:p>
        </p:txBody>
      </p:sp>
      <p:sp>
        <p:nvSpPr>
          <p:cNvPr id="3" name="Content Placeholder 2">
            <a:extLst>
              <a:ext uri="{FF2B5EF4-FFF2-40B4-BE49-F238E27FC236}">
                <a16:creationId xmlns:a16="http://schemas.microsoft.com/office/drawing/2014/main" id="{DA59E530-2386-FD4E-7394-AB744BD09656}"/>
              </a:ext>
            </a:extLst>
          </p:cNvPr>
          <p:cNvSpPr txBox="1">
            <a:spLocks/>
          </p:cNvSpPr>
          <p:nvPr/>
        </p:nvSpPr>
        <p:spPr>
          <a:xfrm>
            <a:off x="1026691" y="3453303"/>
            <a:ext cx="10138618" cy="16616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2800" dirty="0">
                <a:solidFill>
                  <a:schemeClr val="bg1"/>
                </a:solidFill>
                <a:latin typeface="+mj-lt"/>
              </a:rPr>
              <a:t>We have created a pickle file with the above model and prepared </a:t>
            </a:r>
            <a:r>
              <a:rPr lang="en-IN" sz="2800" dirty="0" err="1">
                <a:solidFill>
                  <a:schemeClr val="bg1"/>
                </a:solidFill>
                <a:latin typeface="+mj-lt"/>
              </a:rPr>
              <a:t>streamlit</a:t>
            </a:r>
            <a:r>
              <a:rPr lang="en-IN" sz="2800" dirty="0">
                <a:solidFill>
                  <a:schemeClr val="bg1"/>
                </a:solidFill>
                <a:latin typeface="+mj-lt"/>
              </a:rPr>
              <a:t> deployment code so that a webpage can be used to test the functionality of the given bike rental analysis model</a:t>
            </a:r>
          </a:p>
          <a:p>
            <a:pPr marL="0" indent="0">
              <a:buFont typeface="Arial" panose="020B0604020202020204" pitchFamily="34" charset="0"/>
              <a:buNone/>
            </a:pPr>
            <a:endParaRPr lang="en-US" sz="2800" dirty="0">
              <a:solidFill>
                <a:schemeClr val="accent2">
                  <a:lumMod val="60000"/>
                  <a:lumOff val="40000"/>
                </a:schemeClr>
              </a:solidFill>
              <a:latin typeface="+mj-lt"/>
            </a:endParaRPr>
          </a:p>
        </p:txBody>
      </p:sp>
      <p:pic>
        <p:nvPicPr>
          <p:cNvPr id="10" name="Picture 9">
            <a:extLst>
              <a:ext uri="{FF2B5EF4-FFF2-40B4-BE49-F238E27FC236}">
                <a16:creationId xmlns:a16="http://schemas.microsoft.com/office/drawing/2014/main" id="{7EBBCC6F-6715-F25A-0B7B-3588539F65D0}"/>
              </a:ext>
            </a:extLst>
          </p:cNvPr>
          <p:cNvPicPr>
            <a:picLocks noChangeAspect="1"/>
          </p:cNvPicPr>
          <p:nvPr/>
        </p:nvPicPr>
        <p:blipFill>
          <a:blip r:embed="rId2"/>
          <a:stretch>
            <a:fillRect/>
          </a:stretch>
        </p:blipFill>
        <p:spPr>
          <a:xfrm>
            <a:off x="2890985" y="3062243"/>
            <a:ext cx="3248478" cy="523948"/>
          </a:xfrm>
          <a:prstGeom prst="rect">
            <a:avLst/>
          </a:prstGeom>
        </p:spPr>
      </p:pic>
    </p:spTree>
    <p:extLst>
      <p:ext uri="{BB962C8B-B14F-4D97-AF65-F5344CB8AC3E}">
        <p14:creationId xmlns:p14="http://schemas.microsoft.com/office/powerpoint/2010/main" val="186644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527F194-C22D-6337-C097-66F443F7B2C7}"/>
              </a:ext>
            </a:extLst>
          </p:cNvPr>
          <p:cNvSpPr txBox="1">
            <a:spLocks/>
          </p:cNvSpPr>
          <p:nvPr/>
        </p:nvSpPr>
        <p:spPr>
          <a:xfrm>
            <a:off x="1070155" y="414787"/>
            <a:ext cx="10217277" cy="777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i="0" dirty="0">
                <a:solidFill>
                  <a:schemeClr val="accent4">
                    <a:lumMod val="75000"/>
                  </a:schemeClr>
                </a:solidFill>
                <a:effectLst/>
              </a:rPr>
              <a:t>RESULT</a:t>
            </a:r>
          </a:p>
        </p:txBody>
      </p:sp>
      <p:pic>
        <p:nvPicPr>
          <p:cNvPr id="12" name="Picture 11">
            <a:extLst>
              <a:ext uri="{FF2B5EF4-FFF2-40B4-BE49-F238E27FC236}">
                <a16:creationId xmlns:a16="http://schemas.microsoft.com/office/drawing/2014/main" id="{056C6E1C-DA73-44BE-B917-762B1DE25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990" y="0"/>
            <a:ext cx="5930020" cy="6858000"/>
          </a:xfrm>
          <a:prstGeom prst="rect">
            <a:avLst/>
          </a:prstGeom>
        </p:spPr>
      </p:pic>
    </p:spTree>
    <p:extLst>
      <p:ext uri="{BB962C8B-B14F-4D97-AF65-F5344CB8AC3E}">
        <p14:creationId xmlns:p14="http://schemas.microsoft.com/office/powerpoint/2010/main" val="254871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22653-9B3B-ADF2-F22F-DC24F33F90B7}"/>
              </a:ext>
            </a:extLst>
          </p:cNvPr>
          <p:cNvSpPr>
            <a:spLocks noGrp="1"/>
          </p:cNvSpPr>
          <p:nvPr>
            <p:ph idx="1"/>
          </p:nvPr>
        </p:nvSpPr>
        <p:spPr>
          <a:xfrm>
            <a:off x="1057839" y="1468899"/>
            <a:ext cx="10595063" cy="3920201"/>
          </a:xfrm>
        </p:spPr>
        <p:txBody>
          <a:bodyPr>
            <a:normAutofit/>
          </a:bodyPr>
          <a:lstStyle/>
          <a:p>
            <a:pPr algn="just">
              <a:lnSpc>
                <a:spcPct val="150000"/>
              </a:lnSpc>
            </a:pPr>
            <a:r>
              <a:rPr lang="en-US" sz="2800" dirty="0">
                <a:solidFill>
                  <a:schemeClr val="bg1"/>
                </a:solidFill>
              </a:rPr>
              <a:t>A bike-sharing system is a service in which bikes are made available for shared use to individuals on a short term basis for a price or free. Many bike share systems allow people to borrow a bike from a "dock" which is usually computer-controlled wherein the user enters the payment information, and the system unlocks it. This bike can then be returned to another dock belonging to the same system.</a:t>
            </a:r>
            <a:endParaRPr lang="en-IN" sz="2800" dirty="0">
              <a:solidFill>
                <a:schemeClr val="bg1"/>
              </a:solidFill>
            </a:endParaRPr>
          </a:p>
        </p:txBody>
      </p:sp>
      <p:sp>
        <p:nvSpPr>
          <p:cNvPr id="4" name="Title 1">
            <a:extLst>
              <a:ext uri="{FF2B5EF4-FFF2-40B4-BE49-F238E27FC236}">
                <a16:creationId xmlns:a16="http://schemas.microsoft.com/office/drawing/2014/main" id="{5530B936-525B-3707-5586-22BDB8AEEFFA}"/>
              </a:ext>
            </a:extLst>
          </p:cNvPr>
          <p:cNvSpPr txBox="1">
            <a:spLocks/>
          </p:cNvSpPr>
          <p:nvPr/>
        </p:nvSpPr>
        <p:spPr>
          <a:xfrm>
            <a:off x="1057839" y="327514"/>
            <a:ext cx="9905998" cy="1116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4000" dirty="0">
                <a:solidFill>
                  <a:schemeClr val="accent4">
                    <a:lumMod val="50000"/>
                  </a:schemeClr>
                </a:solidFill>
              </a:rPr>
              <a:t>Business Use-case</a:t>
            </a:r>
          </a:p>
        </p:txBody>
      </p:sp>
    </p:spTree>
    <p:extLst>
      <p:ext uri="{BB962C8B-B14F-4D97-AF65-F5344CB8AC3E}">
        <p14:creationId xmlns:p14="http://schemas.microsoft.com/office/powerpoint/2010/main" val="183210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CA232-0DBA-4326-F9AB-D62E9787E283}"/>
              </a:ext>
            </a:extLst>
          </p:cNvPr>
          <p:cNvSpPr>
            <a:spLocks noGrp="1"/>
          </p:cNvSpPr>
          <p:nvPr>
            <p:ph type="title"/>
          </p:nvPr>
        </p:nvSpPr>
        <p:spPr>
          <a:xfrm>
            <a:off x="1141413" y="775832"/>
            <a:ext cx="9905998" cy="1478570"/>
          </a:xfrm>
        </p:spPr>
        <p:txBody>
          <a:bodyPr/>
          <a:lstStyle/>
          <a:p>
            <a:pPr algn="ctr"/>
            <a:r>
              <a:rPr lang="en-IN" sz="3600" dirty="0">
                <a:solidFill>
                  <a:schemeClr val="accent4">
                    <a:lumMod val="50000"/>
                  </a:schemeClr>
                </a:solidFill>
              </a:rPr>
              <a:t>Business Use-case</a:t>
            </a:r>
          </a:p>
        </p:txBody>
      </p:sp>
      <p:sp>
        <p:nvSpPr>
          <p:cNvPr id="3" name="Content Placeholder 2">
            <a:extLst>
              <a:ext uri="{FF2B5EF4-FFF2-40B4-BE49-F238E27FC236}">
                <a16:creationId xmlns:a16="http://schemas.microsoft.com/office/drawing/2014/main" id="{9B8E0902-FC20-EA6F-30AD-F526A2255473}"/>
              </a:ext>
            </a:extLst>
          </p:cNvPr>
          <p:cNvSpPr>
            <a:spLocks noGrp="1"/>
          </p:cNvSpPr>
          <p:nvPr>
            <p:ph idx="1"/>
          </p:nvPr>
        </p:nvSpPr>
        <p:spPr>
          <a:xfrm>
            <a:off x="1141412" y="2062674"/>
            <a:ext cx="10558975" cy="3541714"/>
          </a:xfrm>
        </p:spPr>
        <p:txBody>
          <a:bodyPr>
            <a:normAutofit fontScale="92500" lnSpcReduction="20000"/>
          </a:bodyPr>
          <a:lstStyle/>
          <a:p>
            <a:pPr algn="just">
              <a:lnSpc>
                <a:spcPct val="160000"/>
              </a:lnSpc>
            </a:pPr>
            <a:r>
              <a:rPr lang="en-US" sz="2800" dirty="0">
                <a:solidFill>
                  <a:schemeClr val="bg1"/>
                </a:solidFill>
              </a:rPr>
              <a:t>A US bike-sharing provider Boom Bikes has recently suffered considerable dips in their revenues due to the ongoing Corona pandemic. The company is finding it very difficult to sustain in the current market scenario. So, it has decided to come up with a mindful business plan to be able to accelerate its revenue as soon as the ongoing lockdown comes to an end, and the economy restores to a healthy state.</a:t>
            </a:r>
            <a:endParaRPr lang="en-IN" sz="2800" dirty="0">
              <a:solidFill>
                <a:schemeClr val="bg1"/>
              </a:solidFill>
            </a:endParaRPr>
          </a:p>
        </p:txBody>
      </p:sp>
    </p:spTree>
    <p:extLst>
      <p:ext uri="{BB962C8B-B14F-4D97-AF65-F5344CB8AC3E}">
        <p14:creationId xmlns:p14="http://schemas.microsoft.com/office/powerpoint/2010/main" val="167435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D75E-100A-DCAB-BBC8-E8E471353E50}"/>
              </a:ext>
            </a:extLst>
          </p:cNvPr>
          <p:cNvSpPr>
            <a:spLocks noGrp="1"/>
          </p:cNvSpPr>
          <p:nvPr>
            <p:ph type="title"/>
          </p:nvPr>
        </p:nvSpPr>
        <p:spPr>
          <a:xfrm>
            <a:off x="984096" y="327514"/>
            <a:ext cx="10063314" cy="1478570"/>
          </a:xfrm>
        </p:spPr>
        <p:txBody>
          <a:bodyPr/>
          <a:lstStyle/>
          <a:p>
            <a:r>
              <a:rPr lang="en-US" dirty="0">
                <a:solidFill>
                  <a:schemeClr val="accent4">
                    <a:lumMod val="75000"/>
                  </a:schemeClr>
                </a:solidFill>
              </a:rPr>
              <a:t>The company wants to know</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BE26DB6B-6C82-67F0-C281-30791F093905}"/>
              </a:ext>
            </a:extLst>
          </p:cNvPr>
          <p:cNvSpPr>
            <a:spLocks noGrp="1"/>
          </p:cNvSpPr>
          <p:nvPr>
            <p:ph idx="1"/>
          </p:nvPr>
        </p:nvSpPr>
        <p:spPr>
          <a:xfrm>
            <a:off x="1141411" y="1510204"/>
            <a:ext cx="10509815" cy="1144966"/>
          </a:xfrm>
        </p:spPr>
        <p:txBody>
          <a:bodyPr>
            <a:normAutofit fontScale="92500" lnSpcReduction="10000"/>
          </a:bodyPr>
          <a:lstStyle/>
          <a:p>
            <a:pPr algn="just">
              <a:lnSpc>
                <a:spcPct val="150000"/>
              </a:lnSpc>
            </a:pPr>
            <a:r>
              <a:rPr lang="en-US" dirty="0">
                <a:solidFill>
                  <a:schemeClr val="bg1"/>
                </a:solidFill>
              </a:rPr>
              <a:t>Which variables are significant in predicting the demand for shared bikes.</a:t>
            </a:r>
          </a:p>
          <a:p>
            <a:pPr algn="just">
              <a:lnSpc>
                <a:spcPct val="150000"/>
              </a:lnSpc>
            </a:pPr>
            <a:r>
              <a:rPr lang="en-US" dirty="0">
                <a:solidFill>
                  <a:schemeClr val="bg1"/>
                </a:solidFill>
              </a:rPr>
              <a:t>How well those variables describe the bike demands.</a:t>
            </a:r>
          </a:p>
        </p:txBody>
      </p:sp>
      <p:sp>
        <p:nvSpPr>
          <p:cNvPr id="4" name="Title 1">
            <a:extLst>
              <a:ext uri="{FF2B5EF4-FFF2-40B4-BE49-F238E27FC236}">
                <a16:creationId xmlns:a16="http://schemas.microsoft.com/office/drawing/2014/main" id="{0B826887-15AE-77F8-8DED-94B501B8D4D7}"/>
              </a:ext>
            </a:extLst>
          </p:cNvPr>
          <p:cNvSpPr txBox="1">
            <a:spLocks/>
          </p:cNvSpPr>
          <p:nvPr/>
        </p:nvSpPr>
        <p:spPr>
          <a:xfrm>
            <a:off x="984096" y="3139082"/>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solidFill>
                  <a:schemeClr val="accent4">
                    <a:lumMod val="75000"/>
                  </a:schemeClr>
                </a:solidFill>
              </a:rPr>
              <a:t>Objective</a:t>
            </a:r>
          </a:p>
        </p:txBody>
      </p:sp>
      <p:sp>
        <p:nvSpPr>
          <p:cNvPr id="5" name="Content Placeholder 2">
            <a:extLst>
              <a:ext uri="{FF2B5EF4-FFF2-40B4-BE49-F238E27FC236}">
                <a16:creationId xmlns:a16="http://schemas.microsoft.com/office/drawing/2014/main" id="{C997783A-E0B8-0C4A-D740-D042F556D95F}"/>
              </a:ext>
            </a:extLst>
          </p:cNvPr>
          <p:cNvSpPr txBox="1">
            <a:spLocks/>
          </p:cNvSpPr>
          <p:nvPr/>
        </p:nvSpPr>
        <p:spPr>
          <a:xfrm>
            <a:off x="984096" y="4202831"/>
            <a:ext cx="9905999" cy="12835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50000"/>
              </a:lnSpc>
            </a:pPr>
            <a:r>
              <a:rPr lang="en-IN" dirty="0">
                <a:solidFill>
                  <a:schemeClr val="bg1"/>
                </a:solidFill>
              </a:rPr>
              <a:t>To Build a Superior statistical model to predict the number of bikes that can be rented with availability of data.</a:t>
            </a:r>
          </a:p>
        </p:txBody>
      </p:sp>
    </p:spTree>
    <p:extLst>
      <p:ext uri="{BB962C8B-B14F-4D97-AF65-F5344CB8AC3E}">
        <p14:creationId xmlns:p14="http://schemas.microsoft.com/office/powerpoint/2010/main" val="418701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F941B9-7861-882C-381F-A6F1C577CD87}"/>
              </a:ext>
            </a:extLst>
          </p:cNvPr>
          <p:cNvSpPr txBox="1">
            <a:spLocks/>
          </p:cNvSpPr>
          <p:nvPr/>
        </p:nvSpPr>
        <p:spPr>
          <a:xfrm>
            <a:off x="629562" y="23533"/>
            <a:ext cx="10294945" cy="7040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sz="4000" dirty="0">
                <a:solidFill>
                  <a:schemeClr val="bg2"/>
                </a:solidFill>
              </a:rPr>
              <a:t>STEPS</a:t>
            </a:r>
          </a:p>
        </p:txBody>
      </p:sp>
      <p:sp>
        <p:nvSpPr>
          <p:cNvPr id="5" name="Content Placeholder 2">
            <a:extLst>
              <a:ext uri="{FF2B5EF4-FFF2-40B4-BE49-F238E27FC236}">
                <a16:creationId xmlns:a16="http://schemas.microsoft.com/office/drawing/2014/main" id="{C826A407-79E7-B350-7179-ED97B137D6DE}"/>
              </a:ext>
            </a:extLst>
          </p:cNvPr>
          <p:cNvSpPr txBox="1">
            <a:spLocks/>
          </p:cNvSpPr>
          <p:nvPr/>
        </p:nvSpPr>
        <p:spPr>
          <a:xfrm>
            <a:off x="2044027" y="660055"/>
            <a:ext cx="5107327" cy="19688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spcBef>
                <a:spcPts val="0"/>
              </a:spcBef>
              <a:buNone/>
            </a:pPr>
            <a:r>
              <a:rPr lang="en-IN" sz="1600" dirty="0">
                <a:solidFill>
                  <a:schemeClr val="bg1"/>
                </a:solidFill>
              </a:rPr>
              <a:t>1. Importing Data</a:t>
            </a:r>
          </a:p>
          <a:p>
            <a:pPr marL="0" indent="0">
              <a:lnSpc>
                <a:spcPct val="100000"/>
              </a:lnSpc>
              <a:spcBef>
                <a:spcPts val="0"/>
              </a:spcBef>
              <a:buNone/>
            </a:pPr>
            <a:r>
              <a:rPr lang="en-IN" sz="1600" dirty="0">
                <a:solidFill>
                  <a:schemeClr val="bg1"/>
                </a:solidFill>
              </a:rPr>
              <a:t>2. Exploratory Data Analysis (EDA)</a:t>
            </a:r>
          </a:p>
          <a:p>
            <a:pPr marL="0" indent="0">
              <a:lnSpc>
                <a:spcPct val="100000"/>
              </a:lnSpc>
              <a:spcBef>
                <a:spcPts val="0"/>
              </a:spcBef>
              <a:buNone/>
            </a:pPr>
            <a:r>
              <a:rPr lang="en-IN" sz="1600" dirty="0">
                <a:solidFill>
                  <a:schemeClr val="bg1"/>
                </a:solidFill>
              </a:rPr>
              <a:t>3. Data Visualization</a:t>
            </a:r>
          </a:p>
          <a:p>
            <a:pPr marL="0" indent="0">
              <a:lnSpc>
                <a:spcPct val="100000"/>
              </a:lnSpc>
              <a:spcBef>
                <a:spcPts val="0"/>
              </a:spcBef>
              <a:buNone/>
            </a:pPr>
            <a:r>
              <a:rPr lang="en-IN" sz="1600" dirty="0">
                <a:solidFill>
                  <a:schemeClr val="bg1"/>
                </a:solidFill>
              </a:rPr>
              <a:t>                 Distribution plots</a:t>
            </a:r>
          </a:p>
          <a:p>
            <a:pPr marL="0" indent="0">
              <a:lnSpc>
                <a:spcPct val="100000"/>
              </a:lnSpc>
              <a:spcBef>
                <a:spcPts val="0"/>
              </a:spcBef>
              <a:buNone/>
            </a:pPr>
            <a:r>
              <a:rPr lang="en-IN" sz="1600" dirty="0">
                <a:solidFill>
                  <a:schemeClr val="bg1"/>
                </a:solidFill>
              </a:rPr>
              <a:t>                 Box plots</a:t>
            </a:r>
          </a:p>
          <a:p>
            <a:pPr marL="0" indent="0">
              <a:lnSpc>
                <a:spcPct val="100000"/>
              </a:lnSpc>
              <a:spcBef>
                <a:spcPts val="0"/>
              </a:spcBef>
              <a:buNone/>
            </a:pPr>
            <a:r>
              <a:rPr lang="en-IN" sz="1600" dirty="0">
                <a:solidFill>
                  <a:schemeClr val="bg1"/>
                </a:solidFill>
              </a:rPr>
              <a:t>                 Bivariate, Trivariate and Multivariate plots</a:t>
            </a:r>
          </a:p>
          <a:p>
            <a:pPr marL="0" indent="0">
              <a:lnSpc>
                <a:spcPct val="100000"/>
              </a:lnSpc>
              <a:spcBef>
                <a:spcPts val="0"/>
              </a:spcBef>
              <a:buNone/>
            </a:pPr>
            <a:r>
              <a:rPr lang="en-IN" sz="1600" dirty="0">
                <a:solidFill>
                  <a:schemeClr val="bg1"/>
                </a:solidFill>
              </a:rPr>
              <a:t>                 Pair plots</a:t>
            </a:r>
          </a:p>
          <a:p>
            <a:pPr marL="0" indent="0">
              <a:lnSpc>
                <a:spcPct val="100000"/>
              </a:lnSpc>
              <a:spcBef>
                <a:spcPts val="0"/>
              </a:spcBef>
              <a:buNone/>
            </a:pPr>
            <a:r>
              <a:rPr lang="en-IN" sz="1600" dirty="0">
                <a:solidFill>
                  <a:schemeClr val="bg1"/>
                </a:solidFill>
              </a:rPr>
              <a:t>                 Correlation plots</a:t>
            </a:r>
          </a:p>
          <a:p>
            <a:pPr marL="0" indent="0">
              <a:lnSpc>
                <a:spcPct val="100000"/>
              </a:lnSpc>
              <a:spcBef>
                <a:spcPts val="0"/>
              </a:spcBef>
              <a:buNone/>
            </a:pPr>
            <a:r>
              <a:rPr lang="en-IN" sz="1600" dirty="0">
                <a:solidFill>
                  <a:schemeClr val="bg1"/>
                </a:solidFill>
              </a:rPr>
              <a:t>                 Bar plots</a:t>
            </a:r>
          </a:p>
          <a:p>
            <a:pPr marL="0" indent="0">
              <a:lnSpc>
                <a:spcPct val="100000"/>
              </a:lnSpc>
              <a:spcBef>
                <a:spcPts val="0"/>
              </a:spcBef>
              <a:buNone/>
            </a:pPr>
            <a:r>
              <a:rPr lang="en-US" sz="1600" dirty="0">
                <a:solidFill>
                  <a:schemeClr val="bg1"/>
                </a:solidFill>
              </a:rPr>
              <a:t>4. Preprocessing the data </a:t>
            </a:r>
          </a:p>
          <a:p>
            <a:pPr marL="0" indent="0">
              <a:lnSpc>
                <a:spcPct val="100000"/>
              </a:lnSpc>
              <a:spcBef>
                <a:spcPts val="0"/>
              </a:spcBef>
              <a:buNone/>
            </a:pPr>
            <a:r>
              <a:rPr lang="en-US" sz="1600" dirty="0">
                <a:solidFill>
                  <a:schemeClr val="bg1"/>
                </a:solidFill>
              </a:rPr>
              <a:t>             Standardization </a:t>
            </a:r>
          </a:p>
          <a:p>
            <a:pPr marL="0" indent="0">
              <a:lnSpc>
                <a:spcPct val="100000"/>
              </a:lnSpc>
              <a:spcBef>
                <a:spcPts val="0"/>
              </a:spcBef>
              <a:buNone/>
            </a:pPr>
            <a:r>
              <a:rPr lang="en-US" sz="1600" dirty="0">
                <a:solidFill>
                  <a:schemeClr val="bg1"/>
                </a:solidFill>
              </a:rPr>
              <a:t>              Normalization</a:t>
            </a:r>
          </a:p>
          <a:p>
            <a:pPr marL="0" indent="0">
              <a:lnSpc>
                <a:spcPct val="100000"/>
              </a:lnSpc>
              <a:buNone/>
            </a:pPr>
            <a:endParaRPr lang="en-IN" sz="1000" dirty="0">
              <a:solidFill>
                <a:schemeClr val="bg1"/>
              </a:solidFill>
            </a:endParaRPr>
          </a:p>
        </p:txBody>
      </p:sp>
      <p:sp>
        <p:nvSpPr>
          <p:cNvPr id="10" name="Content Placeholder 2">
            <a:extLst>
              <a:ext uri="{FF2B5EF4-FFF2-40B4-BE49-F238E27FC236}">
                <a16:creationId xmlns:a16="http://schemas.microsoft.com/office/drawing/2014/main" id="{51A52E03-9667-D613-CE47-F480FE3D5F6F}"/>
              </a:ext>
            </a:extLst>
          </p:cNvPr>
          <p:cNvSpPr txBox="1">
            <a:spLocks/>
          </p:cNvSpPr>
          <p:nvPr/>
        </p:nvSpPr>
        <p:spPr>
          <a:xfrm>
            <a:off x="7153275" y="727587"/>
            <a:ext cx="5378246" cy="4141618"/>
          </a:xfrm>
          <a:prstGeom prst="rect">
            <a:avLst/>
          </a:prstGeom>
        </p:spPr>
        <p:txBody>
          <a:bodyPr vert="horz" lIns="91440" tIns="45720" rIns="91440" bIns="45720" rtlCol="0">
            <a:normAutofit/>
          </a:bodyPr>
          <a:lstStyle>
            <a:defPPr>
              <a:defRPr lang="en-US"/>
            </a:defPPr>
            <a:lvl1pPr indent="0" defTabSz="914400">
              <a:lnSpc>
                <a:spcPct val="100000"/>
              </a:lnSpc>
              <a:spcBef>
                <a:spcPts val="1000"/>
              </a:spcBef>
              <a:buSzPct val="125000"/>
              <a:buFont typeface="Arial" panose="020B0604020202020204" pitchFamily="34" charset="0"/>
              <a:buNone/>
              <a:defRPr sz="2000">
                <a:solidFill>
                  <a:schemeClr val="bg1"/>
                </a:solidFill>
              </a:defRPr>
            </a:lvl1pPr>
            <a:lvl2pPr marL="685800" indent="-228600" defTabSz="914400">
              <a:lnSpc>
                <a:spcPct val="120000"/>
              </a:lnSpc>
              <a:spcBef>
                <a:spcPts val="500"/>
              </a:spcBef>
              <a:buSzPct val="125000"/>
              <a:buFont typeface="Arial" panose="020B0604020202020204" pitchFamily="34" charset="0"/>
              <a:buChar char="•"/>
              <a:defRPr sz="2000"/>
            </a:lvl2pPr>
            <a:lvl3pPr marL="1143000" indent="-228600" defTabSz="914400">
              <a:lnSpc>
                <a:spcPct val="120000"/>
              </a:lnSpc>
              <a:spcBef>
                <a:spcPts val="500"/>
              </a:spcBef>
              <a:buSzPct val="125000"/>
              <a:buFont typeface="Arial" panose="020B0604020202020204" pitchFamily="34" charset="0"/>
              <a:buChar char="•"/>
            </a:lvl3pPr>
            <a:lvl4pPr marL="1600200" indent="-228600" defTabSz="914400">
              <a:lnSpc>
                <a:spcPct val="120000"/>
              </a:lnSpc>
              <a:spcBef>
                <a:spcPts val="500"/>
              </a:spcBef>
              <a:buSzPct val="125000"/>
              <a:buFont typeface="Arial" panose="020B0604020202020204" pitchFamily="34" charset="0"/>
              <a:buChar char="•"/>
              <a:defRPr sz="1600"/>
            </a:lvl4pPr>
            <a:lvl5pPr marL="2057400" indent="-228600" defTabSz="914400">
              <a:lnSpc>
                <a:spcPct val="120000"/>
              </a:lnSpc>
              <a:spcBef>
                <a:spcPts val="500"/>
              </a:spcBef>
              <a:buSzPct val="125000"/>
              <a:buFont typeface="Arial" panose="020B0604020202020204" pitchFamily="34" charset="0"/>
              <a:buChar char="•"/>
              <a:defRPr sz="1600"/>
            </a:lvl5pPr>
            <a:lvl6pPr marL="2514600" indent="-228600" defTabSz="914400">
              <a:lnSpc>
                <a:spcPct val="120000"/>
              </a:lnSpc>
              <a:spcBef>
                <a:spcPts val="500"/>
              </a:spcBef>
              <a:buSzPct val="125000"/>
              <a:buFont typeface="Arial" panose="020B0604020202020204" pitchFamily="34" charset="0"/>
              <a:buChar char="•"/>
              <a:defRPr sz="1400"/>
            </a:lvl6pPr>
            <a:lvl7pPr marL="2971800" indent="-228600" defTabSz="914400">
              <a:lnSpc>
                <a:spcPct val="120000"/>
              </a:lnSpc>
              <a:spcBef>
                <a:spcPts val="500"/>
              </a:spcBef>
              <a:buSzPct val="125000"/>
              <a:buFont typeface="Arial" panose="020B0604020202020204" pitchFamily="34" charset="0"/>
              <a:buChar char="•"/>
              <a:defRPr sz="1400"/>
            </a:lvl7pPr>
            <a:lvl8pPr marL="3429000" indent="-228600" defTabSz="914400">
              <a:lnSpc>
                <a:spcPct val="120000"/>
              </a:lnSpc>
              <a:spcBef>
                <a:spcPts val="500"/>
              </a:spcBef>
              <a:buSzPct val="125000"/>
              <a:buFont typeface="Arial" panose="020B0604020202020204" pitchFamily="34" charset="0"/>
              <a:buChar char="•"/>
              <a:defRPr sz="1400"/>
            </a:lvl8pPr>
            <a:lvl9pPr marL="3886200" indent="-228600" defTabSz="914400">
              <a:lnSpc>
                <a:spcPct val="120000"/>
              </a:lnSpc>
              <a:spcBef>
                <a:spcPts val="500"/>
              </a:spcBef>
              <a:buSzPct val="125000"/>
              <a:buFont typeface="Arial" panose="020B0604020202020204" pitchFamily="34" charset="0"/>
              <a:buChar char="•"/>
              <a:defRPr sz="1400"/>
            </a:lvl9pPr>
          </a:lstStyle>
          <a:p>
            <a:r>
              <a:rPr lang="en-IN" sz="1600" dirty="0"/>
              <a:t>6. </a:t>
            </a:r>
            <a:r>
              <a:rPr lang="en-US" sz="1600" dirty="0"/>
              <a:t>Assumptions</a:t>
            </a:r>
          </a:p>
          <a:p>
            <a:r>
              <a:rPr lang="en-US" sz="1600" dirty="0"/>
              <a:t>             Linearity</a:t>
            </a:r>
          </a:p>
          <a:p>
            <a:r>
              <a:rPr lang="en-US" sz="1600" dirty="0"/>
              <a:t>             Independence</a:t>
            </a:r>
          </a:p>
          <a:p>
            <a:r>
              <a:rPr lang="en-US" sz="1600" dirty="0"/>
              <a:t>             Homoscedasticity</a:t>
            </a:r>
          </a:p>
          <a:p>
            <a:r>
              <a:rPr lang="en-US" sz="1600" dirty="0"/>
              <a:t>             Normality</a:t>
            </a:r>
          </a:p>
          <a:p>
            <a:r>
              <a:rPr lang="en-US" sz="1600" dirty="0"/>
              <a:t>             Influential Outliers</a:t>
            </a:r>
          </a:p>
          <a:p>
            <a:r>
              <a:rPr lang="en-IN" sz="1400" dirty="0">
                <a:solidFill>
                  <a:schemeClr val="bg1"/>
                </a:solidFill>
              </a:rPr>
              <a:t>7</a:t>
            </a:r>
            <a:r>
              <a:rPr lang="en-IN" sz="1600" dirty="0">
                <a:solidFill>
                  <a:schemeClr val="bg1"/>
                </a:solidFill>
              </a:rPr>
              <a:t>. Model Evaluation</a:t>
            </a:r>
          </a:p>
          <a:p>
            <a:endParaRPr lang="en-IN" sz="1600" dirty="0"/>
          </a:p>
        </p:txBody>
      </p:sp>
      <p:sp>
        <p:nvSpPr>
          <p:cNvPr id="3" name="Content Placeholder 2">
            <a:extLst>
              <a:ext uri="{FF2B5EF4-FFF2-40B4-BE49-F238E27FC236}">
                <a16:creationId xmlns:a16="http://schemas.microsoft.com/office/drawing/2014/main" id="{E047DE6B-FF2A-F35F-E07F-7ECE48B9F4A5}"/>
              </a:ext>
            </a:extLst>
          </p:cNvPr>
          <p:cNvSpPr txBox="1">
            <a:spLocks/>
          </p:cNvSpPr>
          <p:nvPr/>
        </p:nvSpPr>
        <p:spPr>
          <a:xfrm>
            <a:off x="2044027" y="3555655"/>
            <a:ext cx="5107327" cy="341188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spcBef>
                <a:spcPts val="0"/>
              </a:spcBef>
              <a:buNone/>
            </a:pPr>
            <a:r>
              <a:rPr lang="en-IN" sz="1600" dirty="0">
                <a:solidFill>
                  <a:schemeClr val="bg1"/>
                </a:solidFill>
              </a:rPr>
              <a:t>5. Model Building</a:t>
            </a:r>
          </a:p>
          <a:p>
            <a:pPr marL="0" indent="0">
              <a:lnSpc>
                <a:spcPct val="100000"/>
              </a:lnSpc>
              <a:spcBef>
                <a:spcPts val="0"/>
              </a:spcBef>
              <a:buNone/>
            </a:pPr>
            <a:r>
              <a:rPr lang="en-IN" sz="1600" dirty="0">
                <a:solidFill>
                  <a:schemeClr val="bg1"/>
                </a:solidFill>
              </a:rPr>
              <a:t>             Linear Regression </a:t>
            </a:r>
          </a:p>
          <a:p>
            <a:pPr marL="0" indent="0">
              <a:lnSpc>
                <a:spcPct val="100000"/>
              </a:lnSpc>
              <a:spcBef>
                <a:spcPts val="0"/>
              </a:spcBef>
              <a:buNone/>
            </a:pPr>
            <a:r>
              <a:rPr lang="en-IN" sz="1600" dirty="0">
                <a:solidFill>
                  <a:schemeClr val="bg1"/>
                </a:solidFill>
              </a:rPr>
              <a:t>             Recursive Feature Elimination</a:t>
            </a:r>
          </a:p>
          <a:p>
            <a:pPr marL="0" indent="0">
              <a:lnSpc>
                <a:spcPct val="100000"/>
              </a:lnSpc>
              <a:spcBef>
                <a:spcPts val="0"/>
              </a:spcBef>
              <a:buNone/>
            </a:pPr>
            <a:r>
              <a:rPr lang="en-IN" sz="1600" dirty="0">
                <a:solidFill>
                  <a:schemeClr val="bg1"/>
                </a:solidFill>
              </a:rPr>
              <a:t>             Random Forest Regression</a:t>
            </a:r>
          </a:p>
          <a:p>
            <a:pPr marL="0" indent="0">
              <a:lnSpc>
                <a:spcPct val="100000"/>
              </a:lnSpc>
              <a:spcBef>
                <a:spcPts val="0"/>
              </a:spcBef>
              <a:buNone/>
            </a:pPr>
            <a:r>
              <a:rPr lang="en-IN" sz="1600" dirty="0">
                <a:solidFill>
                  <a:schemeClr val="bg1"/>
                </a:solidFill>
              </a:rPr>
              <a:t>             Decision Tree Regressor</a:t>
            </a:r>
          </a:p>
          <a:p>
            <a:pPr marL="0" indent="0">
              <a:lnSpc>
                <a:spcPct val="100000"/>
              </a:lnSpc>
              <a:spcBef>
                <a:spcPts val="0"/>
              </a:spcBef>
              <a:buNone/>
            </a:pPr>
            <a:r>
              <a:rPr lang="en-IN" sz="1600" dirty="0">
                <a:solidFill>
                  <a:schemeClr val="bg1"/>
                </a:solidFill>
              </a:rPr>
              <a:t>             Support Vector Machine Regression</a:t>
            </a:r>
          </a:p>
          <a:p>
            <a:pPr marL="0" indent="0">
              <a:lnSpc>
                <a:spcPct val="100000"/>
              </a:lnSpc>
              <a:spcBef>
                <a:spcPts val="0"/>
              </a:spcBef>
              <a:buNone/>
            </a:pPr>
            <a:r>
              <a:rPr lang="en-IN" sz="1600" dirty="0">
                <a:solidFill>
                  <a:schemeClr val="bg1"/>
                </a:solidFill>
              </a:rPr>
              <a:t>             Lasso Regression</a:t>
            </a:r>
          </a:p>
          <a:p>
            <a:pPr marL="0" indent="0">
              <a:lnSpc>
                <a:spcPct val="100000"/>
              </a:lnSpc>
              <a:spcBef>
                <a:spcPts val="0"/>
              </a:spcBef>
              <a:buNone/>
            </a:pPr>
            <a:r>
              <a:rPr lang="en-IN" sz="1600" dirty="0">
                <a:solidFill>
                  <a:schemeClr val="bg1"/>
                </a:solidFill>
              </a:rPr>
              <a:t>             Elastic Net</a:t>
            </a:r>
          </a:p>
          <a:p>
            <a:pPr marL="0" indent="0">
              <a:lnSpc>
                <a:spcPct val="100000"/>
              </a:lnSpc>
              <a:spcBef>
                <a:spcPts val="0"/>
              </a:spcBef>
              <a:buNone/>
            </a:pPr>
            <a:r>
              <a:rPr lang="en-IN" sz="1600" dirty="0">
                <a:solidFill>
                  <a:schemeClr val="bg1"/>
                </a:solidFill>
              </a:rPr>
              <a:t>             Ridge Regression</a:t>
            </a:r>
          </a:p>
          <a:p>
            <a:pPr marL="0" indent="0">
              <a:lnSpc>
                <a:spcPct val="100000"/>
              </a:lnSpc>
              <a:buNone/>
            </a:pPr>
            <a:endParaRPr lang="en-US" sz="1000" dirty="0">
              <a:solidFill>
                <a:schemeClr val="bg1"/>
              </a:solidFill>
            </a:endParaRPr>
          </a:p>
          <a:p>
            <a:pPr marL="0" indent="0">
              <a:lnSpc>
                <a:spcPct val="100000"/>
              </a:lnSpc>
              <a:buNone/>
            </a:pPr>
            <a:endParaRPr lang="en-IN" sz="1000" dirty="0">
              <a:solidFill>
                <a:schemeClr val="bg1"/>
              </a:solidFill>
            </a:endParaRPr>
          </a:p>
        </p:txBody>
      </p:sp>
    </p:spTree>
    <p:extLst>
      <p:ext uri="{BB962C8B-B14F-4D97-AF65-F5344CB8AC3E}">
        <p14:creationId xmlns:p14="http://schemas.microsoft.com/office/powerpoint/2010/main" val="253134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5398D71-6349-8790-DEAC-FDB46DFA4CFD}"/>
              </a:ext>
            </a:extLst>
          </p:cNvPr>
          <p:cNvSpPr txBox="1">
            <a:spLocks/>
          </p:cNvSpPr>
          <p:nvPr/>
        </p:nvSpPr>
        <p:spPr>
          <a:xfrm>
            <a:off x="452283" y="974599"/>
            <a:ext cx="9905999" cy="546778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IN" sz="1800" dirty="0"/>
          </a:p>
        </p:txBody>
      </p:sp>
      <p:sp>
        <p:nvSpPr>
          <p:cNvPr id="16" name="Title 1">
            <a:extLst>
              <a:ext uri="{FF2B5EF4-FFF2-40B4-BE49-F238E27FC236}">
                <a16:creationId xmlns:a16="http://schemas.microsoft.com/office/drawing/2014/main" id="{C74C585E-EAA8-72D9-F588-DE3118DC85D6}"/>
              </a:ext>
            </a:extLst>
          </p:cNvPr>
          <p:cNvSpPr txBox="1">
            <a:spLocks/>
          </p:cNvSpPr>
          <p:nvPr/>
        </p:nvSpPr>
        <p:spPr>
          <a:xfrm>
            <a:off x="1267493" y="777670"/>
            <a:ext cx="9905998" cy="5997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solidFill>
                  <a:schemeClr val="accent4">
                    <a:lumMod val="75000"/>
                  </a:schemeClr>
                </a:solidFill>
              </a:rPr>
              <a:t>Methodology</a:t>
            </a:r>
          </a:p>
        </p:txBody>
      </p:sp>
      <p:pic>
        <p:nvPicPr>
          <p:cNvPr id="17" name="Picture 16" descr="image.jpg">
            <a:extLst>
              <a:ext uri="{FF2B5EF4-FFF2-40B4-BE49-F238E27FC236}">
                <a16:creationId xmlns:a16="http://schemas.microsoft.com/office/drawing/2014/main" id="{7872D7EE-D999-0FE5-697F-A2EF4E761F53}"/>
              </a:ext>
            </a:extLst>
          </p:cNvPr>
          <p:cNvPicPr>
            <a:picLocks noChangeAspect="1"/>
          </p:cNvPicPr>
          <p:nvPr/>
        </p:nvPicPr>
        <p:blipFill rotWithShape="1">
          <a:blip r:embed="rId2"/>
          <a:srcRect l="1533" t="33237" r="8102" b="7087"/>
          <a:stretch/>
        </p:blipFill>
        <p:spPr>
          <a:xfrm>
            <a:off x="0" y="1837153"/>
            <a:ext cx="11988700" cy="4695177"/>
          </a:xfrm>
          <a:prstGeom prst="rect">
            <a:avLst/>
          </a:prstGeom>
        </p:spPr>
      </p:pic>
    </p:spTree>
    <p:extLst>
      <p:ext uri="{BB962C8B-B14F-4D97-AF65-F5344CB8AC3E}">
        <p14:creationId xmlns:p14="http://schemas.microsoft.com/office/powerpoint/2010/main" val="118274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891178-2D4C-3D59-D6F4-AC724C1F1986}"/>
              </a:ext>
            </a:extLst>
          </p:cNvPr>
          <p:cNvSpPr>
            <a:spLocks noGrp="1"/>
          </p:cNvSpPr>
          <p:nvPr>
            <p:ph type="title"/>
          </p:nvPr>
        </p:nvSpPr>
        <p:spPr>
          <a:xfrm>
            <a:off x="1141413" y="775832"/>
            <a:ext cx="9905998" cy="1210284"/>
          </a:xfrm>
        </p:spPr>
        <p:txBody>
          <a:bodyPr/>
          <a:lstStyle/>
          <a:p>
            <a:r>
              <a:rPr lang="en-US" sz="3600" dirty="0">
                <a:solidFill>
                  <a:schemeClr val="accent4">
                    <a:lumMod val="75000"/>
                  </a:schemeClr>
                </a:solidFill>
              </a:rPr>
              <a:t>Dataset Details</a:t>
            </a:r>
            <a:endParaRPr lang="en-IN" dirty="0">
              <a:solidFill>
                <a:schemeClr val="accent4">
                  <a:lumMod val="75000"/>
                </a:schemeClr>
              </a:solidFill>
            </a:endParaRPr>
          </a:p>
        </p:txBody>
      </p:sp>
      <p:sp>
        <p:nvSpPr>
          <p:cNvPr id="5" name="Content Placeholder 2">
            <a:extLst>
              <a:ext uri="{FF2B5EF4-FFF2-40B4-BE49-F238E27FC236}">
                <a16:creationId xmlns:a16="http://schemas.microsoft.com/office/drawing/2014/main" id="{A95D23B2-5F26-B012-CF09-3ACF14CCDA83}"/>
              </a:ext>
            </a:extLst>
          </p:cNvPr>
          <p:cNvSpPr>
            <a:spLocks noGrp="1"/>
          </p:cNvSpPr>
          <p:nvPr>
            <p:ph idx="1"/>
          </p:nvPr>
        </p:nvSpPr>
        <p:spPr>
          <a:xfrm>
            <a:off x="1141412" y="2062674"/>
            <a:ext cx="10558975" cy="3541714"/>
          </a:xfrm>
        </p:spPr>
        <p:txBody>
          <a:bodyPr>
            <a:normAutofit/>
          </a:bodyPr>
          <a:lstStyle/>
          <a:p>
            <a:pPr algn="just"/>
            <a:r>
              <a:rPr lang="en-US" sz="2800" dirty="0">
                <a:solidFill>
                  <a:schemeClr val="bg1"/>
                </a:solidFill>
              </a:rPr>
              <a:t>Dataset has 730 rows and 16 columns.</a:t>
            </a:r>
          </a:p>
          <a:p>
            <a:pPr algn="just"/>
            <a:r>
              <a:rPr lang="en-US" sz="2800" dirty="0">
                <a:solidFill>
                  <a:schemeClr val="bg1"/>
                </a:solidFill>
              </a:rPr>
              <a:t>Except one column , all other columns are float and integer values.</a:t>
            </a:r>
          </a:p>
          <a:p>
            <a:pPr algn="just"/>
            <a:r>
              <a:rPr lang="en-US" sz="2800" dirty="0">
                <a:solidFill>
                  <a:schemeClr val="bg1"/>
                </a:solidFill>
              </a:rPr>
              <a:t>The one column is date type.</a:t>
            </a:r>
          </a:p>
          <a:p>
            <a:pPr algn="just"/>
            <a:r>
              <a:rPr lang="en-US" sz="2800" dirty="0">
                <a:solidFill>
                  <a:schemeClr val="bg1"/>
                </a:solidFill>
              </a:rPr>
              <a:t>We will analyze and finalize whether to convert them to categorical or treat as integer.</a:t>
            </a:r>
            <a:endParaRPr lang="en-IN" sz="2800" dirty="0">
              <a:solidFill>
                <a:schemeClr val="bg1"/>
              </a:solidFill>
            </a:endParaRPr>
          </a:p>
        </p:txBody>
      </p:sp>
    </p:spTree>
    <p:extLst>
      <p:ext uri="{BB962C8B-B14F-4D97-AF65-F5344CB8AC3E}">
        <p14:creationId xmlns:p14="http://schemas.microsoft.com/office/powerpoint/2010/main" val="373478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E5FC-1129-8362-37DE-EB83F1EEDD13}"/>
              </a:ext>
            </a:extLst>
          </p:cNvPr>
          <p:cNvSpPr>
            <a:spLocks noGrp="1"/>
          </p:cNvSpPr>
          <p:nvPr>
            <p:ph type="title"/>
          </p:nvPr>
        </p:nvSpPr>
        <p:spPr>
          <a:xfrm>
            <a:off x="1141411" y="117987"/>
            <a:ext cx="9905998" cy="757084"/>
          </a:xfrm>
        </p:spPr>
        <p:txBody>
          <a:bodyPr>
            <a:normAutofit/>
          </a:bodyPr>
          <a:lstStyle/>
          <a:p>
            <a:r>
              <a:rPr lang="en-IN" sz="3600" dirty="0">
                <a:solidFill>
                  <a:schemeClr val="accent4">
                    <a:lumMod val="75000"/>
                  </a:schemeClr>
                </a:solidFill>
              </a:rPr>
              <a:t>1. Importing Data</a:t>
            </a:r>
            <a:endParaRPr lang="en-IN" dirty="0"/>
          </a:p>
        </p:txBody>
      </p:sp>
      <p:sp>
        <p:nvSpPr>
          <p:cNvPr id="3" name="Content Placeholder 2">
            <a:extLst>
              <a:ext uri="{FF2B5EF4-FFF2-40B4-BE49-F238E27FC236}">
                <a16:creationId xmlns:a16="http://schemas.microsoft.com/office/drawing/2014/main" id="{ED6B2553-5D7F-455C-4B5B-96FC5DA1831E}"/>
              </a:ext>
            </a:extLst>
          </p:cNvPr>
          <p:cNvSpPr>
            <a:spLocks noGrp="1"/>
          </p:cNvSpPr>
          <p:nvPr>
            <p:ph idx="1"/>
          </p:nvPr>
        </p:nvSpPr>
        <p:spPr>
          <a:xfrm>
            <a:off x="1141411" y="1022112"/>
            <a:ext cx="9905998" cy="2016057"/>
          </a:xfrm>
        </p:spPr>
        <p:txBody>
          <a:bodyPr>
            <a:normAutofit lnSpcReduction="10000"/>
          </a:bodyPr>
          <a:lstStyle/>
          <a:p>
            <a:r>
              <a:rPr lang="en-IN" dirty="0">
                <a:solidFill>
                  <a:schemeClr val="bg1"/>
                </a:solidFill>
              </a:rPr>
              <a:t>Import the required libraries.</a:t>
            </a:r>
          </a:p>
          <a:p>
            <a:r>
              <a:rPr lang="en-US" dirty="0">
                <a:solidFill>
                  <a:schemeClr val="bg1"/>
                </a:solidFill>
              </a:rPr>
              <a:t>Read the data from the input csv file.</a:t>
            </a:r>
          </a:p>
          <a:p>
            <a:r>
              <a:rPr lang="en-US" dirty="0">
                <a:solidFill>
                  <a:schemeClr val="bg1"/>
                </a:solidFill>
              </a:rPr>
              <a:t>Check the information of the dataset which includes the number of columns in the dataset and type of columns.</a:t>
            </a:r>
          </a:p>
          <a:p>
            <a:endParaRPr lang="en-IN" dirty="0"/>
          </a:p>
        </p:txBody>
      </p:sp>
      <p:sp>
        <p:nvSpPr>
          <p:cNvPr id="4" name="Title 1">
            <a:extLst>
              <a:ext uri="{FF2B5EF4-FFF2-40B4-BE49-F238E27FC236}">
                <a16:creationId xmlns:a16="http://schemas.microsoft.com/office/drawing/2014/main" id="{8F012C2D-3267-D7B2-C9D3-E990F723DCFF}"/>
              </a:ext>
            </a:extLst>
          </p:cNvPr>
          <p:cNvSpPr txBox="1">
            <a:spLocks/>
          </p:cNvSpPr>
          <p:nvPr/>
        </p:nvSpPr>
        <p:spPr>
          <a:xfrm>
            <a:off x="1028341" y="3259393"/>
            <a:ext cx="9905998" cy="757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solidFill>
                  <a:schemeClr val="accent4">
                    <a:lumMod val="75000"/>
                  </a:schemeClr>
                </a:solidFill>
              </a:rPr>
              <a:t>2. </a:t>
            </a:r>
            <a:r>
              <a:rPr lang="en-IN" sz="3600" dirty="0">
                <a:solidFill>
                  <a:schemeClr val="accent4">
                    <a:lumMod val="75000"/>
                  </a:schemeClr>
                </a:solidFill>
              </a:rPr>
              <a:t>Exploratory Data Analysis (EDA)</a:t>
            </a:r>
          </a:p>
        </p:txBody>
      </p:sp>
      <p:sp>
        <p:nvSpPr>
          <p:cNvPr id="5" name="Content Placeholder 2">
            <a:extLst>
              <a:ext uri="{FF2B5EF4-FFF2-40B4-BE49-F238E27FC236}">
                <a16:creationId xmlns:a16="http://schemas.microsoft.com/office/drawing/2014/main" id="{4F038D27-15DC-1E82-0079-5DB811C419A3}"/>
              </a:ext>
            </a:extLst>
          </p:cNvPr>
          <p:cNvSpPr txBox="1">
            <a:spLocks/>
          </p:cNvSpPr>
          <p:nvPr/>
        </p:nvSpPr>
        <p:spPr>
          <a:xfrm>
            <a:off x="1028341" y="4018959"/>
            <a:ext cx="9905998" cy="23818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0" dirty="0">
                <a:solidFill>
                  <a:schemeClr val="bg1"/>
                </a:solidFill>
                <a:effectLst/>
                <a:latin typeface="+mj-lt"/>
              </a:rPr>
              <a:t>Data Cleaning.</a:t>
            </a:r>
          </a:p>
          <a:p>
            <a:r>
              <a:rPr lang="en-US" b="0" dirty="0">
                <a:solidFill>
                  <a:schemeClr val="bg1"/>
                </a:solidFill>
                <a:effectLst/>
                <a:latin typeface="+mj-lt"/>
              </a:rPr>
              <a:t>Checking the value counts for entire dataset. This will be help to identify any unknown or junk values present in the dataset.</a:t>
            </a:r>
          </a:p>
          <a:p>
            <a:r>
              <a:rPr lang="en-US" b="0" dirty="0">
                <a:solidFill>
                  <a:schemeClr val="bg1"/>
                </a:solidFill>
                <a:effectLst/>
                <a:latin typeface="+mj-lt"/>
              </a:rPr>
              <a:t>We will create DUMMY variables for 4 categorical variables '</a:t>
            </a:r>
            <a:r>
              <a:rPr lang="en-US" b="0" dirty="0" err="1">
                <a:solidFill>
                  <a:schemeClr val="bg1"/>
                </a:solidFill>
                <a:effectLst/>
                <a:latin typeface="+mj-lt"/>
              </a:rPr>
              <a:t>mnth</a:t>
            </a:r>
            <a:r>
              <a:rPr lang="en-US" b="0" dirty="0">
                <a:solidFill>
                  <a:schemeClr val="bg1"/>
                </a:solidFill>
                <a:effectLst/>
                <a:latin typeface="+mj-lt"/>
              </a:rPr>
              <a:t>', 'weekday', 'season' &amp; '</a:t>
            </a:r>
            <a:r>
              <a:rPr lang="en-US" b="0" dirty="0" err="1">
                <a:solidFill>
                  <a:schemeClr val="bg1"/>
                </a:solidFill>
                <a:effectLst/>
                <a:latin typeface="+mj-lt"/>
              </a:rPr>
              <a:t>weathersit</a:t>
            </a:r>
            <a:r>
              <a:rPr lang="en-US" b="0" dirty="0">
                <a:solidFill>
                  <a:schemeClr val="bg1"/>
                </a:solidFill>
                <a:effectLst/>
                <a:latin typeface="+mj-lt"/>
              </a:rPr>
              <a:t>’.</a:t>
            </a:r>
          </a:p>
          <a:p>
            <a:r>
              <a:rPr lang="en-US" b="0" dirty="0">
                <a:solidFill>
                  <a:schemeClr val="bg1"/>
                </a:solidFill>
                <a:effectLst/>
                <a:latin typeface="+mj-lt"/>
              </a:rPr>
              <a:t> Before creating dummy variables, we will have to convert them into 'category' data types.</a:t>
            </a:r>
          </a:p>
          <a:p>
            <a:endParaRPr lang="en-IN" dirty="0">
              <a:solidFill>
                <a:schemeClr val="bg1"/>
              </a:solidFill>
            </a:endParaRPr>
          </a:p>
        </p:txBody>
      </p:sp>
    </p:spTree>
    <p:extLst>
      <p:ext uri="{BB962C8B-B14F-4D97-AF65-F5344CB8AC3E}">
        <p14:creationId xmlns:p14="http://schemas.microsoft.com/office/powerpoint/2010/main" val="1326656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496</TotalTime>
  <Words>750</Words>
  <Application>Microsoft Office PowerPoint</Application>
  <PresentationFormat>Widescreen</PresentationFormat>
  <Paragraphs>109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Times New Roman</vt:lpstr>
      <vt:lpstr>Tw Cen MT</vt:lpstr>
      <vt:lpstr>Circuit</vt:lpstr>
      <vt:lpstr>Bike - sharing</vt:lpstr>
      <vt:lpstr>PowerPoint Presentation</vt:lpstr>
      <vt:lpstr>PowerPoint Presentation</vt:lpstr>
      <vt:lpstr>Business Use-case</vt:lpstr>
      <vt:lpstr>The company wants to know</vt:lpstr>
      <vt:lpstr>PowerPoint Presentation</vt:lpstr>
      <vt:lpstr>PowerPoint Presentation</vt:lpstr>
      <vt:lpstr>Dataset Details</vt:lpstr>
      <vt:lpstr>1. Importing Data</vt:lpstr>
      <vt:lpstr>3. Data Visualization</vt:lpstr>
      <vt:lpstr>PowerPoint Presentation</vt:lpstr>
      <vt:lpstr>PowerPoint Presentation</vt:lpstr>
      <vt:lpstr>PowerPoint Presentation</vt:lpstr>
      <vt:lpstr>4.Preprocessing the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 sharing</dc:title>
  <dc:creator>kmchanukya@outlook.com</dc:creator>
  <cp:lastModifiedBy>satish l</cp:lastModifiedBy>
  <cp:revision>26</cp:revision>
  <dcterms:created xsi:type="dcterms:W3CDTF">2023-05-17T18:14:50Z</dcterms:created>
  <dcterms:modified xsi:type="dcterms:W3CDTF">2023-05-19T16:15:54Z</dcterms:modified>
</cp:coreProperties>
</file>