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8" r:id="rId3"/>
    <p:sldId id="259" r:id="rId4"/>
    <p:sldId id="327" r:id="rId5"/>
    <p:sldId id="329" r:id="rId6"/>
    <p:sldId id="330" r:id="rId7"/>
    <p:sldId id="331" r:id="rId8"/>
    <p:sldId id="326" r:id="rId9"/>
    <p:sldId id="334" r:id="rId10"/>
    <p:sldId id="333" r:id="rId11"/>
    <p:sldId id="257" r:id="rId12"/>
    <p:sldId id="258" r:id="rId13"/>
    <p:sldId id="33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70000" autoAdjust="0"/>
  </p:normalViewPr>
  <p:slideViewPr>
    <p:cSldViewPr snapToGrid="0">
      <p:cViewPr varScale="1">
        <p:scale>
          <a:sx n="47" d="100"/>
          <a:sy n="47" d="100"/>
        </p:scale>
        <p:origin x="14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32C85-8A36-40FC-8043-5A0FE15E8FD8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85258-0D96-40A6-A66F-8779B01B8A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893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generation.net/cg2014/sessions/index.php?session=3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Textgen usually used for very simple model-to-text scenarios where the cognitive gap between the model and the generated text is minimal (preferably cognitive gap is 0, i.e. model and text are 1:1), e.g.: translate a baseLanguage if-statement to a java if-statement or translate an attribute from an XML model to XML text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5258-0D96-40A6-A66F-8779B01B8A0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947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Java and C are well-modeled in MPS and generation is easy. In 2013 we did a talk called “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Model-driven without shortcuts”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JetBrains also told the story of enforcing nice abstraction layers and not breaking them.</a:t>
            </a:r>
          </a:p>
          <a:p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Harsh reality we learned: in the beginning, use a lot of workarounds to get results quickly and then incrementally make it “perfect”.</a:t>
            </a:r>
          </a:p>
          <a:p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 “minimum generation target” languages are you going to have and maintain, just to spit out a “stupid </a:t>
            </a:r>
            <a:r>
              <a:rPr lang="en-US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textfile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  <a:br>
              <a:rPr lang="en-US" dirty="0"/>
            </a:b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picture is from Markus </a:t>
            </a:r>
            <a:r>
              <a:rPr lang="en-US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Völter’s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explanation of </a:t>
            </a:r>
            <a:r>
              <a:rPr lang="en-US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mbeddr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5258-0D96-40A6-A66F-8779B01B8A0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23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1F37-3576-4633-88A1-94F83D836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5B242-89C6-452B-8530-28C060DEF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6AF6-D5A0-4C5D-AB76-3C389AF2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1106-4F6D-43E7-A9BE-4064156D9F20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D5844-808D-419B-88FB-87FA0F9A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8686-E9E5-4F96-B9A3-0E5F5046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3B1-8D55-4B97-BCCB-DD0D26675C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4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1801-69EA-4621-A3C1-AAD143AC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45F3B-EEB6-4412-A645-3030E10F4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AD13-12DF-40AE-9D89-9C9D74B8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1106-4F6D-43E7-A9BE-4064156D9F20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26029-CABF-4BDE-913C-08A34F3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AECE5-3867-4668-B5FA-700A34EB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3B1-8D55-4B97-BCCB-DD0D26675C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3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70CFD-35BE-40DB-8A7C-1E12C9753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D7CA3-BA50-4714-93C2-967BA9AC8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048F-54B3-4126-A396-140B27BB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1106-4F6D-43E7-A9BE-4064156D9F20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BACDF-FCE7-4DD7-A2FA-434769FB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45B0C-0E9D-4F6E-A908-701C79E6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3B1-8D55-4B97-BCCB-DD0D26675C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629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E977-135D-44E9-93AD-FD8C955B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52C3-1B2F-4BE7-B547-84F2C664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70D0-AE0F-4ED0-8892-0F608A3A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1106-4F6D-43E7-A9BE-4064156D9F20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C8C6-2DB7-4017-8875-B2E3F71D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C5E7-9480-432A-B383-55F67E69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3B1-8D55-4B97-BCCB-DD0D26675C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10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DE7A-21EF-4319-A7CB-F1508513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323B8-AA78-465E-ACAB-21DABCB79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385A1-FACA-4E0D-9B96-BB66AFEC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1106-4F6D-43E7-A9BE-4064156D9F20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307E9-E75D-47D8-BCF2-B6AFD468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6214-F0EC-47CC-ACB7-055ACC88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3B1-8D55-4B97-BCCB-DD0D26675C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4109-A0A1-4913-A62E-A3A9ABE7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4B0D8-DB0B-4985-93C6-49388719B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B6304-DE68-4E39-A50C-34DE6DCE0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8213-ADD2-40D8-87D5-08E697AF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1106-4F6D-43E7-A9BE-4064156D9F20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D0495-3D2E-4754-95FB-682C5540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FA11A-C3D9-47BF-A088-BA5F67C3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3B1-8D55-4B97-BCCB-DD0D26675C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22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0AB1-9193-4151-9960-9B85FCAF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6CDCE-3062-4376-B793-FDA8F0F3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E8FCC-F14E-4311-93B8-3D9FF3D4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86209-5C0D-411F-9320-BA8C8B42B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5032D-5EF3-489E-9CC2-5AF1F17A6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15807-62B5-44B7-A22A-79589A2E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1106-4F6D-43E7-A9BE-4064156D9F20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D9A50-B77F-48AF-9C1B-9D6CF819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8CCA6-9FCA-40D9-924F-4653D70F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3B1-8D55-4B97-BCCB-DD0D26675C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25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C7AD-E0EA-4F88-BDD5-A56E2CFC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8A266-CCBA-4607-8CCA-2FEB5DC3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1106-4F6D-43E7-A9BE-4064156D9F20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4C176-6F72-4CE7-9A30-0C963EFE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94A84-593B-4FD1-8585-2898EE9B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3B1-8D55-4B97-BCCB-DD0D26675C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35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1F03B-E502-4D68-9AAC-1C0D8DF3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1106-4F6D-43E7-A9BE-4064156D9F20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81B19-D47B-4502-8FE6-FCE7BA4B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185C7-F518-4998-9CBB-C68342CB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3B1-8D55-4B97-BCCB-DD0D26675C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37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5120-631A-4E64-9914-24FF8D3B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89973-6596-484A-BD2A-2A6DE3F1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C851-2EFB-45DC-A39F-76A6EDE3E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02500-1ED9-49F7-9E85-F4E8A89C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1106-4F6D-43E7-A9BE-4064156D9F20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7D602-E0B8-457B-B248-91F51D4A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F8CD-EA87-47A7-B322-85EC9530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3B1-8D55-4B97-BCCB-DD0D26675C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AA87-3AB6-4F7E-BE8E-A5B914FA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E2E9D-4D55-4162-95CF-14560041B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306E3-8AF0-4659-AF2A-68D0F77D3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DB7B2-67C2-4FE9-9ADC-3DD9533A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1106-4F6D-43E7-A9BE-4064156D9F20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E01D3-D81B-4A84-B2D3-FB47E153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14DB4-15A6-4ADD-9962-BAF183DB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3B1-8D55-4B97-BCCB-DD0D26675C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582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D4DB6-C2C6-426D-87B4-D2717D63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9C944-BC2F-44CB-96FC-3E841B115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E657-BC1F-456F-8933-F1CA0AA8C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71106-4F6D-43E7-A9BE-4064156D9F20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ACFD5-DFD3-4013-B0FC-BC50F945E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680AF-769E-4B38-973C-1EEFD45C0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73B1-8D55-4B97-BCCB-DD0D26675C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114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LFoundry/mps-plaintextgen/issu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jetbrains.com/plugin/7555-org-campagnelab-textoutput" TargetMode="External"/><Relationship Id="rId2" Type="http://schemas.openxmlformats.org/officeDocument/2006/relationships/hyperlink" Target="https://github.com/DSLFoundry/-DEPRECATED-mps-textgen-multilangu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SLFoundry/mps-plaintextge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BE0F-0EFB-46B6-9626-257425011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Plaintextgen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1625E-9B8F-489E-A3C4-43C03A00B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nl-NL" dirty="0"/>
              <a:t>Klemens Schindler and Eugen Schindler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2D7AC0-564F-4BE6-9A49-FC8D1C479AEE}"/>
              </a:ext>
            </a:extLst>
          </p:cNvPr>
          <p:cNvSpPr txBox="1">
            <a:spLocks/>
          </p:cNvSpPr>
          <p:nvPr/>
        </p:nvSpPr>
        <p:spPr>
          <a:xfrm>
            <a:off x="843280" y="4353878"/>
            <a:ext cx="1052576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dirty="0"/>
              <a:t>Text generation using the MPS templates mechanism</a:t>
            </a:r>
          </a:p>
        </p:txBody>
      </p:sp>
    </p:spTree>
    <p:extLst>
      <p:ext uri="{BB962C8B-B14F-4D97-AF65-F5344CB8AC3E}">
        <p14:creationId xmlns:p14="http://schemas.microsoft.com/office/powerpoint/2010/main" val="371780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Whitespace-sensitive generation target:</a:t>
            </a:r>
            <a:br>
              <a:rPr lang="en-US" dirty="0"/>
            </a:br>
            <a:r>
              <a:rPr lang="en-US" b="1" dirty="0" err="1"/>
              <a:t>reStructuredText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71" y="2128970"/>
            <a:ext cx="3545021" cy="17473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71" y="4314561"/>
            <a:ext cx="4095487" cy="2136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350" y="2128970"/>
            <a:ext cx="5954932" cy="40419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7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DejaVu Sans, Book - ☹">
            <a:extLst>
              <a:ext uri="{FF2B5EF4-FFF2-40B4-BE49-F238E27FC236}">
                <a16:creationId xmlns:a16="http://schemas.microsoft.com/office/drawing/2014/main" id="{9195B552-B37B-49C3-8E41-D78CE5CA6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17" y="174661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Plaintextgen</a:t>
            </a:r>
            <a:r>
              <a:rPr lang="en-US" dirty="0"/>
              <a:t> vs </a:t>
            </a:r>
            <a:r>
              <a:rPr lang="en-US" dirty="0" err="1"/>
              <a:t>Plaintextflow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Structure is:</a:t>
            </a:r>
          </a:p>
          <a:p>
            <a:pPr lvl="1"/>
            <a:r>
              <a:rPr lang="en-US" b="1" dirty="0" err="1"/>
              <a:t>VerticalLines</a:t>
            </a:r>
            <a:r>
              <a:rPr lang="en-US" b="1" dirty="0"/>
              <a:t>/</a:t>
            </a:r>
            <a:r>
              <a:rPr lang="en-US" b="1" dirty="0" err="1"/>
              <a:t>IndentedText</a:t>
            </a:r>
            <a:endParaRPr lang="en-US" b="1" dirty="0"/>
          </a:p>
          <a:p>
            <a:pPr lvl="1"/>
            <a:r>
              <a:rPr lang="en-US" b="1" dirty="0"/>
              <a:t>Line</a:t>
            </a:r>
          </a:p>
          <a:p>
            <a:pPr lvl="1"/>
            <a:r>
              <a:rPr lang="en-US" b="1" dirty="0"/>
              <a:t>Word</a:t>
            </a:r>
            <a:endParaRPr lang="en-US" dirty="0"/>
          </a:p>
          <a:p>
            <a:r>
              <a:rPr lang="en-US" dirty="0"/>
              <a:t>Similar to an MPS editor or a “div” in HTML</a:t>
            </a:r>
          </a:p>
          <a:p>
            <a:r>
              <a:rPr lang="en-US" dirty="0"/>
              <a:t>Newline in </a:t>
            </a:r>
            <a:r>
              <a:rPr lang="en-US" b="1" dirty="0"/>
              <a:t>Word </a:t>
            </a:r>
            <a:r>
              <a:rPr lang="en-US" dirty="0"/>
              <a:t>should not be used by design, </a:t>
            </a:r>
            <a:br>
              <a:rPr lang="en-US" dirty="0"/>
            </a:br>
            <a:r>
              <a:rPr lang="en-US" dirty="0"/>
              <a:t>but behaves as hard wrap (reset to text column 0)</a:t>
            </a:r>
          </a:p>
          <a:p>
            <a:r>
              <a:rPr lang="en-US" dirty="0"/>
              <a:t>Newline provided by </a:t>
            </a:r>
            <a:r>
              <a:rPr lang="en-US" b="1" dirty="0"/>
              <a:t>Line </a:t>
            </a:r>
            <a:r>
              <a:rPr lang="en-US" dirty="0"/>
              <a:t>is always a soft wrap (respects indentation)</a:t>
            </a:r>
          </a:p>
          <a:p>
            <a:r>
              <a:rPr lang="en-US" dirty="0"/>
              <a:t>For introducing newlines, the structure has to be decided up-front</a:t>
            </a:r>
          </a:p>
          <a:p>
            <a:r>
              <a:rPr lang="en-US" dirty="0"/>
              <a:t>Indentation symbols may only consist of whitespace and not extra symbols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8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Plaintextgen</a:t>
            </a:r>
            <a:r>
              <a:rPr lang="en-US" dirty="0"/>
              <a:t> vs </a:t>
            </a:r>
            <a:r>
              <a:rPr lang="en-US" dirty="0" err="1"/>
              <a:t>Plaintextflow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is:</a:t>
            </a:r>
          </a:p>
          <a:p>
            <a:pPr lvl="1"/>
            <a:r>
              <a:rPr lang="en-US" b="1" dirty="0"/>
              <a:t>Flow</a:t>
            </a:r>
          </a:p>
          <a:p>
            <a:pPr lvl="1"/>
            <a:r>
              <a:rPr lang="en-US" b="1" dirty="0" err="1"/>
              <a:t>FlowWord</a:t>
            </a:r>
            <a:endParaRPr lang="en-US" b="1" dirty="0"/>
          </a:p>
          <a:p>
            <a:pPr lvl="1"/>
            <a:r>
              <a:rPr lang="en-US" b="1" dirty="0" err="1"/>
              <a:t>HardWrap</a:t>
            </a:r>
            <a:r>
              <a:rPr lang="en-US" b="1" dirty="0"/>
              <a:t>/</a:t>
            </a:r>
            <a:r>
              <a:rPr lang="en-US" b="1" dirty="0" err="1"/>
              <a:t>SoftWrap</a:t>
            </a:r>
            <a:endParaRPr lang="en-US" dirty="0"/>
          </a:p>
          <a:p>
            <a:r>
              <a:rPr lang="en-US" dirty="0"/>
              <a:t>Similar to a “stream of words” or a “span” in HTML</a:t>
            </a:r>
          </a:p>
          <a:p>
            <a:r>
              <a:rPr lang="en-US" dirty="0"/>
              <a:t>Nesting between concepts is flexible</a:t>
            </a:r>
          </a:p>
          <a:p>
            <a:r>
              <a:rPr lang="en-US" dirty="0"/>
              <a:t>No newlines are inserted by structure unless explicitly inserted</a:t>
            </a:r>
          </a:p>
          <a:p>
            <a:r>
              <a:rPr lang="en-US" dirty="0"/>
              <a:t>Every Flow can introduce indentation.</a:t>
            </a:r>
            <a:br>
              <a:rPr lang="en-US" dirty="0"/>
            </a:br>
            <a:r>
              <a:rPr lang="en-US" dirty="0"/>
              <a:t>Indentation symbol is duplicated on each </a:t>
            </a:r>
            <a:r>
              <a:rPr lang="en-US" b="1" dirty="0" err="1"/>
              <a:t>SoftWrap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62A0-8D5F-4D5E-A6BA-DED8A629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Future of plaintextgen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C98F-9E0B-4194-AE7D-8ADA1FAF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/>
          </a:bodyPr>
          <a:lstStyle/>
          <a:p>
            <a:r>
              <a:rPr lang="nl-NL" dirty="0"/>
              <a:t>Highlights of interesting enhancements in the github issues:</a:t>
            </a:r>
          </a:p>
          <a:p>
            <a:pPr lvl="1"/>
            <a:r>
              <a:rPr lang="nl-NL" dirty="0"/>
              <a:t>Usability enhancements like context assist</a:t>
            </a:r>
          </a:p>
          <a:p>
            <a:pPr lvl="1"/>
            <a:r>
              <a:rPr lang="nl-NL" dirty="0"/>
              <a:t>Indenting nlists</a:t>
            </a:r>
          </a:p>
          <a:p>
            <a:pPr lvl="1"/>
            <a:r>
              <a:rPr lang="nl-NL" dirty="0"/>
              <a:t>Documentation &amp; tutorial</a:t>
            </a:r>
          </a:p>
          <a:p>
            <a:r>
              <a:rPr lang="nl-NL" dirty="0"/>
              <a:t>Will become part of MPS Extensions</a:t>
            </a:r>
          </a:p>
          <a:p>
            <a:r>
              <a:rPr lang="nl-NL"/>
              <a:t>Gets even more important with generator tests</a:t>
            </a:r>
            <a:endParaRPr lang="nl-NL" dirty="0"/>
          </a:p>
          <a:p>
            <a:r>
              <a:rPr lang="nl-NL" dirty="0"/>
              <a:t>If you have ideas, bugs, feature requests please submit them as an issue on </a:t>
            </a:r>
            <a:r>
              <a:rPr lang="nl-NL" dirty="0">
                <a:hlinkClick r:id="rId2"/>
              </a:rPr>
              <a:t>https://github.com/DSLFoundry/mps-plaintextgen/issues</a:t>
            </a:r>
            <a:r>
              <a:rPr lang="nl-NL" dirty="0"/>
              <a:t> </a:t>
            </a:r>
          </a:p>
          <a:p>
            <a:r>
              <a:rPr lang="nl-NL" dirty="0"/>
              <a:t>If you want to help: yes please </a:t>
            </a:r>
            <a:r>
              <a:rPr lang="nl-NL" dirty="0">
                <a:sym typeface="Wingdings" panose="05000000000000000000" pitchFamily="2" charset="2"/>
              </a:rPr>
              <a:t> It’s only a “hobby project”</a:t>
            </a:r>
            <a:endParaRPr lang="nl-NL" dirty="0"/>
          </a:p>
          <a:p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E382C-C587-4F59-AB4D-5ECABF06DCCE}"/>
              </a:ext>
            </a:extLst>
          </p:cNvPr>
          <p:cNvSpPr txBox="1"/>
          <p:nvPr/>
        </p:nvSpPr>
        <p:spPr>
          <a:xfrm>
            <a:off x="1842443" y="5445456"/>
            <a:ext cx="7880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/>
              <a:t>Thank you! Any questions left?</a:t>
            </a:r>
          </a:p>
        </p:txBody>
      </p:sp>
    </p:spTree>
    <p:extLst>
      <p:ext uri="{BB962C8B-B14F-4D97-AF65-F5344CB8AC3E}">
        <p14:creationId xmlns:p14="http://schemas.microsoft.com/office/powerpoint/2010/main" val="354380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8F08-91A8-4D41-890E-EA82C563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7976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5400" dirty="0"/>
              <a:t>“Disclaimer” </a:t>
            </a:r>
            <a:r>
              <a:rPr lang="nl-NL" sz="5400" dirty="0">
                <a:sym typeface="Wingdings" panose="05000000000000000000" pitchFamily="2" charset="2"/>
              </a:rPr>
              <a:t></a:t>
            </a:r>
            <a:endParaRPr lang="nl-NL" sz="5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B6200A-35F0-4480-99FB-BAB74F07926D}"/>
              </a:ext>
            </a:extLst>
          </p:cNvPr>
          <p:cNvSpPr txBox="1">
            <a:spLocks/>
          </p:cNvSpPr>
          <p:nvPr/>
        </p:nvSpPr>
        <p:spPr>
          <a:xfrm>
            <a:off x="990600" y="2600960"/>
            <a:ext cx="10515600" cy="293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Anything that we say is our own personal opinion and in no way represents our employer or any other institutions.</a:t>
            </a:r>
          </a:p>
        </p:txBody>
      </p:sp>
    </p:spTree>
    <p:extLst>
      <p:ext uri="{BB962C8B-B14F-4D97-AF65-F5344CB8AC3E}">
        <p14:creationId xmlns:p14="http://schemas.microsoft.com/office/powerpoint/2010/main" val="184071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ECEFB9-0E8B-43C1-BE03-4649EBB6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880" y="2917549"/>
            <a:ext cx="4643120" cy="39404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533FE3-CD5E-4EF1-B1F4-26B06748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MPS textgen aspect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C3EE-9AAD-47D6-8DD5-FC211F9B0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6"/>
            <a:ext cx="10515600" cy="1776718"/>
          </a:xfrm>
        </p:spPr>
        <p:txBody>
          <a:bodyPr>
            <a:normAutofit/>
          </a:bodyPr>
          <a:lstStyle/>
          <a:p>
            <a:r>
              <a:rPr lang="nl-NL" dirty="0"/>
              <a:t>Simple model-to-text scenarios with small cognitive gap.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3349E-4B33-4AE6-828A-3C6BCAA66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21" y="4916654"/>
            <a:ext cx="2987039" cy="658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BB275-2D56-4596-9963-E9CDE50BD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873422"/>
            <a:ext cx="4398737" cy="29845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903C3A-3C41-4EFB-B7FC-34AD5C53A933}"/>
              </a:ext>
            </a:extLst>
          </p:cNvPr>
          <p:cNvSpPr txBox="1"/>
          <p:nvPr/>
        </p:nvSpPr>
        <p:spPr>
          <a:xfrm>
            <a:off x="4490721" y="4569494"/>
            <a:ext cx="231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Input model fragment:</a:t>
            </a:r>
          </a:p>
        </p:txBody>
      </p:sp>
    </p:spTree>
    <p:extLst>
      <p:ext uri="{BB962C8B-B14F-4D97-AF65-F5344CB8AC3E}">
        <p14:creationId xmlns:p14="http://schemas.microsoft.com/office/powerpoint/2010/main" val="209446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3FE3-CD5E-4EF1-B1F4-26B06748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MPS textgen aspect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C3EE-9AAD-47D6-8DD5-FC211F9B0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5213445"/>
          </a:xfrm>
        </p:spPr>
        <p:txBody>
          <a:bodyPr>
            <a:normAutofit/>
          </a:bodyPr>
          <a:lstStyle/>
          <a:p>
            <a:r>
              <a:rPr lang="nl-NL" dirty="0"/>
              <a:t>Often-used approach in MPS for generating to non-fully-supported languages: create a minimum “generation target language” that is easy to textgen.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Harsh reality: often needed text from various abstraction levels and layers in DSLs, especially when kickstarting and during evolution.</a:t>
            </a:r>
          </a:p>
        </p:txBody>
      </p:sp>
      <p:pic>
        <p:nvPicPr>
          <p:cNvPr id="1026" name="Picture 2" descr="Image result for mbeddr">
            <a:extLst>
              <a:ext uri="{FF2B5EF4-FFF2-40B4-BE49-F238E27FC236}">
                <a16:creationId xmlns:a16="http://schemas.microsoft.com/office/drawing/2014/main" id="{51C0C1FB-7925-4C28-B462-ED3322FAC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 bwMode="auto">
          <a:xfrm>
            <a:off x="2659465" y="2814994"/>
            <a:ext cx="6381750" cy="216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7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62A0-8D5F-4D5E-A6BA-DED8A629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Plaintextgen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C98F-9E0B-4194-AE7D-8ADA1FAF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/>
          </a:bodyPr>
          <a:lstStyle/>
          <a:p>
            <a:r>
              <a:rPr lang="nl-NL" dirty="0"/>
              <a:t>Enter </a:t>
            </a:r>
            <a:r>
              <a:rPr lang="nl-NL" dirty="0">
                <a:hlinkClick r:id="rId2"/>
              </a:rPr>
              <a:t>com.dslfoundry.textgen-multilanguage</a:t>
            </a:r>
            <a:r>
              <a:rPr lang="nl-NL" dirty="0"/>
              <a:t>: using Sascha Lisson’s (now Itemis) richtext to write text and template it, but:</a:t>
            </a:r>
          </a:p>
          <a:p>
            <a:pPr lvl="1"/>
            <a:r>
              <a:rPr lang="nl-NL" dirty="0"/>
              <a:t>No performance</a:t>
            </a:r>
          </a:p>
          <a:p>
            <a:pPr lvl="1"/>
            <a:r>
              <a:rPr lang="nl-NL" dirty="0"/>
              <a:t>Difficult to tweak (richtext not meant for generation extensions and manipulating much text)</a:t>
            </a:r>
          </a:p>
          <a:p>
            <a:r>
              <a:rPr lang="nl-NL" dirty="0"/>
              <a:t>Enter </a:t>
            </a:r>
            <a:r>
              <a:rPr lang="nl-NL" dirty="0">
                <a:hlinkClick r:id="rId3"/>
              </a:rPr>
              <a:t>org.campagnelab.TextOutput</a:t>
            </a:r>
            <a:r>
              <a:rPr lang="nl-NL" dirty="0"/>
              <a:t>: very simple model of words and lines that makes it possible to use the normal reduction rules., but:</a:t>
            </a:r>
          </a:p>
          <a:p>
            <a:pPr lvl="1"/>
            <a:r>
              <a:rPr lang="nl-NL" dirty="0"/>
              <a:t>Tedious to write bigger templates</a:t>
            </a:r>
          </a:p>
          <a:p>
            <a:pPr lvl="1"/>
            <a:r>
              <a:rPr lang="nl-NL" dirty="0"/>
              <a:t>Not enough control over layout (grayspacing, horizontal, vertical)</a:t>
            </a:r>
          </a:p>
          <a:p>
            <a:pPr lvl="1"/>
            <a:r>
              <a:rPr lang="nl-NL" dirty="0"/>
              <a:t>No simple templating from existing text</a:t>
            </a:r>
          </a:p>
          <a:p>
            <a:r>
              <a:rPr lang="nl-NL" dirty="0"/>
              <a:t>Enter </a:t>
            </a:r>
            <a:r>
              <a:rPr lang="nl-NL" dirty="0">
                <a:hlinkClick r:id="rId4"/>
              </a:rPr>
              <a:t>com.dslfoundry.plaintextgen</a:t>
            </a:r>
            <a:r>
              <a:rPr lang="nl-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8503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62A0-8D5F-4D5E-A6BA-DED8A629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Plaintextgen “principles”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C98F-9E0B-4194-AE7D-8ADA1FAF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 lnSpcReduction="10000"/>
          </a:bodyPr>
          <a:lstStyle/>
          <a:p>
            <a:r>
              <a:rPr lang="nl-NL" dirty="0"/>
              <a:t>Encapsulate textgen aspect &amp; emulate textual-editor appearance (taking editor performance into account)</a:t>
            </a:r>
          </a:p>
          <a:p>
            <a:r>
              <a:rPr lang="nl-NL" dirty="0"/>
              <a:t>Model elements of plaintext allowing more maintainable &amp; understandable text generators</a:t>
            </a:r>
          </a:p>
          <a:p>
            <a:r>
              <a:rPr lang="nl-NL" dirty="0"/>
              <a:t>Performant, so you don’t need to switch back to textgen</a:t>
            </a:r>
          </a:p>
          <a:p>
            <a:r>
              <a:rPr lang="nl-NL" dirty="0"/>
              <a:t>Resemble editor language (textual part) </a:t>
            </a:r>
            <a:r>
              <a:rPr lang="nl-NL" dirty="0">
                <a:sym typeface="Wingdings" panose="05000000000000000000" pitchFamily="2" charset="2"/>
              </a:rPr>
              <a:t></a:t>
            </a:r>
            <a:r>
              <a:rPr lang="nl-NL" dirty="0"/>
              <a:t> so one less MPS DSL to learn</a:t>
            </a:r>
          </a:p>
          <a:p>
            <a:r>
              <a:rPr lang="nl-NL" dirty="0"/>
              <a:t>Support “classic” text-templating scenarios</a:t>
            </a:r>
          </a:p>
          <a:p>
            <a:r>
              <a:rPr lang="nl-NL" dirty="0"/>
              <a:t>Features:</a:t>
            </a:r>
          </a:p>
          <a:p>
            <a:pPr lvl="1"/>
            <a:r>
              <a:rPr lang="nl-NL" dirty="0"/>
              <a:t>Paste-in support</a:t>
            </a:r>
          </a:p>
          <a:p>
            <a:pPr lvl="1"/>
            <a:r>
              <a:rPr lang="nl-NL" dirty="0"/>
              <a:t>Word-splitting</a:t>
            </a:r>
          </a:p>
        </p:txBody>
      </p:sp>
    </p:spTree>
    <p:extLst>
      <p:ext uri="{BB962C8B-B14F-4D97-AF65-F5344CB8AC3E}">
        <p14:creationId xmlns:p14="http://schemas.microsoft.com/office/powerpoint/2010/main" val="395466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62A0-8D5F-4D5E-A6BA-DED8A629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Plaintextgen features &amp;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C98F-9E0B-4194-AE7D-8ADA1FAF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Features:</a:t>
            </a:r>
          </a:p>
          <a:p>
            <a:pPr lvl="1"/>
            <a:r>
              <a:rPr lang="nl-NL" dirty="0"/>
              <a:t>Paste-in support (Remi Bosman †2018)</a:t>
            </a:r>
          </a:p>
          <a:p>
            <a:pPr lvl="1"/>
            <a:r>
              <a:rPr lang="nl-NL" dirty="0"/>
              <a:t>Powerful layout engine (Remi Bosman †2018)</a:t>
            </a:r>
          </a:p>
          <a:p>
            <a:pPr lvl="1"/>
            <a:r>
              <a:rPr lang="nl-NL" dirty="0"/>
              <a:t>Word-splitting</a:t>
            </a:r>
          </a:p>
          <a:p>
            <a:pPr lvl="1"/>
            <a:r>
              <a:rPr lang="nl-NL" dirty="0"/>
              <a:t>Editor-like wrapping intentions</a:t>
            </a:r>
          </a:p>
          <a:p>
            <a:pPr lvl="1"/>
            <a:r>
              <a:rPr lang="nl-NL" dirty="0"/>
              <a:t>When standard-mechanism not enough </a:t>
            </a:r>
            <a:r>
              <a:rPr lang="nl-NL" dirty="0">
                <a:sym typeface="Wingdings" panose="05000000000000000000" pitchFamily="2" charset="2"/>
              </a:rPr>
              <a:t> plaintextflow</a:t>
            </a:r>
            <a:endParaRPr lang="nl-NL" dirty="0"/>
          </a:p>
          <a:p>
            <a:r>
              <a:rPr lang="nl-NL" dirty="0"/>
              <a:t>General advice: always use only plaintextgen and just skip textgen altogether, examples:</a:t>
            </a:r>
          </a:p>
          <a:p>
            <a:pPr lvl="1"/>
            <a:r>
              <a:rPr lang="nl-NL" dirty="0"/>
              <a:t>For quickly getting text out of any model on any abstraction level</a:t>
            </a:r>
          </a:p>
          <a:p>
            <a:pPr lvl="1"/>
            <a:r>
              <a:rPr lang="nl-NL" dirty="0"/>
              <a:t>For generating to GPLs or horizontal DSLs (e.g. markup languages) that are not yet fully modeled in MPS</a:t>
            </a:r>
          </a:p>
          <a:p>
            <a:r>
              <a:rPr lang="nl-NL" dirty="0"/>
              <a:t>Markus Völter has asked to add plaintextgen to MPS Extensions (maintained by Itemis)</a:t>
            </a:r>
          </a:p>
          <a:p>
            <a:r>
              <a:rPr lang="nl-NL" dirty="0"/>
              <a:t>JetBrains uses plaintextgen (gives migration pull-requests to plaintextgen github repo)</a:t>
            </a:r>
          </a:p>
        </p:txBody>
      </p:sp>
    </p:spTree>
    <p:extLst>
      <p:ext uri="{BB962C8B-B14F-4D97-AF65-F5344CB8AC3E}">
        <p14:creationId xmlns:p14="http://schemas.microsoft.com/office/powerpoint/2010/main" val="42440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1E43-7775-41F3-96D2-2D182429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Typical plaintextgen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28AB-6DCD-4687-A908-33D2CF2A4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Create textual template</a:t>
            </a:r>
          </a:p>
          <a:p>
            <a:r>
              <a:rPr lang="nl-NL" dirty="0"/>
              <a:t>Paste into analyzer</a:t>
            </a:r>
          </a:p>
          <a:p>
            <a:r>
              <a:rPr lang="nl-NL" dirty="0"/>
              <a:t>Templatize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82194-2F2D-4DC7-96BB-DABFF78D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086" y="1323303"/>
            <a:ext cx="4877031" cy="1765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C9417-F7A2-4C74-973D-4B048AECA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204" y="277791"/>
            <a:ext cx="3733992" cy="806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C86B6-B68C-49AD-8ABD-2CF99CB37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004" y="4639502"/>
            <a:ext cx="4819898" cy="2140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26E22-601A-45DE-B360-F248E5DEA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26" y="3363086"/>
            <a:ext cx="2292468" cy="1276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D80302-603E-4780-B33C-60D509415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7494" y="3300137"/>
            <a:ext cx="4819898" cy="3557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7AC69-9382-405D-82B6-B0309E05E336}"/>
              </a:ext>
            </a:extLst>
          </p:cNvPr>
          <p:cNvSpPr txBox="1"/>
          <p:nvPr/>
        </p:nvSpPr>
        <p:spPr>
          <a:xfrm rot="19696690">
            <a:off x="3766798" y="2593375"/>
            <a:ext cx="29354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800" dirty="0">
                <a:solidFill>
                  <a:schemeClr val="accent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0203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BE0F-0EFB-46B6-9626-25742501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0731"/>
            <a:ext cx="9144000" cy="2387600"/>
          </a:xfrm>
        </p:spPr>
        <p:txBody>
          <a:bodyPr/>
          <a:lstStyle/>
          <a:p>
            <a:r>
              <a:rPr lang="nl-NL" dirty="0"/>
              <a:t>Bonus: plaintextflow</a:t>
            </a:r>
          </a:p>
        </p:txBody>
      </p:sp>
    </p:spTree>
    <p:extLst>
      <p:ext uri="{BB962C8B-B14F-4D97-AF65-F5344CB8AC3E}">
        <p14:creationId xmlns:p14="http://schemas.microsoft.com/office/powerpoint/2010/main" val="295242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715</Words>
  <Application>Microsoft Office PowerPoint</Application>
  <PresentationFormat>Widescreen</PresentationFormat>
  <Paragraphs>88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Plaintextgen</vt:lpstr>
      <vt:lpstr>“Disclaimer” </vt:lpstr>
      <vt:lpstr>MPS textgen aspect</vt:lpstr>
      <vt:lpstr>MPS textgen aspect</vt:lpstr>
      <vt:lpstr>Plaintextgen history</vt:lpstr>
      <vt:lpstr>Plaintextgen “principles” &amp; features</vt:lpstr>
      <vt:lpstr>Plaintextgen features &amp; usage</vt:lpstr>
      <vt:lpstr>Typical plaintextgen scenarios</vt:lpstr>
      <vt:lpstr>Bonus: plaintextflow</vt:lpstr>
      <vt:lpstr>Whitespace-sensitive generation target: reStructuredText </vt:lpstr>
      <vt:lpstr>Plaintextgen vs Plaintextflow</vt:lpstr>
      <vt:lpstr>Plaintextgen vs Plaintextflow</vt:lpstr>
      <vt:lpstr>Future of plaintextgen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 Generators</dc:title>
  <dc:creator>Schindler, Eugen</dc:creator>
  <cp:lastModifiedBy>Schindler, Eugen</cp:lastModifiedBy>
  <cp:revision>201</cp:revision>
  <dcterms:created xsi:type="dcterms:W3CDTF">2018-09-22T07:33:19Z</dcterms:created>
  <dcterms:modified xsi:type="dcterms:W3CDTF">2018-12-12T13:44:21Z</dcterms:modified>
</cp:coreProperties>
</file>