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68" r:id="rId3"/>
    <p:sldId id="322" r:id="rId4"/>
    <p:sldId id="263" r:id="rId5"/>
    <p:sldId id="272" r:id="rId6"/>
    <p:sldId id="323" r:id="rId7"/>
    <p:sldId id="321" r:id="rId8"/>
    <p:sldId id="320" r:id="rId9"/>
    <p:sldId id="258" r:id="rId10"/>
    <p:sldId id="271" r:id="rId11"/>
    <p:sldId id="273" r:id="rId12"/>
    <p:sldId id="279" r:id="rId13"/>
    <p:sldId id="319" r:id="rId14"/>
    <p:sldId id="276" r:id="rId15"/>
    <p:sldId id="283" r:id="rId16"/>
    <p:sldId id="277" r:id="rId17"/>
    <p:sldId id="282" r:id="rId18"/>
    <p:sldId id="284" r:id="rId19"/>
    <p:sldId id="285" r:id="rId20"/>
    <p:sldId id="286" r:id="rId21"/>
    <p:sldId id="287" r:id="rId22"/>
    <p:sldId id="288" r:id="rId23"/>
    <p:sldId id="289" r:id="rId24"/>
    <p:sldId id="290" r:id="rId25"/>
    <p:sldId id="291" r:id="rId26"/>
    <p:sldId id="318" r:id="rId27"/>
    <p:sldId id="264" r:id="rId28"/>
    <p:sldId id="262" r:id="rId29"/>
    <p:sldId id="317" r:id="rId30"/>
    <p:sldId id="293" r:id="rId31"/>
    <p:sldId id="295" r:id="rId32"/>
    <p:sldId id="296" r:id="rId33"/>
    <p:sldId id="297" r:id="rId34"/>
    <p:sldId id="298" r:id="rId35"/>
    <p:sldId id="299" r:id="rId36"/>
    <p:sldId id="300" r:id="rId37"/>
    <p:sldId id="301" r:id="rId38"/>
    <p:sldId id="307" r:id="rId39"/>
    <p:sldId id="306" r:id="rId40"/>
    <p:sldId id="308" r:id="rId41"/>
    <p:sldId id="303" r:id="rId42"/>
    <p:sldId id="309" r:id="rId43"/>
    <p:sldId id="310" r:id="rId44"/>
    <p:sldId id="311" r:id="rId45"/>
    <p:sldId id="312" r:id="rId46"/>
    <p:sldId id="313" r:id="rId47"/>
    <p:sldId id="314" r:id="rId48"/>
    <p:sldId id="315" r:id="rId49"/>
    <p:sldId id="316" r:id="rId50"/>
    <p:sldId id="305" r:id="rId51"/>
    <p:sldId id="324" r:id="rId52"/>
    <p:sldId id="259" r:id="rId53"/>
    <p:sldId id="325" r:id="rId54"/>
    <p:sldId id="326" r:id="rId55"/>
    <p:sldId id="327" r:id="rId56"/>
    <p:sldId id="278" r:id="rId57"/>
    <p:sldId id="330" r:id="rId58"/>
    <p:sldId id="331" r:id="rId59"/>
    <p:sldId id="333" r:id="rId60"/>
    <p:sldId id="334" r:id="rId61"/>
    <p:sldId id="332" r:id="rId62"/>
    <p:sldId id="335" r:id="rId63"/>
    <p:sldId id="328" r:id="rId64"/>
    <p:sldId id="265" r:id="rId65"/>
    <p:sldId id="329" r:id="rId66"/>
    <p:sldId id="261" r:id="rId6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3" d="100"/>
          <a:sy n="63" d="100"/>
        </p:scale>
        <p:origin x="8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32C85-8A36-40FC-8043-5A0FE15E8FD8}" type="datetimeFigureOut">
              <a:rPr lang="nl-NL" smtClean="0"/>
              <a:t>22-9-2018</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85258-0D96-40A6-A66F-8779B01B8A08}" type="slidenum">
              <a:rPr lang="nl-NL" smtClean="0"/>
              <a:t>‹#›</a:t>
            </a:fld>
            <a:endParaRPr lang="nl-NL"/>
          </a:p>
        </p:txBody>
      </p:sp>
    </p:spTree>
    <p:extLst>
      <p:ext uri="{BB962C8B-B14F-4D97-AF65-F5344CB8AC3E}">
        <p14:creationId xmlns:p14="http://schemas.microsoft.com/office/powerpoint/2010/main" val="425893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This is an example of a generator model and a mapping configuration</a:t>
            </a:r>
          </a:p>
        </p:txBody>
      </p:sp>
      <p:sp>
        <p:nvSpPr>
          <p:cNvPr id="4" name="Slide Number Placeholder 3"/>
          <p:cNvSpPr>
            <a:spLocks noGrp="1"/>
          </p:cNvSpPr>
          <p:nvPr>
            <p:ph type="sldNum" sz="quarter" idx="5"/>
          </p:nvPr>
        </p:nvSpPr>
        <p:spPr/>
        <p:txBody>
          <a:bodyPr/>
          <a:lstStyle/>
          <a:p>
            <a:fld id="{D7C85258-0D96-40A6-A66F-8779B01B8A08}" type="slidenum">
              <a:rPr lang="nl-NL" smtClean="0"/>
              <a:t>28</a:t>
            </a:fld>
            <a:endParaRPr lang="nl-NL"/>
          </a:p>
        </p:txBody>
      </p:sp>
    </p:spTree>
    <p:extLst>
      <p:ext uri="{BB962C8B-B14F-4D97-AF65-F5344CB8AC3E}">
        <p14:creationId xmlns:p14="http://schemas.microsoft.com/office/powerpoint/2010/main" val="301736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1F37-3576-4633-88A1-94F83D836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91A5B242-89C6-452B-8530-28C060DEF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7736AF6-D5A0-4C5D-AB76-3C389AF2921A}"/>
              </a:ext>
            </a:extLst>
          </p:cNvPr>
          <p:cNvSpPr>
            <a:spLocks noGrp="1"/>
          </p:cNvSpPr>
          <p:nvPr>
            <p:ph type="dt" sz="half" idx="10"/>
          </p:nvPr>
        </p:nvSpPr>
        <p:spPr/>
        <p:txBody>
          <a:bodyPr/>
          <a:lstStyle/>
          <a:p>
            <a:fld id="{8E671106-4F6D-43E7-A9BE-4064156D9F20}" type="datetimeFigureOut">
              <a:rPr lang="nl-NL" smtClean="0"/>
              <a:t>22-9-2018</a:t>
            </a:fld>
            <a:endParaRPr lang="nl-NL"/>
          </a:p>
        </p:txBody>
      </p:sp>
      <p:sp>
        <p:nvSpPr>
          <p:cNvPr id="5" name="Footer Placeholder 4">
            <a:extLst>
              <a:ext uri="{FF2B5EF4-FFF2-40B4-BE49-F238E27FC236}">
                <a16:creationId xmlns:a16="http://schemas.microsoft.com/office/drawing/2014/main" id="{D6BD5844-808D-419B-88FB-87FA0F9A5D5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AFE8686-E9E5-4F96-B9A3-0E5F50463398}"/>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1100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1801-69EA-4621-A3C1-AAD143AC6C19}"/>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C2C45F3B-EEB6-4412-A645-3030E10F44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79CAD13-12DF-40AE-9D89-9C9D74B83FAC}"/>
              </a:ext>
            </a:extLst>
          </p:cNvPr>
          <p:cNvSpPr>
            <a:spLocks noGrp="1"/>
          </p:cNvSpPr>
          <p:nvPr>
            <p:ph type="dt" sz="half" idx="10"/>
          </p:nvPr>
        </p:nvSpPr>
        <p:spPr/>
        <p:txBody>
          <a:bodyPr/>
          <a:lstStyle/>
          <a:p>
            <a:fld id="{8E671106-4F6D-43E7-A9BE-4064156D9F20}" type="datetimeFigureOut">
              <a:rPr lang="nl-NL" smtClean="0"/>
              <a:t>22-9-2018</a:t>
            </a:fld>
            <a:endParaRPr lang="nl-NL"/>
          </a:p>
        </p:txBody>
      </p:sp>
      <p:sp>
        <p:nvSpPr>
          <p:cNvPr id="5" name="Footer Placeholder 4">
            <a:extLst>
              <a:ext uri="{FF2B5EF4-FFF2-40B4-BE49-F238E27FC236}">
                <a16:creationId xmlns:a16="http://schemas.microsoft.com/office/drawing/2014/main" id="{4C926029-CABF-4BDE-913C-08A34F32659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BFAECE5-3867-4668-B5FA-700A34EBAC72}"/>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27743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370CFD-35BE-40DB-8A7C-1E12C9753F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F61D7CA3-BA50-4714-93C2-967BA9AC87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1DA048F-54B3-4126-A396-140B27BBDDCA}"/>
              </a:ext>
            </a:extLst>
          </p:cNvPr>
          <p:cNvSpPr>
            <a:spLocks noGrp="1"/>
          </p:cNvSpPr>
          <p:nvPr>
            <p:ph type="dt" sz="half" idx="10"/>
          </p:nvPr>
        </p:nvSpPr>
        <p:spPr/>
        <p:txBody>
          <a:bodyPr/>
          <a:lstStyle/>
          <a:p>
            <a:fld id="{8E671106-4F6D-43E7-A9BE-4064156D9F20}" type="datetimeFigureOut">
              <a:rPr lang="nl-NL" smtClean="0"/>
              <a:t>22-9-2018</a:t>
            </a:fld>
            <a:endParaRPr lang="nl-NL"/>
          </a:p>
        </p:txBody>
      </p:sp>
      <p:sp>
        <p:nvSpPr>
          <p:cNvPr id="5" name="Footer Placeholder 4">
            <a:extLst>
              <a:ext uri="{FF2B5EF4-FFF2-40B4-BE49-F238E27FC236}">
                <a16:creationId xmlns:a16="http://schemas.microsoft.com/office/drawing/2014/main" id="{138BACDF-FCE7-4DD7-A2FA-434769FB5EB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5F45B0C-0E9D-4F6E-A908-701C79E6E50A}"/>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392629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E977-135D-44E9-93AD-FD8C955BA6C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A75D52C3-1B2F-4BE7-B547-84F2C664F6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B0070D0-AE0F-4ED0-8892-0F608A3A3DA4}"/>
              </a:ext>
            </a:extLst>
          </p:cNvPr>
          <p:cNvSpPr>
            <a:spLocks noGrp="1"/>
          </p:cNvSpPr>
          <p:nvPr>
            <p:ph type="dt" sz="half" idx="10"/>
          </p:nvPr>
        </p:nvSpPr>
        <p:spPr/>
        <p:txBody>
          <a:bodyPr/>
          <a:lstStyle/>
          <a:p>
            <a:fld id="{8E671106-4F6D-43E7-A9BE-4064156D9F20}" type="datetimeFigureOut">
              <a:rPr lang="nl-NL" smtClean="0"/>
              <a:t>22-9-2018</a:t>
            </a:fld>
            <a:endParaRPr lang="nl-NL"/>
          </a:p>
        </p:txBody>
      </p:sp>
      <p:sp>
        <p:nvSpPr>
          <p:cNvPr id="5" name="Footer Placeholder 4">
            <a:extLst>
              <a:ext uri="{FF2B5EF4-FFF2-40B4-BE49-F238E27FC236}">
                <a16:creationId xmlns:a16="http://schemas.microsoft.com/office/drawing/2014/main" id="{28BBC8C6-2DB7-4017-8875-B2E3F71DB6D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679C5E7-9480-432A-B383-55F67E69FF4D}"/>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79210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E7A-21EF-4319-A7CB-F15085138F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2B323B8-AA78-465E-ACAB-21DABCB79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5385A1-FACA-4E0D-9B96-BB66AFEC491F}"/>
              </a:ext>
            </a:extLst>
          </p:cNvPr>
          <p:cNvSpPr>
            <a:spLocks noGrp="1"/>
          </p:cNvSpPr>
          <p:nvPr>
            <p:ph type="dt" sz="half" idx="10"/>
          </p:nvPr>
        </p:nvSpPr>
        <p:spPr/>
        <p:txBody>
          <a:bodyPr/>
          <a:lstStyle/>
          <a:p>
            <a:fld id="{8E671106-4F6D-43E7-A9BE-4064156D9F20}" type="datetimeFigureOut">
              <a:rPr lang="nl-NL" smtClean="0"/>
              <a:t>22-9-2018</a:t>
            </a:fld>
            <a:endParaRPr lang="nl-NL"/>
          </a:p>
        </p:txBody>
      </p:sp>
      <p:sp>
        <p:nvSpPr>
          <p:cNvPr id="5" name="Footer Placeholder 4">
            <a:extLst>
              <a:ext uri="{FF2B5EF4-FFF2-40B4-BE49-F238E27FC236}">
                <a16:creationId xmlns:a16="http://schemas.microsoft.com/office/drawing/2014/main" id="{12A307E9-E75D-47D8-BCF2-B6AFD46840C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A976214-F0EC-47CC-ACB7-055ACC88702C}"/>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12528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4109-A0A1-4913-A62E-A3A9ABE7020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8574B0D8-DB0B-4985-93C6-49388719BA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BCB6304-DE68-4E39-A50C-34DE6DCE03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63F8213-ADD2-40D8-87D5-08E697AF6371}"/>
              </a:ext>
            </a:extLst>
          </p:cNvPr>
          <p:cNvSpPr>
            <a:spLocks noGrp="1"/>
          </p:cNvSpPr>
          <p:nvPr>
            <p:ph type="dt" sz="half" idx="10"/>
          </p:nvPr>
        </p:nvSpPr>
        <p:spPr/>
        <p:txBody>
          <a:bodyPr/>
          <a:lstStyle/>
          <a:p>
            <a:fld id="{8E671106-4F6D-43E7-A9BE-4064156D9F20}" type="datetimeFigureOut">
              <a:rPr lang="nl-NL" smtClean="0"/>
              <a:t>22-9-2018</a:t>
            </a:fld>
            <a:endParaRPr lang="nl-NL"/>
          </a:p>
        </p:txBody>
      </p:sp>
      <p:sp>
        <p:nvSpPr>
          <p:cNvPr id="6" name="Footer Placeholder 5">
            <a:extLst>
              <a:ext uri="{FF2B5EF4-FFF2-40B4-BE49-F238E27FC236}">
                <a16:creationId xmlns:a16="http://schemas.microsoft.com/office/drawing/2014/main" id="{929D0495-3D2E-4754-95FB-682C5540320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55FA11A-C3D9-47BF-A088-BA5F67C3B6A3}"/>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353222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0AB1-9193-4151-9960-9B85FCAF0D4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A16CDCE-3062-4376-B793-FDA8F0F36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EE8FCC-F14E-4311-93B8-3D9FF3D40B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F086209-5C0D-411F-9320-BA8C8B42B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05032D-5EF3-489E-9CC2-5AF1F17A6B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44B15807-62B5-44B7-A22A-79589A2ED875}"/>
              </a:ext>
            </a:extLst>
          </p:cNvPr>
          <p:cNvSpPr>
            <a:spLocks noGrp="1"/>
          </p:cNvSpPr>
          <p:nvPr>
            <p:ph type="dt" sz="half" idx="10"/>
          </p:nvPr>
        </p:nvSpPr>
        <p:spPr/>
        <p:txBody>
          <a:bodyPr/>
          <a:lstStyle/>
          <a:p>
            <a:fld id="{8E671106-4F6D-43E7-A9BE-4064156D9F20}" type="datetimeFigureOut">
              <a:rPr lang="nl-NL" smtClean="0"/>
              <a:t>22-9-2018</a:t>
            </a:fld>
            <a:endParaRPr lang="nl-NL"/>
          </a:p>
        </p:txBody>
      </p:sp>
      <p:sp>
        <p:nvSpPr>
          <p:cNvPr id="8" name="Footer Placeholder 7">
            <a:extLst>
              <a:ext uri="{FF2B5EF4-FFF2-40B4-BE49-F238E27FC236}">
                <a16:creationId xmlns:a16="http://schemas.microsoft.com/office/drawing/2014/main" id="{CC1D9A50-B77F-48AF-9C1B-9D6CF819FA46}"/>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4B58CCA6-9FCA-40D9-924F-4653D70F8E35}"/>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320925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C7AD-E0EA-4F88-BDD5-A56E2CFC140F}"/>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FD8A266-CCBA-4607-8CCA-2FEB5DC3EB2A}"/>
              </a:ext>
            </a:extLst>
          </p:cNvPr>
          <p:cNvSpPr>
            <a:spLocks noGrp="1"/>
          </p:cNvSpPr>
          <p:nvPr>
            <p:ph type="dt" sz="half" idx="10"/>
          </p:nvPr>
        </p:nvSpPr>
        <p:spPr/>
        <p:txBody>
          <a:bodyPr/>
          <a:lstStyle/>
          <a:p>
            <a:fld id="{8E671106-4F6D-43E7-A9BE-4064156D9F20}" type="datetimeFigureOut">
              <a:rPr lang="nl-NL" smtClean="0"/>
              <a:t>22-9-2018</a:t>
            </a:fld>
            <a:endParaRPr lang="nl-NL"/>
          </a:p>
        </p:txBody>
      </p:sp>
      <p:sp>
        <p:nvSpPr>
          <p:cNvPr id="4" name="Footer Placeholder 3">
            <a:extLst>
              <a:ext uri="{FF2B5EF4-FFF2-40B4-BE49-F238E27FC236}">
                <a16:creationId xmlns:a16="http://schemas.microsoft.com/office/drawing/2014/main" id="{6814C176-6F72-4CE7-9A30-0C963EFEC917}"/>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35A94A84-593B-4FD1-8585-2898EE9B1449}"/>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2514357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1F03B-E502-4D68-9AAC-1C0D8DF343F9}"/>
              </a:ext>
            </a:extLst>
          </p:cNvPr>
          <p:cNvSpPr>
            <a:spLocks noGrp="1"/>
          </p:cNvSpPr>
          <p:nvPr>
            <p:ph type="dt" sz="half" idx="10"/>
          </p:nvPr>
        </p:nvSpPr>
        <p:spPr/>
        <p:txBody>
          <a:bodyPr/>
          <a:lstStyle/>
          <a:p>
            <a:fld id="{8E671106-4F6D-43E7-A9BE-4064156D9F20}" type="datetimeFigureOut">
              <a:rPr lang="nl-NL" smtClean="0"/>
              <a:t>22-9-2018</a:t>
            </a:fld>
            <a:endParaRPr lang="nl-NL"/>
          </a:p>
        </p:txBody>
      </p:sp>
      <p:sp>
        <p:nvSpPr>
          <p:cNvPr id="3" name="Footer Placeholder 2">
            <a:extLst>
              <a:ext uri="{FF2B5EF4-FFF2-40B4-BE49-F238E27FC236}">
                <a16:creationId xmlns:a16="http://schemas.microsoft.com/office/drawing/2014/main" id="{19181B19-D47B-4502-8FE6-FCE7BA4B8DA7}"/>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098185C7-F518-4998-9CBB-C68342CBF357}"/>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285237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5120-631A-4E64-9914-24FF8D3B5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81989973-6596-484A-BD2A-2A6DE3F13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1F52C851-2EFB-45DC-A39F-76A6EDE3E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E02500-1ED9-49F7-9E85-F4E8A89CCD4D}"/>
              </a:ext>
            </a:extLst>
          </p:cNvPr>
          <p:cNvSpPr>
            <a:spLocks noGrp="1"/>
          </p:cNvSpPr>
          <p:nvPr>
            <p:ph type="dt" sz="half" idx="10"/>
          </p:nvPr>
        </p:nvSpPr>
        <p:spPr/>
        <p:txBody>
          <a:bodyPr/>
          <a:lstStyle/>
          <a:p>
            <a:fld id="{8E671106-4F6D-43E7-A9BE-4064156D9F20}" type="datetimeFigureOut">
              <a:rPr lang="nl-NL" smtClean="0"/>
              <a:t>22-9-2018</a:t>
            </a:fld>
            <a:endParaRPr lang="nl-NL"/>
          </a:p>
        </p:txBody>
      </p:sp>
      <p:sp>
        <p:nvSpPr>
          <p:cNvPr id="6" name="Footer Placeholder 5">
            <a:extLst>
              <a:ext uri="{FF2B5EF4-FFF2-40B4-BE49-F238E27FC236}">
                <a16:creationId xmlns:a16="http://schemas.microsoft.com/office/drawing/2014/main" id="{6577D602-E0B8-457B-B248-91F51D4A7F4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F8AF8CD-EA87-47A7-B322-85EC95303BC7}"/>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145851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AA87-3AB6-4F7E-BE8E-A5B914FA6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C82E2E9D-4D55-4162-95CF-14560041B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7EC306E3-8AF0-4659-AF2A-68D0F77D3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6DB7B2-67C2-4FE9-9ADC-3DD9533A1428}"/>
              </a:ext>
            </a:extLst>
          </p:cNvPr>
          <p:cNvSpPr>
            <a:spLocks noGrp="1"/>
          </p:cNvSpPr>
          <p:nvPr>
            <p:ph type="dt" sz="half" idx="10"/>
          </p:nvPr>
        </p:nvSpPr>
        <p:spPr/>
        <p:txBody>
          <a:bodyPr/>
          <a:lstStyle/>
          <a:p>
            <a:fld id="{8E671106-4F6D-43E7-A9BE-4064156D9F20}" type="datetimeFigureOut">
              <a:rPr lang="nl-NL" smtClean="0"/>
              <a:t>22-9-2018</a:t>
            </a:fld>
            <a:endParaRPr lang="nl-NL"/>
          </a:p>
        </p:txBody>
      </p:sp>
      <p:sp>
        <p:nvSpPr>
          <p:cNvPr id="6" name="Footer Placeholder 5">
            <a:extLst>
              <a:ext uri="{FF2B5EF4-FFF2-40B4-BE49-F238E27FC236}">
                <a16:creationId xmlns:a16="http://schemas.microsoft.com/office/drawing/2014/main" id="{8C7E01D3-D81B-4A84-B2D3-FB47E15364D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BC14DB4-15A6-4ADD-9962-BAF183DBBA58}"/>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56582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D4DB6-C2C6-426D-87B4-D2717D63E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689C944-BC2F-44CB-96FC-3E841B115B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B4FE657-BC1F-456F-8933-F1CA0AA8C2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71106-4F6D-43E7-A9BE-4064156D9F20}" type="datetimeFigureOut">
              <a:rPr lang="nl-NL" smtClean="0"/>
              <a:t>22-9-2018</a:t>
            </a:fld>
            <a:endParaRPr lang="nl-NL"/>
          </a:p>
        </p:txBody>
      </p:sp>
      <p:sp>
        <p:nvSpPr>
          <p:cNvPr id="5" name="Footer Placeholder 4">
            <a:extLst>
              <a:ext uri="{FF2B5EF4-FFF2-40B4-BE49-F238E27FC236}">
                <a16:creationId xmlns:a16="http://schemas.microsoft.com/office/drawing/2014/main" id="{5AEACFD5-DFD3-4013-B0FC-BC50F945ED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60D680AF-769E-4B38-973C-1EEFD45C0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173B1-8D55-4B97-BCCB-DD0D26675C31}" type="slidenum">
              <a:rPr lang="nl-NL" smtClean="0"/>
              <a:t>‹#›</a:t>
            </a:fld>
            <a:endParaRPr lang="nl-NL"/>
          </a:p>
        </p:txBody>
      </p:sp>
    </p:spTree>
    <p:extLst>
      <p:ext uri="{BB962C8B-B14F-4D97-AF65-F5344CB8AC3E}">
        <p14:creationId xmlns:p14="http://schemas.microsoft.com/office/powerpoint/2010/main" val="254114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hyperlink" Target="https://github.com/coolya/mps-generator-editor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s://confluence.jetbrains.com/download/attachments/85756181/MPS%2B2017.1%2BCookbooks.pdf?version=1&amp;modificationDate=1491299529000&amp;api=v2" TargetMode="External"/><Relationship Id="rId3" Type="http://schemas.openxmlformats.org/officeDocument/2006/relationships/hyperlink" Target="https://coolya.github.io/maintainable-generators/" TargetMode="External"/><Relationship Id="rId7" Type="http://schemas.openxmlformats.org/officeDocument/2006/relationships/hyperlink" Target="https://confluence.jetbrains.com/display/MPSD20182/Generator+Demos" TargetMode="External"/><Relationship Id="rId2" Type="http://schemas.openxmlformats.org/officeDocument/2006/relationships/hyperlink" Target="https://confluence.jetbrains.com/display/MPSD20182/Generator" TargetMode="External"/><Relationship Id="rId1" Type="http://schemas.openxmlformats.org/officeDocument/2006/relationships/slideLayout" Target="../slideLayouts/slideLayout2.xml"/><Relationship Id="rId6" Type="http://schemas.openxmlformats.org/officeDocument/2006/relationships/hyperlink" Target="https://confluence.jetbrains.com/display/MPSD20182/Generator+User+Guide+Demo6#GeneratorUserGuideDemo6-generationtracertool" TargetMode="External"/><Relationship Id="rId5" Type="http://schemas.openxmlformats.org/officeDocument/2006/relationships/hyperlink" Target="https://confluence.jetbrains.com/display/MPSD20182/Generator+User+Guide+Demo6#GeneratorUserGuideDemo6-savingtransientmodels" TargetMode="External"/><Relationship Id="rId4" Type="http://schemas.openxmlformats.org/officeDocument/2006/relationships/hyperlink" Target="https://confluence.jetbrains.com/display/MPSD20182/Generator+cookboo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BE0F-0EFB-46B6-9626-257425011896}"/>
              </a:ext>
            </a:extLst>
          </p:cNvPr>
          <p:cNvSpPr>
            <a:spLocks noGrp="1"/>
          </p:cNvSpPr>
          <p:nvPr>
            <p:ph type="ctrTitle"/>
          </p:nvPr>
        </p:nvSpPr>
        <p:spPr/>
        <p:txBody>
          <a:bodyPr/>
          <a:lstStyle/>
          <a:p>
            <a:r>
              <a:rPr lang="nl-NL" dirty="0"/>
              <a:t>MPS Generators</a:t>
            </a:r>
          </a:p>
        </p:txBody>
      </p:sp>
      <p:sp>
        <p:nvSpPr>
          <p:cNvPr id="3" name="Subtitle 2">
            <a:extLst>
              <a:ext uri="{FF2B5EF4-FFF2-40B4-BE49-F238E27FC236}">
                <a16:creationId xmlns:a16="http://schemas.microsoft.com/office/drawing/2014/main" id="{4E91625E-9B8F-489E-A3C4-43C03A00B106}"/>
              </a:ext>
            </a:extLst>
          </p:cNvPr>
          <p:cNvSpPr>
            <a:spLocks noGrp="1"/>
          </p:cNvSpPr>
          <p:nvPr>
            <p:ph type="subTitle" idx="1"/>
          </p:nvPr>
        </p:nvSpPr>
        <p:spPr>
          <a:xfrm>
            <a:off x="1524000" y="3602038"/>
            <a:ext cx="9144000" cy="1655762"/>
          </a:xfrm>
        </p:spPr>
        <p:txBody>
          <a:bodyPr/>
          <a:lstStyle/>
          <a:p>
            <a:r>
              <a:rPr lang="nl-NL" dirty="0"/>
              <a:t>Eugen Schindler</a:t>
            </a:r>
          </a:p>
        </p:txBody>
      </p:sp>
      <p:sp>
        <p:nvSpPr>
          <p:cNvPr id="4" name="Subtitle 2">
            <a:extLst>
              <a:ext uri="{FF2B5EF4-FFF2-40B4-BE49-F238E27FC236}">
                <a16:creationId xmlns:a16="http://schemas.microsoft.com/office/drawing/2014/main" id="{402D7AC0-564F-4BE6-9A49-FC8D1C479AEE}"/>
              </a:ext>
            </a:extLst>
          </p:cNvPr>
          <p:cNvSpPr txBox="1">
            <a:spLocks/>
          </p:cNvSpPr>
          <p:nvPr/>
        </p:nvSpPr>
        <p:spPr>
          <a:xfrm>
            <a:off x="1534160" y="435387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600" dirty="0"/>
              <a:t>Inspired by the MPS user manual and the “building maintainable generators” guide from Itemis</a:t>
            </a:r>
          </a:p>
        </p:txBody>
      </p:sp>
    </p:spTree>
    <p:extLst>
      <p:ext uri="{BB962C8B-B14F-4D97-AF65-F5344CB8AC3E}">
        <p14:creationId xmlns:p14="http://schemas.microsoft.com/office/powerpoint/2010/main" val="371780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5DBBE2F-86FC-4957-96F5-2199B0E15FCE}"/>
              </a:ext>
            </a:extLst>
          </p:cNvPr>
          <p:cNvPicPr>
            <a:picLocks noChangeAspect="1"/>
          </p:cNvPicPr>
          <p:nvPr/>
        </p:nvPicPr>
        <p:blipFill>
          <a:blip r:embed="rId2"/>
          <a:stretch>
            <a:fillRect/>
          </a:stretch>
        </p:blipFill>
        <p:spPr>
          <a:xfrm>
            <a:off x="3261360" y="3217113"/>
            <a:ext cx="8920482" cy="3640887"/>
          </a:xfrm>
          <a:prstGeom prst="rect">
            <a:avLst/>
          </a:prstGeom>
        </p:spPr>
      </p:pic>
      <p:sp>
        <p:nvSpPr>
          <p:cNvPr id="23" name="Rectangle 22">
            <a:extLst>
              <a:ext uri="{FF2B5EF4-FFF2-40B4-BE49-F238E27FC236}">
                <a16:creationId xmlns:a16="http://schemas.microsoft.com/office/drawing/2014/main" id="{279F92DD-43D1-4CF9-B446-48C569AFD4F2}"/>
              </a:ext>
            </a:extLst>
          </p:cNvPr>
          <p:cNvSpPr/>
          <p:nvPr/>
        </p:nvSpPr>
        <p:spPr>
          <a:xfrm>
            <a:off x="3153554" y="2834640"/>
            <a:ext cx="9028287" cy="4023360"/>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Root template</a:t>
            </a:r>
          </a:p>
        </p:txBody>
      </p:sp>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p:txBody>
          <a:bodyPr>
            <a:normAutofit/>
          </a:bodyPr>
          <a:lstStyle/>
          <a:p>
            <a:endParaRPr lang="en-US" sz="2400" dirty="0"/>
          </a:p>
          <a:p>
            <a:r>
              <a:rPr lang="en-US" sz="2400" dirty="0"/>
              <a:t>External template (lives in a root node) </a:t>
            </a:r>
            <a:r>
              <a:rPr lang="en-US" sz="2400" dirty="0">
                <a:sym typeface="Wingdings" panose="05000000000000000000" pitchFamily="2" charset="2"/>
              </a:rPr>
              <a:t> for producing a </a:t>
            </a:r>
            <a:br>
              <a:rPr lang="en-US" sz="2400" dirty="0">
                <a:sym typeface="Wingdings" panose="05000000000000000000" pitchFamily="2" charset="2"/>
              </a:rPr>
            </a:br>
            <a:r>
              <a:rPr lang="en-US" sz="2400" dirty="0">
                <a:sym typeface="Wingdings" panose="05000000000000000000" pitchFamily="2" charset="2"/>
              </a:rPr>
              <a:t>non-root node:</a:t>
            </a:r>
            <a:endParaRPr lang="en-US" sz="2400" dirty="0"/>
          </a:p>
        </p:txBody>
      </p:sp>
      <p:sp>
        <p:nvSpPr>
          <p:cNvPr id="13" name="Rectangle 12">
            <a:extLst>
              <a:ext uri="{FF2B5EF4-FFF2-40B4-BE49-F238E27FC236}">
                <a16:creationId xmlns:a16="http://schemas.microsoft.com/office/drawing/2014/main" id="{77AC3FBE-A15F-46E1-8871-060412671803}"/>
              </a:ext>
            </a:extLst>
          </p:cNvPr>
          <p:cNvSpPr/>
          <p:nvPr/>
        </p:nvSpPr>
        <p:spPr>
          <a:xfrm>
            <a:off x="1656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18" name="Rectangle 17">
            <a:extLst>
              <a:ext uri="{FF2B5EF4-FFF2-40B4-BE49-F238E27FC236}">
                <a16:creationId xmlns:a16="http://schemas.microsoft.com/office/drawing/2014/main" id="{EC778CEB-1B04-434A-90F1-90CC88317EDA}"/>
              </a:ext>
            </a:extLst>
          </p:cNvPr>
          <p:cNvSpPr/>
          <p:nvPr/>
        </p:nvSpPr>
        <p:spPr>
          <a:xfrm>
            <a:off x="6990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19" name="Rectangle 18">
            <a:extLst>
              <a:ext uri="{FF2B5EF4-FFF2-40B4-BE49-F238E27FC236}">
                <a16:creationId xmlns:a16="http://schemas.microsoft.com/office/drawing/2014/main" id="{05BF6337-9A3D-40B7-9858-E6FA7E94671F}"/>
              </a:ext>
            </a:extLst>
          </p:cNvPr>
          <p:cNvSpPr/>
          <p:nvPr/>
        </p:nvSpPr>
        <p:spPr>
          <a:xfrm>
            <a:off x="435864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20" name="Straight Arrow Connector 19">
            <a:extLst>
              <a:ext uri="{FF2B5EF4-FFF2-40B4-BE49-F238E27FC236}">
                <a16:creationId xmlns:a16="http://schemas.microsoft.com/office/drawing/2014/main" id="{4DB16C46-7B5E-4917-BA92-E5E5B3D655B9}"/>
              </a:ext>
            </a:extLst>
          </p:cNvPr>
          <p:cNvCxnSpPr>
            <a:cxnSpLocks/>
            <a:stCxn id="19" idx="3"/>
            <a:endCxn id="18" idx="1"/>
          </p:cNvCxnSpPr>
          <p:nvPr/>
        </p:nvCxnSpPr>
        <p:spPr>
          <a:xfrm>
            <a:off x="5821681" y="175260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914135-0B15-48CC-9682-63D39C8121A9}"/>
              </a:ext>
            </a:extLst>
          </p:cNvPr>
          <p:cNvCxnSpPr>
            <a:cxnSpLocks/>
            <a:stCxn id="13" idx="3"/>
            <a:endCxn id="19" idx="1"/>
          </p:cNvCxnSpPr>
          <p:nvPr/>
        </p:nvCxnSpPr>
        <p:spPr>
          <a:xfrm>
            <a:off x="3119120" y="175260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0AC74E7-E3F1-4488-9A61-93BC2824FFA1}"/>
              </a:ext>
            </a:extLst>
          </p:cNvPr>
          <p:cNvPicPr>
            <a:picLocks noChangeAspect="1"/>
          </p:cNvPicPr>
          <p:nvPr/>
        </p:nvPicPr>
        <p:blipFill>
          <a:blip r:embed="rId3"/>
          <a:stretch>
            <a:fillRect/>
          </a:stretch>
        </p:blipFill>
        <p:spPr>
          <a:xfrm>
            <a:off x="9103362" y="530189"/>
            <a:ext cx="2800494" cy="2679838"/>
          </a:xfrm>
          <a:prstGeom prst="rect">
            <a:avLst/>
          </a:prstGeom>
        </p:spPr>
      </p:pic>
      <p:pic>
        <p:nvPicPr>
          <p:cNvPr id="9" name="Picture 8">
            <a:extLst>
              <a:ext uri="{FF2B5EF4-FFF2-40B4-BE49-F238E27FC236}">
                <a16:creationId xmlns:a16="http://schemas.microsoft.com/office/drawing/2014/main" id="{0BA42ED3-8A72-4F22-97D3-EE1381C60E6B}"/>
              </a:ext>
            </a:extLst>
          </p:cNvPr>
          <p:cNvPicPr>
            <a:picLocks noChangeAspect="1"/>
          </p:cNvPicPr>
          <p:nvPr/>
        </p:nvPicPr>
        <p:blipFill>
          <a:blip r:embed="rId4"/>
          <a:stretch>
            <a:fillRect/>
          </a:stretch>
        </p:blipFill>
        <p:spPr>
          <a:xfrm>
            <a:off x="206864" y="5619712"/>
            <a:ext cx="2932575" cy="693617"/>
          </a:xfrm>
          <a:prstGeom prst="rect">
            <a:avLst/>
          </a:prstGeom>
        </p:spPr>
      </p:pic>
      <p:sp>
        <p:nvSpPr>
          <p:cNvPr id="22" name="Rectangle 21">
            <a:extLst>
              <a:ext uri="{FF2B5EF4-FFF2-40B4-BE49-F238E27FC236}">
                <a16:creationId xmlns:a16="http://schemas.microsoft.com/office/drawing/2014/main" id="{94CB81E4-A223-444C-88A4-F28BA6CED35D}"/>
              </a:ext>
            </a:extLst>
          </p:cNvPr>
          <p:cNvSpPr/>
          <p:nvPr/>
        </p:nvSpPr>
        <p:spPr>
          <a:xfrm>
            <a:off x="64915" y="5282350"/>
            <a:ext cx="3182330" cy="123513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Tree>
    <p:extLst>
      <p:ext uri="{BB962C8B-B14F-4D97-AF65-F5344CB8AC3E}">
        <p14:creationId xmlns:p14="http://schemas.microsoft.com/office/powerpoint/2010/main" val="382602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B4FB79-6AA7-40D6-BBB4-9D1E1A04D877}"/>
              </a:ext>
            </a:extLst>
          </p:cNvPr>
          <p:cNvPicPr>
            <a:picLocks noChangeAspect="1"/>
          </p:cNvPicPr>
          <p:nvPr/>
        </p:nvPicPr>
        <p:blipFill>
          <a:blip r:embed="rId2"/>
          <a:stretch>
            <a:fillRect/>
          </a:stretch>
        </p:blipFill>
        <p:spPr>
          <a:xfrm>
            <a:off x="4088982" y="4469709"/>
            <a:ext cx="7741214" cy="761999"/>
          </a:xfrm>
          <a:prstGeom prst="rect">
            <a:avLst/>
          </a:prstGeom>
        </p:spPr>
      </p:pic>
      <p:sp>
        <p:nvSpPr>
          <p:cNvPr id="6" name="Rectangle 5">
            <a:extLst>
              <a:ext uri="{FF2B5EF4-FFF2-40B4-BE49-F238E27FC236}">
                <a16:creationId xmlns:a16="http://schemas.microsoft.com/office/drawing/2014/main" id="{612BF548-5B21-45B3-A9DF-9B8B62CDB802}"/>
              </a:ext>
            </a:extLst>
          </p:cNvPr>
          <p:cNvSpPr/>
          <p:nvPr/>
        </p:nvSpPr>
        <p:spPr>
          <a:xfrm>
            <a:off x="3738880" y="3982720"/>
            <a:ext cx="8164976" cy="1503680"/>
          </a:xfrm>
          <a:prstGeom prst="rect">
            <a:avLst/>
          </a:prstGeom>
          <a:solidFill>
            <a:schemeClr val="accent6">
              <a:alpha val="32000"/>
            </a:schemeClr>
          </a:solidFill>
          <a:ln/>
        </p:spPr>
        <p:style>
          <a:lnRef idx="3">
            <a:schemeClr val="lt1"/>
          </a:lnRef>
          <a:fillRef idx="1">
            <a:schemeClr val="accent6"/>
          </a:fillRef>
          <a:effectRef idx="1">
            <a:schemeClr val="accent6"/>
          </a:effectRef>
          <a:fontRef idx="minor">
            <a:schemeClr val="lt1"/>
          </a:fontRef>
        </p:style>
        <p:txBody>
          <a:bodyPr rtlCol="0" anchor="t"/>
          <a:lstStyle/>
          <a:p>
            <a:r>
              <a:rPr lang="nl-NL" dirty="0">
                <a:solidFill>
                  <a:schemeClr val="tx1"/>
                </a:solidFill>
              </a:rPr>
              <a:t>Generator rule</a:t>
            </a:r>
          </a:p>
        </p:txBody>
      </p:sp>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p:txBody>
          <a:bodyPr>
            <a:normAutofit/>
          </a:bodyPr>
          <a:lstStyle/>
          <a:p>
            <a:endParaRPr lang="en-US" sz="2400" dirty="0"/>
          </a:p>
          <a:p>
            <a:r>
              <a:rPr lang="en-US" sz="2400" dirty="0"/>
              <a:t>Inline template (directly inside a generator rule) </a:t>
            </a:r>
            <a:r>
              <a:rPr lang="en-US" sz="2400" dirty="0">
                <a:sym typeface="Wingdings" panose="05000000000000000000" pitchFamily="2" charset="2"/>
              </a:rPr>
              <a:t> for </a:t>
            </a:r>
            <a:br>
              <a:rPr lang="en-US" sz="2400" dirty="0">
                <a:sym typeface="Wingdings" panose="05000000000000000000" pitchFamily="2" charset="2"/>
              </a:rPr>
            </a:br>
            <a:r>
              <a:rPr lang="en-US" sz="2400" dirty="0">
                <a:sym typeface="Wingdings" panose="05000000000000000000" pitchFamily="2" charset="2"/>
              </a:rPr>
              <a:t>producing a non-root node:</a:t>
            </a:r>
            <a:endParaRPr lang="en-US" sz="2400" dirty="0"/>
          </a:p>
        </p:txBody>
      </p:sp>
      <p:sp>
        <p:nvSpPr>
          <p:cNvPr id="13" name="Rectangle 12">
            <a:extLst>
              <a:ext uri="{FF2B5EF4-FFF2-40B4-BE49-F238E27FC236}">
                <a16:creationId xmlns:a16="http://schemas.microsoft.com/office/drawing/2014/main" id="{77AC3FBE-A15F-46E1-8871-060412671803}"/>
              </a:ext>
            </a:extLst>
          </p:cNvPr>
          <p:cNvSpPr/>
          <p:nvPr/>
        </p:nvSpPr>
        <p:spPr>
          <a:xfrm>
            <a:off x="1656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18" name="Rectangle 17">
            <a:extLst>
              <a:ext uri="{FF2B5EF4-FFF2-40B4-BE49-F238E27FC236}">
                <a16:creationId xmlns:a16="http://schemas.microsoft.com/office/drawing/2014/main" id="{EC778CEB-1B04-434A-90F1-90CC88317EDA}"/>
              </a:ext>
            </a:extLst>
          </p:cNvPr>
          <p:cNvSpPr/>
          <p:nvPr/>
        </p:nvSpPr>
        <p:spPr>
          <a:xfrm>
            <a:off x="6990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19" name="Rectangle 18">
            <a:extLst>
              <a:ext uri="{FF2B5EF4-FFF2-40B4-BE49-F238E27FC236}">
                <a16:creationId xmlns:a16="http://schemas.microsoft.com/office/drawing/2014/main" id="{05BF6337-9A3D-40B7-9858-E6FA7E94671F}"/>
              </a:ext>
            </a:extLst>
          </p:cNvPr>
          <p:cNvSpPr/>
          <p:nvPr/>
        </p:nvSpPr>
        <p:spPr>
          <a:xfrm>
            <a:off x="435864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20" name="Straight Arrow Connector 19">
            <a:extLst>
              <a:ext uri="{FF2B5EF4-FFF2-40B4-BE49-F238E27FC236}">
                <a16:creationId xmlns:a16="http://schemas.microsoft.com/office/drawing/2014/main" id="{4DB16C46-7B5E-4917-BA92-E5E5B3D655B9}"/>
              </a:ext>
            </a:extLst>
          </p:cNvPr>
          <p:cNvCxnSpPr>
            <a:cxnSpLocks/>
            <a:stCxn id="19" idx="3"/>
            <a:endCxn id="18" idx="1"/>
          </p:cNvCxnSpPr>
          <p:nvPr/>
        </p:nvCxnSpPr>
        <p:spPr>
          <a:xfrm>
            <a:off x="5821681" y="175260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914135-0B15-48CC-9682-63D39C8121A9}"/>
              </a:ext>
            </a:extLst>
          </p:cNvPr>
          <p:cNvCxnSpPr>
            <a:cxnSpLocks/>
            <a:stCxn id="13" idx="3"/>
            <a:endCxn id="19" idx="1"/>
          </p:cNvCxnSpPr>
          <p:nvPr/>
        </p:nvCxnSpPr>
        <p:spPr>
          <a:xfrm>
            <a:off x="3119120" y="175260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0AC74E7-E3F1-4488-9A61-93BC2824FFA1}"/>
              </a:ext>
            </a:extLst>
          </p:cNvPr>
          <p:cNvPicPr>
            <a:picLocks noChangeAspect="1"/>
          </p:cNvPicPr>
          <p:nvPr/>
        </p:nvPicPr>
        <p:blipFill>
          <a:blip r:embed="rId3"/>
          <a:stretch>
            <a:fillRect/>
          </a:stretch>
        </p:blipFill>
        <p:spPr>
          <a:xfrm>
            <a:off x="9204962" y="530189"/>
            <a:ext cx="2800494" cy="2679838"/>
          </a:xfrm>
          <a:prstGeom prst="rect">
            <a:avLst/>
          </a:prstGeom>
        </p:spPr>
      </p:pic>
      <p:pic>
        <p:nvPicPr>
          <p:cNvPr id="9" name="Picture 8">
            <a:extLst>
              <a:ext uri="{FF2B5EF4-FFF2-40B4-BE49-F238E27FC236}">
                <a16:creationId xmlns:a16="http://schemas.microsoft.com/office/drawing/2014/main" id="{0BA42ED3-8A72-4F22-97D3-EE1381C60E6B}"/>
              </a:ext>
            </a:extLst>
          </p:cNvPr>
          <p:cNvPicPr>
            <a:picLocks noChangeAspect="1"/>
          </p:cNvPicPr>
          <p:nvPr/>
        </p:nvPicPr>
        <p:blipFill>
          <a:blip r:embed="rId4"/>
          <a:stretch>
            <a:fillRect/>
          </a:stretch>
        </p:blipFill>
        <p:spPr>
          <a:xfrm>
            <a:off x="430384" y="4491952"/>
            <a:ext cx="2932575" cy="693617"/>
          </a:xfrm>
          <a:prstGeom prst="rect">
            <a:avLst/>
          </a:prstGeom>
        </p:spPr>
      </p:pic>
      <p:sp>
        <p:nvSpPr>
          <p:cNvPr id="15" name="Rectangle 14">
            <a:extLst>
              <a:ext uri="{FF2B5EF4-FFF2-40B4-BE49-F238E27FC236}">
                <a16:creationId xmlns:a16="http://schemas.microsoft.com/office/drawing/2014/main" id="{0512A672-190A-490F-850F-E76A47C03DFF}"/>
              </a:ext>
            </a:extLst>
          </p:cNvPr>
          <p:cNvSpPr/>
          <p:nvPr/>
        </p:nvSpPr>
        <p:spPr>
          <a:xfrm>
            <a:off x="230014" y="4098868"/>
            <a:ext cx="3182330" cy="123513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
        <p:nvSpPr>
          <p:cNvPr id="16" name="Rectangle 15">
            <a:extLst>
              <a:ext uri="{FF2B5EF4-FFF2-40B4-BE49-F238E27FC236}">
                <a16:creationId xmlns:a16="http://schemas.microsoft.com/office/drawing/2014/main" id="{D2DB15DA-AAF0-4FBD-8476-A175DA2E3867}"/>
              </a:ext>
            </a:extLst>
          </p:cNvPr>
          <p:cNvSpPr/>
          <p:nvPr/>
        </p:nvSpPr>
        <p:spPr>
          <a:xfrm>
            <a:off x="6617134" y="4131542"/>
            <a:ext cx="5213061" cy="123513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Inline template</a:t>
            </a:r>
          </a:p>
        </p:txBody>
      </p:sp>
    </p:spTree>
    <p:extLst>
      <p:ext uri="{BB962C8B-B14F-4D97-AF65-F5344CB8AC3E}">
        <p14:creationId xmlns:p14="http://schemas.microsoft.com/office/powerpoint/2010/main" val="302690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a:xfrm>
            <a:off x="838200" y="1368425"/>
            <a:ext cx="10515600" cy="4351338"/>
          </a:xfrm>
        </p:spPr>
        <p:txBody>
          <a:bodyPr>
            <a:normAutofit/>
          </a:bodyPr>
          <a:lstStyle/>
          <a:p>
            <a:r>
              <a:rPr lang="en-US" dirty="0"/>
              <a:t>The actual template code is 'wrapped' in a </a:t>
            </a:r>
            <a:r>
              <a:rPr lang="en-US" b="1" dirty="0"/>
              <a:t>template fragment</a:t>
            </a:r>
            <a:r>
              <a:rPr lang="en-US" dirty="0"/>
              <a:t>. Any code outside template fragment is not used in transformation and serves as a context (for example you can have a Java class, but export only one of its method as a template).</a:t>
            </a:r>
            <a:endParaRPr lang="en-US" sz="2400" dirty="0"/>
          </a:p>
        </p:txBody>
      </p:sp>
      <p:pic>
        <p:nvPicPr>
          <p:cNvPr id="17" name="Picture 16">
            <a:extLst>
              <a:ext uri="{FF2B5EF4-FFF2-40B4-BE49-F238E27FC236}">
                <a16:creationId xmlns:a16="http://schemas.microsoft.com/office/drawing/2014/main" id="{6878FB1E-2F08-4CF3-89BF-73F419264BC8}"/>
              </a:ext>
            </a:extLst>
          </p:cNvPr>
          <p:cNvPicPr>
            <a:picLocks noChangeAspect="1"/>
          </p:cNvPicPr>
          <p:nvPr/>
        </p:nvPicPr>
        <p:blipFill>
          <a:blip r:embed="rId2"/>
          <a:stretch>
            <a:fillRect/>
          </a:stretch>
        </p:blipFill>
        <p:spPr>
          <a:xfrm>
            <a:off x="1422399" y="3042949"/>
            <a:ext cx="9347202" cy="3815052"/>
          </a:xfrm>
          <a:prstGeom prst="rect">
            <a:avLst/>
          </a:prstGeom>
        </p:spPr>
      </p:pic>
      <p:sp>
        <p:nvSpPr>
          <p:cNvPr id="22" name="Rectangle 21">
            <a:extLst>
              <a:ext uri="{FF2B5EF4-FFF2-40B4-BE49-F238E27FC236}">
                <a16:creationId xmlns:a16="http://schemas.microsoft.com/office/drawing/2014/main" id="{A91352A2-C509-44A7-8319-894C4DFAA479}"/>
              </a:ext>
            </a:extLst>
          </p:cNvPr>
          <p:cNvSpPr/>
          <p:nvPr/>
        </p:nvSpPr>
        <p:spPr>
          <a:xfrm>
            <a:off x="508000" y="4876800"/>
            <a:ext cx="10353040" cy="1798320"/>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Fragment</a:t>
            </a:r>
          </a:p>
        </p:txBody>
      </p:sp>
    </p:spTree>
    <p:extLst>
      <p:ext uri="{BB962C8B-B14F-4D97-AF65-F5344CB8AC3E}">
        <p14:creationId xmlns:p14="http://schemas.microsoft.com/office/powerpoint/2010/main" val="62070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b="1"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335986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property</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10515600" cy="4351338"/>
          </a:xfrm>
        </p:spPr>
        <p:txBody>
          <a:bodyPr/>
          <a:lstStyle/>
          <a:p>
            <a:r>
              <a:rPr lang="en-US" dirty="0"/>
              <a:t>The code in templates can be parameterized through </a:t>
            </a:r>
            <a:r>
              <a:rPr lang="en-US" b="1" dirty="0"/>
              <a:t>macros</a:t>
            </a:r>
            <a:r>
              <a:rPr lang="en-US" dirty="0"/>
              <a:t>. The generator language defines three kinds of macros:</a:t>
            </a:r>
          </a:p>
          <a:p>
            <a:pPr lvl="1"/>
            <a:r>
              <a:rPr lang="en-US" b="1" dirty="0"/>
              <a:t>property macro</a:t>
            </a:r>
            <a:r>
              <a:rPr lang="en-US" dirty="0"/>
              <a:t> - computes a property value;</a:t>
            </a:r>
          </a:p>
          <a:p>
            <a:pPr lvl="1"/>
            <a:r>
              <a:rPr lang="en-US" b="1" dirty="0"/>
              <a:t>reference macro</a:t>
            </a:r>
            <a:r>
              <a:rPr lang="en-US" dirty="0"/>
              <a:t> - computes the target (node) of a reference;</a:t>
            </a:r>
          </a:p>
          <a:p>
            <a:pPr lvl="1"/>
            <a:r>
              <a:rPr lang="en-US" b="1" dirty="0"/>
              <a:t>node macro</a:t>
            </a:r>
            <a:r>
              <a:rPr lang="en-US" dirty="0"/>
              <a:t> - used to control template filling at generation time. There are several versions of node macro: IF, LOOP, INCLUDE, CALL, SWITCH, COPY-SRC, COPY-SRCL, MAP-SRC, MAP-SRCL, and WEAVE.</a:t>
            </a:r>
          </a:p>
          <a:p>
            <a:r>
              <a:rPr lang="en-US" dirty="0"/>
              <a:t>Property macro:</a:t>
            </a:r>
          </a:p>
        </p:txBody>
      </p:sp>
      <p:pic>
        <p:nvPicPr>
          <p:cNvPr id="4" name="Picture 3">
            <a:extLst>
              <a:ext uri="{FF2B5EF4-FFF2-40B4-BE49-F238E27FC236}">
                <a16:creationId xmlns:a16="http://schemas.microsoft.com/office/drawing/2014/main" id="{E9F923CE-0CC3-4B63-9B28-9E0F3E197003}"/>
              </a:ext>
            </a:extLst>
          </p:cNvPr>
          <p:cNvPicPr>
            <a:picLocks noChangeAspect="1"/>
          </p:cNvPicPr>
          <p:nvPr/>
        </p:nvPicPr>
        <p:blipFill>
          <a:blip r:embed="rId2"/>
          <a:stretch>
            <a:fillRect/>
          </a:stretch>
        </p:blipFill>
        <p:spPr>
          <a:xfrm>
            <a:off x="5553548" y="4152766"/>
            <a:ext cx="6286823" cy="2616334"/>
          </a:xfrm>
          <a:prstGeom prst="rect">
            <a:avLst/>
          </a:prstGeom>
        </p:spPr>
      </p:pic>
      <p:sp>
        <p:nvSpPr>
          <p:cNvPr id="5" name="Rectangle 4">
            <a:extLst>
              <a:ext uri="{FF2B5EF4-FFF2-40B4-BE49-F238E27FC236}">
                <a16:creationId xmlns:a16="http://schemas.microsoft.com/office/drawing/2014/main" id="{038158FD-FB47-4F9A-A3A6-B81EF97C777C}"/>
              </a:ext>
            </a:extLst>
          </p:cNvPr>
          <p:cNvSpPr/>
          <p:nvPr/>
        </p:nvSpPr>
        <p:spPr>
          <a:xfrm>
            <a:off x="5273040" y="3983420"/>
            <a:ext cx="6553199" cy="2785679"/>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pic>
        <p:nvPicPr>
          <p:cNvPr id="6" name="Picture 5">
            <a:extLst>
              <a:ext uri="{FF2B5EF4-FFF2-40B4-BE49-F238E27FC236}">
                <a16:creationId xmlns:a16="http://schemas.microsoft.com/office/drawing/2014/main" id="{7D599701-0DDA-49D6-AEFF-C3CD85748BC6}"/>
              </a:ext>
            </a:extLst>
          </p:cNvPr>
          <p:cNvPicPr>
            <a:picLocks noChangeAspect="1"/>
          </p:cNvPicPr>
          <p:nvPr/>
        </p:nvPicPr>
        <p:blipFill>
          <a:blip r:embed="rId3"/>
          <a:stretch>
            <a:fillRect/>
          </a:stretch>
        </p:blipFill>
        <p:spPr>
          <a:xfrm>
            <a:off x="166283" y="4558665"/>
            <a:ext cx="2776119" cy="2105660"/>
          </a:xfrm>
          <a:prstGeom prst="rect">
            <a:avLst/>
          </a:prstGeom>
        </p:spPr>
      </p:pic>
      <p:pic>
        <p:nvPicPr>
          <p:cNvPr id="7" name="Picture 6">
            <a:extLst>
              <a:ext uri="{FF2B5EF4-FFF2-40B4-BE49-F238E27FC236}">
                <a16:creationId xmlns:a16="http://schemas.microsoft.com/office/drawing/2014/main" id="{20A3CD42-E1EA-40B4-A1FF-ACE3F8453640}"/>
              </a:ext>
            </a:extLst>
          </p:cNvPr>
          <p:cNvPicPr>
            <a:picLocks noChangeAspect="1"/>
          </p:cNvPicPr>
          <p:nvPr/>
        </p:nvPicPr>
        <p:blipFill>
          <a:blip r:embed="rId4"/>
          <a:stretch>
            <a:fillRect/>
          </a:stretch>
        </p:blipFill>
        <p:spPr>
          <a:xfrm>
            <a:off x="2512499" y="5308857"/>
            <a:ext cx="2697847" cy="1449733"/>
          </a:xfrm>
          <a:prstGeom prst="rect">
            <a:avLst/>
          </a:prstGeom>
        </p:spPr>
      </p:pic>
      <p:pic>
        <p:nvPicPr>
          <p:cNvPr id="8" name="Picture 7">
            <a:extLst>
              <a:ext uri="{FF2B5EF4-FFF2-40B4-BE49-F238E27FC236}">
                <a16:creationId xmlns:a16="http://schemas.microsoft.com/office/drawing/2014/main" id="{223CB29F-70A1-4F67-ACD9-E51EB95CD3F4}"/>
              </a:ext>
            </a:extLst>
          </p:cNvPr>
          <p:cNvPicPr>
            <a:picLocks noChangeAspect="1"/>
          </p:cNvPicPr>
          <p:nvPr/>
        </p:nvPicPr>
        <p:blipFill>
          <a:blip r:embed="rId5"/>
          <a:stretch>
            <a:fillRect/>
          </a:stretch>
        </p:blipFill>
        <p:spPr>
          <a:xfrm>
            <a:off x="8180323" y="346650"/>
            <a:ext cx="3954042" cy="935216"/>
          </a:xfrm>
          <a:prstGeom prst="rect">
            <a:avLst/>
          </a:prstGeom>
        </p:spPr>
      </p:pic>
      <p:sp>
        <p:nvSpPr>
          <p:cNvPr id="9" name="Rectangle 8">
            <a:extLst>
              <a:ext uri="{FF2B5EF4-FFF2-40B4-BE49-F238E27FC236}">
                <a16:creationId xmlns:a16="http://schemas.microsoft.com/office/drawing/2014/main" id="{FE18349A-FDA7-483B-8D50-F81BC87C46A8}"/>
              </a:ext>
            </a:extLst>
          </p:cNvPr>
          <p:cNvSpPr/>
          <p:nvPr/>
        </p:nvSpPr>
        <p:spPr>
          <a:xfrm>
            <a:off x="8097520" y="0"/>
            <a:ext cx="4094480" cy="1347727"/>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
        <p:nvSpPr>
          <p:cNvPr id="10" name="Rectangle 9">
            <a:extLst>
              <a:ext uri="{FF2B5EF4-FFF2-40B4-BE49-F238E27FC236}">
                <a16:creationId xmlns:a16="http://schemas.microsoft.com/office/drawing/2014/main" id="{EEF9C804-99C2-404B-925B-A3A8B1ABDCA5}"/>
              </a:ext>
            </a:extLst>
          </p:cNvPr>
          <p:cNvSpPr/>
          <p:nvPr/>
        </p:nvSpPr>
        <p:spPr>
          <a:xfrm>
            <a:off x="57635" y="4466896"/>
            <a:ext cx="2864241" cy="2301765"/>
          </a:xfrm>
          <a:prstGeom prst="rect">
            <a:avLst/>
          </a:prstGeom>
          <a:solidFill>
            <a:schemeClr val="accent3">
              <a:alpha val="17000"/>
            </a:schemeClr>
          </a:solidFill>
          <a:ln/>
        </p:spPr>
        <p:style>
          <a:lnRef idx="3">
            <a:schemeClr val="lt1"/>
          </a:lnRef>
          <a:fillRef idx="1">
            <a:schemeClr val="accent3"/>
          </a:fillRef>
          <a:effectRef idx="1">
            <a:schemeClr val="accent3"/>
          </a:effectRef>
          <a:fontRef idx="minor">
            <a:schemeClr val="lt1"/>
          </a:fontRef>
        </p:style>
        <p:txBody>
          <a:bodyPr rtlCol="0" anchor="t"/>
          <a:lstStyle/>
          <a:p>
            <a:endParaRPr lang="nl-NL" dirty="0">
              <a:solidFill>
                <a:schemeClr val="tx1"/>
              </a:solidFill>
            </a:endParaRPr>
          </a:p>
        </p:txBody>
      </p:sp>
      <p:sp>
        <p:nvSpPr>
          <p:cNvPr id="11" name="Rectangle 10">
            <a:extLst>
              <a:ext uri="{FF2B5EF4-FFF2-40B4-BE49-F238E27FC236}">
                <a16:creationId xmlns:a16="http://schemas.microsoft.com/office/drawing/2014/main" id="{61EEEDF4-3A62-4809-B24B-268DCC9D3D6A}"/>
              </a:ext>
            </a:extLst>
          </p:cNvPr>
          <p:cNvSpPr/>
          <p:nvPr/>
        </p:nvSpPr>
        <p:spPr>
          <a:xfrm>
            <a:off x="2468660" y="5298786"/>
            <a:ext cx="2765492" cy="1532938"/>
          </a:xfrm>
          <a:prstGeom prst="rect">
            <a:avLst/>
          </a:prstGeom>
          <a:solidFill>
            <a:schemeClr val="accent3">
              <a:alpha val="17000"/>
            </a:schemeClr>
          </a:solidFill>
          <a:ln/>
        </p:spPr>
        <p:style>
          <a:lnRef idx="3">
            <a:schemeClr val="lt1"/>
          </a:lnRef>
          <a:fillRef idx="1">
            <a:schemeClr val="accent3"/>
          </a:fillRef>
          <a:effectRef idx="1">
            <a:schemeClr val="accent3"/>
          </a:effectRef>
          <a:fontRef idx="minor">
            <a:schemeClr val="lt1"/>
          </a:fontRef>
        </p:style>
        <p:txBody>
          <a:bodyPr rtlCol="0" anchor="t"/>
          <a:lstStyle/>
          <a:p>
            <a:endParaRPr lang="nl-NL" dirty="0">
              <a:solidFill>
                <a:schemeClr val="tx1"/>
              </a:solidFill>
            </a:endParaRPr>
          </a:p>
        </p:txBody>
      </p:sp>
      <p:cxnSp>
        <p:nvCxnSpPr>
          <p:cNvPr id="13" name="Straight Arrow Connector 12">
            <a:extLst>
              <a:ext uri="{FF2B5EF4-FFF2-40B4-BE49-F238E27FC236}">
                <a16:creationId xmlns:a16="http://schemas.microsoft.com/office/drawing/2014/main" id="{57B3713C-B59E-4EC6-9169-EAC44C6E482E}"/>
              </a:ext>
            </a:extLst>
          </p:cNvPr>
          <p:cNvCxnSpPr>
            <a:cxnSpLocks/>
          </p:cNvCxnSpPr>
          <p:nvPr/>
        </p:nvCxnSpPr>
        <p:spPr>
          <a:xfrm>
            <a:off x="2743200" y="4784884"/>
            <a:ext cx="959241" cy="5239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96BA00-78E0-491D-9CFE-51860FDB17B5}"/>
              </a:ext>
            </a:extLst>
          </p:cNvPr>
          <p:cNvCxnSpPr>
            <a:cxnSpLocks/>
          </p:cNvCxnSpPr>
          <p:nvPr/>
        </p:nvCxnSpPr>
        <p:spPr>
          <a:xfrm flipV="1">
            <a:off x="2806262" y="4879149"/>
            <a:ext cx="4298570" cy="9856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604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8DEE8FF-0A76-45DB-8C67-AE4F476809E1}"/>
              </a:ext>
            </a:extLst>
          </p:cNvPr>
          <p:cNvPicPr>
            <a:picLocks noChangeAspect="1"/>
          </p:cNvPicPr>
          <p:nvPr/>
        </p:nvPicPr>
        <p:blipFill>
          <a:blip r:embed="rId2"/>
          <a:stretch>
            <a:fillRect/>
          </a:stretch>
        </p:blipFill>
        <p:spPr>
          <a:xfrm>
            <a:off x="150141" y="2433093"/>
            <a:ext cx="5334274" cy="4419827"/>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two views</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1259840" y="1257015"/>
            <a:ext cx="9824720" cy="4351338"/>
          </a:xfrm>
        </p:spPr>
        <p:txBody>
          <a:bodyPr>
            <a:normAutofit/>
          </a:bodyPr>
          <a:lstStyle/>
          <a:p>
            <a:pPr>
              <a:lnSpc>
                <a:spcPct val="80000"/>
              </a:lnSpc>
            </a:pPr>
            <a:r>
              <a:rPr lang="en-US" sz="2400" dirty="0"/>
              <a:t>MPS-specific default notation of macros quite different from many other (especially text-based) notations, using the inspector a lot.</a:t>
            </a:r>
            <a:br>
              <a:rPr lang="en-US" sz="2400" dirty="0"/>
            </a:br>
            <a:r>
              <a:rPr lang="en-US" sz="2400" dirty="0"/>
              <a:t>For people that don’t like this, there is now a (proof-of-concept) simplified view that makes it more like many others:</a:t>
            </a:r>
          </a:p>
          <a:p>
            <a:pPr>
              <a:lnSpc>
                <a:spcPct val="80000"/>
              </a:lnSpc>
            </a:pPr>
            <a:r>
              <a:rPr lang="en-US" sz="2400" dirty="0"/>
              <a:t>We will be using mostly the normal view.</a:t>
            </a:r>
          </a:p>
        </p:txBody>
      </p:sp>
      <p:pic>
        <p:nvPicPr>
          <p:cNvPr id="4" name="Picture 3">
            <a:extLst>
              <a:ext uri="{FF2B5EF4-FFF2-40B4-BE49-F238E27FC236}">
                <a16:creationId xmlns:a16="http://schemas.microsoft.com/office/drawing/2014/main" id="{E9F923CE-0CC3-4B63-9B28-9E0F3E197003}"/>
              </a:ext>
            </a:extLst>
          </p:cNvPr>
          <p:cNvPicPr>
            <a:picLocks noChangeAspect="1"/>
          </p:cNvPicPr>
          <p:nvPr/>
        </p:nvPicPr>
        <p:blipFill>
          <a:blip r:embed="rId3"/>
          <a:stretch>
            <a:fillRect/>
          </a:stretch>
        </p:blipFill>
        <p:spPr>
          <a:xfrm>
            <a:off x="5905177" y="3598346"/>
            <a:ext cx="6286823" cy="2616334"/>
          </a:xfrm>
          <a:prstGeom prst="rect">
            <a:avLst/>
          </a:prstGeom>
        </p:spPr>
      </p:pic>
      <p:sp>
        <p:nvSpPr>
          <p:cNvPr id="5" name="Rectangle 4">
            <a:extLst>
              <a:ext uri="{FF2B5EF4-FFF2-40B4-BE49-F238E27FC236}">
                <a16:creationId xmlns:a16="http://schemas.microsoft.com/office/drawing/2014/main" id="{038158FD-FB47-4F9A-A3A6-B81EF97C777C}"/>
              </a:ext>
            </a:extLst>
          </p:cNvPr>
          <p:cNvSpPr/>
          <p:nvPr/>
        </p:nvSpPr>
        <p:spPr>
          <a:xfrm>
            <a:off x="5624669" y="3078480"/>
            <a:ext cx="6553199" cy="3136199"/>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Simplified view</a:t>
            </a:r>
          </a:p>
        </p:txBody>
      </p:sp>
      <p:pic>
        <p:nvPicPr>
          <p:cNvPr id="15" name="Picture 14">
            <a:extLst>
              <a:ext uri="{FF2B5EF4-FFF2-40B4-BE49-F238E27FC236}">
                <a16:creationId xmlns:a16="http://schemas.microsoft.com/office/drawing/2014/main" id="{CA3CA67B-527D-482E-976D-893466A01DE1}"/>
              </a:ext>
            </a:extLst>
          </p:cNvPr>
          <p:cNvPicPr>
            <a:picLocks noChangeAspect="1"/>
          </p:cNvPicPr>
          <p:nvPr/>
        </p:nvPicPr>
        <p:blipFill>
          <a:blip r:embed="rId4"/>
          <a:stretch>
            <a:fillRect/>
          </a:stretch>
        </p:blipFill>
        <p:spPr>
          <a:xfrm>
            <a:off x="10760911" y="1"/>
            <a:ext cx="1431089" cy="1869440"/>
          </a:xfrm>
          <a:prstGeom prst="rect">
            <a:avLst/>
          </a:prstGeom>
        </p:spPr>
      </p:pic>
      <p:sp>
        <p:nvSpPr>
          <p:cNvPr id="16" name="Rectangle 15">
            <a:extLst>
              <a:ext uri="{FF2B5EF4-FFF2-40B4-BE49-F238E27FC236}">
                <a16:creationId xmlns:a16="http://schemas.microsoft.com/office/drawing/2014/main" id="{F94813A8-D233-4DF4-A44D-57D7EC828053}"/>
              </a:ext>
            </a:extLst>
          </p:cNvPr>
          <p:cNvSpPr/>
          <p:nvPr/>
        </p:nvSpPr>
        <p:spPr>
          <a:xfrm>
            <a:off x="0" y="2081421"/>
            <a:ext cx="5484415" cy="4776579"/>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Normal view</a:t>
            </a:r>
          </a:p>
        </p:txBody>
      </p:sp>
    </p:spTree>
    <p:extLst>
      <p:ext uri="{BB962C8B-B14F-4D97-AF65-F5344CB8AC3E}">
        <p14:creationId xmlns:p14="http://schemas.microsoft.com/office/powerpoint/2010/main" val="132966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reference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10515600" cy="4351338"/>
          </a:xfrm>
        </p:spPr>
        <p:txBody>
          <a:bodyPr/>
          <a:lstStyle/>
          <a:p>
            <a:r>
              <a:rPr lang="en-US" dirty="0"/>
              <a:t>Reference macro (very similar to property macro) </a:t>
            </a:r>
            <a:r>
              <a:rPr lang="en-US" dirty="0">
                <a:sym typeface="Wingdings" panose="05000000000000000000" pitchFamily="2" charset="2"/>
              </a:rPr>
              <a:t> computes an actual reference in the output model (used together with mapping labels)</a:t>
            </a:r>
            <a:r>
              <a:rPr lang="en-US" dirty="0"/>
              <a:t>:</a:t>
            </a:r>
          </a:p>
        </p:txBody>
      </p:sp>
      <p:pic>
        <p:nvPicPr>
          <p:cNvPr id="8" name="Picture 7">
            <a:extLst>
              <a:ext uri="{FF2B5EF4-FFF2-40B4-BE49-F238E27FC236}">
                <a16:creationId xmlns:a16="http://schemas.microsoft.com/office/drawing/2014/main" id="{223CB29F-70A1-4F67-ACD9-E51EB95CD3F4}"/>
              </a:ext>
            </a:extLst>
          </p:cNvPr>
          <p:cNvPicPr>
            <a:picLocks noChangeAspect="1"/>
          </p:cNvPicPr>
          <p:nvPr/>
        </p:nvPicPr>
        <p:blipFill>
          <a:blip r:embed="rId2"/>
          <a:stretch>
            <a:fillRect/>
          </a:stretch>
        </p:blipFill>
        <p:spPr>
          <a:xfrm>
            <a:off x="8180323" y="346650"/>
            <a:ext cx="3954042" cy="935216"/>
          </a:xfrm>
          <a:prstGeom prst="rect">
            <a:avLst/>
          </a:prstGeom>
        </p:spPr>
      </p:pic>
      <p:sp>
        <p:nvSpPr>
          <p:cNvPr id="9" name="Rectangle 8">
            <a:extLst>
              <a:ext uri="{FF2B5EF4-FFF2-40B4-BE49-F238E27FC236}">
                <a16:creationId xmlns:a16="http://schemas.microsoft.com/office/drawing/2014/main" id="{FE18349A-FDA7-483B-8D50-F81BC87C46A8}"/>
              </a:ext>
            </a:extLst>
          </p:cNvPr>
          <p:cNvSpPr/>
          <p:nvPr/>
        </p:nvSpPr>
        <p:spPr>
          <a:xfrm>
            <a:off x="8097520" y="0"/>
            <a:ext cx="4094480" cy="1347727"/>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pic>
        <p:nvPicPr>
          <p:cNvPr id="12" name="Picture 11">
            <a:extLst>
              <a:ext uri="{FF2B5EF4-FFF2-40B4-BE49-F238E27FC236}">
                <a16:creationId xmlns:a16="http://schemas.microsoft.com/office/drawing/2014/main" id="{F3B76632-5D2D-49C4-BB5B-107BF01CC59B}"/>
              </a:ext>
            </a:extLst>
          </p:cNvPr>
          <p:cNvPicPr>
            <a:picLocks noChangeAspect="1"/>
          </p:cNvPicPr>
          <p:nvPr/>
        </p:nvPicPr>
        <p:blipFill>
          <a:blip r:embed="rId3"/>
          <a:stretch>
            <a:fillRect/>
          </a:stretch>
        </p:blipFill>
        <p:spPr>
          <a:xfrm>
            <a:off x="7234442" y="2732978"/>
            <a:ext cx="4388076" cy="2387723"/>
          </a:xfrm>
          <a:prstGeom prst="rect">
            <a:avLst/>
          </a:prstGeom>
        </p:spPr>
      </p:pic>
      <p:pic>
        <p:nvPicPr>
          <p:cNvPr id="15" name="Picture 14">
            <a:extLst>
              <a:ext uri="{FF2B5EF4-FFF2-40B4-BE49-F238E27FC236}">
                <a16:creationId xmlns:a16="http://schemas.microsoft.com/office/drawing/2014/main" id="{9CE83FB4-98B6-4231-BA02-EDA763913763}"/>
              </a:ext>
            </a:extLst>
          </p:cNvPr>
          <p:cNvPicPr>
            <a:picLocks noChangeAspect="1"/>
          </p:cNvPicPr>
          <p:nvPr/>
        </p:nvPicPr>
        <p:blipFill>
          <a:blip r:embed="rId4"/>
          <a:stretch>
            <a:fillRect/>
          </a:stretch>
        </p:blipFill>
        <p:spPr>
          <a:xfrm>
            <a:off x="1360552" y="5592671"/>
            <a:ext cx="9836656" cy="1200212"/>
          </a:xfrm>
          <a:prstGeom prst="rect">
            <a:avLst/>
          </a:prstGeom>
        </p:spPr>
      </p:pic>
      <p:pic>
        <p:nvPicPr>
          <p:cNvPr id="17" name="Picture 16">
            <a:extLst>
              <a:ext uri="{FF2B5EF4-FFF2-40B4-BE49-F238E27FC236}">
                <a16:creationId xmlns:a16="http://schemas.microsoft.com/office/drawing/2014/main" id="{6027E9CE-BE1D-4C31-A5AA-D86388EAE174}"/>
              </a:ext>
            </a:extLst>
          </p:cNvPr>
          <p:cNvPicPr>
            <a:picLocks noChangeAspect="1"/>
          </p:cNvPicPr>
          <p:nvPr/>
        </p:nvPicPr>
        <p:blipFill>
          <a:blip r:embed="rId5"/>
          <a:stretch>
            <a:fillRect/>
          </a:stretch>
        </p:blipFill>
        <p:spPr>
          <a:xfrm>
            <a:off x="3710006" y="2132454"/>
            <a:ext cx="3772094" cy="158758"/>
          </a:xfrm>
          <a:prstGeom prst="rect">
            <a:avLst/>
          </a:prstGeom>
        </p:spPr>
      </p:pic>
      <p:pic>
        <p:nvPicPr>
          <p:cNvPr id="18" name="Picture 17">
            <a:extLst>
              <a:ext uri="{FF2B5EF4-FFF2-40B4-BE49-F238E27FC236}">
                <a16:creationId xmlns:a16="http://schemas.microsoft.com/office/drawing/2014/main" id="{45CF4CCB-38DC-4A65-B6B6-0490E45AFA27}"/>
              </a:ext>
            </a:extLst>
          </p:cNvPr>
          <p:cNvPicPr>
            <a:picLocks noChangeAspect="1"/>
          </p:cNvPicPr>
          <p:nvPr/>
        </p:nvPicPr>
        <p:blipFill>
          <a:blip r:embed="rId6"/>
          <a:stretch>
            <a:fillRect/>
          </a:stretch>
        </p:blipFill>
        <p:spPr>
          <a:xfrm>
            <a:off x="213869" y="2676822"/>
            <a:ext cx="3362451" cy="2075910"/>
          </a:xfrm>
          <a:prstGeom prst="rect">
            <a:avLst/>
          </a:prstGeom>
        </p:spPr>
      </p:pic>
      <p:pic>
        <p:nvPicPr>
          <p:cNvPr id="19" name="Picture 18">
            <a:extLst>
              <a:ext uri="{FF2B5EF4-FFF2-40B4-BE49-F238E27FC236}">
                <a16:creationId xmlns:a16="http://schemas.microsoft.com/office/drawing/2014/main" id="{C5B84EBF-5FBB-4E11-9D85-5D37F199060A}"/>
              </a:ext>
            </a:extLst>
          </p:cNvPr>
          <p:cNvPicPr>
            <a:picLocks noChangeAspect="1"/>
          </p:cNvPicPr>
          <p:nvPr/>
        </p:nvPicPr>
        <p:blipFill>
          <a:blip r:embed="rId7"/>
          <a:stretch>
            <a:fillRect/>
          </a:stretch>
        </p:blipFill>
        <p:spPr>
          <a:xfrm>
            <a:off x="3576320" y="2636215"/>
            <a:ext cx="3476695" cy="2269572"/>
          </a:xfrm>
          <a:prstGeom prst="rect">
            <a:avLst/>
          </a:prstGeom>
        </p:spPr>
      </p:pic>
      <p:cxnSp>
        <p:nvCxnSpPr>
          <p:cNvPr id="20" name="Straight Arrow Connector 19">
            <a:extLst>
              <a:ext uri="{FF2B5EF4-FFF2-40B4-BE49-F238E27FC236}">
                <a16:creationId xmlns:a16="http://schemas.microsoft.com/office/drawing/2014/main" id="{88C9F4F5-C742-49FE-9469-E4A9FEE85B4D}"/>
              </a:ext>
            </a:extLst>
          </p:cNvPr>
          <p:cNvCxnSpPr>
            <a:cxnSpLocks/>
          </p:cNvCxnSpPr>
          <p:nvPr/>
        </p:nvCxnSpPr>
        <p:spPr>
          <a:xfrm flipH="1">
            <a:off x="914400" y="2291212"/>
            <a:ext cx="3515361" cy="16356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5ACFD1E-3FCE-4114-A8FD-604C1738F68D}"/>
              </a:ext>
            </a:extLst>
          </p:cNvPr>
          <p:cNvCxnSpPr>
            <a:cxnSpLocks/>
          </p:cNvCxnSpPr>
          <p:nvPr/>
        </p:nvCxnSpPr>
        <p:spPr>
          <a:xfrm flipH="1">
            <a:off x="4099821" y="2331228"/>
            <a:ext cx="329940" cy="16356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348FAF2-04ED-4FF9-8304-82010335A12E}"/>
              </a:ext>
            </a:extLst>
          </p:cNvPr>
          <p:cNvCxnSpPr>
            <a:cxnSpLocks/>
          </p:cNvCxnSpPr>
          <p:nvPr/>
        </p:nvCxnSpPr>
        <p:spPr>
          <a:xfrm>
            <a:off x="776736" y="4085597"/>
            <a:ext cx="3444663" cy="2269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87F8EB1-7513-45EA-BA24-59F2C35339FA}"/>
              </a:ext>
            </a:extLst>
          </p:cNvPr>
          <p:cNvCxnSpPr>
            <a:cxnSpLocks/>
          </p:cNvCxnSpPr>
          <p:nvPr/>
        </p:nvCxnSpPr>
        <p:spPr>
          <a:xfrm>
            <a:off x="4095424" y="4122284"/>
            <a:ext cx="242896" cy="2269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82BD0E-A2DC-4019-883E-8E1AFF0737BE}"/>
              </a:ext>
            </a:extLst>
          </p:cNvPr>
          <p:cNvCxnSpPr>
            <a:cxnSpLocks/>
          </p:cNvCxnSpPr>
          <p:nvPr/>
        </p:nvCxnSpPr>
        <p:spPr>
          <a:xfrm flipH="1">
            <a:off x="2641600" y="4905787"/>
            <a:ext cx="6589704" cy="773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BB5A6C8-4206-4C8E-B546-DC40C92501FA}"/>
              </a:ext>
            </a:extLst>
          </p:cNvPr>
          <p:cNvSpPr/>
          <p:nvPr/>
        </p:nvSpPr>
        <p:spPr>
          <a:xfrm>
            <a:off x="3609773" y="2061612"/>
            <a:ext cx="3933287" cy="306456"/>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38" name="Rectangle 37">
            <a:extLst>
              <a:ext uri="{FF2B5EF4-FFF2-40B4-BE49-F238E27FC236}">
                <a16:creationId xmlns:a16="http://schemas.microsoft.com/office/drawing/2014/main" id="{3443518D-3C96-4C76-8A34-D0A4ACEDA1BF}"/>
              </a:ext>
            </a:extLst>
          </p:cNvPr>
          <p:cNvSpPr/>
          <p:nvPr/>
        </p:nvSpPr>
        <p:spPr>
          <a:xfrm>
            <a:off x="121497" y="2590587"/>
            <a:ext cx="3444663" cy="222814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39" name="Rectangle 38">
            <a:extLst>
              <a:ext uri="{FF2B5EF4-FFF2-40B4-BE49-F238E27FC236}">
                <a16:creationId xmlns:a16="http://schemas.microsoft.com/office/drawing/2014/main" id="{B3ADD25F-668A-4A45-943E-8FF87671E6A5}"/>
              </a:ext>
            </a:extLst>
          </p:cNvPr>
          <p:cNvSpPr/>
          <p:nvPr/>
        </p:nvSpPr>
        <p:spPr>
          <a:xfrm>
            <a:off x="7164633" y="2378269"/>
            <a:ext cx="4457885" cy="274243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Root template</a:t>
            </a:r>
          </a:p>
        </p:txBody>
      </p:sp>
      <p:sp>
        <p:nvSpPr>
          <p:cNvPr id="40" name="Rectangle 39">
            <a:extLst>
              <a:ext uri="{FF2B5EF4-FFF2-40B4-BE49-F238E27FC236}">
                <a16:creationId xmlns:a16="http://schemas.microsoft.com/office/drawing/2014/main" id="{1D786C2E-DA46-4702-AE2D-78289192376F}"/>
              </a:ext>
            </a:extLst>
          </p:cNvPr>
          <p:cNvSpPr/>
          <p:nvPr/>
        </p:nvSpPr>
        <p:spPr>
          <a:xfrm>
            <a:off x="3578082" y="2600172"/>
            <a:ext cx="3536397" cy="234563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41" name="Rectangle 40">
            <a:extLst>
              <a:ext uri="{FF2B5EF4-FFF2-40B4-BE49-F238E27FC236}">
                <a16:creationId xmlns:a16="http://schemas.microsoft.com/office/drawing/2014/main" id="{26F7D667-9785-49F4-8FC1-6221C37FB71B}"/>
              </a:ext>
            </a:extLst>
          </p:cNvPr>
          <p:cNvSpPr/>
          <p:nvPr/>
        </p:nvSpPr>
        <p:spPr>
          <a:xfrm>
            <a:off x="1238364" y="5239442"/>
            <a:ext cx="10115436" cy="155344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Inspector of reference macro</a:t>
            </a:r>
          </a:p>
        </p:txBody>
      </p:sp>
    </p:spTree>
    <p:extLst>
      <p:ext uri="{BB962C8B-B14F-4D97-AF65-F5344CB8AC3E}">
        <p14:creationId xmlns:p14="http://schemas.microsoft.com/office/powerpoint/2010/main" val="79796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835400" cy="4351338"/>
          </a:xfrm>
        </p:spPr>
        <p:txBody>
          <a:bodyPr/>
          <a:lstStyle/>
          <a:p>
            <a:r>
              <a:rPr lang="en-US" dirty="0"/>
              <a:t>IF macro </a:t>
            </a:r>
            <a:r>
              <a:rPr lang="en-US" dirty="0">
                <a:sym typeface="Wingdings" panose="05000000000000000000" pitchFamily="2" charset="2"/>
              </a:rPr>
              <a:t> </a:t>
            </a:r>
            <a:r>
              <a:rPr lang="en-US" dirty="0"/>
              <a:t>The wrapped template code is applied only if the condition is true. Otherwise the template code is ignored and an 'alternative consequence' (if any) is applied:</a:t>
            </a:r>
          </a:p>
        </p:txBody>
      </p:sp>
      <p:pic>
        <p:nvPicPr>
          <p:cNvPr id="5" name="Picture 4">
            <a:extLst>
              <a:ext uri="{FF2B5EF4-FFF2-40B4-BE49-F238E27FC236}">
                <a16:creationId xmlns:a16="http://schemas.microsoft.com/office/drawing/2014/main" id="{BE284060-623D-4DA4-B2DD-411FAFC816D0}"/>
              </a:ext>
            </a:extLst>
          </p:cNvPr>
          <p:cNvPicPr>
            <a:picLocks noChangeAspect="1"/>
          </p:cNvPicPr>
          <p:nvPr/>
        </p:nvPicPr>
        <p:blipFill>
          <a:blip r:embed="rId2"/>
          <a:stretch>
            <a:fillRect/>
          </a:stretch>
        </p:blipFill>
        <p:spPr>
          <a:xfrm>
            <a:off x="4537321" y="1257015"/>
            <a:ext cx="7654680" cy="5600985"/>
          </a:xfrm>
          <a:prstGeom prst="rect">
            <a:avLst/>
          </a:prstGeom>
        </p:spPr>
      </p:pic>
    </p:spTree>
    <p:extLst>
      <p:ext uri="{BB962C8B-B14F-4D97-AF65-F5344CB8AC3E}">
        <p14:creationId xmlns:p14="http://schemas.microsoft.com/office/powerpoint/2010/main" val="166971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652520" cy="4351338"/>
          </a:xfrm>
        </p:spPr>
        <p:txBody>
          <a:bodyPr/>
          <a:lstStyle/>
          <a:p>
            <a:r>
              <a:rPr lang="en-US" dirty="0"/>
              <a:t>LOOP macro </a:t>
            </a:r>
            <a:r>
              <a:rPr lang="en-US" dirty="0">
                <a:sym typeface="Wingdings" panose="05000000000000000000" pitchFamily="2" charset="2"/>
              </a:rPr>
              <a:t> </a:t>
            </a:r>
            <a:r>
              <a:rPr lang="en-US" dirty="0"/>
              <a:t>Computes new input nodes and applies the wrapped template to each of them:</a:t>
            </a:r>
          </a:p>
        </p:txBody>
      </p:sp>
      <p:pic>
        <p:nvPicPr>
          <p:cNvPr id="6" name="Picture 5">
            <a:extLst>
              <a:ext uri="{FF2B5EF4-FFF2-40B4-BE49-F238E27FC236}">
                <a16:creationId xmlns:a16="http://schemas.microsoft.com/office/drawing/2014/main" id="{81295BD3-24F6-4158-8201-A4BFD37F4926}"/>
              </a:ext>
            </a:extLst>
          </p:cNvPr>
          <p:cNvPicPr>
            <a:picLocks noChangeAspect="1"/>
          </p:cNvPicPr>
          <p:nvPr/>
        </p:nvPicPr>
        <p:blipFill>
          <a:blip r:embed="rId2"/>
          <a:stretch>
            <a:fillRect/>
          </a:stretch>
        </p:blipFill>
        <p:spPr>
          <a:xfrm>
            <a:off x="4390527" y="365125"/>
            <a:ext cx="7801473" cy="6487795"/>
          </a:xfrm>
          <a:prstGeom prst="rect">
            <a:avLst/>
          </a:prstGeom>
        </p:spPr>
      </p:pic>
    </p:spTree>
    <p:extLst>
      <p:ext uri="{BB962C8B-B14F-4D97-AF65-F5344CB8AC3E}">
        <p14:creationId xmlns:p14="http://schemas.microsoft.com/office/powerpoint/2010/main" val="246106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87E473-8EDE-41D2-9FF1-1BBE87AB2EBE}"/>
              </a:ext>
            </a:extLst>
          </p:cNvPr>
          <p:cNvPicPr>
            <a:picLocks noChangeAspect="1"/>
          </p:cNvPicPr>
          <p:nvPr/>
        </p:nvPicPr>
        <p:blipFill>
          <a:blip r:embed="rId2"/>
          <a:stretch>
            <a:fillRect/>
          </a:stretch>
        </p:blipFill>
        <p:spPr>
          <a:xfrm>
            <a:off x="3616658" y="0"/>
            <a:ext cx="4229663" cy="4145280"/>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a:xfrm>
            <a:off x="116840" y="111125"/>
            <a:ext cx="10515600" cy="1325563"/>
          </a:xfrm>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2667000" cy="4351338"/>
          </a:xfrm>
        </p:spPr>
        <p:txBody>
          <a:bodyPr>
            <a:normAutofit fontScale="92500"/>
          </a:bodyPr>
          <a:lstStyle/>
          <a:p>
            <a:r>
              <a:rPr lang="en-US" sz="2400" dirty="0"/>
              <a:t>INCLUDE macro </a:t>
            </a:r>
            <a:r>
              <a:rPr lang="en-US" sz="2400" dirty="0">
                <a:sym typeface="Wingdings" panose="05000000000000000000" pitchFamily="2" charset="2"/>
              </a:rPr>
              <a:t> </a:t>
            </a:r>
            <a:r>
              <a:rPr lang="en-US" sz="2400" dirty="0"/>
              <a:t>The wrapped template code is ignored (it only serves as an anchor for the INCLUDE-macro), a reusable external template will be used instead:</a:t>
            </a:r>
          </a:p>
          <a:p>
            <a:r>
              <a:rPr lang="en-US" sz="2400" dirty="0"/>
              <a:t>Null input makes INCLUDE effectively a no-op.</a:t>
            </a:r>
          </a:p>
        </p:txBody>
      </p:sp>
      <p:pic>
        <p:nvPicPr>
          <p:cNvPr id="5" name="Picture 4">
            <a:extLst>
              <a:ext uri="{FF2B5EF4-FFF2-40B4-BE49-F238E27FC236}">
                <a16:creationId xmlns:a16="http://schemas.microsoft.com/office/drawing/2014/main" id="{F11A709C-B0AF-4EA1-AD10-675951650DD2}"/>
              </a:ext>
            </a:extLst>
          </p:cNvPr>
          <p:cNvPicPr>
            <a:picLocks noChangeAspect="1"/>
          </p:cNvPicPr>
          <p:nvPr/>
        </p:nvPicPr>
        <p:blipFill>
          <a:blip r:embed="rId3"/>
          <a:stretch>
            <a:fillRect/>
          </a:stretch>
        </p:blipFill>
        <p:spPr>
          <a:xfrm>
            <a:off x="3616658" y="4296752"/>
            <a:ext cx="4965955" cy="2609984"/>
          </a:xfrm>
          <a:prstGeom prst="rect">
            <a:avLst/>
          </a:prstGeom>
        </p:spPr>
      </p:pic>
      <p:pic>
        <p:nvPicPr>
          <p:cNvPr id="7" name="Picture 6">
            <a:extLst>
              <a:ext uri="{FF2B5EF4-FFF2-40B4-BE49-F238E27FC236}">
                <a16:creationId xmlns:a16="http://schemas.microsoft.com/office/drawing/2014/main" id="{9B2BEE1E-736F-4EB4-AC2F-DCAB40ADB494}"/>
              </a:ext>
            </a:extLst>
          </p:cNvPr>
          <p:cNvPicPr>
            <a:picLocks noChangeAspect="1"/>
          </p:cNvPicPr>
          <p:nvPr/>
        </p:nvPicPr>
        <p:blipFill>
          <a:blip r:embed="rId4"/>
          <a:stretch>
            <a:fillRect/>
          </a:stretch>
        </p:blipFill>
        <p:spPr>
          <a:xfrm>
            <a:off x="7846321" y="1"/>
            <a:ext cx="4349616" cy="4349616"/>
          </a:xfrm>
          <a:prstGeom prst="rect">
            <a:avLst/>
          </a:prstGeom>
        </p:spPr>
      </p:pic>
      <p:cxnSp>
        <p:nvCxnSpPr>
          <p:cNvPr id="8" name="Straight Arrow Connector 7">
            <a:extLst>
              <a:ext uri="{FF2B5EF4-FFF2-40B4-BE49-F238E27FC236}">
                <a16:creationId xmlns:a16="http://schemas.microsoft.com/office/drawing/2014/main" id="{A9AA5923-0A72-4F6F-AE66-E5565C1E8A78}"/>
              </a:ext>
            </a:extLst>
          </p:cNvPr>
          <p:cNvCxnSpPr>
            <a:cxnSpLocks/>
          </p:cNvCxnSpPr>
          <p:nvPr/>
        </p:nvCxnSpPr>
        <p:spPr>
          <a:xfrm flipH="1" flipV="1">
            <a:off x="5466080" y="4033520"/>
            <a:ext cx="1" cy="2632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07A1578-6F40-43C5-8EE7-C7B0164A4A13}"/>
              </a:ext>
            </a:extLst>
          </p:cNvPr>
          <p:cNvCxnSpPr>
            <a:cxnSpLocks/>
          </p:cNvCxnSpPr>
          <p:nvPr/>
        </p:nvCxnSpPr>
        <p:spPr>
          <a:xfrm flipV="1">
            <a:off x="6543040" y="4349617"/>
            <a:ext cx="3271520" cy="801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97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(partially inspired by Itemis guide)</a:t>
            </a:r>
          </a:p>
          <a:p>
            <a:r>
              <a:rPr lang="nl-NL" dirty="0"/>
              <a:t>Basic dos and don’ts</a:t>
            </a:r>
          </a:p>
          <a:p>
            <a:r>
              <a:rPr lang="nl-NL" dirty="0"/>
              <a:t>Further reading</a:t>
            </a:r>
          </a:p>
        </p:txBody>
      </p:sp>
    </p:spTree>
    <p:extLst>
      <p:ext uri="{BB962C8B-B14F-4D97-AF65-F5344CB8AC3E}">
        <p14:creationId xmlns:p14="http://schemas.microsoft.com/office/powerpoint/2010/main" val="3532567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fontScale="85000" lnSpcReduction="20000"/>
          </a:bodyPr>
          <a:lstStyle/>
          <a:p>
            <a:r>
              <a:rPr lang="en-US" dirty="0"/>
              <a:t>CALL macro </a:t>
            </a:r>
            <a:r>
              <a:rPr lang="en-US" dirty="0">
                <a:sym typeface="Wingdings" panose="05000000000000000000" pitchFamily="2" charset="2"/>
              </a:rPr>
              <a:t> </a:t>
            </a:r>
            <a:r>
              <a:rPr lang="en-US" dirty="0"/>
              <a:t>Invokes template and replaces wrapped template code with the result of template invocation. Supports templates with parameters.</a:t>
            </a:r>
          </a:p>
          <a:p>
            <a:r>
              <a:rPr lang="en-US" dirty="0"/>
              <a:t>Null input node is tolerated, and the template is ignored altogether in this case, i.e. CALL yields empty collection of nodes as a result when input/mapped node is null.</a:t>
            </a:r>
          </a:p>
        </p:txBody>
      </p:sp>
      <p:pic>
        <p:nvPicPr>
          <p:cNvPr id="5" name="Picture 4">
            <a:extLst>
              <a:ext uri="{FF2B5EF4-FFF2-40B4-BE49-F238E27FC236}">
                <a16:creationId xmlns:a16="http://schemas.microsoft.com/office/drawing/2014/main" id="{374C004A-808A-46B0-A015-370DFE410BFE}"/>
              </a:ext>
            </a:extLst>
          </p:cNvPr>
          <p:cNvPicPr>
            <a:picLocks noChangeAspect="1"/>
          </p:cNvPicPr>
          <p:nvPr/>
        </p:nvPicPr>
        <p:blipFill>
          <a:blip r:embed="rId2"/>
          <a:stretch>
            <a:fillRect/>
          </a:stretch>
        </p:blipFill>
        <p:spPr>
          <a:xfrm>
            <a:off x="7417124" y="0"/>
            <a:ext cx="4774875" cy="4846320"/>
          </a:xfrm>
          <a:prstGeom prst="rect">
            <a:avLst/>
          </a:prstGeom>
        </p:spPr>
      </p:pic>
      <p:pic>
        <p:nvPicPr>
          <p:cNvPr id="7" name="Picture 6">
            <a:extLst>
              <a:ext uri="{FF2B5EF4-FFF2-40B4-BE49-F238E27FC236}">
                <a16:creationId xmlns:a16="http://schemas.microsoft.com/office/drawing/2014/main" id="{BA1DCC39-4236-45EF-81F6-BB28E2D0EB2C}"/>
              </a:ext>
            </a:extLst>
          </p:cNvPr>
          <p:cNvPicPr>
            <a:picLocks noChangeAspect="1"/>
          </p:cNvPicPr>
          <p:nvPr/>
        </p:nvPicPr>
        <p:blipFill>
          <a:blip r:embed="rId3"/>
          <a:stretch>
            <a:fillRect/>
          </a:stretch>
        </p:blipFill>
        <p:spPr>
          <a:xfrm>
            <a:off x="4679565" y="4892742"/>
            <a:ext cx="3804036" cy="1965257"/>
          </a:xfrm>
          <a:prstGeom prst="rect">
            <a:avLst/>
          </a:prstGeom>
        </p:spPr>
      </p:pic>
      <p:cxnSp>
        <p:nvCxnSpPr>
          <p:cNvPr id="8" name="Straight Arrow Connector 7">
            <a:extLst>
              <a:ext uri="{FF2B5EF4-FFF2-40B4-BE49-F238E27FC236}">
                <a16:creationId xmlns:a16="http://schemas.microsoft.com/office/drawing/2014/main" id="{E77AF6DB-ED57-4FA8-80BE-26A09B837591}"/>
              </a:ext>
            </a:extLst>
          </p:cNvPr>
          <p:cNvCxnSpPr>
            <a:cxnSpLocks/>
          </p:cNvCxnSpPr>
          <p:nvPr/>
        </p:nvCxnSpPr>
        <p:spPr>
          <a:xfrm flipH="1">
            <a:off x="6248400" y="4714240"/>
            <a:ext cx="2560320" cy="1785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652745-FD90-4924-96B4-39F135CA7E88}"/>
              </a:ext>
            </a:extLst>
          </p:cNvPr>
          <p:cNvCxnSpPr>
            <a:cxnSpLocks/>
          </p:cNvCxnSpPr>
          <p:nvPr/>
        </p:nvCxnSpPr>
        <p:spPr>
          <a:xfrm flipH="1">
            <a:off x="5130800" y="4813300"/>
            <a:ext cx="5963920" cy="6354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43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4"/>
            <a:ext cx="6680200" cy="2522505"/>
          </a:xfrm>
        </p:spPr>
        <p:txBody>
          <a:bodyPr>
            <a:normAutofit fontScale="77500" lnSpcReduction="20000"/>
          </a:bodyPr>
          <a:lstStyle/>
          <a:p>
            <a:r>
              <a:rPr lang="en-US" dirty="0"/>
              <a:t>SWITCH macro (used with a template switch) </a:t>
            </a:r>
            <a:r>
              <a:rPr lang="en-US" dirty="0">
                <a:sym typeface="Wingdings" panose="05000000000000000000" pitchFamily="2" charset="2"/>
              </a:rPr>
              <a:t> Provides a way to many alternative transformations in the given place in the template code. </a:t>
            </a:r>
          </a:p>
          <a:p>
            <a:r>
              <a:rPr lang="en-US" dirty="0">
                <a:sym typeface="Wingdings" panose="05000000000000000000" pitchFamily="2" charset="2"/>
              </a:rPr>
              <a:t>The wrapped template code is applied, if none of switch cases is applicable and no default consequence is specified in template switch.</a:t>
            </a:r>
          </a:p>
          <a:p>
            <a:r>
              <a:rPr lang="en-US" dirty="0">
                <a:sym typeface="Wingdings" panose="05000000000000000000" pitchFamily="2" charset="2"/>
              </a:rPr>
              <a:t>For null input node, SWITCH may react with a message (specified along with its rules), anchor template node is ignored, and SWITCH macro yields no results.</a:t>
            </a:r>
            <a:endParaRPr lang="en-US" dirty="0"/>
          </a:p>
        </p:txBody>
      </p:sp>
      <p:pic>
        <p:nvPicPr>
          <p:cNvPr id="4" name="Picture 3">
            <a:extLst>
              <a:ext uri="{FF2B5EF4-FFF2-40B4-BE49-F238E27FC236}">
                <a16:creationId xmlns:a16="http://schemas.microsoft.com/office/drawing/2014/main" id="{BA31EAFC-A93F-46C0-80DE-7F6FAED2A2F3}"/>
              </a:ext>
            </a:extLst>
          </p:cNvPr>
          <p:cNvPicPr>
            <a:picLocks noChangeAspect="1"/>
          </p:cNvPicPr>
          <p:nvPr/>
        </p:nvPicPr>
        <p:blipFill>
          <a:blip r:embed="rId2"/>
          <a:stretch>
            <a:fillRect/>
          </a:stretch>
        </p:blipFill>
        <p:spPr>
          <a:xfrm>
            <a:off x="7659220" y="0"/>
            <a:ext cx="4532780" cy="4572000"/>
          </a:xfrm>
          <a:prstGeom prst="rect">
            <a:avLst/>
          </a:prstGeom>
        </p:spPr>
      </p:pic>
      <p:pic>
        <p:nvPicPr>
          <p:cNvPr id="6" name="Picture 5">
            <a:extLst>
              <a:ext uri="{FF2B5EF4-FFF2-40B4-BE49-F238E27FC236}">
                <a16:creationId xmlns:a16="http://schemas.microsoft.com/office/drawing/2014/main" id="{B5A5266E-922F-442A-AA32-2C53D25923CC}"/>
              </a:ext>
            </a:extLst>
          </p:cNvPr>
          <p:cNvPicPr>
            <a:picLocks noChangeAspect="1"/>
          </p:cNvPicPr>
          <p:nvPr/>
        </p:nvPicPr>
        <p:blipFill>
          <a:blip r:embed="rId3"/>
          <a:stretch>
            <a:fillRect/>
          </a:stretch>
        </p:blipFill>
        <p:spPr>
          <a:xfrm>
            <a:off x="2471420" y="3648261"/>
            <a:ext cx="5137414" cy="3209739"/>
          </a:xfrm>
          <a:prstGeom prst="rect">
            <a:avLst/>
          </a:prstGeom>
        </p:spPr>
      </p:pic>
      <p:cxnSp>
        <p:nvCxnSpPr>
          <p:cNvPr id="10" name="Straight Arrow Connector 9">
            <a:extLst>
              <a:ext uri="{FF2B5EF4-FFF2-40B4-BE49-F238E27FC236}">
                <a16:creationId xmlns:a16="http://schemas.microsoft.com/office/drawing/2014/main" id="{1409E7A5-FBD7-4826-960C-90027A984D86}"/>
              </a:ext>
            </a:extLst>
          </p:cNvPr>
          <p:cNvCxnSpPr>
            <a:cxnSpLocks/>
          </p:cNvCxnSpPr>
          <p:nvPr/>
        </p:nvCxnSpPr>
        <p:spPr>
          <a:xfrm flipH="1">
            <a:off x="4532781" y="1808480"/>
            <a:ext cx="5759299" cy="20523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106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COPY_SRC macro </a:t>
            </a:r>
            <a:r>
              <a:rPr lang="en-US" dirty="0">
                <a:sym typeface="Wingdings" panose="05000000000000000000" pitchFamily="2" charset="2"/>
              </a:rPr>
              <a:t> Copies an input node to the output model. The wrapped template code is ignored.</a:t>
            </a:r>
            <a:endParaRPr lang="en-US" dirty="0"/>
          </a:p>
        </p:txBody>
      </p:sp>
      <p:pic>
        <p:nvPicPr>
          <p:cNvPr id="4" name="Picture 3">
            <a:extLst>
              <a:ext uri="{FF2B5EF4-FFF2-40B4-BE49-F238E27FC236}">
                <a16:creationId xmlns:a16="http://schemas.microsoft.com/office/drawing/2014/main" id="{2099C8EC-6658-4D38-AE9D-2620B5B27675}"/>
              </a:ext>
            </a:extLst>
          </p:cNvPr>
          <p:cNvPicPr>
            <a:picLocks noChangeAspect="1"/>
          </p:cNvPicPr>
          <p:nvPr/>
        </p:nvPicPr>
        <p:blipFill>
          <a:blip r:embed="rId2"/>
          <a:stretch>
            <a:fillRect/>
          </a:stretch>
        </p:blipFill>
        <p:spPr>
          <a:xfrm>
            <a:off x="5266783" y="955040"/>
            <a:ext cx="6925217" cy="5902960"/>
          </a:xfrm>
          <a:prstGeom prst="rect">
            <a:avLst/>
          </a:prstGeom>
        </p:spPr>
      </p:pic>
      <p:pic>
        <p:nvPicPr>
          <p:cNvPr id="6" name="Picture 5">
            <a:extLst>
              <a:ext uri="{FF2B5EF4-FFF2-40B4-BE49-F238E27FC236}">
                <a16:creationId xmlns:a16="http://schemas.microsoft.com/office/drawing/2014/main" id="{DE3299B4-989C-4B30-AE60-207210AB777D}"/>
              </a:ext>
            </a:extLst>
          </p:cNvPr>
          <p:cNvPicPr>
            <a:picLocks noChangeAspect="1"/>
          </p:cNvPicPr>
          <p:nvPr/>
        </p:nvPicPr>
        <p:blipFill>
          <a:blip r:embed="rId3"/>
          <a:stretch>
            <a:fillRect/>
          </a:stretch>
        </p:blipFill>
        <p:spPr>
          <a:xfrm>
            <a:off x="1166428" y="4075296"/>
            <a:ext cx="2609984" cy="2609984"/>
          </a:xfrm>
          <a:prstGeom prst="rect">
            <a:avLst/>
          </a:prstGeom>
        </p:spPr>
      </p:pic>
    </p:spTree>
    <p:extLst>
      <p:ext uri="{BB962C8B-B14F-4D97-AF65-F5344CB8AC3E}">
        <p14:creationId xmlns:p14="http://schemas.microsoft.com/office/powerpoint/2010/main" val="48922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2BA3C9-36A5-4746-A96E-EE0D5A70B991}"/>
              </a:ext>
            </a:extLst>
          </p:cNvPr>
          <p:cNvPicPr>
            <a:picLocks noChangeAspect="1"/>
          </p:cNvPicPr>
          <p:nvPr/>
        </p:nvPicPr>
        <p:blipFill>
          <a:blip r:embed="rId2"/>
          <a:stretch>
            <a:fillRect/>
          </a:stretch>
        </p:blipFill>
        <p:spPr>
          <a:xfrm>
            <a:off x="4734560" y="1739637"/>
            <a:ext cx="6140766" cy="5118363"/>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774440" cy="4351338"/>
          </a:xfrm>
        </p:spPr>
        <p:txBody>
          <a:bodyPr>
            <a:normAutofit/>
          </a:bodyPr>
          <a:lstStyle/>
          <a:p>
            <a:r>
              <a:rPr lang="en-US" dirty="0"/>
              <a:t>COPY_SRCL macro </a:t>
            </a:r>
            <a:r>
              <a:rPr lang="en-US" dirty="0">
                <a:sym typeface="Wingdings" panose="05000000000000000000" pitchFamily="2" charset="2"/>
              </a:rPr>
              <a:t> same a COPY_SRC, but can be applied to an list of nodes instead of only one node.</a:t>
            </a:r>
          </a:p>
          <a:p>
            <a:r>
              <a:rPr lang="en-US" dirty="0">
                <a:sym typeface="Wingdings" panose="05000000000000000000" pitchFamily="2" charset="2"/>
              </a:rPr>
              <a:t>$COPY_SRCL[…] can be seen as syntactic sugar for $LOOP[$COPY_SRC[…]]</a:t>
            </a:r>
            <a:endParaRPr lang="en-US" dirty="0"/>
          </a:p>
        </p:txBody>
      </p:sp>
      <p:pic>
        <p:nvPicPr>
          <p:cNvPr id="5" name="Picture 4">
            <a:extLst>
              <a:ext uri="{FF2B5EF4-FFF2-40B4-BE49-F238E27FC236}">
                <a16:creationId xmlns:a16="http://schemas.microsoft.com/office/drawing/2014/main" id="{46A978E6-7905-42D3-BC6A-A0FAE2ABCA75}"/>
              </a:ext>
            </a:extLst>
          </p:cNvPr>
          <p:cNvPicPr>
            <a:picLocks noChangeAspect="1"/>
          </p:cNvPicPr>
          <p:nvPr/>
        </p:nvPicPr>
        <p:blipFill>
          <a:blip r:embed="rId3"/>
          <a:stretch>
            <a:fillRect/>
          </a:stretch>
        </p:blipFill>
        <p:spPr>
          <a:xfrm>
            <a:off x="7274560" y="0"/>
            <a:ext cx="4917440" cy="4378915"/>
          </a:xfrm>
          <a:prstGeom prst="rect">
            <a:avLst/>
          </a:prstGeom>
        </p:spPr>
      </p:pic>
    </p:spTree>
    <p:extLst>
      <p:ext uri="{BB962C8B-B14F-4D97-AF65-F5344CB8AC3E}">
        <p14:creationId xmlns:p14="http://schemas.microsoft.com/office/powerpoint/2010/main" val="1117037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4"/>
            <a:ext cx="3774440" cy="5083461"/>
          </a:xfrm>
        </p:spPr>
        <p:txBody>
          <a:bodyPr>
            <a:normAutofit fontScale="92500" lnSpcReduction="20000"/>
          </a:bodyPr>
          <a:lstStyle/>
          <a:p>
            <a:r>
              <a:rPr lang="en-US" dirty="0"/>
              <a:t>MAP_SRC macro </a:t>
            </a:r>
            <a:r>
              <a:rPr lang="en-US" dirty="0">
                <a:sym typeface="Wingdings" panose="05000000000000000000" pitchFamily="2" charset="2"/>
              </a:rPr>
              <a:t> Multifunctional macro, can be used for:</a:t>
            </a:r>
          </a:p>
          <a:p>
            <a:pPr lvl="1"/>
            <a:r>
              <a:rPr lang="en-US" dirty="0">
                <a:sym typeface="Wingdings" panose="05000000000000000000" pitchFamily="2" charset="2"/>
              </a:rPr>
              <a:t>marking a template code with a mapping label; (note: $LABEL macro can be used for this instead)</a:t>
            </a:r>
          </a:p>
          <a:p>
            <a:pPr lvl="1"/>
            <a:r>
              <a:rPr lang="en-US" dirty="0">
                <a:sym typeface="Wingdings" panose="05000000000000000000" pitchFamily="2" charset="2"/>
              </a:rPr>
              <a:t>replacing the current input node with a new one;</a:t>
            </a:r>
          </a:p>
          <a:p>
            <a:pPr lvl="1"/>
            <a:r>
              <a:rPr lang="en-US" dirty="0">
                <a:sym typeface="Wingdings" panose="05000000000000000000" pitchFamily="2" charset="2"/>
              </a:rPr>
              <a:t>perform a non-template based transformation;</a:t>
            </a:r>
          </a:p>
          <a:p>
            <a:pPr lvl="1"/>
            <a:r>
              <a:rPr lang="en-US" dirty="0">
                <a:sym typeface="Wingdings" panose="05000000000000000000" pitchFamily="2" charset="2"/>
              </a:rPr>
              <a:t>accessing the output node for some reason.</a:t>
            </a:r>
          </a:p>
          <a:p>
            <a:r>
              <a:rPr lang="en-US" dirty="0">
                <a:sym typeface="Wingdings" panose="05000000000000000000" pitchFamily="2" charset="2"/>
              </a:rPr>
              <a:t>$MAP_SRCL[…] is syntactic sugar for $LOOP[$MAP_SRC[…]]</a:t>
            </a:r>
          </a:p>
        </p:txBody>
      </p:sp>
      <p:pic>
        <p:nvPicPr>
          <p:cNvPr id="4" name="Picture 3">
            <a:extLst>
              <a:ext uri="{FF2B5EF4-FFF2-40B4-BE49-F238E27FC236}">
                <a16:creationId xmlns:a16="http://schemas.microsoft.com/office/drawing/2014/main" id="{7649E1BD-7E19-403B-BE80-32E7CB185678}"/>
              </a:ext>
            </a:extLst>
          </p:cNvPr>
          <p:cNvPicPr>
            <a:picLocks noChangeAspect="1"/>
          </p:cNvPicPr>
          <p:nvPr/>
        </p:nvPicPr>
        <p:blipFill>
          <a:blip r:embed="rId2"/>
          <a:stretch>
            <a:fillRect/>
          </a:stretch>
        </p:blipFill>
        <p:spPr>
          <a:xfrm>
            <a:off x="4529513" y="426720"/>
            <a:ext cx="7662487" cy="5852160"/>
          </a:xfrm>
          <a:prstGeom prst="rect">
            <a:avLst/>
          </a:prstGeom>
        </p:spPr>
      </p:pic>
    </p:spTree>
    <p:extLst>
      <p:ext uri="{BB962C8B-B14F-4D97-AF65-F5344CB8AC3E}">
        <p14:creationId xmlns:p14="http://schemas.microsoft.com/office/powerpoint/2010/main" val="388015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4"/>
            <a:ext cx="10876280" cy="5083461"/>
          </a:xfrm>
        </p:spPr>
        <p:txBody>
          <a:bodyPr>
            <a:normAutofit/>
          </a:bodyPr>
          <a:lstStyle/>
          <a:p>
            <a:r>
              <a:rPr lang="en-US" dirty="0"/>
              <a:t>WEAVE macro </a:t>
            </a:r>
            <a:r>
              <a:rPr lang="en-US" dirty="0">
                <a:sym typeface="Wingdings" panose="05000000000000000000" pitchFamily="2" charset="2"/>
              </a:rPr>
              <a:t> Allows to insert additional child nodes into the output model. The node wrapped in the WEAVE macro (or provided by the use input function) will have the supplied template applied to it and the generated nodes will be inserted.</a:t>
            </a:r>
          </a:p>
          <a:p>
            <a:r>
              <a:rPr lang="en-US" dirty="0">
                <a:sym typeface="Wingdings" panose="05000000000000000000" pitchFamily="2" charset="2"/>
              </a:rPr>
              <a:t>Invokes a specific weaving rule (generator rules treated at a later point in time)</a:t>
            </a:r>
          </a:p>
        </p:txBody>
      </p:sp>
      <p:sp>
        <p:nvSpPr>
          <p:cNvPr id="5" name="Rectangle 4">
            <a:extLst>
              <a:ext uri="{FF2B5EF4-FFF2-40B4-BE49-F238E27FC236}">
                <a16:creationId xmlns:a16="http://schemas.microsoft.com/office/drawing/2014/main" id="{E91C4F3C-0134-4251-A4C5-D82E9587E87C}"/>
              </a:ext>
            </a:extLst>
          </p:cNvPr>
          <p:cNvSpPr/>
          <p:nvPr/>
        </p:nvSpPr>
        <p:spPr>
          <a:xfrm rot="21158413">
            <a:off x="1587940" y="3958687"/>
            <a:ext cx="8406519" cy="2123658"/>
          </a:xfrm>
          <a:prstGeom prst="rect">
            <a:avLst/>
          </a:prstGeom>
          <a:noFill/>
          <a:ln w="38100">
            <a:solidFill>
              <a:srgbClr val="FF0000"/>
            </a:solidFill>
          </a:ln>
        </p:spPr>
        <p:txBody>
          <a:bodyPr wrap="square" lIns="91440" tIns="45720" rIns="91440" bIns="45720">
            <a:spAutoFit/>
          </a:bodyPr>
          <a:lstStyle/>
          <a:p>
            <a:pPr algn="ctr"/>
            <a:r>
              <a:rPr lang="en-US" sz="4400" b="1" cap="none" spc="0" dirty="0">
                <a:ln w="22225">
                  <a:solidFill>
                    <a:schemeClr val="accent2"/>
                  </a:solidFill>
                  <a:prstDash val="solid"/>
                </a:ln>
                <a:solidFill>
                  <a:schemeClr val="accent2">
                    <a:lumMod val="40000"/>
                    <a:lumOff val="60000"/>
                  </a:schemeClr>
                </a:solidFill>
                <a:effectLst/>
              </a:rPr>
              <a:t>I couldn’t find any real usages of this macro, it seems people prefer use of weaving rules instead.</a:t>
            </a:r>
          </a:p>
        </p:txBody>
      </p:sp>
    </p:spTree>
    <p:extLst>
      <p:ext uri="{BB962C8B-B14F-4D97-AF65-F5344CB8AC3E}">
        <p14:creationId xmlns:p14="http://schemas.microsoft.com/office/powerpoint/2010/main" val="2887182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b="1"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1634057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Mapping configurations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a:xfrm>
            <a:off x="838200" y="2333625"/>
            <a:ext cx="7919720" cy="4351338"/>
          </a:xfrm>
        </p:spPr>
        <p:txBody>
          <a:bodyPr>
            <a:normAutofit fontScale="77500" lnSpcReduction="20000"/>
          </a:bodyPr>
          <a:lstStyle/>
          <a:p>
            <a:r>
              <a:rPr lang="en-US" dirty="0"/>
              <a:t>Applicability of individual templates is defined by </a:t>
            </a:r>
            <a:r>
              <a:rPr lang="en-US" b="1" dirty="0"/>
              <a:t>generator rules</a:t>
            </a:r>
            <a:r>
              <a:rPr lang="en-US" dirty="0"/>
              <a:t>, which are grouped into </a:t>
            </a:r>
            <a:r>
              <a:rPr lang="en-US" b="1" dirty="0"/>
              <a:t>mapping configurations</a:t>
            </a:r>
          </a:p>
          <a:p>
            <a:r>
              <a:rPr lang="en-US" dirty="0"/>
              <a:t>A </a:t>
            </a:r>
            <a:r>
              <a:rPr lang="en-US" b="1" dirty="0"/>
              <a:t>mapping configuration</a:t>
            </a:r>
            <a:r>
              <a:rPr lang="en-US" dirty="0"/>
              <a:t> can form a single generation step, contains </a:t>
            </a:r>
            <a:r>
              <a:rPr lang="en-US" b="1" dirty="0"/>
              <a:t>generator rules</a:t>
            </a:r>
            <a:r>
              <a:rPr lang="en-US" dirty="0"/>
              <a:t>, defines </a:t>
            </a:r>
            <a:r>
              <a:rPr lang="en-US" b="1" dirty="0"/>
              <a:t>mapping labels</a:t>
            </a:r>
            <a:r>
              <a:rPr lang="en-US" dirty="0"/>
              <a:t> and may include </a:t>
            </a:r>
            <a:r>
              <a:rPr lang="en-US" b="1" dirty="0"/>
              <a:t>pre- and postprocessing scripts</a:t>
            </a:r>
          </a:p>
          <a:p>
            <a:r>
              <a:rPr lang="en-US" dirty="0"/>
              <a:t>Almost each generator rule consists of a </a:t>
            </a:r>
            <a:r>
              <a:rPr lang="en-US" b="1" dirty="0"/>
              <a:t>premise</a:t>
            </a:r>
            <a:r>
              <a:rPr lang="en-US" dirty="0"/>
              <a:t> and a </a:t>
            </a:r>
            <a:r>
              <a:rPr lang="en-US" b="1" dirty="0"/>
              <a:t>consequence</a:t>
            </a:r>
          </a:p>
          <a:p>
            <a:r>
              <a:rPr lang="en-US" dirty="0"/>
              <a:t>Nearly all rules contain a reference to the concept of the </a:t>
            </a:r>
            <a:r>
              <a:rPr lang="en-US" b="1" dirty="0"/>
              <a:t>input node</a:t>
            </a:r>
            <a:r>
              <a:rPr lang="en-US" dirty="0"/>
              <a:t> (or just input concept) in its premises. All rule premises also contain an optional </a:t>
            </a:r>
            <a:r>
              <a:rPr lang="en-US" b="1" dirty="0"/>
              <a:t>condition function</a:t>
            </a:r>
            <a:r>
              <a:rPr lang="en-US" dirty="0"/>
              <a:t>.</a:t>
            </a:r>
          </a:p>
          <a:p>
            <a:r>
              <a:rPr lang="en-US" dirty="0"/>
              <a:t>Rule consequence commonly contains a reference to an </a:t>
            </a:r>
            <a:r>
              <a:rPr lang="en-US" b="1" dirty="0"/>
              <a:t>external template</a:t>
            </a:r>
            <a:r>
              <a:rPr lang="en-US" dirty="0"/>
              <a:t> (declared as a root node in the same or different model) or to an </a:t>
            </a:r>
            <a:r>
              <a:rPr lang="en-US" b="1" dirty="0"/>
              <a:t>in-line template</a:t>
            </a:r>
            <a:r>
              <a:rPr lang="en-US" dirty="0"/>
              <a:t> (conditional root rule and root mapping rule can only have reference to an external template).</a:t>
            </a:r>
          </a:p>
          <a:p>
            <a:r>
              <a:rPr lang="en-US" dirty="0"/>
              <a:t>There are also several other versions of consequences.</a:t>
            </a:r>
          </a:p>
        </p:txBody>
      </p:sp>
      <p:sp>
        <p:nvSpPr>
          <p:cNvPr id="4" name="Rectangle 3">
            <a:extLst>
              <a:ext uri="{FF2B5EF4-FFF2-40B4-BE49-F238E27FC236}">
                <a16:creationId xmlns:a16="http://schemas.microsoft.com/office/drawing/2014/main" id="{014CA6C7-CE1E-4F8A-96CD-30AD8EE2A415}"/>
              </a:ext>
            </a:extLst>
          </p:cNvPr>
          <p:cNvSpPr/>
          <p:nvPr/>
        </p:nvSpPr>
        <p:spPr>
          <a:xfrm>
            <a:off x="1046480" y="141224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5" name="Rectangle 4">
            <a:extLst>
              <a:ext uri="{FF2B5EF4-FFF2-40B4-BE49-F238E27FC236}">
                <a16:creationId xmlns:a16="http://schemas.microsoft.com/office/drawing/2014/main" id="{F06493D8-2118-457E-9F91-EF9A7AB3612E}"/>
              </a:ext>
            </a:extLst>
          </p:cNvPr>
          <p:cNvSpPr/>
          <p:nvPr/>
        </p:nvSpPr>
        <p:spPr>
          <a:xfrm>
            <a:off x="6380480" y="141224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6" name="Rectangle 5">
            <a:extLst>
              <a:ext uri="{FF2B5EF4-FFF2-40B4-BE49-F238E27FC236}">
                <a16:creationId xmlns:a16="http://schemas.microsoft.com/office/drawing/2014/main" id="{59C1C65D-694A-4D9B-9698-6704631421AD}"/>
              </a:ext>
            </a:extLst>
          </p:cNvPr>
          <p:cNvSpPr/>
          <p:nvPr/>
        </p:nvSpPr>
        <p:spPr>
          <a:xfrm>
            <a:off x="3749041" y="141224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8" name="Straight Arrow Connector 7">
            <a:extLst>
              <a:ext uri="{FF2B5EF4-FFF2-40B4-BE49-F238E27FC236}">
                <a16:creationId xmlns:a16="http://schemas.microsoft.com/office/drawing/2014/main" id="{76166D2C-0294-4F8A-9EA3-A83AAF6DE06E}"/>
              </a:ext>
            </a:extLst>
          </p:cNvPr>
          <p:cNvCxnSpPr>
            <a:cxnSpLocks/>
            <a:stCxn id="6" idx="3"/>
            <a:endCxn id="5" idx="1"/>
          </p:cNvCxnSpPr>
          <p:nvPr/>
        </p:nvCxnSpPr>
        <p:spPr>
          <a:xfrm>
            <a:off x="5212081" y="179324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D582E0D-669E-4AED-BD74-0928E042FAB4}"/>
              </a:ext>
            </a:extLst>
          </p:cNvPr>
          <p:cNvCxnSpPr>
            <a:cxnSpLocks/>
            <a:stCxn id="4" idx="3"/>
            <a:endCxn id="6" idx="1"/>
          </p:cNvCxnSpPr>
          <p:nvPr/>
        </p:nvCxnSpPr>
        <p:spPr>
          <a:xfrm>
            <a:off x="2509520" y="179324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7C4BC91-7FB4-4A4C-8880-6ED1EDBF51F8}"/>
              </a:ext>
            </a:extLst>
          </p:cNvPr>
          <p:cNvPicPr>
            <a:picLocks noChangeAspect="1"/>
          </p:cNvPicPr>
          <p:nvPr/>
        </p:nvPicPr>
        <p:blipFill>
          <a:blip r:embed="rId2"/>
          <a:stretch>
            <a:fillRect/>
          </a:stretch>
        </p:blipFill>
        <p:spPr>
          <a:xfrm>
            <a:off x="9109627" y="0"/>
            <a:ext cx="2975693" cy="6858000"/>
          </a:xfrm>
          <a:prstGeom prst="rect">
            <a:avLst/>
          </a:prstGeom>
        </p:spPr>
      </p:pic>
    </p:spTree>
    <p:extLst>
      <p:ext uri="{BB962C8B-B14F-4D97-AF65-F5344CB8AC3E}">
        <p14:creationId xmlns:p14="http://schemas.microsoft.com/office/powerpoint/2010/main" val="3775683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FD8A-8242-4E2F-8A5F-B10F390EDA0C}"/>
              </a:ext>
            </a:extLst>
          </p:cNvPr>
          <p:cNvSpPr>
            <a:spLocks noGrp="1"/>
          </p:cNvSpPr>
          <p:nvPr>
            <p:ph type="title"/>
          </p:nvPr>
        </p:nvSpPr>
        <p:spPr/>
        <p:txBody>
          <a:bodyPr/>
          <a:lstStyle/>
          <a:p>
            <a:endParaRPr lang="nl-NL" dirty="0"/>
          </a:p>
        </p:txBody>
      </p:sp>
      <p:sp>
        <p:nvSpPr>
          <p:cNvPr id="3" name="Content Placeholder 2">
            <a:extLst>
              <a:ext uri="{FF2B5EF4-FFF2-40B4-BE49-F238E27FC236}">
                <a16:creationId xmlns:a16="http://schemas.microsoft.com/office/drawing/2014/main" id="{5D935F4C-8281-4397-A619-D5123DD7C7B8}"/>
              </a:ext>
            </a:extLst>
          </p:cNvPr>
          <p:cNvSpPr>
            <a:spLocks noGrp="1"/>
          </p:cNvSpPr>
          <p:nvPr>
            <p:ph idx="1"/>
          </p:nvPr>
        </p:nvSpPr>
        <p:spPr/>
        <p:txBody>
          <a:bodyPr/>
          <a:lstStyle/>
          <a:p>
            <a:endParaRPr lang="nl-NL"/>
          </a:p>
        </p:txBody>
      </p:sp>
      <p:pic>
        <p:nvPicPr>
          <p:cNvPr id="1026" name="Picture 2" descr="https://confluence.jetbrains.com/download/attachments/116622721/gug_mapping_configuration.png?version=1&amp;modificationDate=1454518557000&amp;api=v2">
            <a:extLst>
              <a:ext uri="{FF2B5EF4-FFF2-40B4-BE49-F238E27FC236}">
                <a16:creationId xmlns:a16="http://schemas.microsoft.com/office/drawing/2014/main" id="{3B6723E6-ED29-41EF-93EA-8F9187336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0"/>
            <a:ext cx="116300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726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b="1" dirty="0"/>
              <a:t>Types of generator rules</a:t>
            </a:r>
          </a:p>
          <a:p>
            <a:r>
              <a:rPr lang="nl-NL" dirty="0"/>
              <a:t>Mapping labels</a:t>
            </a:r>
          </a:p>
          <a:p>
            <a:r>
              <a:rPr lang="nl-NL" dirty="0"/>
              <a:t>Generation context</a:t>
            </a:r>
          </a:p>
          <a:p>
            <a:r>
              <a:rPr lang="nl-NL" dirty="0"/>
              <a:t>The generator algorithm</a:t>
            </a:r>
          </a:p>
          <a:p>
            <a:r>
              <a:rPr lang="nl-NL" dirty="0"/>
              <a:t>Mapping scripts</a:t>
            </a:r>
          </a:p>
        </p:txBody>
      </p:sp>
    </p:spTree>
    <p:extLst>
      <p:ext uri="{BB962C8B-B14F-4D97-AF65-F5344CB8AC3E}">
        <p14:creationId xmlns:p14="http://schemas.microsoft.com/office/powerpoint/2010/main" val="106873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b="1"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3804794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conditional root </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Generates a root node in the output model:</a:t>
            </a:r>
          </a:p>
          <a:p>
            <a:r>
              <a:rPr lang="en-US" dirty="0"/>
              <a:t>Applied only one time (max) during a single generation step.</a:t>
            </a:r>
          </a:p>
        </p:txBody>
      </p:sp>
      <p:pic>
        <p:nvPicPr>
          <p:cNvPr id="4" name="Picture 3">
            <a:extLst>
              <a:ext uri="{FF2B5EF4-FFF2-40B4-BE49-F238E27FC236}">
                <a16:creationId xmlns:a16="http://schemas.microsoft.com/office/drawing/2014/main" id="{F92C3718-D7E6-4E92-9DEC-C76E102E6044}"/>
              </a:ext>
            </a:extLst>
          </p:cNvPr>
          <p:cNvPicPr>
            <a:picLocks noChangeAspect="1"/>
          </p:cNvPicPr>
          <p:nvPr/>
        </p:nvPicPr>
        <p:blipFill>
          <a:blip r:embed="rId2"/>
          <a:stretch>
            <a:fillRect/>
          </a:stretch>
        </p:blipFill>
        <p:spPr>
          <a:xfrm>
            <a:off x="7263023" y="1812331"/>
            <a:ext cx="2660787" cy="368319"/>
          </a:xfrm>
          <a:prstGeom prst="rect">
            <a:avLst/>
          </a:prstGeom>
        </p:spPr>
      </p:pic>
      <p:pic>
        <p:nvPicPr>
          <p:cNvPr id="9" name="Picture 8">
            <a:extLst>
              <a:ext uri="{FF2B5EF4-FFF2-40B4-BE49-F238E27FC236}">
                <a16:creationId xmlns:a16="http://schemas.microsoft.com/office/drawing/2014/main" id="{07C63852-3235-4063-917F-F7DFA3D02490}"/>
              </a:ext>
            </a:extLst>
          </p:cNvPr>
          <p:cNvPicPr>
            <a:picLocks noChangeAspect="1"/>
          </p:cNvPicPr>
          <p:nvPr/>
        </p:nvPicPr>
        <p:blipFill>
          <a:blip r:embed="rId3"/>
          <a:stretch>
            <a:fillRect/>
          </a:stretch>
        </p:blipFill>
        <p:spPr>
          <a:xfrm>
            <a:off x="3580957" y="3884864"/>
            <a:ext cx="8611043" cy="2902099"/>
          </a:xfrm>
          <a:prstGeom prst="rect">
            <a:avLst/>
          </a:prstGeom>
        </p:spPr>
      </p:pic>
      <p:cxnSp>
        <p:nvCxnSpPr>
          <p:cNvPr id="12" name="Straight Arrow Connector 11">
            <a:extLst>
              <a:ext uri="{FF2B5EF4-FFF2-40B4-BE49-F238E27FC236}">
                <a16:creationId xmlns:a16="http://schemas.microsoft.com/office/drawing/2014/main" id="{DDC25B87-1628-48C7-8FC6-5120E1959686}"/>
              </a:ext>
            </a:extLst>
          </p:cNvPr>
          <p:cNvCxnSpPr>
            <a:cxnSpLocks/>
          </p:cNvCxnSpPr>
          <p:nvPr/>
        </p:nvCxnSpPr>
        <p:spPr>
          <a:xfrm flipH="1">
            <a:off x="5963922" y="2180650"/>
            <a:ext cx="3484878" cy="39458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D2E5F02-0B46-4A76-B661-C48619D26DB4}"/>
              </a:ext>
            </a:extLst>
          </p:cNvPr>
          <p:cNvPicPr>
            <a:picLocks noChangeAspect="1"/>
          </p:cNvPicPr>
          <p:nvPr/>
        </p:nvPicPr>
        <p:blipFill>
          <a:blip r:embed="rId4"/>
          <a:stretch>
            <a:fillRect/>
          </a:stretch>
        </p:blipFill>
        <p:spPr>
          <a:xfrm>
            <a:off x="7263023" y="399721"/>
            <a:ext cx="4127712" cy="857294"/>
          </a:xfrm>
          <a:prstGeom prst="rect">
            <a:avLst/>
          </a:prstGeom>
        </p:spPr>
      </p:pic>
    </p:spTree>
    <p:extLst>
      <p:ext uri="{BB962C8B-B14F-4D97-AF65-F5344CB8AC3E}">
        <p14:creationId xmlns:p14="http://schemas.microsoft.com/office/powerpoint/2010/main" val="2651279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root mapping</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Generates a root node in the output model:</a:t>
            </a:r>
          </a:p>
        </p:txBody>
      </p:sp>
      <p:pic>
        <p:nvPicPr>
          <p:cNvPr id="5" name="Picture 4">
            <a:extLst>
              <a:ext uri="{FF2B5EF4-FFF2-40B4-BE49-F238E27FC236}">
                <a16:creationId xmlns:a16="http://schemas.microsoft.com/office/drawing/2014/main" id="{5562C19E-6E29-4118-B473-4E53578E6CC6}"/>
              </a:ext>
            </a:extLst>
          </p:cNvPr>
          <p:cNvPicPr>
            <a:picLocks noChangeAspect="1"/>
          </p:cNvPicPr>
          <p:nvPr/>
        </p:nvPicPr>
        <p:blipFill>
          <a:blip r:embed="rId2"/>
          <a:stretch>
            <a:fillRect/>
          </a:stretch>
        </p:blipFill>
        <p:spPr>
          <a:xfrm>
            <a:off x="7131423" y="577032"/>
            <a:ext cx="4258555" cy="1113655"/>
          </a:xfrm>
          <a:prstGeom prst="rect">
            <a:avLst/>
          </a:prstGeom>
        </p:spPr>
      </p:pic>
      <p:pic>
        <p:nvPicPr>
          <p:cNvPr id="8" name="Picture 7">
            <a:extLst>
              <a:ext uri="{FF2B5EF4-FFF2-40B4-BE49-F238E27FC236}">
                <a16:creationId xmlns:a16="http://schemas.microsoft.com/office/drawing/2014/main" id="{12E12235-8EE4-4DCF-809C-5877B7C37DB9}"/>
              </a:ext>
            </a:extLst>
          </p:cNvPr>
          <p:cNvPicPr>
            <a:picLocks noChangeAspect="1"/>
          </p:cNvPicPr>
          <p:nvPr/>
        </p:nvPicPr>
        <p:blipFill>
          <a:blip r:embed="rId3"/>
          <a:stretch>
            <a:fillRect/>
          </a:stretch>
        </p:blipFill>
        <p:spPr>
          <a:xfrm>
            <a:off x="1507665" y="2956560"/>
            <a:ext cx="10684335" cy="3901440"/>
          </a:xfrm>
          <a:prstGeom prst="rect">
            <a:avLst/>
          </a:prstGeom>
        </p:spPr>
      </p:pic>
      <p:cxnSp>
        <p:nvCxnSpPr>
          <p:cNvPr id="12" name="Straight Arrow Connector 11">
            <a:extLst>
              <a:ext uri="{FF2B5EF4-FFF2-40B4-BE49-F238E27FC236}">
                <a16:creationId xmlns:a16="http://schemas.microsoft.com/office/drawing/2014/main" id="{DDC25B87-1628-48C7-8FC6-5120E1959686}"/>
              </a:ext>
            </a:extLst>
          </p:cNvPr>
          <p:cNvCxnSpPr>
            <a:cxnSpLocks/>
          </p:cNvCxnSpPr>
          <p:nvPr/>
        </p:nvCxnSpPr>
        <p:spPr>
          <a:xfrm flipH="1">
            <a:off x="5831840" y="1016000"/>
            <a:ext cx="4744720" cy="2011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309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weaving</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199" y="1257015"/>
            <a:ext cx="5178001" cy="3071145"/>
          </a:xfrm>
        </p:spPr>
        <p:txBody>
          <a:bodyPr>
            <a:normAutofit/>
          </a:bodyPr>
          <a:lstStyle/>
          <a:p>
            <a:r>
              <a:rPr lang="en-US" dirty="0"/>
              <a:t>Allows to insert additional child nodes into the output model:</a:t>
            </a:r>
          </a:p>
          <a:p>
            <a:r>
              <a:rPr lang="en-US" dirty="0"/>
              <a:t>The rule is applied on each input node of the specified concept.</a:t>
            </a:r>
          </a:p>
          <a:p>
            <a:r>
              <a:rPr lang="en-US" dirty="0"/>
              <a:t>The parent node for insertion should be provided by the </a:t>
            </a:r>
            <a:r>
              <a:rPr lang="en-US" b="1" dirty="0"/>
              <a:t>context</a:t>
            </a:r>
            <a:r>
              <a:rPr lang="en-US" dirty="0"/>
              <a:t> function.</a:t>
            </a:r>
          </a:p>
        </p:txBody>
      </p:sp>
      <p:pic>
        <p:nvPicPr>
          <p:cNvPr id="4" name="Picture 3">
            <a:extLst>
              <a:ext uri="{FF2B5EF4-FFF2-40B4-BE49-F238E27FC236}">
                <a16:creationId xmlns:a16="http://schemas.microsoft.com/office/drawing/2014/main" id="{C767C61E-13BE-4DCA-A3A1-7CC4FD74A9DA}"/>
              </a:ext>
            </a:extLst>
          </p:cNvPr>
          <p:cNvPicPr>
            <a:picLocks noChangeAspect="1"/>
          </p:cNvPicPr>
          <p:nvPr/>
        </p:nvPicPr>
        <p:blipFill>
          <a:blip r:embed="rId2"/>
          <a:stretch>
            <a:fillRect/>
          </a:stretch>
        </p:blipFill>
        <p:spPr>
          <a:xfrm>
            <a:off x="5804523" y="282570"/>
            <a:ext cx="6086601" cy="225429"/>
          </a:xfrm>
          <a:prstGeom prst="rect">
            <a:avLst/>
          </a:prstGeom>
        </p:spPr>
      </p:pic>
      <p:pic>
        <p:nvPicPr>
          <p:cNvPr id="6" name="Picture 5">
            <a:extLst>
              <a:ext uri="{FF2B5EF4-FFF2-40B4-BE49-F238E27FC236}">
                <a16:creationId xmlns:a16="http://schemas.microsoft.com/office/drawing/2014/main" id="{8C397D90-1D85-4719-909C-EA4CCAEA05F9}"/>
              </a:ext>
            </a:extLst>
          </p:cNvPr>
          <p:cNvPicPr>
            <a:picLocks noChangeAspect="1"/>
          </p:cNvPicPr>
          <p:nvPr/>
        </p:nvPicPr>
        <p:blipFill>
          <a:blip r:embed="rId3"/>
          <a:stretch>
            <a:fillRect/>
          </a:stretch>
        </p:blipFill>
        <p:spPr>
          <a:xfrm>
            <a:off x="6631843" y="1159986"/>
            <a:ext cx="5178001" cy="2944654"/>
          </a:xfrm>
          <a:prstGeom prst="rect">
            <a:avLst/>
          </a:prstGeom>
        </p:spPr>
      </p:pic>
      <p:pic>
        <p:nvPicPr>
          <p:cNvPr id="7" name="Picture 6">
            <a:extLst>
              <a:ext uri="{FF2B5EF4-FFF2-40B4-BE49-F238E27FC236}">
                <a16:creationId xmlns:a16="http://schemas.microsoft.com/office/drawing/2014/main" id="{CD13D93A-B612-497F-B8EB-443345480A4B}"/>
              </a:ext>
            </a:extLst>
          </p:cNvPr>
          <p:cNvPicPr>
            <a:picLocks noChangeAspect="1"/>
          </p:cNvPicPr>
          <p:nvPr/>
        </p:nvPicPr>
        <p:blipFill>
          <a:blip r:embed="rId4"/>
          <a:stretch>
            <a:fillRect/>
          </a:stretch>
        </p:blipFill>
        <p:spPr>
          <a:xfrm>
            <a:off x="1665481" y="4328160"/>
            <a:ext cx="10526520" cy="2371929"/>
          </a:xfrm>
          <a:prstGeom prst="rect">
            <a:avLst/>
          </a:prstGeom>
        </p:spPr>
      </p:pic>
      <p:cxnSp>
        <p:nvCxnSpPr>
          <p:cNvPr id="10" name="Straight Arrow Connector 9">
            <a:extLst>
              <a:ext uri="{FF2B5EF4-FFF2-40B4-BE49-F238E27FC236}">
                <a16:creationId xmlns:a16="http://schemas.microsoft.com/office/drawing/2014/main" id="{D9CF2857-7CB3-43D1-9770-33ED0B013692}"/>
              </a:ext>
            </a:extLst>
          </p:cNvPr>
          <p:cNvCxnSpPr>
            <a:cxnSpLocks/>
          </p:cNvCxnSpPr>
          <p:nvPr/>
        </p:nvCxnSpPr>
        <p:spPr>
          <a:xfrm>
            <a:off x="6918960" y="507999"/>
            <a:ext cx="1524000" cy="292100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2AC002-BE06-4782-92E8-8812C22D33C8}"/>
              </a:ext>
            </a:extLst>
          </p:cNvPr>
          <p:cNvCxnSpPr>
            <a:cxnSpLocks/>
          </p:cNvCxnSpPr>
          <p:nvPr/>
        </p:nvCxnSpPr>
        <p:spPr>
          <a:xfrm flipV="1">
            <a:off x="7132320" y="1584960"/>
            <a:ext cx="3556000" cy="45821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9FDA223-852E-46E0-AB5D-24DE65D3EA83}"/>
              </a:ext>
            </a:extLst>
          </p:cNvPr>
          <p:cNvCxnSpPr>
            <a:cxnSpLocks/>
          </p:cNvCxnSpPr>
          <p:nvPr/>
        </p:nvCxnSpPr>
        <p:spPr>
          <a:xfrm flipV="1">
            <a:off x="8533822" y="1584960"/>
            <a:ext cx="1638011" cy="184404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824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weaving</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199" y="1257015"/>
            <a:ext cx="4038601" cy="3071145"/>
          </a:xfrm>
        </p:spPr>
        <p:txBody>
          <a:bodyPr>
            <a:normAutofit fontScale="85000" lnSpcReduction="10000"/>
          </a:bodyPr>
          <a:lstStyle/>
          <a:p>
            <a:r>
              <a:rPr lang="en-US" dirty="0"/>
              <a:t>Allows to insert additional child nodes into the output model:</a:t>
            </a:r>
          </a:p>
          <a:p>
            <a:r>
              <a:rPr lang="en-US" dirty="0"/>
              <a:t>The rule is applied on each input node of the specified concept.</a:t>
            </a:r>
          </a:p>
          <a:p>
            <a:r>
              <a:rPr lang="en-US" dirty="0"/>
              <a:t>The parent node for insertion should be provided by the </a:t>
            </a:r>
            <a:r>
              <a:rPr lang="en-US" b="1" dirty="0"/>
              <a:t>context</a:t>
            </a:r>
            <a:r>
              <a:rPr lang="en-US" dirty="0"/>
              <a:t> function.</a:t>
            </a:r>
          </a:p>
        </p:txBody>
      </p:sp>
      <p:pic>
        <p:nvPicPr>
          <p:cNvPr id="11" name="Picture 10">
            <a:extLst>
              <a:ext uri="{FF2B5EF4-FFF2-40B4-BE49-F238E27FC236}">
                <a16:creationId xmlns:a16="http://schemas.microsoft.com/office/drawing/2014/main" id="{F898F30E-7962-4030-9F38-D20000DD870F}"/>
              </a:ext>
            </a:extLst>
          </p:cNvPr>
          <p:cNvPicPr>
            <a:picLocks noChangeAspect="1"/>
          </p:cNvPicPr>
          <p:nvPr/>
        </p:nvPicPr>
        <p:blipFill>
          <a:blip r:embed="rId2"/>
          <a:stretch>
            <a:fillRect/>
          </a:stretch>
        </p:blipFill>
        <p:spPr>
          <a:xfrm>
            <a:off x="7816625" y="0"/>
            <a:ext cx="4375375" cy="2286117"/>
          </a:xfrm>
          <a:prstGeom prst="rect">
            <a:avLst/>
          </a:prstGeom>
        </p:spPr>
      </p:pic>
      <p:pic>
        <p:nvPicPr>
          <p:cNvPr id="12" name="Picture 11">
            <a:extLst>
              <a:ext uri="{FF2B5EF4-FFF2-40B4-BE49-F238E27FC236}">
                <a16:creationId xmlns:a16="http://schemas.microsoft.com/office/drawing/2014/main" id="{7CC8F820-3696-4457-97D2-3496A346E741}"/>
              </a:ext>
            </a:extLst>
          </p:cNvPr>
          <p:cNvPicPr>
            <a:picLocks noChangeAspect="1"/>
          </p:cNvPicPr>
          <p:nvPr/>
        </p:nvPicPr>
        <p:blipFill>
          <a:blip r:embed="rId3"/>
          <a:stretch>
            <a:fillRect/>
          </a:stretch>
        </p:blipFill>
        <p:spPr>
          <a:xfrm>
            <a:off x="0" y="4830750"/>
            <a:ext cx="9377680" cy="2113062"/>
          </a:xfrm>
          <a:prstGeom prst="rect">
            <a:avLst/>
          </a:prstGeom>
        </p:spPr>
      </p:pic>
      <p:pic>
        <p:nvPicPr>
          <p:cNvPr id="5" name="Picture 4">
            <a:extLst>
              <a:ext uri="{FF2B5EF4-FFF2-40B4-BE49-F238E27FC236}">
                <a16:creationId xmlns:a16="http://schemas.microsoft.com/office/drawing/2014/main" id="{E5483982-DE9F-4CD8-B183-7D87E91228B3}"/>
              </a:ext>
            </a:extLst>
          </p:cNvPr>
          <p:cNvPicPr>
            <a:picLocks noChangeAspect="1"/>
          </p:cNvPicPr>
          <p:nvPr/>
        </p:nvPicPr>
        <p:blipFill>
          <a:blip r:embed="rId4"/>
          <a:stretch>
            <a:fillRect/>
          </a:stretch>
        </p:blipFill>
        <p:spPr>
          <a:xfrm>
            <a:off x="5052913" y="2376002"/>
            <a:ext cx="7139087" cy="2703997"/>
          </a:xfrm>
          <a:prstGeom prst="rect">
            <a:avLst/>
          </a:prstGeom>
        </p:spPr>
      </p:pic>
      <p:pic>
        <p:nvPicPr>
          <p:cNvPr id="14" name="Picture 13">
            <a:extLst>
              <a:ext uri="{FF2B5EF4-FFF2-40B4-BE49-F238E27FC236}">
                <a16:creationId xmlns:a16="http://schemas.microsoft.com/office/drawing/2014/main" id="{AA3913E7-BEE2-4364-BF75-38FBCAE3BA13}"/>
              </a:ext>
            </a:extLst>
          </p:cNvPr>
          <p:cNvPicPr>
            <a:picLocks noChangeAspect="1"/>
          </p:cNvPicPr>
          <p:nvPr/>
        </p:nvPicPr>
        <p:blipFill>
          <a:blip r:embed="rId5"/>
          <a:stretch>
            <a:fillRect/>
          </a:stretch>
        </p:blipFill>
        <p:spPr>
          <a:xfrm>
            <a:off x="3992879" y="0"/>
            <a:ext cx="3620285" cy="856275"/>
          </a:xfrm>
          <a:prstGeom prst="rect">
            <a:avLst/>
          </a:prstGeom>
        </p:spPr>
      </p:pic>
      <p:cxnSp>
        <p:nvCxnSpPr>
          <p:cNvPr id="15" name="Straight Arrow Connector 14">
            <a:extLst>
              <a:ext uri="{FF2B5EF4-FFF2-40B4-BE49-F238E27FC236}">
                <a16:creationId xmlns:a16="http://schemas.microsoft.com/office/drawing/2014/main" id="{387BE58B-47A2-46D3-81AF-C89298FAC322}"/>
              </a:ext>
            </a:extLst>
          </p:cNvPr>
          <p:cNvCxnSpPr>
            <a:cxnSpLocks/>
          </p:cNvCxnSpPr>
          <p:nvPr/>
        </p:nvCxnSpPr>
        <p:spPr>
          <a:xfrm flipH="1">
            <a:off x="1463040" y="2540000"/>
            <a:ext cx="4429760" cy="356616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379C23-8515-4099-8139-3FC4667CBD5A}"/>
              </a:ext>
            </a:extLst>
          </p:cNvPr>
          <p:cNvCxnSpPr>
            <a:cxnSpLocks/>
          </p:cNvCxnSpPr>
          <p:nvPr/>
        </p:nvCxnSpPr>
        <p:spPr>
          <a:xfrm flipH="1">
            <a:off x="5080261" y="703407"/>
            <a:ext cx="2814060" cy="5789468"/>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23EE8A-8845-4DD7-9E7A-C08722AB7A5F}"/>
              </a:ext>
            </a:extLst>
          </p:cNvPr>
          <p:cNvCxnSpPr>
            <a:cxnSpLocks/>
          </p:cNvCxnSpPr>
          <p:nvPr/>
        </p:nvCxnSpPr>
        <p:spPr>
          <a:xfrm>
            <a:off x="8097782" y="2055813"/>
            <a:ext cx="12502" cy="1925625"/>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635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reduction</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5074920" cy="4351338"/>
          </a:xfrm>
        </p:spPr>
        <p:txBody>
          <a:bodyPr>
            <a:normAutofit/>
          </a:bodyPr>
          <a:lstStyle/>
          <a:p>
            <a:r>
              <a:rPr lang="en-US" dirty="0"/>
              <a:t>Transforms the input node while this node is being copied to the output model:</a:t>
            </a:r>
          </a:p>
        </p:txBody>
      </p:sp>
      <p:pic>
        <p:nvPicPr>
          <p:cNvPr id="4" name="Picture 3">
            <a:extLst>
              <a:ext uri="{FF2B5EF4-FFF2-40B4-BE49-F238E27FC236}">
                <a16:creationId xmlns:a16="http://schemas.microsoft.com/office/drawing/2014/main" id="{FE3DF7BA-A3EB-4C3E-A403-C32EA5EB4908}"/>
              </a:ext>
            </a:extLst>
          </p:cNvPr>
          <p:cNvPicPr>
            <a:picLocks noChangeAspect="1"/>
          </p:cNvPicPr>
          <p:nvPr/>
        </p:nvPicPr>
        <p:blipFill>
          <a:blip r:embed="rId2"/>
          <a:stretch>
            <a:fillRect/>
          </a:stretch>
        </p:blipFill>
        <p:spPr>
          <a:xfrm>
            <a:off x="7208950" y="328608"/>
            <a:ext cx="4467800" cy="982031"/>
          </a:xfrm>
          <a:prstGeom prst="rect">
            <a:avLst/>
          </a:prstGeom>
          <a:ln>
            <a:solidFill>
              <a:schemeClr val="tx1"/>
            </a:solidFill>
          </a:ln>
        </p:spPr>
      </p:pic>
      <p:pic>
        <p:nvPicPr>
          <p:cNvPr id="7" name="Picture 6">
            <a:extLst>
              <a:ext uri="{FF2B5EF4-FFF2-40B4-BE49-F238E27FC236}">
                <a16:creationId xmlns:a16="http://schemas.microsoft.com/office/drawing/2014/main" id="{B059CA1B-0370-4169-BAE1-77884988DB12}"/>
              </a:ext>
            </a:extLst>
          </p:cNvPr>
          <p:cNvPicPr>
            <a:picLocks noChangeAspect="1"/>
          </p:cNvPicPr>
          <p:nvPr/>
        </p:nvPicPr>
        <p:blipFill>
          <a:blip r:embed="rId3"/>
          <a:stretch>
            <a:fillRect/>
          </a:stretch>
        </p:blipFill>
        <p:spPr>
          <a:xfrm>
            <a:off x="6427325" y="1492371"/>
            <a:ext cx="5249425" cy="2091094"/>
          </a:xfrm>
          <a:prstGeom prst="rect">
            <a:avLst/>
          </a:prstGeom>
          <a:ln>
            <a:solidFill>
              <a:schemeClr val="tx1"/>
            </a:solidFill>
          </a:ln>
        </p:spPr>
      </p:pic>
      <p:pic>
        <p:nvPicPr>
          <p:cNvPr id="9" name="Picture 8">
            <a:extLst>
              <a:ext uri="{FF2B5EF4-FFF2-40B4-BE49-F238E27FC236}">
                <a16:creationId xmlns:a16="http://schemas.microsoft.com/office/drawing/2014/main" id="{07600F01-C866-4C99-A6A4-CF4150CD90BD}"/>
              </a:ext>
            </a:extLst>
          </p:cNvPr>
          <p:cNvPicPr>
            <a:picLocks noChangeAspect="1"/>
          </p:cNvPicPr>
          <p:nvPr/>
        </p:nvPicPr>
        <p:blipFill>
          <a:blip r:embed="rId4"/>
          <a:stretch>
            <a:fillRect/>
          </a:stretch>
        </p:blipFill>
        <p:spPr>
          <a:xfrm>
            <a:off x="7023693" y="3701256"/>
            <a:ext cx="4653057" cy="1811495"/>
          </a:xfrm>
          <a:prstGeom prst="rect">
            <a:avLst/>
          </a:prstGeom>
        </p:spPr>
      </p:pic>
      <p:pic>
        <p:nvPicPr>
          <p:cNvPr id="10" name="Picture 9">
            <a:extLst>
              <a:ext uri="{FF2B5EF4-FFF2-40B4-BE49-F238E27FC236}">
                <a16:creationId xmlns:a16="http://schemas.microsoft.com/office/drawing/2014/main" id="{F275F8C5-B745-445D-BF34-139055C77FC7}"/>
              </a:ext>
            </a:extLst>
          </p:cNvPr>
          <p:cNvPicPr>
            <a:picLocks noChangeAspect="1"/>
          </p:cNvPicPr>
          <p:nvPr/>
        </p:nvPicPr>
        <p:blipFill>
          <a:blip r:embed="rId5"/>
          <a:stretch>
            <a:fillRect/>
          </a:stretch>
        </p:blipFill>
        <p:spPr>
          <a:xfrm>
            <a:off x="7289046" y="5669280"/>
            <a:ext cx="4387704" cy="950203"/>
          </a:xfrm>
          <a:prstGeom prst="rect">
            <a:avLst/>
          </a:prstGeom>
          <a:ln>
            <a:solidFill>
              <a:schemeClr val="tx1"/>
            </a:solidFill>
          </a:ln>
        </p:spPr>
      </p:pic>
      <p:pic>
        <p:nvPicPr>
          <p:cNvPr id="11" name="Picture 10">
            <a:extLst>
              <a:ext uri="{FF2B5EF4-FFF2-40B4-BE49-F238E27FC236}">
                <a16:creationId xmlns:a16="http://schemas.microsoft.com/office/drawing/2014/main" id="{2410227D-DA79-4D34-BC25-E72589167136}"/>
              </a:ext>
            </a:extLst>
          </p:cNvPr>
          <p:cNvPicPr>
            <a:picLocks noChangeAspect="1"/>
          </p:cNvPicPr>
          <p:nvPr/>
        </p:nvPicPr>
        <p:blipFill>
          <a:blip r:embed="rId6"/>
          <a:stretch>
            <a:fillRect/>
          </a:stretch>
        </p:blipFill>
        <p:spPr>
          <a:xfrm>
            <a:off x="483891" y="2495326"/>
            <a:ext cx="4940554" cy="4362674"/>
          </a:xfrm>
          <a:prstGeom prst="rect">
            <a:avLst/>
          </a:prstGeom>
        </p:spPr>
      </p:pic>
      <p:pic>
        <p:nvPicPr>
          <p:cNvPr id="13" name="Picture 12">
            <a:extLst>
              <a:ext uri="{FF2B5EF4-FFF2-40B4-BE49-F238E27FC236}">
                <a16:creationId xmlns:a16="http://schemas.microsoft.com/office/drawing/2014/main" id="{0273B4C4-C4C1-45D4-96F7-1E5860A77F9C}"/>
              </a:ext>
            </a:extLst>
          </p:cNvPr>
          <p:cNvPicPr>
            <a:picLocks noChangeAspect="1"/>
          </p:cNvPicPr>
          <p:nvPr/>
        </p:nvPicPr>
        <p:blipFill>
          <a:blip r:embed="rId4"/>
          <a:stretch>
            <a:fillRect/>
          </a:stretch>
        </p:blipFill>
        <p:spPr>
          <a:xfrm>
            <a:off x="7023693" y="3731736"/>
            <a:ext cx="4653057" cy="1811495"/>
          </a:xfrm>
          <a:prstGeom prst="rect">
            <a:avLst/>
          </a:prstGeom>
          <a:ln>
            <a:solidFill>
              <a:schemeClr val="tx1"/>
            </a:solidFill>
          </a:ln>
        </p:spPr>
      </p:pic>
      <p:pic>
        <p:nvPicPr>
          <p:cNvPr id="14" name="Picture 13">
            <a:extLst>
              <a:ext uri="{FF2B5EF4-FFF2-40B4-BE49-F238E27FC236}">
                <a16:creationId xmlns:a16="http://schemas.microsoft.com/office/drawing/2014/main" id="{508459CD-3C7F-4AA8-BBF8-056E870477BC}"/>
              </a:ext>
            </a:extLst>
          </p:cNvPr>
          <p:cNvPicPr>
            <a:picLocks noChangeAspect="1"/>
          </p:cNvPicPr>
          <p:nvPr/>
        </p:nvPicPr>
        <p:blipFill>
          <a:blip r:embed="rId6"/>
          <a:stretch>
            <a:fillRect/>
          </a:stretch>
        </p:blipFill>
        <p:spPr>
          <a:xfrm>
            <a:off x="483891" y="2454686"/>
            <a:ext cx="4940554" cy="4362674"/>
          </a:xfrm>
          <a:prstGeom prst="rect">
            <a:avLst/>
          </a:prstGeom>
          <a:ln>
            <a:solidFill>
              <a:schemeClr val="tx1"/>
            </a:solidFill>
          </a:ln>
        </p:spPr>
      </p:pic>
      <p:cxnSp>
        <p:nvCxnSpPr>
          <p:cNvPr id="15" name="Straight Arrow Connector 14">
            <a:extLst>
              <a:ext uri="{FF2B5EF4-FFF2-40B4-BE49-F238E27FC236}">
                <a16:creationId xmlns:a16="http://schemas.microsoft.com/office/drawing/2014/main" id="{A84143D0-B749-4C2F-A8F8-05AB83642F72}"/>
              </a:ext>
            </a:extLst>
          </p:cNvPr>
          <p:cNvCxnSpPr>
            <a:cxnSpLocks/>
          </p:cNvCxnSpPr>
          <p:nvPr/>
        </p:nvCxnSpPr>
        <p:spPr>
          <a:xfrm flipH="1">
            <a:off x="7208950" y="731520"/>
            <a:ext cx="1762330" cy="130048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63E596-CBDB-4A9D-BABB-A3CD70BF127F}"/>
              </a:ext>
            </a:extLst>
          </p:cNvPr>
          <p:cNvCxnSpPr>
            <a:cxnSpLocks/>
          </p:cNvCxnSpPr>
          <p:nvPr/>
        </p:nvCxnSpPr>
        <p:spPr>
          <a:xfrm flipV="1">
            <a:off x="2611120" y="783237"/>
            <a:ext cx="7843520" cy="182788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C526396-4FC4-4988-9791-611F6A56E739}"/>
              </a:ext>
            </a:extLst>
          </p:cNvPr>
          <p:cNvCxnSpPr>
            <a:cxnSpLocks/>
          </p:cNvCxnSpPr>
          <p:nvPr/>
        </p:nvCxnSpPr>
        <p:spPr>
          <a:xfrm flipH="1" flipV="1">
            <a:off x="2814320" y="4676663"/>
            <a:ext cx="4643121" cy="127709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03B7300-C681-4514-AF55-3EA668E15BDB}"/>
              </a:ext>
            </a:extLst>
          </p:cNvPr>
          <p:cNvCxnSpPr>
            <a:cxnSpLocks/>
          </p:cNvCxnSpPr>
          <p:nvPr/>
        </p:nvCxnSpPr>
        <p:spPr>
          <a:xfrm flipH="1" flipV="1">
            <a:off x="7650480" y="5308862"/>
            <a:ext cx="3475897" cy="876748"/>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B18E32-EDCD-4B06-8F7E-E5C454AAA377}"/>
              </a:ext>
            </a:extLst>
          </p:cNvPr>
          <p:cNvSpPr txBox="1"/>
          <p:nvPr/>
        </p:nvSpPr>
        <p:spPr>
          <a:xfrm rot="10800000">
            <a:off x="10723702" y="5723945"/>
            <a:ext cx="402674" cy="923330"/>
          </a:xfrm>
          <a:prstGeom prst="rect">
            <a:avLst/>
          </a:prstGeom>
          <a:noFill/>
        </p:spPr>
        <p:txBody>
          <a:bodyPr wrap="none" rtlCol="0">
            <a:spAutoFit/>
          </a:bodyPr>
          <a:lstStyle/>
          <a:p>
            <a:r>
              <a:rPr lang="nl-NL" sz="5400" dirty="0"/>
              <a:t>{</a:t>
            </a:r>
          </a:p>
        </p:txBody>
      </p:sp>
      <p:cxnSp>
        <p:nvCxnSpPr>
          <p:cNvPr id="29" name="Straight Arrow Connector 28">
            <a:extLst>
              <a:ext uri="{FF2B5EF4-FFF2-40B4-BE49-F238E27FC236}">
                <a16:creationId xmlns:a16="http://schemas.microsoft.com/office/drawing/2014/main" id="{E6F965FB-7427-45AF-9F4B-949F4CF43DF7}"/>
              </a:ext>
            </a:extLst>
          </p:cNvPr>
          <p:cNvCxnSpPr>
            <a:cxnSpLocks/>
          </p:cNvCxnSpPr>
          <p:nvPr/>
        </p:nvCxnSpPr>
        <p:spPr>
          <a:xfrm>
            <a:off x="2346960" y="2702155"/>
            <a:ext cx="7095890" cy="2458436"/>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425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2593097-9ADA-4384-AA56-B48E72EEE68C}"/>
              </a:ext>
            </a:extLst>
          </p:cNvPr>
          <p:cNvPicPr>
            <a:picLocks noChangeAspect="1"/>
          </p:cNvPicPr>
          <p:nvPr/>
        </p:nvPicPr>
        <p:blipFill>
          <a:blip r:embed="rId2"/>
          <a:stretch>
            <a:fillRect/>
          </a:stretch>
        </p:blipFill>
        <p:spPr>
          <a:xfrm>
            <a:off x="7417774" y="1648646"/>
            <a:ext cx="4185231" cy="3695699"/>
          </a:xfrm>
          <a:prstGeom prst="rect">
            <a:avLst/>
          </a:prstGeom>
          <a:ln>
            <a:solidFill>
              <a:schemeClr val="tx1"/>
            </a:solidFill>
          </a:ln>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pattern</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199" y="1257015"/>
            <a:ext cx="4369349" cy="4351338"/>
          </a:xfrm>
        </p:spPr>
        <p:txBody>
          <a:bodyPr>
            <a:normAutofit/>
          </a:bodyPr>
          <a:lstStyle/>
          <a:p>
            <a:r>
              <a:rPr lang="en-US" dirty="0"/>
              <a:t>Transforms the input node, which matches the pattern:</a:t>
            </a:r>
          </a:p>
          <a:p>
            <a:r>
              <a:rPr lang="en-US" dirty="0"/>
              <a:t>Similar to reduction rules, but premise is pattern instead of concept.</a:t>
            </a:r>
          </a:p>
          <a:p>
            <a:r>
              <a:rPr lang="en-US" dirty="0"/>
              <a:t>Patterns are specified in terms of the input language.</a:t>
            </a:r>
          </a:p>
        </p:txBody>
      </p:sp>
      <p:pic>
        <p:nvPicPr>
          <p:cNvPr id="4" name="Picture 3">
            <a:extLst>
              <a:ext uri="{FF2B5EF4-FFF2-40B4-BE49-F238E27FC236}">
                <a16:creationId xmlns:a16="http://schemas.microsoft.com/office/drawing/2014/main" id="{0469990C-9308-4AF3-B863-1082D32C374B}"/>
              </a:ext>
            </a:extLst>
          </p:cNvPr>
          <p:cNvPicPr>
            <a:picLocks noChangeAspect="1"/>
          </p:cNvPicPr>
          <p:nvPr/>
        </p:nvPicPr>
        <p:blipFill>
          <a:blip r:embed="rId3"/>
          <a:stretch>
            <a:fillRect/>
          </a:stretch>
        </p:blipFill>
        <p:spPr>
          <a:xfrm>
            <a:off x="1325953" y="5260088"/>
            <a:ext cx="9540094" cy="1242345"/>
          </a:xfrm>
          <a:prstGeom prst="rect">
            <a:avLst/>
          </a:prstGeom>
        </p:spPr>
      </p:pic>
      <p:pic>
        <p:nvPicPr>
          <p:cNvPr id="9" name="Picture 8">
            <a:extLst>
              <a:ext uri="{FF2B5EF4-FFF2-40B4-BE49-F238E27FC236}">
                <a16:creationId xmlns:a16="http://schemas.microsoft.com/office/drawing/2014/main" id="{8AE38951-B5C3-44FF-BDB6-E9E900B078AA}"/>
              </a:ext>
            </a:extLst>
          </p:cNvPr>
          <p:cNvPicPr>
            <a:picLocks noChangeAspect="1"/>
          </p:cNvPicPr>
          <p:nvPr/>
        </p:nvPicPr>
        <p:blipFill>
          <a:blip r:embed="rId4"/>
          <a:stretch>
            <a:fillRect/>
          </a:stretch>
        </p:blipFill>
        <p:spPr>
          <a:xfrm>
            <a:off x="5525573" y="129255"/>
            <a:ext cx="5954674" cy="1408408"/>
          </a:xfrm>
          <a:prstGeom prst="rect">
            <a:avLst/>
          </a:prstGeom>
        </p:spPr>
      </p:pic>
      <p:sp>
        <p:nvSpPr>
          <p:cNvPr id="10" name="Rectangle 9">
            <a:extLst>
              <a:ext uri="{FF2B5EF4-FFF2-40B4-BE49-F238E27FC236}">
                <a16:creationId xmlns:a16="http://schemas.microsoft.com/office/drawing/2014/main" id="{4370BFC7-E463-4708-AEAF-803851F3D9FE}"/>
              </a:ext>
            </a:extLst>
          </p:cNvPr>
          <p:cNvSpPr/>
          <p:nvPr/>
        </p:nvSpPr>
        <p:spPr>
          <a:xfrm>
            <a:off x="2935817" y="5415279"/>
            <a:ext cx="5547783" cy="819543"/>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11" name="Rectangle 10">
            <a:extLst>
              <a:ext uri="{FF2B5EF4-FFF2-40B4-BE49-F238E27FC236}">
                <a16:creationId xmlns:a16="http://schemas.microsoft.com/office/drawing/2014/main" id="{12F09091-A17B-4E7F-8093-736E76B4875C}"/>
              </a:ext>
            </a:extLst>
          </p:cNvPr>
          <p:cNvSpPr/>
          <p:nvPr/>
        </p:nvSpPr>
        <p:spPr>
          <a:xfrm>
            <a:off x="5460504" y="635275"/>
            <a:ext cx="6019743" cy="902388"/>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cxnSp>
        <p:nvCxnSpPr>
          <p:cNvPr id="13" name="Straight Arrow Connector 12">
            <a:extLst>
              <a:ext uri="{FF2B5EF4-FFF2-40B4-BE49-F238E27FC236}">
                <a16:creationId xmlns:a16="http://schemas.microsoft.com/office/drawing/2014/main" id="{42DC7910-2021-4EF5-9F0E-609816CC3FEA}"/>
              </a:ext>
            </a:extLst>
          </p:cNvPr>
          <p:cNvCxnSpPr>
            <a:cxnSpLocks/>
            <a:stCxn id="11" idx="2"/>
            <a:endCxn id="10" idx="0"/>
          </p:cNvCxnSpPr>
          <p:nvPr/>
        </p:nvCxnSpPr>
        <p:spPr>
          <a:xfrm flipH="1">
            <a:off x="5709709" y="1537663"/>
            <a:ext cx="2760667" cy="3877616"/>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D39597-7821-4859-B14E-8422A8A613C4}"/>
              </a:ext>
            </a:extLst>
          </p:cNvPr>
          <p:cNvCxnSpPr>
            <a:cxnSpLocks/>
          </p:cNvCxnSpPr>
          <p:nvPr/>
        </p:nvCxnSpPr>
        <p:spPr>
          <a:xfrm>
            <a:off x="9011920" y="1808480"/>
            <a:ext cx="1036320" cy="379987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15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abandon root</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Allows to drop an input root node which otherwise would be copied into the output model:</a:t>
            </a:r>
          </a:p>
        </p:txBody>
      </p:sp>
      <p:pic>
        <p:nvPicPr>
          <p:cNvPr id="5" name="Picture 4">
            <a:extLst>
              <a:ext uri="{FF2B5EF4-FFF2-40B4-BE49-F238E27FC236}">
                <a16:creationId xmlns:a16="http://schemas.microsoft.com/office/drawing/2014/main" id="{F9186A08-9E09-4B99-84A9-1373D50E40B8}"/>
              </a:ext>
            </a:extLst>
          </p:cNvPr>
          <p:cNvPicPr>
            <a:picLocks noChangeAspect="1"/>
          </p:cNvPicPr>
          <p:nvPr/>
        </p:nvPicPr>
        <p:blipFill>
          <a:blip r:embed="rId2"/>
          <a:stretch>
            <a:fillRect/>
          </a:stretch>
        </p:blipFill>
        <p:spPr>
          <a:xfrm>
            <a:off x="6657294" y="1690688"/>
            <a:ext cx="3588485" cy="596274"/>
          </a:xfrm>
          <a:prstGeom prst="rect">
            <a:avLst/>
          </a:prstGeom>
        </p:spPr>
      </p:pic>
      <p:pic>
        <p:nvPicPr>
          <p:cNvPr id="7" name="Picture 6">
            <a:extLst>
              <a:ext uri="{FF2B5EF4-FFF2-40B4-BE49-F238E27FC236}">
                <a16:creationId xmlns:a16="http://schemas.microsoft.com/office/drawing/2014/main" id="{352F62D3-4EFA-4B99-9D9F-928BA3AA9C7C}"/>
              </a:ext>
            </a:extLst>
          </p:cNvPr>
          <p:cNvPicPr>
            <a:picLocks noChangeAspect="1"/>
          </p:cNvPicPr>
          <p:nvPr/>
        </p:nvPicPr>
        <p:blipFill>
          <a:blip r:embed="rId3"/>
          <a:stretch>
            <a:fillRect/>
          </a:stretch>
        </p:blipFill>
        <p:spPr>
          <a:xfrm>
            <a:off x="5716051" y="3359427"/>
            <a:ext cx="4529728" cy="2528928"/>
          </a:xfrm>
          <a:prstGeom prst="rect">
            <a:avLst/>
          </a:prstGeom>
        </p:spPr>
      </p:pic>
      <p:cxnSp>
        <p:nvCxnSpPr>
          <p:cNvPr id="11" name="Straight Arrow Connector 10">
            <a:extLst>
              <a:ext uri="{FF2B5EF4-FFF2-40B4-BE49-F238E27FC236}">
                <a16:creationId xmlns:a16="http://schemas.microsoft.com/office/drawing/2014/main" id="{9FEF9209-4D23-4FB4-B6F2-5602377462FA}"/>
              </a:ext>
            </a:extLst>
          </p:cNvPr>
          <p:cNvCxnSpPr>
            <a:cxnSpLocks/>
          </p:cNvCxnSpPr>
          <p:nvPr/>
        </p:nvCxnSpPr>
        <p:spPr>
          <a:xfrm>
            <a:off x="7538720" y="2286962"/>
            <a:ext cx="2123440" cy="332139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962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drop attribute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4813140" cy="4351338"/>
          </a:xfrm>
        </p:spPr>
        <p:txBody>
          <a:bodyPr>
            <a:normAutofit/>
          </a:bodyPr>
          <a:lstStyle/>
          <a:p>
            <a:r>
              <a:rPr lang="en-US" dirty="0"/>
              <a:t>For a transformed node, controls which attributes get copied from the input node:</a:t>
            </a:r>
          </a:p>
        </p:txBody>
      </p:sp>
      <p:pic>
        <p:nvPicPr>
          <p:cNvPr id="4" name="Picture 3">
            <a:extLst>
              <a:ext uri="{FF2B5EF4-FFF2-40B4-BE49-F238E27FC236}">
                <a16:creationId xmlns:a16="http://schemas.microsoft.com/office/drawing/2014/main" id="{656A50F6-9E15-4C21-970A-D87E98C52EEA}"/>
              </a:ext>
            </a:extLst>
          </p:cNvPr>
          <p:cNvPicPr>
            <a:picLocks noChangeAspect="1"/>
          </p:cNvPicPr>
          <p:nvPr/>
        </p:nvPicPr>
        <p:blipFill>
          <a:blip r:embed="rId2"/>
          <a:stretch>
            <a:fillRect/>
          </a:stretch>
        </p:blipFill>
        <p:spPr>
          <a:xfrm>
            <a:off x="6410961" y="365125"/>
            <a:ext cx="5313144" cy="4460954"/>
          </a:xfrm>
          <a:prstGeom prst="rect">
            <a:avLst/>
          </a:prstGeom>
        </p:spPr>
      </p:pic>
      <p:pic>
        <p:nvPicPr>
          <p:cNvPr id="6" name="Picture 5">
            <a:extLst>
              <a:ext uri="{FF2B5EF4-FFF2-40B4-BE49-F238E27FC236}">
                <a16:creationId xmlns:a16="http://schemas.microsoft.com/office/drawing/2014/main" id="{38091A16-19E4-42C8-9564-A5343CB15F21}"/>
              </a:ext>
            </a:extLst>
          </p:cNvPr>
          <p:cNvPicPr>
            <a:picLocks noChangeAspect="1"/>
          </p:cNvPicPr>
          <p:nvPr/>
        </p:nvPicPr>
        <p:blipFill>
          <a:blip r:embed="rId3"/>
          <a:stretch>
            <a:fillRect/>
          </a:stretch>
        </p:blipFill>
        <p:spPr>
          <a:xfrm>
            <a:off x="6873240" y="5608353"/>
            <a:ext cx="4813140" cy="579764"/>
          </a:xfrm>
          <a:prstGeom prst="rect">
            <a:avLst/>
          </a:prstGeom>
        </p:spPr>
      </p:pic>
      <p:pic>
        <p:nvPicPr>
          <p:cNvPr id="8" name="Picture 7">
            <a:extLst>
              <a:ext uri="{FF2B5EF4-FFF2-40B4-BE49-F238E27FC236}">
                <a16:creationId xmlns:a16="http://schemas.microsoft.com/office/drawing/2014/main" id="{525CF9C1-A4D1-4270-BBE5-7CA7B68633C7}"/>
              </a:ext>
            </a:extLst>
          </p:cNvPr>
          <p:cNvPicPr>
            <a:picLocks noChangeAspect="1"/>
          </p:cNvPicPr>
          <p:nvPr/>
        </p:nvPicPr>
        <p:blipFill>
          <a:blip r:embed="rId4"/>
          <a:stretch>
            <a:fillRect/>
          </a:stretch>
        </p:blipFill>
        <p:spPr>
          <a:xfrm>
            <a:off x="702030" y="2449145"/>
            <a:ext cx="4630142" cy="4351338"/>
          </a:xfrm>
          <a:prstGeom prst="rect">
            <a:avLst/>
          </a:prstGeom>
        </p:spPr>
      </p:pic>
      <p:cxnSp>
        <p:nvCxnSpPr>
          <p:cNvPr id="10" name="Straight Arrow Connector 9">
            <a:extLst>
              <a:ext uri="{FF2B5EF4-FFF2-40B4-BE49-F238E27FC236}">
                <a16:creationId xmlns:a16="http://schemas.microsoft.com/office/drawing/2014/main" id="{50165C17-ED04-4739-94AA-CD0C3581B7CB}"/>
              </a:ext>
            </a:extLst>
          </p:cNvPr>
          <p:cNvCxnSpPr>
            <a:cxnSpLocks/>
          </p:cNvCxnSpPr>
          <p:nvPr/>
        </p:nvCxnSpPr>
        <p:spPr>
          <a:xfrm flipV="1">
            <a:off x="2286000" y="1249647"/>
            <a:ext cx="6827520" cy="128019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9DB6B9-B721-4DF0-B064-294062154CCB}"/>
              </a:ext>
            </a:extLst>
          </p:cNvPr>
          <p:cNvCxnSpPr>
            <a:cxnSpLocks/>
          </p:cNvCxnSpPr>
          <p:nvPr/>
        </p:nvCxnSpPr>
        <p:spPr>
          <a:xfrm flipH="1">
            <a:off x="8402320" y="1493520"/>
            <a:ext cx="132080" cy="448056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038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b="1" dirty="0"/>
              <a:t>Mapping</a:t>
            </a:r>
            <a:r>
              <a:rPr lang="nl-NL" dirty="0"/>
              <a:t> </a:t>
            </a:r>
            <a:r>
              <a:rPr lang="nl-NL" b="1" dirty="0"/>
              <a:t>labels</a:t>
            </a:r>
          </a:p>
          <a:p>
            <a:r>
              <a:rPr lang="nl-NL" dirty="0"/>
              <a:t>Generation context</a:t>
            </a:r>
          </a:p>
          <a:p>
            <a:r>
              <a:rPr lang="nl-NL" dirty="0"/>
              <a:t>The generator algorithm</a:t>
            </a:r>
          </a:p>
          <a:p>
            <a:r>
              <a:rPr lang="nl-NL" dirty="0"/>
              <a:t>Mapping scripts</a:t>
            </a:r>
          </a:p>
        </p:txBody>
      </p:sp>
    </p:spTree>
    <p:extLst>
      <p:ext uri="{BB962C8B-B14F-4D97-AF65-F5344CB8AC3E}">
        <p14:creationId xmlns:p14="http://schemas.microsoft.com/office/powerpoint/2010/main" val="3301292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746E9F-EEE9-427D-AFA0-2F329F00C328}"/>
              </a:ext>
            </a:extLst>
          </p:cNvPr>
          <p:cNvPicPr>
            <a:picLocks noChangeAspect="1"/>
          </p:cNvPicPr>
          <p:nvPr/>
        </p:nvPicPr>
        <p:blipFill>
          <a:blip r:embed="rId2"/>
          <a:stretch>
            <a:fillRect/>
          </a:stretch>
        </p:blipFill>
        <p:spPr>
          <a:xfrm>
            <a:off x="172720" y="3672840"/>
            <a:ext cx="6159817" cy="3105310"/>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Mapping labels</a:t>
            </a:r>
          </a:p>
        </p:txBody>
      </p:sp>
      <p:pic>
        <p:nvPicPr>
          <p:cNvPr id="4" name="Picture 3">
            <a:extLst>
              <a:ext uri="{FF2B5EF4-FFF2-40B4-BE49-F238E27FC236}">
                <a16:creationId xmlns:a16="http://schemas.microsoft.com/office/drawing/2014/main" id="{D9AA2B5F-6CF4-4DA5-9EDB-1316A71F962B}"/>
              </a:ext>
            </a:extLst>
          </p:cNvPr>
          <p:cNvPicPr>
            <a:picLocks noChangeAspect="1"/>
          </p:cNvPicPr>
          <p:nvPr/>
        </p:nvPicPr>
        <p:blipFill>
          <a:blip r:embed="rId3"/>
          <a:stretch>
            <a:fillRect/>
          </a:stretch>
        </p:blipFill>
        <p:spPr>
          <a:xfrm>
            <a:off x="5130800" y="79850"/>
            <a:ext cx="6981537" cy="849648"/>
          </a:xfrm>
          <a:prstGeom prst="rect">
            <a:avLst/>
          </a:prstGeom>
        </p:spPr>
      </p:pic>
      <p:pic>
        <p:nvPicPr>
          <p:cNvPr id="5" name="Picture 4">
            <a:extLst>
              <a:ext uri="{FF2B5EF4-FFF2-40B4-BE49-F238E27FC236}">
                <a16:creationId xmlns:a16="http://schemas.microsoft.com/office/drawing/2014/main" id="{4EBFFEA2-D18F-49DE-9DC2-DF8F017B074E}"/>
              </a:ext>
            </a:extLst>
          </p:cNvPr>
          <p:cNvPicPr>
            <a:picLocks noChangeAspect="1"/>
          </p:cNvPicPr>
          <p:nvPr/>
        </p:nvPicPr>
        <p:blipFill>
          <a:blip r:embed="rId4"/>
          <a:stretch>
            <a:fillRect/>
          </a:stretch>
        </p:blipFill>
        <p:spPr>
          <a:xfrm>
            <a:off x="172720" y="2716988"/>
            <a:ext cx="4254719" cy="863644"/>
          </a:xfrm>
          <a:prstGeom prst="rect">
            <a:avLst/>
          </a:prstGeom>
        </p:spPr>
      </p:pic>
      <p:sp>
        <p:nvSpPr>
          <p:cNvPr id="6" name="Content Placeholder 2">
            <a:extLst>
              <a:ext uri="{FF2B5EF4-FFF2-40B4-BE49-F238E27FC236}">
                <a16:creationId xmlns:a16="http://schemas.microsoft.com/office/drawing/2014/main" id="{E05681C8-C109-4C75-85E5-74D52EE0B37E}"/>
              </a:ext>
            </a:extLst>
          </p:cNvPr>
          <p:cNvSpPr txBox="1">
            <a:spLocks/>
          </p:cNvSpPr>
          <p:nvPr/>
        </p:nvSpPr>
        <p:spPr>
          <a:xfrm>
            <a:off x="838200" y="1253331"/>
            <a:ext cx="10723880" cy="146365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Mapping Labels are declared in a mapping configuration and references stored to this declaration are used to label generator rules, macros and template fragments. Such marks allow finding of an output node by a known input node.</a:t>
            </a:r>
          </a:p>
        </p:txBody>
      </p:sp>
      <p:pic>
        <p:nvPicPr>
          <p:cNvPr id="8" name="Picture 7">
            <a:extLst>
              <a:ext uri="{FF2B5EF4-FFF2-40B4-BE49-F238E27FC236}">
                <a16:creationId xmlns:a16="http://schemas.microsoft.com/office/drawing/2014/main" id="{138DF46C-37EB-4642-A27E-53B95637B5AF}"/>
              </a:ext>
            </a:extLst>
          </p:cNvPr>
          <p:cNvPicPr>
            <a:picLocks noChangeAspect="1"/>
          </p:cNvPicPr>
          <p:nvPr/>
        </p:nvPicPr>
        <p:blipFill>
          <a:blip r:embed="rId5"/>
          <a:stretch>
            <a:fillRect/>
          </a:stretch>
        </p:blipFill>
        <p:spPr>
          <a:xfrm>
            <a:off x="5416202" y="3102939"/>
            <a:ext cx="6775798" cy="2546481"/>
          </a:xfrm>
          <a:prstGeom prst="rect">
            <a:avLst/>
          </a:prstGeom>
        </p:spPr>
      </p:pic>
      <p:cxnSp>
        <p:nvCxnSpPr>
          <p:cNvPr id="11" name="Straight Arrow Connector 10">
            <a:extLst>
              <a:ext uri="{FF2B5EF4-FFF2-40B4-BE49-F238E27FC236}">
                <a16:creationId xmlns:a16="http://schemas.microsoft.com/office/drawing/2014/main" id="{7C7F0FE2-A7DF-4BC9-AF0C-6C0E0A0C542F}"/>
              </a:ext>
            </a:extLst>
          </p:cNvPr>
          <p:cNvCxnSpPr>
            <a:cxnSpLocks/>
          </p:cNvCxnSpPr>
          <p:nvPr/>
        </p:nvCxnSpPr>
        <p:spPr>
          <a:xfrm flipV="1">
            <a:off x="3261360" y="365125"/>
            <a:ext cx="3220720" cy="251015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D29F28-ED8E-490D-B50F-5D10E41BA475}"/>
              </a:ext>
            </a:extLst>
          </p:cNvPr>
          <p:cNvCxnSpPr>
            <a:cxnSpLocks/>
          </p:cNvCxnSpPr>
          <p:nvPr/>
        </p:nvCxnSpPr>
        <p:spPr>
          <a:xfrm flipV="1">
            <a:off x="1701101" y="628586"/>
            <a:ext cx="5125817" cy="531057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8DFE6E-929D-4A5A-BADB-3A20CB62EE52}"/>
              </a:ext>
            </a:extLst>
          </p:cNvPr>
          <p:cNvCxnSpPr>
            <a:cxnSpLocks/>
          </p:cNvCxnSpPr>
          <p:nvPr/>
        </p:nvCxnSpPr>
        <p:spPr>
          <a:xfrm flipH="1" flipV="1">
            <a:off x="7195438" y="929498"/>
            <a:ext cx="125862" cy="3540903"/>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28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D549F6-92A3-418D-8D81-37BE17EC723E}"/>
              </a:ext>
            </a:extLst>
          </p:cNvPr>
          <p:cNvPicPr>
            <a:picLocks noChangeAspect="1"/>
          </p:cNvPicPr>
          <p:nvPr/>
        </p:nvPicPr>
        <p:blipFill>
          <a:blip r:embed="rId2"/>
          <a:stretch>
            <a:fillRect/>
          </a:stretch>
        </p:blipFill>
        <p:spPr>
          <a:xfrm>
            <a:off x="6096000" y="3154681"/>
            <a:ext cx="4979618" cy="3468653"/>
          </a:xfrm>
          <a:prstGeom prst="rect">
            <a:avLst/>
          </a:prstGeom>
        </p:spPr>
      </p:pic>
      <p:sp>
        <p:nvSpPr>
          <p:cNvPr id="2" name="Title 1">
            <a:extLst>
              <a:ext uri="{FF2B5EF4-FFF2-40B4-BE49-F238E27FC236}">
                <a16:creationId xmlns:a16="http://schemas.microsoft.com/office/drawing/2014/main" id="{FAFA0446-69F8-497C-857E-53A07167CB8F}"/>
              </a:ext>
            </a:extLst>
          </p:cNvPr>
          <p:cNvSpPr>
            <a:spLocks noGrp="1"/>
          </p:cNvSpPr>
          <p:nvPr>
            <p:ph type="title"/>
          </p:nvPr>
        </p:nvSpPr>
        <p:spPr/>
        <p:txBody>
          <a:bodyPr/>
          <a:lstStyle/>
          <a:p>
            <a:r>
              <a:rPr lang="nl-NL" dirty="0"/>
              <a:t>What are (MPS) generators?</a:t>
            </a:r>
          </a:p>
        </p:txBody>
      </p:sp>
      <p:sp>
        <p:nvSpPr>
          <p:cNvPr id="3" name="Content Placeholder 2">
            <a:extLst>
              <a:ext uri="{FF2B5EF4-FFF2-40B4-BE49-F238E27FC236}">
                <a16:creationId xmlns:a16="http://schemas.microsoft.com/office/drawing/2014/main" id="{BFB7BA9E-67D6-4A10-8AC4-725C5E33AA89}"/>
              </a:ext>
            </a:extLst>
          </p:cNvPr>
          <p:cNvSpPr>
            <a:spLocks noGrp="1"/>
          </p:cNvSpPr>
          <p:nvPr>
            <p:ph idx="1"/>
          </p:nvPr>
        </p:nvSpPr>
        <p:spPr/>
        <p:txBody>
          <a:bodyPr/>
          <a:lstStyle/>
          <a:p>
            <a:r>
              <a:rPr lang="nl-NL" dirty="0"/>
              <a:t>Part of a language specification that defines denotational semantics for the concepts of the language</a:t>
            </a:r>
          </a:p>
          <a:p>
            <a:pPr marL="0" indent="0">
              <a:buNone/>
            </a:pPr>
            <a:endParaRPr lang="nl-NL" dirty="0"/>
          </a:p>
        </p:txBody>
      </p:sp>
      <p:sp>
        <p:nvSpPr>
          <p:cNvPr id="4" name="Speech Bubble: Rectangle with Corners Rounded 3">
            <a:extLst>
              <a:ext uri="{FF2B5EF4-FFF2-40B4-BE49-F238E27FC236}">
                <a16:creationId xmlns:a16="http://schemas.microsoft.com/office/drawing/2014/main" id="{9510D8CF-A68F-4A5C-946E-2B1D9B2C2C38}"/>
              </a:ext>
            </a:extLst>
          </p:cNvPr>
          <p:cNvSpPr/>
          <p:nvPr/>
        </p:nvSpPr>
        <p:spPr>
          <a:xfrm>
            <a:off x="7444740" y="2418080"/>
            <a:ext cx="4358640" cy="680720"/>
          </a:xfrm>
          <a:prstGeom prst="wedgeRoundRectCallout">
            <a:avLst>
              <a:gd name="adj1" fmla="val -4050"/>
              <a:gd name="adj2" fmla="val -927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 would say: it’s a specification as you see them typically in term rewrite systems</a:t>
            </a:r>
          </a:p>
        </p:txBody>
      </p:sp>
      <p:pic>
        <p:nvPicPr>
          <p:cNvPr id="5" name="Picture 4">
            <a:extLst>
              <a:ext uri="{FF2B5EF4-FFF2-40B4-BE49-F238E27FC236}">
                <a16:creationId xmlns:a16="http://schemas.microsoft.com/office/drawing/2014/main" id="{12029880-EB89-4EBB-807E-0FB58D0EAA4E}"/>
              </a:ext>
            </a:extLst>
          </p:cNvPr>
          <p:cNvPicPr>
            <a:picLocks noChangeAspect="1"/>
          </p:cNvPicPr>
          <p:nvPr/>
        </p:nvPicPr>
        <p:blipFill>
          <a:blip r:embed="rId3"/>
          <a:stretch>
            <a:fillRect/>
          </a:stretch>
        </p:blipFill>
        <p:spPr>
          <a:xfrm>
            <a:off x="305476" y="4575916"/>
            <a:ext cx="4542708" cy="2047418"/>
          </a:xfrm>
          <a:prstGeom prst="rect">
            <a:avLst/>
          </a:prstGeom>
        </p:spPr>
      </p:pic>
      <p:pic>
        <p:nvPicPr>
          <p:cNvPr id="8" name="Picture 7">
            <a:extLst>
              <a:ext uri="{FF2B5EF4-FFF2-40B4-BE49-F238E27FC236}">
                <a16:creationId xmlns:a16="http://schemas.microsoft.com/office/drawing/2014/main" id="{1EDD22A3-D5BF-4F02-B121-AE1E2DA3EF7B}"/>
              </a:ext>
            </a:extLst>
          </p:cNvPr>
          <p:cNvPicPr>
            <a:picLocks noChangeAspect="1"/>
          </p:cNvPicPr>
          <p:nvPr/>
        </p:nvPicPr>
        <p:blipFill>
          <a:blip r:embed="rId4"/>
          <a:stretch>
            <a:fillRect/>
          </a:stretch>
        </p:blipFill>
        <p:spPr>
          <a:xfrm>
            <a:off x="305476" y="2624786"/>
            <a:ext cx="4870700" cy="1816193"/>
          </a:xfrm>
          <a:prstGeom prst="rect">
            <a:avLst/>
          </a:prstGeom>
        </p:spPr>
      </p:pic>
      <p:sp>
        <p:nvSpPr>
          <p:cNvPr id="9" name="TextBox 8">
            <a:extLst>
              <a:ext uri="{FF2B5EF4-FFF2-40B4-BE49-F238E27FC236}">
                <a16:creationId xmlns:a16="http://schemas.microsoft.com/office/drawing/2014/main" id="{87768C83-E367-454B-92E5-F2474A55D981}"/>
              </a:ext>
            </a:extLst>
          </p:cNvPr>
          <p:cNvSpPr txBox="1"/>
          <p:nvPr/>
        </p:nvSpPr>
        <p:spPr>
          <a:xfrm rot="20883745">
            <a:off x="3186140" y="5673556"/>
            <a:ext cx="4389535" cy="369332"/>
          </a:xfrm>
          <a:prstGeom prst="rect">
            <a:avLst/>
          </a:prstGeom>
          <a:noFill/>
        </p:spPr>
        <p:txBody>
          <a:bodyPr wrap="none" rtlCol="0">
            <a:spAutoFit/>
          </a:bodyPr>
          <a:lstStyle>
            <a:defPPr>
              <a:defRPr lang="nl-NL"/>
            </a:defPPr>
            <a:lvl1pPr>
              <a:defRPr>
                <a:solidFill>
                  <a:schemeClr val="accent6">
                    <a:lumMod val="50000"/>
                  </a:schemeClr>
                </a:solidFill>
              </a:defRPr>
            </a:lvl1pPr>
          </a:lstStyle>
          <a:p>
            <a:r>
              <a:rPr lang="nl-NL" dirty="0"/>
              <a:t>Syllabus “Berekeningsmodellen” TU/e (2002)</a:t>
            </a:r>
          </a:p>
        </p:txBody>
      </p:sp>
      <p:sp>
        <p:nvSpPr>
          <p:cNvPr id="10" name="TextBox 9">
            <a:extLst>
              <a:ext uri="{FF2B5EF4-FFF2-40B4-BE49-F238E27FC236}">
                <a16:creationId xmlns:a16="http://schemas.microsoft.com/office/drawing/2014/main" id="{54F1B363-1287-4987-B107-91369DA5849C}"/>
              </a:ext>
            </a:extLst>
          </p:cNvPr>
          <p:cNvSpPr txBox="1"/>
          <p:nvPr/>
        </p:nvSpPr>
        <p:spPr>
          <a:xfrm rot="20925572">
            <a:off x="3955952" y="4171672"/>
            <a:ext cx="1784463" cy="369332"/>
          </a:xfrm>
          <a:prstGeom prst="rect">
            <a:avLst/>
          </a:prstGeom>
          <a:noFill/>
        </p:spPr>
        <p:txBody>
          <a:bodyPr wrap="none" rtlCol="0">
            <a:spAutoFit/>
          </a:bodyPr>
          <a:lstStyle/>
          <a:p>
            <a:r>
              <a:rPr lang="nl-NL" dirty="0">
                <a:solidFill>
                  <a:schemeClr val="accent6">
                    <a:lumMod val="50000"/>
                  </a:schemeClr>
                </a:solidFill>
              </a:rPr>
              <a:t>Wikipedia (2005)</a:t>
            </a:r>
          </a:p>
        </p:txBody>
      </p:sp>
    </p:spTree>
    <p:extLst>
      <p:ext uri="{BB962C8B-B14F-4D97-AF65-F5344CB8AC3E}">
        <p14:creationId xmlns:p14="http://schemas.microsoft.com/office/powerpoint/2010/main" val="737838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b="1" dirty="0"/>
              <a:t>Generation context</a:t>
            </a:r>
          </a:p>
          <a:p>
            <a:r>
              <a:rPr lang="nl-NL" dirty="0"/>
              <a:t>The generator algorithm</a:t>
            </a:r>
          </a:p>
          <a:p>
            <a:r>
              <a:rPr lang="nl-NL" dirty="0"/>
              <a:t>Mapping scripts</a:t>
            </a:r>
          </a:p>
        </p:txBody>
      </p:sp>
    </p:spTree>
    <p:extLst>
      <p:ext uri="{BB962C8B-B14F-4D97-AF65-F5344CB8AC3E}">
        <p14:creationId xmlns:p14="http://schemas.microsoft.com/office/powerpoint/2010/main" val="3103746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8F041C-DC05-468F-AA50-9381CD37DBD3}"/>
              </a:ext>
            </a:extLst>
          </p:cNvPr>
          <p:cNvPicPr>
            <a:picLocks noChangeAspect="1"/>
          </p:cNvPicPr>
          <p:nvPr/>
        </p:nvPicPr>
        <p:blipFill>
          <a:blip r:embed="rId2"/>
          <a:stretch>
            <a:fillRect/>
          </a:stretch>
        </p:blipFill>
        <p:spPr>
          <a:xfrm>
            <a:off x="275573" y="5008881"/>
            <a:ext cx="11732263" cy="1430052"/>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Generation context</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10835640" cy="3965225"/>
          </a:xfrm>
        </p:spPr>
        <p:txBody>
          <a:bodyPr>
            <a:normAutofit fontScale="85000" lnSpcReduction="10000"/>
          </a:bodyPr>
          <a:lstStyle/>
          <a:p>
            <a:r>
              <a:rPr lang="en-US" dirty="0"/>
              <a:t>Generation context (the </a:t>
            </a:r>
            <a:r>
              <a:rPr lang="en-US" i="1" dirty="0" err="1"/>
              <a:t>genContext</a:t>
            </a:r>
            <a:r>
              <a:rPr lang="en-US" dirty="0"/>
              <a:t> parameter in macro- and rule-functions) allows finding of nodes in the output model, generating unique names and provides other useful functionality.</a:t>
            </a:r>
          </a:p>
          <a:p>
            <a:r>
              <a:rPr lang="en-US" dirty="0"/>
              <a:t>Generation context can be used not only in the generator models, but also in utility models (i.e. root nodes declared in models outside of the generator model, but used in it) - as a variable of type </a:t>
            </a:r>
            <a:r>
              <a:rPr lang="en-US" b="1" dirty="0" err="1"/>
              <a:t>gencontext</a:t>
            </a:r>
            <a:r>
              <a:rPr lang="en-US" dirty="0"/>
              <a:t>.</a:t>
            </a:r>
          </a:p>
          <a:p>
            <a:r>
              <a:rPr lang="en-US" dirty="0"/>
              <a:t>Operations of </a:t>
            </a:r>
            <a:r>
              <a:rPr lang="en-US" dirty="0" err="1"/>
              <a:t>genContext</a:t>
            </a:r>
            <a:r>
              <a:rPr lang="en-US" dirty="0"/>
              <a:t> are invoked using the familiar dot-notation: </a:t>
            </a:r>
            <a:r>
              <a:rPr lang="en-US" i="1" dirty="0" err="1"/>
              <a:t>genContext.operation</a:t>
            </a:r>
            <a:r>
              <a:rPr lang="en-US" i="1" dirty="0"/>
              <a:t>. </a:t>
            </a:r>
            <a:r>
              <a:rPr lang="en-US" dirty="0"/>
              <a:t>Categories of operations are:</a:t>
            </a:r>
          </a:p>
          <a:p>
            <a:pPr lvl="1"/>
            <a:r>
              <a:rPr lang="en-US" dirty="0"/>
              <a:t>Finding output node: usually on mapping labels and nodes</a:t>
            </a:r>
          </a:p>
          <a:p>
            <a:pPr lvl="1"/>
            <a:r>
              <a:rPr lang="en-US" dirty="0"/>
              <a:t>Generating unique name</a:t>
            </a:r>
          </a:p>
          <a:p>
            <a:pPr lvl="1"/>
            <a:r>
              <a:rPr lang="en-US" dirty="0"/>
              <a:t>Getting contextual info</a:t>
            </a:r>
          </a:p>
          <a:p>
            <a:pPr lvl="1"/>
            <a:r>
              <a:rPr lang="en-US" dirty="0"/>
              <a:t>Transferring user data: transient, step, or session object (see later, </a:t>
            </a:r>
            <a:r>
              <a:rPr lang="en-US" b="1" dirty="0"/>
              <a:t>generator algorithm</a:t>
            </a:r>
            <a:r>
              <a:rPr lang="en-US" dirty="0"/>
              <a:t>).</a:t>
            </a:r>
          </a:p>
        </p:txBody>
      </p:sp>
    </p:spTree>
    <p:extLst>
      <p:ext uri="{BB962C8B-B14F-4D97-AF65-F5344CB8AC3E}">
        <p14:creationId xmlns:p14="http://schemas.microsoft.com/office/powerpoint/2010/main" val="2665827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b="1" dirty="0"/>
              <a:t>The generator algorithm</a:t>
            </a:r>
          </a:p>
          <a:p>
            <a:r>
              <a:rPr lang="nl-NL" dirty="0"/>
              <a:t>Mapping scripts</a:t>
            </a:r>
          </a:p>
        </p:txBody>
      </p:sp>
    </p:spTree>
    <p:extLst>
      <p:ext uri="{BB962C8B-B14F-4D97-AF65-F5344CB8AC3E}">
        <p14:creationId xmlns:p14="http://schemas.microsoft.com/office/powerpoint/2010/main" val="482324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4D1-9321-40DD-BA85-CDF7C1F2D095}"/>
              </a:ext>
            </a:extLst>
          </p:cNvPr>
          <p:cNvSpPr>
            <a:spLocks noGrp="1"/>
          </p:cNvSpPr>
          <p:nvPr>
            <p:ph type="title"/>
          </p:nvPr>
        </p:nvSpPr>
        <p:spPr/>
        <p:txBody>
          <a:bodyPr/>
          <a:lstStyle/>
          <a:p>
            <a:r>
              <a:rPr lang="nl-NL" dirty="0"/>
              <a:t>The generator algorithm</a:t>
            </a:r>
          </a:p>
        </p:txBody>
      </p:sp>
      <p:sp>
        <p:nvSpPr>
          <p:cNvPr id="3" name="Content Placeholder 2">
            <a:extLst>
              <a:ext uri="{FF2B5EF4-FFF2-40B4-BE49-F238E27FC236}">
                <a16:creationId xmlns:a16="http://schemas.microsoft.com/office/drawing/2014/main" id="{97A1EE41-C7B0-492E-86A7-B3CB250C1CA0}"/>
              </a:ext>
            </a:extLst>
          </p:cNvPr>
          <p:cNvSpPr>
            <a:spLocks noGrp="1"/>
          </p:cNvSpPr>
          <p:nvPr>
            <p:ph idx="1"/>
          </p:nvPr>
        </p:nvSpPr>
        <p:spPr>
          <a:xfrm>
            <a:off x="838200" y="2333625"/>
            <a:ext cx="10515600" cy="4351338"/>
          </a:xfrm>
        </p:spPr>
        <p:txBody>
          <a:bodyPr>
            <a:normAutofit lnSpcReduction="10000"/>
          </a:bodyPr>
          <a:lstStyle/>
          <a:p>
            <a:r>
              <a:rPr lang="en-US" dirty="0"/>
              <a:t>Reduction is done in a bunch of transient models, until a fix-point has been reached</a:t>
            </a:r>
          </a:p>
          <a:p>
            <a:r>
              <a:rPr lang="en-US" dirty="0"/>
              <a:t>The process of generation of target assets from an input model (generation session) includes 5 stages:</a:t>
            </a:r>
          </a:p>
          <a:p>
            <a:pPr lvl="1"/>
            <a:r>
              <a:rPr lang="en-US" dirty="0"/>
              <a:t>Defining all generators that must be involved</a:t>
            </a:r>
          </a:p>
          <a:p>
            <a:pPr lvl="1"/>
            <a:r>
              <a:rPr lang="en-US" dirty="0"/>
              <a:t>Defining the order of priorities of transformations</a:t>
            </a:r>
          </a:p>
          <a:p>
            <a:pPr lvl="1"/>
            <a:r>
              <a:rPr lang="en-US" dirty="0"/>
              <a:t>Step-by-step model transformation</a:t>
            </a:r>
          </a:p>
          <a:p>
            <a:pPr lvl="1"/>
            <a:r>
              <a:rPr lang="en-US" dirty="0"/>
              <a:t>Generating text and saving it to a file (for each root in output model)</a:t>
            </a:r>
          </a:p>
          <a:p>
            <a:pPr lvl="1"/>
            <a:r>
              <a:rPr lang="en-US" dirty="0"/>
              <a:t>Post-processing assets: compiling, etc.</a:t>
            </a:r>
          </a:p>
          <a:p>
            <a:r>
              <a:rPr lang="en-US" dirty="0"/>
              <a:t>The first 3 stages live in model-to-model “land”, so we will explain them.</a:t>
            </a:r>
          </a:p>
        </p:txBody>
      </p:sp>
      <p:sp>
        <p:nvSpPr>
          <p:cNvPr id="4" name="Rectangle 3">
            <a:extLst>
              <a:ext uri="{FF2B5EF4-FFF2-40B4-BE49-F238E27FC236}">
                <a16:creationId xmlns:a16="http://schemas.microsoft.com/office/drawing/2014/main" id="{BA3CE53B-BFE8-4494-99EE-5FB1A6852E23}"/>
              </a:ext>
            </a:extLst>
          </p:cNvPr>
          <p:cNvSpPr/>
          <p:nvPr/>
        </p:nvSpPr>
        <p:spPr>
          <a:xfrm>
            <a:off x="6908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5" name="Rectangle 4">
            <a:extLst>
              <a:ext uri="{FF2B5EF4-FFF2-40B4-BE49-F238E27FC236}">
                <a16:creationId xmlns:a16="http://schemas.microsoft.com/office/drawing/2014/main" id="{DE391EC0-FB05-492E-BAD8-C139FD1B4CA3}"/>
              </a:ext>
            </a:extLst>
          </p:cNvPr>
          <p:cNvSpPr/>
          <p:nvPr/>
        </p:nvSpPr>
        <p:spPr>
          <a:xfrm>
            <a:off x="8270240"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NL" dirty="0"/>
              <a:t>Final transient model</a:t>
            </a:r>
          </a:p>
        </p:txBody>
      </p:sp>
      <p:sp>
        <p:nvSpPr>
          <p:cNvPr id="6" name="Rectangle 5">
            <a:extLst>
              <a:ext uri="{FF2B5EF4-FFF2-40B4-BE49-F238E27FC236}">
                <a16:creationId xmlns:a16="http://schemas.microsoft.com/office/drawing/2014/main" id="{B8812DB2-D970-4BBC-B091-16AAF101D2D7}"/>
              </a:ext>
            </a:extLst>
          </p:cNvPr>
          <p:cNvSpPr/>
          <p:nvPr/>
        </p:nvSpPr>
        <p:spPr>
          <a:xfrm>
            <a:off x="272288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Transient model 1</a:t>
            </a:r>
          </a:p>
        </p:txBody>
      </p:sp>
      <p:cxnSp>
        <p:nvCxnSpPr>
          <p:cNvPr id="7" name="Straight Arrow Connector 6">
            <a:extLst>
              <a:ext uri="{FF2B5EF4-FFF2-40B4-BE49-F238E27FC236}">
                <a16:creationId xmlns:a16="http://schemas.microsoft.com/office/drawing/2014/main" id="{485667DA-C0BF-46DD-9F59-BC17CF992048}"/>
              </a:ext>
            </a:extLst>
          </p:cNvPr>
          <p:cNvCxnSpPr>
            <a:cxnSpLocks/>
            <a:stCxn id="11" idx="3"/>
            <a:endCxn id="5" idx="1"/>
          </p:cNvCxnSpPr>
          <p:nvPr/>
        </p:nvCxnSpPr>
        <p:spPr>
          <a:xfrm>
            <a:off x="7640320" y="1752600"/>
            <a:ext cx="6299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7D5AA76-2117-457A-8A39-C91EEA96D90A}"/>
              </a:ext>
            </a:extLst>
          </p:cNvPr>
          <p:cNvCxnSpPr>
            <a:cxnSpLocks/>
            <a:stCxn id="4" idx="3"/>
            <a:endCxn id="6" idx="1"/>
          </p:cNvCxnSpPr>
          <p:nvPr/>
        </p:nvCxnSpPr>
        <p:spPr>
          <a:xfrm>
            <a:off x="2153920" y="1752600"/>
            <a:ext cx="5689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35E1713-2636-4566-B23D-C3A8BE512E0C}"/>
              </a:ext>
            </a:extLst>
          </p:cNvPr>
          <p:cNvSpPr/>
          <p:nvPr/>
        </p:nvSpPr>
        <p:spPr>
          <a:xfrm>
            <a:off x="6177280"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Transient model N</a:t>
            </a:r>
          </a:p>
        </p:txBody>
      </p:sp>
      <p:cxnSp>
        <p:nvCxnSpPr>
          <p:cNvPr id="13" name="Straight Arrow Connector 12">
            <a:extLst>
              <a:ext uri="{FF2B5EF4-FFF2-40B4-BE49-F238E27FC236}">
                <a16:creationId xmlns:a16="http://schemas.microsoft.com/office/drawing/2014/main" id="{1877C847-3B00-4B34-8D0A-00942BCAB01E}"/>
              </a:ext>
            </a:extLst>
          </p:cNvPr>
          <p:cNvCxnSpPr>
            <a:cxnSpLocks/>
          </p:cNvCxnSpPr>
          <p:nvPr/>
        </p:nvCxnSpPr>
        <p:spPr>
          <a:xfrm>
            <a:off x="4185921" y="1752600"/>
            <a:ext cx="5689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74D829-7095-4549-A0D6-4320EAFF04F4}"/>
              </a:ext>
            </a:extLst>
          </p:cNvPr>
          <p:cNvCxnSpPr>
            <a:cxnSpLocks/>
          </p:cNvCxnSpPr>
          <p:nvPr/>
        </p:nvCxnSpPr>
        <p:spPr>
          <a:xfrm>
            <a:off x="5608319" y="1752600"/>
            <a:ext cx="5689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1A926E-1EA8-4914-A7D0-A9B03AC37035}"/>
              </a:ext>
            </a:extLst>
          </p:cNvPr>
          <p:cNvSpPr txBox="1"/>
          <p:nvPr/>
        </p:nvSpPr>
        <p:spPr>
          <a:xfrm>
            <a:off x="4765039" y="982504"/>
            <a:ext cx="824265" cy="1107996"/>
          </a:xfrm>
          <a:prstGeom prst="rect">
            <a:avLst/>
          </a:prstGeom>
          <a:noFill/>
        </p:spPr>
        <p:txBody>
          <a:bodyPr wrap="none" rtlCol="0">
            <a:spAutoFit/>
          </a:bodyPr>
          <a:lstStyle/>
          <a:p>
            <a:r>
              <a:rPr lang="nl-NL" sz="6600" dirty="0"/>
              <a:t>...</a:t>
            </a:r>
          </a:p>
        </p:txBody>
      </p:sp>
      <p:sp>
        <p:nvSpPr>
          <p:cNvPr id="16" name="Rectangle: Folded Corner 15">
            <a:extLst>
              <a:ext uri="{FF2B5EF4-FFF2-40B4-BE49-F238E27FC236}">
                <a16:creationId xmlns:a16="http://schemas.microsoft.com/office/drawing/2014/main" id="{D46C16DD-714F-4172-BDC7-E7910EE10A22}"/>
              </a:ext>
            </a:extLst>
          </p:cNvPr>
          <p:cNvSpPr/>
          <p:nvPr/>
        </p:nvSpPr>
        <p:spPr>
          <a:xfrm>
            <a:off x="10393680" y="1280160"/>
            <a:ext cx="824265" cy="95504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Text</a:t>
            </a:r>
          </a:p>
        </p:txBody>
      </p:sp>
      <p:cxnSp>
        <p:nvCxnSpPr>
          <p:cNvPr id="17" name="Straight Arrow Connector 16">
            <a:extLst>
              <a:ext uri="{FF2B5EF4-FFF2-40B4-BE49-F238E27FC236}">
                <a16:creationId xmlns:a16="http://schemas.microsoft.com/office/drawing/2014/main" id="{FBD4B036-36ED-4083-A0A2-CCF170E1E59E}"/>
              </a:ext>
            </a:extLst>
          </p:cNvPr>
          <p:cNvCxnSpPr>
            <a:cxnSpLocks/>
            <a:stCxn id="5" idx="3"/>
            <a:endCxn id="16" idx="1"/>
          </p:cNvCxnSpPr>
          <p:nvPr/>
        </p:nvCxnSpPr>
        <p:spPr>
          <a:xfrm>
            <a:off x="9733280" y="1752600"/>
            <a:ext cx="660400" cy="5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077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BA25-14B3-42DB-81FA-A77F45056E61}"/>
              </a:ext>
            </a:extLst>
          </p:cNvPr>
          <p:cNvSpPr>
            <a:spLocks noGrp="1"/>
          </p:cNvSpPr>
          <p:nvPr>
            <p:ph type="title"/>
          </p:nvPr>
        </p:nvSpPr>
        <p:spPr/>
        <p:txBody>
          <a:bodyPr/>
          <a:lstStyle/>
          <a:p>
            <a:r>
              <a:rPr lang="nl-NL" dirty="0"/>
              <a:t>Defining generators involved</a:t>
            </a:r>
          </a:p>
        </p:txBody>
      </p:sp>
      <p:sp>
        <p:nvSpPr>
          <p:cNvPr id="3" name="Content Placeholder 2">
            <a:extLst>
              <a:ext uri="{FF2B5EF4-FFF2-40B4-BE49-F238E27FC236}">
                <a16:creationId xmlns:a16="http://schemas.microsoft.com/office/drawing/2014/main" id="{C9971869-095E-45BE-9312-4D0F95BF1FBA}"/>
              </a:ext>
            </a:extLst>
          </p:cNvPr>
          <p:cNvSpPr>
            <a:spLocks noGrp="1"/>
          </p:cNvSpPr>
          <p:nvPr>
            <p:ph idx="1"/>
          </p:nvPr>
        </p:nvSpPr>
        <p:spPr>
          <a:xfrm>
            <a:off x="838200" y="1320800"/>
            <a:ext cx="6873240" cy="5364480"/>
          </a:xfrm>
        </p:spPr>
        <p:txBody>
          <a:bodyPr>
            <a:normAutofit fontScale="92500" lnSpcReduction="20000"/>
          </a:bodyPr>
          <a:lstStyle/>
          <a:p>
            <a:r>
              <a:rPr lang="en-US" sz="2000" dirty="0"/>
              <a:t>MPS examines input model &amp; determines which languages are used in it. MPS examines each node in the model and gathers languages that are actually used (so there is no reliance on user-specified language dependencies).</a:t>
            </a:r>
          </a:p>
          <a:p>
            <a:r>
              <a:rPr lang="en-US" sz="2000" dirty="0"/>
              <a:t>From each 'used language' MPS obtains its generator module. Only 1 generator per module is supported. If any generator in this list depends on other generators (as specified in the 'depends on generators' property), those generators are added to the list as well.</a:t>
            </a:r>
          </a:p>
          <a:p>
            <a:r>
              <a:rPr lang="en-US" sz="2000" dirty="0"/>
              <a:t>After MPS obtains the initial list of generators, it determines based on generator’s templates what languages will be used in intermediate (transient) models. The languages detected this way are handled in the same manner as the languages used in the original input model. This procedure is repeated until no more 'used languages' can be detected.</a:t>
            </a:r>
          </a:p>
          <a:p>
            <a:r>
              <a:rPr lang="en-US" sz="2000" dirty="0"/>
              <a:t>Explicit Engagement: In some rare cases, MPS is unable to detect a language whose generator must be involved in the model transformation. This may happen if that language is not used in the input model or in the template code of other (detected) languages. In this case, you can explicitly specify the generator engagement via the </a:t>
            </a:r>
            <a:r>
              <a:rPr lang="en-US" sz="2000" i="1" dirty="0"/>
              <a:t>Languages Engaged on Generation</a:t>
            </a:r>
            <a:r>
              <a:rPr lang="en-US" sz="2000" dirty="0"/>
              <a:t> section in the input model's properties dialog (</a:t>
            </a:r>
            <a:r>
              <a:rPr lang="en-US" sz="2000" i="1" dirty="0"/>
              <a:t>Advanced</a:t>
            </a:r>
            <a:r>
              <a:rPr lang="en-US" sz="2000" dirty="0"/>
              <a:t> tab).</a:t>
            </a:r>
          </a:p>
          <a:p>
            <a:endParaRPr lang="nl-NL" sz="2000" dirty="0"/>
          </a:p>
        </p:txBody>
      </p:sp>
      <p:pic>
        <p:nvPicPr>
          <p:cNvPr id="4" name="Picture 3">
            <a:extLst>
              <a:ext uri="{FF2B5EF4-FFF2-40B4-BE49-F238E27FC236}">
                <a16:creationId xmlns:a16="http://schemas.microsoft.com/office/drawing/2014/main" id="{138930D7-32F5-4B0C-B43B-89FF9753AF28}"/>
              </a:ext>
            </a:extLst>
          </p:cNvPr>
          <p:cNvPicPr>
            <a:picLocks noChangeAspect="1"/>
          </p:cNvPicPr>
          <p:nvPr/>
        </p:nvPicPr>
        <p:blipFill>
          <a:blip r:embed="rId2"/>
          <a:stretch>
            <a:fillRect/>
          </a:stretch>
        </p:blipFill>
        <p:spPr>
          <a:xfrm>
            <a:off x="7810389" y="150734"/>
            <a:ext cx="4292821" cy="3079908"/>
          </a:xfrm>
          <a:prstGeom prst="rect">
            <a:avLst/>
          </a:prstGeom>
        </p:spPr>
      </p:pic>
    </p:spTree>
    <p:extLst>
      <p:ext uri="{BB962C8B-B14F-4D97-AF65-F5344CB8AC3E}">
        <p14:creationId xmlns:p14="http://schemas.microsoft.com/office/powerpoint/2010/main" val="1595107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Generator priorities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652760" cy="3028257"/>
          </a:xfrm>
        </p:spPr>
        <p:txBody>
          <a:bodyPr>
            <a:noAutofit/>
          </a:bodyPr>
          <a:lstStyle/>
          <a:p>
            <a:r>
              <a:rPr lang="en-US" sz="2400" dirty="0"/>
              <a:t>It is often required that some mappings must be applied before (or not later than, or together with) some other mappings. Priority rules work on the </a:t>
            </a:r>
            <a:r>
              <a:rPr lang="en-US" sz="2400" b="1" dirty="0"/>
              <a:t>model</a:t>
            </a:r>
            <a:r>
              <a:rPr lang="en-US" sz="2400" dirty="0"/>
              <a:t> granularity level.</a:t>
            </a:r>
          </a:p>
          <a:p>
            <a:r>
              <a:rPr lang="en-US" sz="2400" dirty="0"/>
              <a:t>The language developer specifies such a relationship between mappings by means of mapping constraints in the generator properties dialog.</a:t>
            </a:r>
          </a:p>
          <a:p>
            <a:r>
              <a:rPr lang="en-US" sz="2400" dirty="0"/>
              <a:t>After MPS builds the list of involved generators, it divides all mappings into groups, according to the mapping priorities specified.</a:t>
            </a:r>
          </a:p>
          <a:p>
            <a:r>
              <a:rPr lang="en-US" sz="2400" dirty="0"/>
              <a:t>All mappings for which no priority has been specified fall into the last (least-priority) group.</a:t>
            </a:r>
          </a:p>
          <a:p>
            <a:endParaRPr lang="nl-NL" sz="2400" dirty="0"/>
          </a:p>
        </p:txBody>
      </p:sp>
      <p:pic>
        <p:nvPicPr>
          <p:cNvPr id="4" name="Picture 3">
            <a:extLst>
              <a:ext uri="{FF2B5EF4-FFF2-40B4-BE49-F238E27FC236}">
                <a16:creationId xmlns:a16="http://schemas.microsoft.com/office/drawing/2014/main" id="{8D13A9E5-BF8C-437F-9B08-968B7EE3BF11}"/>
              </a:ext>
            </a:extLst>
          </p:cNvPr>
          <p:cNvPicPr>
            <a:picLocks noChangeAspect="1"/>
          </p:cNvPicPr>
          <p:nvPr/>
        </p:nvPicPr>
        <p:blipFill>
          <a:blip r:embed="rId2"/>
          <a:stretch>
            <a:fillRect/>
          </a:stretch>
        </p:blipFill>
        <p:spPr>
          <a:xfrm>
            <a:off x="3141749" y="4379537"/>
            <a:ext cx="9050251" cy="2469515"/>
          </a:xfrm>
          <a:prstGeom prst="rect">
            <a:avLst/>
          </a:prstGeom>
        </p:spPr>
      </p:pic>
      <p:sp>
        <p:nvSpPr>
          <p:cNvPr id="5" name="Content Placeholder 2">
            <a:extLst>
              <a:ext uri="{FF2B5EF4-FFF2-40B4-BE49-F238E27FC236}">
                <a16:creationId xmlns:a16="http://schemas.microsoft.com/office/drawing/2014/main" id="{B0E632C4-3A26-4FC7-9577-1F3A7F8A81E2}"/>
              </a:ext>
            </a:extLst>
          </p:cNvPr>
          <p:cNvSpPr txBox="1">
            <a:spLocks/>
          </p:cNvSpPr>
          <p:nvPr/>
        </p:nvSpPr>
        <p:spPr>
          <a:xfrm>
            <a:off x="152399" y="4785360"/>
            <a:ext cx="2989349" cy="2195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MPS automatically inserts "not later than" rules for all </a:t>
            </a:r>
            <a:r>
              <a:rPr lang="en-US" sz="2000" b="1" dirty="0"/>
              <a:t>generator models</a:t>
            </a:r>
            <a:r>
              <a:rPr lang="en-US" sz="2000" dirty="0"/>
              <a:t> in the source and target languages (languages produced by templates).</a:t>
            </a:r>
            <a:endParaRPr lang="nl-NL" sz="1800" dirty="0"/>
          </a:p>
        </p:txBody>
      </p:sp>
    </p:spTree>
    <p:extLst>
      <p:ext uri="{BB962C8B-B14F-4D97-AF65-F5344CB8AC3E}">
        <p14:creationId xmlns:p14="http://schemas.microsoft.com/office/powerpoint/2010/main" val="801641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Step-by-step model transformation</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en-US" sz="3600" dirty="0"/>
              <a:t>Each group of mappings is applied in a separate </a:t>
            </a:r>
            <a:r>
              <a:rPr lang="en-US" sz="3600" b="1" dirty="0"/>
              <a:t>generation step</a:t>
            </a:r>
            <a:r>
              <a:rPr lang="en-US" sz="3600" dirty="0"/>
              <a:t>. The entire generation session consists of as many generation steps as there were mapping groups formed during the mapping partitioning. A generation step includes three phases:</a:t>
            </a:r>
          </a:p>
          <a:p>
            <a:pPr lvl="1"/>
            <a:r>
              <a:rPr lang="en-US" sz="3200" dirty="0"/>
              <a:t>Executing pre-mapping scripts</a:t>
            </a:r>
          </a:p>
          <a:p>
            <a:pPr lvl="1"/>
            <a:r>
              <a:rPr lang="en-US" sz="3200" dirty="0"/>
              <a:t>Template-based model transformation</a:t>
            </a:r>
          </a:p>
          <a:p>
            <a:pPr lvl="1"/>
            <a:r>
              <a:rPr lang="en-US" sz="3200" dirty="0"/>
              <a:t>Executing post-mapping scripts</a:t>
            </a:r>
            <a:endParaRPr lang="nl-NL" sz="3200" dirty="0"/>
          </a:p>
        </p:txBody>
      </p:sp>
    </p:spTree>
    <p:extLst>
      <p:ext uri="{BB962C8B-B14F-4D97-AF65-F5344CB8AC3E}">
        <p14:creationId xmlns:p14="http://schemas.microsoft.com/office/powerpoint/2010/main" val="576541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Step-by-step model transformation</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en-US" dirty="0"/>
              <a:t>The template-based model transformation phase consists of one or more micro-steps. A micro-step is a single-pass model transformation of an input model into a transient (output) model.</a:t>
            </a:r>
          </a:p>
          <a:p>
            <a:r>
              <a:rPr lang="en-US" dirty="0"/>
              <a:t>Micro-steps are executed according to the following procedure:</a:t>
            </a:r>
          </a:p>
          <a:p>
            <a:pPr marL="914400" lvl="1" indent="-457200">
              <a:buFont typeface="+mj-lt"/>
              <a:buAutoNum type="arabicPeriod"/>
            </a:pPr>
            <a:r>
              <a:rPr lang="en-US" dirty="0"/>
              <a:t>Apply conditional root rules (only once - on the 1-st micro-step)</a:t>
            </a:r>
          </a:p>
          <a:p>
            <a:pPr marL="914400" lvl="1" indent="-457200">
              <a:buFont typeface="+mj-lt"/>
              <a:buAutoNum type="arabicPeriod"/>
            </a:pPr>
            <a:r>
              <a:rPr lang="en-US" dirty="0"/>
              <a:t>Apply root mapping rules</a:t>
            </a:r>
          </a:p>
          <a:p>
            <a:pPr marL="914400" lvl="1" indent="-457200">
              <a:buFont typeface="+mj-lt"/>
              <a:buAutoNum type="arabicPeriod"/>
            </a:pPr>
            <a:r>
              <a:rPr lang="en-US" dirty="0"/>
              <a:t>Copy input roots for which no explicit root mapping is specified (this can be overridden by means of the 'keep input root' option in root mapping rules and by the 'abandon root' rules)</a:t>
            </a:r>
          </a:p>
          <a:p>
            <a:pPr marL="914400" lvl="1" indent="-457200">
              <a:buFont typeface="+mj-lt"/>
              <a:buAutoNum type="arabicPeriod"/>
            </a:pPr>
            <a:r>
              <a:rPr lang="en-US" dirty="0"/>
              <a:t>Apply weaving rules</a:t>
            </a:r>
          </a:p>
          <a:p>
            <a:pPr marL="914400" lvl="1" indent="-457200">
              <a:buFont typeface="+mj-lt"/>
              <a:buAutoNum type="arabicPeriod"/>
            </a:pPr>
            <a:r>
              <a:rPr lang="en-US" dirty="0"/>
              <a:t>Apply delayed mappings (from MAP_SRC macro)</a:t>
            </a:r>
          </a:p>
          <a:p>
            <a:pPr marL="914400" lvl="1" indent="-457200">
              <a:buFont typeface="+mj-lt"/>
              <a:buAutoNum type="arabicPeriod"/>
            </a:pPr>
            <a:r>
              <a:rPr lang="en-US" dirty="0"/>
              <a:t>Revalidate references in the output model (all reference-macro are executed here)</a:t>
            </a:r>
          </a:p>
          <a:p>
            <a:endParaRPr lang="nl-NL" dirty="0"/>
          </a:p>
        </p:txBody>
      </p:sp>
    </p:spTree>
    <p:extLst>
      <p:ext uri="{BB962C8B-B14F-4D97-AF65-F5344CB8AC3E}">
        <p14:creationId xmlns:p14="http://schemas.microsoft.com/office/powerpoint/2010/main" val="277848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D837-C05F-437E-9B4A-AE1955F2AD22}"/>
              </a:ext>
            </a:extLst>
          </p:cNvPr>
          <p:cNvSpPr>
            <a:spLocks noGrp="1"/>
          </p:cNvSpPr>
          <p:nvPr>
            <p:ph type="title"/>
          </p:nvPr>
        </p:nvSpPr>
        <p:spPr/>
        <p:txBody>
          <a:bodyPr/>
          <a:lstStyle/>
          <a:p>
            <a:r>
              <a:rPr lang="nl-NL" dirty="0"/>
              <a:t>Step-by-step model transformation</a:t>
            </a:r>
          </a:p>
        </p:txBody>
      </p:sp>
      <p:sp>
        <p:nvSpPr>
          <p:cNvPr id="3" name="Content Placeholder 2">
            <a:extLst>
              <a:ext uri="{FF2B5EF4-FFF2-40B4-BE49-F238E27FC236}">
                <a16:creationId xmlns:a16="http://schemas.microsoft.com/office/drawing/2014/main" id="{A8A9866E-AE49-4689-893E-171899D0AED4}"/>
              </a:ext>
            </a:extLst>
          </p:cNvPr>
          <p:cNvSpPr>
            <a:spLocks noGrp="1"/>
          </p:cNvSpPr>
          <p:nvPr>
            <p:ph idx="1"/>
          </p:nvPr>
        </p:nvSpPr>
        <p:spPr>
          <a:xfrm>
            <a:off x="838200" y="1381760"/>
            <a:ext cx="10515600" cy="5354320"/>
          </a:xfrm>
        </p:spPr>
        <p:txBody>
          <a:bodyPr>
            <a:normAutofit fontScale="92500" lnSpcReduction="20000"/>
          </a:bodyPr>
          <a:lstStyle/>
          <a:p>
            <a:r>
              <a:rPr lang="en-US" dirty="0"/>
              <a:t>There is no separate stage for the application of reduction and pattern rules. Instead, every time MPS copies an input node into the output model, it attempts to find an applicable reduction (or pattern) rule and performs the node copying when it is either copying a root node or executing a COPY_SRC-macro. Therefore, the reduction can occur at either stage of the model transformation.</a:t>
            </a:r>
          </a:p>
          <a:p>
            <a:r>
              <a:rPr lang="en-US" dirty="0"/>
              <a:t>MPS uses the same rule set (mapping group) for all micro-steps within the generation step. </a:t>
            </a:r>
          </a:p>
          <a:p>
            <a:r>
              <a:rPr lang="en-US" dirty="0"/>
              <a:t>After a micro-step is completed and some transformations have taken place during its execution, MPS starts the next micro-step and passes the output model of the previous micro-step as input to the next micro-step. </a:t>
            </a:r>
          </a:p>
          <a:p>
            <a:r>
              <a:rPr lang="en-US" dirty="0"/>
              <a:t>The whole generation step is considered completed if no transformations have occurred during the execution of the last micro-step (fixpoint), that is, when there are no more rules in the current rule set that are applicable to nodes in the current input model.</a:t>
            </a:r>
          </a:p>
          <a:p>
            <a:r>
              <a:rPr lang="en-US" dirty="0"/>
              <a:t>The next generation step (if any) will receive the output model of previous generation step as its input.</a:t>
            </a:r>
          </a:p>
        </p:txBody>
      </p:sp>
    </p:spTree>
    <p:extLst>
      <p:ext uri="{BB962C8B-B14F-4D97-AF65-F5344CB8AC3E}">
        <p14:creationId xmlns:p14="http://schemas.microsoft.com/office/powerpoint/2010/main" val="2663156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b="1" dirty="0"/>
              <a:t>Mapping scripts</a:t>
            </a:r>
          </a:p>
        </p:txBody>
      </p:sp>
    </p:spTree>
    <p:extLst>
      <p:ext uri="{BB962C8B-B14F-4D97-AF65-F5344CB8AC3E}">
        <p14:creationId xmlns:p14="http://schemas.microsoft.com/office/powerpoint/2010/main" val="290303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0446-69F8-497C-857E-53A07167CB8F}"/>
              </a:ext>
            </a:extLst>
          </p:cNvPr>
          <p:cNvSpPr>
            <a:spLocks noGrp="1"/>
          </p:cNvSpPr>
          <p:nvPr>
            <p:ph type="title"/>
          </p:nvPr>
        </p:nvSpPr>
        <p:spPr/>
        <p:txBody>
          <a:bodyPr/>
          <a:lstStyle/>
          <a:p>
            <a:r>
              <a:rPr lang="nl-NL" dirty="0"/>
              <a:t>What are MPS generators?</a:t>
            </a:r>
          </a:p>
        </p:txBody>
      </p:sp>
      <p:sp>
        <p:nvSpPr>
          <p:cNvPr id="3" name="Content Placeholder 2">
            <a:extLst>
              <a:ext uri="{FF2B5EF4-FFF2-40B4-BE49-F238E27FC236}">
                <a16:creationId xmlns:a16="http://schemas.microsoft.com/office/drawing/2014/main" id="{BFB7BA9E-67D6-4A10-8AC4-725C5E33AA89}"/>
              </a:ext>
            </a:extLst>
          </p:cNvPr>
          <p:cNvSpPr>
            <a:spLocks noGrp="1"/>
          </p:cNvSpPr>
          <p:nvPr>
            <p:ph idx="1"/>
          </p:nvPr>
        </p:nvSpPr>
        <p:spPr/>
        <p:txBody>
          <a:bodyPr/>
          <a:lstStyle/>
          <a:p>
            <a:r>
              <a:rPr lang="nl-NL" dirty="0"/>
              <a:t>Dedicated aspect of a language</a:t>
            </a:r>
          </a:p>
          <a:p>
            <a:r>
              <a:rPr lang="nl-NL" dirty="0"/>
              <a:t>Covers all model-to-model transformations</a:t>
            </a:r>
          </a:p>
          <a:p>
            <a:r>
              <a:rPr lang="nl-NL" dirty="0"/>
              <a:t>MPS generator engine responsible for performing transformations specified in generators</a:t>
            </a:r>
          </a:p>
          <a:p>
            <a:r>
              <a:rPr lang="nl-NL" dirty="0"/>
              <a:t>Model-to-text transformations (usally postponed until the last possible moment) officially covered by another aspect: textgen</a:t>
            </a:r>
          </a:p>
        </p:txBody>
      </p:sp>
    </p:spTree>
    <p:extLst>
      <p:ext uri="{BB962C8B-B14F-4D97-AF65-F5344CB8AC3E}">
        <p14:creationId xmlns:p14="http://schemas.microsoft.com/office/powerpoint/2010/main" val="3340268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3EABE9-B622-47B8-99FC-D1110B52C46E}"/>
              </a:ext>
            </a:extLst>
          </p:cNvPr>
          <p:cNvPicPr>
            <a:picLocks noChangeAspect="1"/>
          </p:cNvPicPr>
          <p:nvPr/>
        </p:nvPicPr>
        <p:blipFill>
          <a:blip r:embed="rId2"/>
          <a:stretch>
            <a:fillRect/>
          </a:stretch>
        </p:blipFill>
        <p:spPr>
          <a:xfrm>
            <a:off x="7035535" y="3739991"/>
            <a:ext cx="5156465" cy="3092609"/>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Mapping scripts</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6426200" cy="5235860"/>
          </a:xfrm>
        </p:spPr>
        <p:txBody>
          <a:bodyPr>
            <a:normAutofit fontScale="92500" lnSpcReduction="10000"/>
          </a:bodyPr>
          <a:lstStyle/>
          <a:p>
            <a:r>
              <a:rPr lang="en-US" dirty="0"/>
              <a:t>A Mapping script is user code, which is executed either before a model transformation (pre-processing script) or after it (post-processing script). </a:t>
            </a:r>
          </a:p>
          <a:p>
            <a:r>
              <a:rPr lang="en-US" dirty="0"/>
              <a:t>It should be referenced from the mapping configuration to be invoked as a part of it's generation step. Mapping scripts provide the ability to perform non-template based model transformations.</a:t>
            </a:r>
          </a:p>
          <a:p>
            <a:r>
              <a:rPr lang="en-US" dirty="0"/>
              <a:t>Pre-processing scripts are commonly used for collecting certain information from input model that can be later used in the course of template-based transformation. The information collected by script is saved as a transient-, step- or session-object.</a:t>
            </a:r>
          </a:p>
        </p:txBody>
      </p:sp>
      <p:pic>
        <p:nvPicPr>
          <p:cNvPr id="5" name="Picture 4">
            <a:extLst>
              <a:ext uri="{FF2B5EF4-FFF2-40B4-BE49-F238E27FC236}">
                <a16:creationId xmlns:a16="http://schemas.microsoft.com/office/drawing/2014/main" id="{3B2EF2CC-E295-4EC0-A81C-11B00AE9FCE6}"/>
              </a:ext>
            </a:extLst>
          </p:cNvPr>
          <p:cNvPicPr>
            <a:picLocks noChangeAspect="1"/>
          </p:cNvPicPr>
          <p:nvPr/>
        </p:nvPicPr>
        <p:blipFill>
          <a:blip r:embed="rId3"/>
          <a:stretch>
            <a:fillRect/>
          </a:stretch>
        </p:blipFill>
        <p:spPr>
          <a:xfrm>
            <a:off x="9202164" y="2263901"/>
            <a:ext cx="2647579" cy="1218587"/>
          </a:xfrm>
          <a:prstGeom prst="rect">
            <a:avLst/>
          </a:prstGeom>
        </p:spPr>
      </p:pic>
      <p:pic>
        <p:nvPicPr>
          <p:cNvPr id="9" name="Picture 8">
            <a:extLst>
              <a:ext uri="{FF2B5EF4-FFF2-40B4-BE49-F238E27FC236}">
                <a16:creationId xmlns:a16="http://schemas.microsoft.com/office/drawing/2014/main" id="{13A79072-05F5-4A7E-9E9A-7E7FAB9E9431}"/>
              </a:ext>
            </a:extLst>
          </p:cNvPr>
          <p:cNvPicPr>
            <a:picLocks noChangeAspect="1"/>
          </p:cNvPicPr>
          <p:nvPr/>
        </p:nvPicPr>
        <p:blipFill>
          <a:blip r:embed="rId4"/>
          <a:stretch>
            <a:fillRect/>
          </a:stretch>
        </p:blipFill>
        <p:spPr>
          <a:xfrm>
            <a:off x="7164203" y="391144"/>
            <a:ext cx="4626993" cy="1589236"/>
          </a:xfrm>
          <a:prstGeom prst="rect">
            <a:avLst/>
          </a:prstGeom>
        </p:spPr>
      </p:pic>
      <p:cxnSp>
        <p:nvCxnSpPr>
          <p:cNvPr id="12" name="Straight Arrow Connector 11">
            <a:extLst>
              <a:ext uri="{FF2B5EF4-FFF2-40B4-BE49-F238E27FC236}">
                <a16:creationId xmlns:a16="http://schemas.microsoft.com/office/drawing/2014/main" id="{4E8D711D-0E37-4E03-80B8-499EFD1A94B9}"/>
              </a:ext>
            </a:extLst>
          </p:cNvPr>
          <p:cNvCxnSpPr>
            <a:cxnSpLocks/>
          </p:cNvCxnSpPr>
          <p:nvPr/>
        </p:nvCxnSpPr>
        <p:spPr>
          <a:xfrm flipH="1">
            <a:off x="8493760" y="2600960"/>
            <a:ext cx="975360" cy="113903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BFA13D6-0248-49A0-B5D3-7AD1D33F6AFB}"/>
              </a:ext>
            </a:extLst>
          </p:cNvPr>
          <p:cNvCxnSpPr>
            <a:cxnSpLocks/>
          </p:cNvCxnSpPr>
          <p:nvPr/>
        </p:nvCxnSpPr>
        <p:spPr>
          <a:xfrm flipH="1" flipV="1">
            <a:off x="9712960" y="548640"/>
            <a:ext cx="436880" cy="273304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094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b="1" dirty="0"/>
              <a:t>Model-to-text transformations</a:t>
            </a:r>
          </a:p>
          <a:p>
            <a:r>
              <a:rPr lang="nl-NL"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2486628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ECEFB9-0E8B-43C1-BE03-4649EBB662AF}"/>
              </a:ext>
            </a:extLst>
          </p:cNvPr>
          <p:cNvPicPr>
            <a:picLocks noChangeAspect="1"/>
          </p:cNvPicPr>
          <p:nvPr/>
        </p:nvPicPr>
        <p:blipFill>
          <a:blip r:embed="rId2"/>
          <a:stretch>
            <a:fillRect/>
          </a:stretch>
        </p:blipFill>
        <p:spPr>
          <a:xfrm>
            <a:off x="7548880" y="2917549"/>
            <a:ext cx="4643120" cy="3940452"/>
          </a:xfrm>
          <a:prstGeom prst="rect">
            <a:avLst/>
          </a:prstGeom>
          <a:ln>
            <a:solidFill>
              <a:schemeClr val="tx1"/>
            </a:solidFill>
          </a:ln>
        </p:spPr>
      </p:pic>
      <p:sp>
        <p:nvSpPr>
          <p:cNvPr id="2" name="Title 1">
            <a:extLst>
              <a:ext uri="{FF2B5EF4-FFF2-40B4-BE49-F238E27FC236}">
                <a16:creationId xmlns:a16="http://schemas.microsoft.com/office/drawing/2014/main" id="{F8533FE3-CD5E-4EF1-B1F4-26B06748E42F}"/>
              </a:ext>
            </a:extLst>
          </p:cNvPr>
          <p:cNvSpPr>
            <a:spLocks noGrp="1"/>
          </p:cNvSpPr>
          <p:nvPr>
            <p:ph type="title"/>
          </p:nvPr>
        </p:nvSpPr>
        <p:spPr/>
        <p:txBody>
          <a:bodyPr/>
          <a:lstStyle/>
          <a:p>
            <a:r>
              <a:rPr lang="nl-NL" dirty="0"/>
              <a:t>Model-to-text transformations</a:t>
            </a:r>
          </a:p>
        </p:txBody>
      </p:sp>
      <p:sp>
        <p:nvSpPr>
          <p:cNvPr id="3" name="Content Placeholder 2">
            <a:extLst>
              <a:ext uri="{FF2B5EF4-FFF2-40B4-BE49-F238E27FC236}">
                <a16:creationId xmlns:a16="http://schemas.microsoft.com/office/drawing/2014/main" id="{2B34C3EE-9AAD-47D6-8DD5-FC211F9B0992}"/>
              </a:ext>
            </a:extLst>
          </p:cNvPr>
          <p:cNvSpPr>
            <a:spLocks noGrp="1"/>
          </p:cNvSpPr>
          <p:nvPr>
            <p:ph idx="1"/>
          </p:nvPr>
        </p:nvSpPr>
        <p:spPr>
          <a:xfrm>
            <a:off x="838200" y="1612266"/>
            <a:ext cx="10515600" cy="1776718"/>
          </a:xfrm>
        </p:spPr>
        <p:txBody>
          <a:bodyPr>
            <a:normAutofit fontScale="92500" lnSpcReduction="10000"/>
          </a:bodyPr>
          <a:lstStyle/>
          <a:p>
            <a:r>
              <a:rPr lang="nl-NL" dirty="0"/>
              <a:t>Textgen usually only used for very simple model-to-text scenarios where the cognitive gap between the model and the generated text is minimal (preferably cognitive gap is 0, i.e. model and text are 1:1), e.g.: translate a baseLanguage if-statement to a java if-statement or translate an attribute from an XML model to XML text</a:t>
            </a:r>
          </a:p>
        </p:txBody>
      </p:sp>
      <p:pic>
        <p:nvPicPr>
          <p:cNvPr id="4" name="Picture 3">
            <a:extLst>
              <a:ext uri="{FF2B5EF4-FFF2-40B4-BE49-F238E27FC236}">
                <a16:creationId xmlns:a16="http://schemas.microsoft.com/office/drawing/2014/main" id="{97F3349E-4B33-4AE6-828A-3C6BCAA661E7}"/>
              </a:ext>
            </a:extLst>
          </p:cNvPr>
          <p:cNvPicPr>
            <a:picLocks noChangeAspect="1"/>
          </p:cNvPicPr>
          <p:nvPr/>
        </p:nvPicPr>
        <p:blipFill>
          <a:blip r:embed="rId3"/>
          <a:stretch>
            <a:fillRect/>
          </a:stretch>
        </p:blipFill>
        <p:spPr>
          <a:xfrm>
            <a:off x="4490721" y="4916654"/>
            <a:ext cx="2987039" cy="658160"/>
          </a:xfrm>
          <a:prstGeom prst="rect">
            <a:avLst/>
          </a:prstGeom>
          <a:ln>
            <a:solidFill>
              <a:schemeClr val="tx1"/>
            </a:solidFill>
          </a:ln>
        </p:spPr>
      </p:pic>
      <p:pic>
        <p:nvPicPr>
          <p:cNvPr id="5" name="Picture 4">
            <a:extLst>
              <a:ext uri="{FF2B5EF4-FFF2-40B4-BE49-F238E27FC236}">
                <a16:creationId xmlns:a16="http://schemas.microsoft.com/office/drawing/2014/main" id="{8BEBB275-2D56-4596-9963-E9CDE50BDC94}"/>
              </a:ext>
            </a:extLst>
          </p:cNvPr>
          <p:cNvPicPr>
            <a:picLocks noChangeAspect="1"/>
          </p:cNvPicPr>
          <p:nvPr/>
        </p:nvPicPr>
        <p:blipFill>
          <a:blip r:embed="rId4"/>
          <a:stretch>
            <a:fillRect/>
          </a:stretch>
        </p:blipFill>
        <p:spPr>
          <a:xfrm>
            <a:off x="-1" y="3873422"/>
            <a:ext cx="4398737" cy="2984578"/>
          </a:xfrm>
          <a:prstGeom prst="rect">
            <a:avLst/>
          </a:prstGeom>
          <a:ln>
            <a:solidFill>
              <a:schemeClr val="tx1"/>
            </a:solidFill>
          </a:ln>
        </p:spPr>
      </p:pic>
    </p:spTree>
    <p:extLst>
      <p:ext uri="{BB962C8B-B14F-4D97-AF65-F5344CB8AC3E}">
        <p14:creationId xmlns:p14="http://schemas.microsoft.com/office/powerpoint/2010/main" val="2094462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3FE3-CD5E-4EF1-B1F4-26B06748E42F}"/>
              </a:ext>
            </a:extLst>
          </p:cNvPr>
          <p:cNvSpPr>
            <a:spLocks noGrp="1"/>
          </p:cNvSpPr>
          <p:nvPr>
            <p:ph type="title"/>
          </p:nvPr>
        </p:nvSpPr>
        <p:spPr/>
        <p:txBody>
          <a:bodyPr/>
          <a:lstStyle/>
          <a:p>
            <a:r>
              <a:rPr lang="nl-NL" dirty="0"/>
              <a:t>Model-to-text transformations &amp; plaintextgen</a:t>
            </a:r>
          </a:p>
        </p:txBody>
      </p:sp>
      <p:sp>
        <p:nvSpPr>
          <p:cNvPr id="3" name="Content Placeholder 2">
            <a:extLst>
              <a:ext uri="{FF2B5EF4-FFF2-40B4-BE49-F238E27FC236}">
                <a16:creationId xmlns:a16="http://schemas.microsoft.com/office/drawing/2014/main" id="{2B34C3EE-9AAD-47D6-8DD5-FC211F9B0992}"/>
              </a:ext>
            </a:extLst>
          </p:cNvPr>
          <p:cNvSpPr>
            <a:spLocks noGrp="1"/>
          </p:cNvSpPr>
          <p:nvPr>
            <p:ph idx="1"/>
          </p:nvPr>
        </p:nvSpPr>
        <p:spPr/>
        <p:txBody>
          <a:bodyPr>
            <a:normAutofit fontScale="92500" lnSpcReduction="10000"/>
          </a:bodyPr>
          <a:lstStyle/>
          <a:p>
            <a:r>
              <a:rPr lang="nl-NL" dirty="0"/>
              <a:t>Textgen usually only used for very simple model-to-text scenarios.</a:t>
            </a:r>
          </a:p>
          <a:p>
            <a:r>
              <a:rPr lang="nl-NL" dirty="0"/>
              <a:t>For all other model-to-text scenarios, plaintextgen is recommended. Examples of such scenarios:</a:t>
            </a:r>
          </a:p>
          <a:p>
            <a:pPr lvl="1"/>
            <a:r>
              <a:rPr lang="nl-NL" dirty="0"/>
              <a:t>For quickly getting text out of any model on any abstraction level</a:t>
            </a:r>
          </a:p>
          <a:p>
            <a:pPr lvl="1"/>
            <a:r>
              <a:rPr lang="nl-NL" dirty="0"/>
              <a:t>For generating to GPLs or horizontal DSLs (e.g. markup languages) that are not yet fully modeled in MPS</a:t>
            </a:r>
          </a:p>
          <a:p>
            <a:r>
              <a:rPr lang="nl-NL" dirty="0"/>
              <a:t>Plaintextgen plugin encapsulates the textgen aspect and emulates textual-editor appearance and models the elements of plaintext in a certain flexible way that allows more maintanable and understandable text generators</a:t>
            </a:r>
          </a:p>
          <a:p>
            <a:r>
              <a:rPr lang="nl-NL" dirty="0"/>
              <a:t>General advice: always use only plaintextgen and just skip textgen altogether</a:t>
            </a:r>
          </a:p>
          <a:p>
            <a:endParaRPr lang="nl-NL" dirty="0"/>
          </a:p>
        </p:txBody>
      </p:sp>
    </p:spTree>
    <p:extLst>
      <p:ext uri="{BB962C8B-B14F-4D97-AF65-F5344CB8AC3E}">
        <p14:creationId xmlns:p14="http://schemas.microsoft.com/office/powerpoint/2010/main" val="1678840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1E43-7775-41F3-96D2-2D182429DB53}"/>
              </a:ext>
            </a:extLst>
          </p:cNvPr>
          <p:cNvSpPr>
            <a:spLocks noGrp="1"/>
          </p:cNvSpPr>
          <p:nvPr>
            <p:ph type="title"/>
          </p:nvPr>
        </p:nvSpPr>
        <p:spPr/>
        <p:txBody>
          <a:bodyPr/>
          <a:lstStyle/>
          <a:p>
            <a:r>
              <a:rPr lang="nl-NL" dirty="0"/>
              <a:t>Typical plaintextgen scenario</a:t>
            </a:r>
          </a:p>
        </p:txBody>
      </p:sp>
      <p:sp>
        <p:nvSpPr>
          <p:cNvPr id="3" name="Content Placeholder 2">
            <a:extLst>
              <a:ext uri="{FF2B5EF4-FFF2-40B4-BE49-F238E27FC236}">
                <a16:creationId xmlns:a16="http://schemas.microsoft.com/office/drawing/2014/main" id="{88C528AB-6DCD-4687-A908-33D2CF2A4AA4}"/>
              </a:ext>
            </a:extLst>
          </p:cNvPr>
          <p:cNvSpPr>
            <a:spLocks noGrp="1"/>
          </p:cNvSpPr>
          <p:nvPr>
            <p:ph idx="1"/>
          </p:nvPr>
        </p:nvSpPr>
        <p:spPr/>
        <p:txBody>
          <a:bodyPr/>
          <a:lstStyle/>
          <a:p>
            <a:r>
              <a:rPr lang="nl-NL" dirty="0"/>
              <a:t>Create textual template</a:t>
            </a:r>
          </a:p>
          <a:p>
            <a:r>
              <a:rPr lang="nl-NL" dirty="0"/>
              <a:t>Paste into analyzer</a:t>
            </a:r>
          </a:p>
          <a:p>
            <a:r>
              <a:rPr lang="nl-NL" dirty="0"/>
              <a:t>Templatize</a:t>
            </a:r>
          </a:p>
        </p:txBody>
      </p:sp>
      <p:pic>
        <p:nvPicPr>
          <p:cNvPr id="4" name="Picture 3">
            <a:extLst>
              <a:ext uri="{FF2B5EF4-FFF2-40B4-BE49-F238E27FC236}">
                <a16:creationId xmlns:a16="http://schemas.microsoft.com/office/drawing/2014/main" id="{0C482194-2F2D-4DC7-96BB-DABFF78D9DD3}"/>
              </a:ext>
            </a:extLst>
          </p:cNvPr>
          <p:cNvPicPr>
            <a:picLocks noChangeAspect="1"/>
          </p:cNvPicPr>
          <p:nvPr/>
        </p:nvPicPr>
        <p:blipFill>
          <a:blip r:embed="rId2"/>
          <a:stretch>
            <a:fillRect/>
          </a:stretch>
        </p:blipFill>
        <p:spPr>
          <a:xfrm>
            <a:off x="6727086" y="1323303"/>
            <a:ext cx="4877031" cy="1765020"/>
          </a:xfrm>
          <a:prstGeom prst="rect">
            <a:avLst/>
          </a:prstGeom>
        </p:spPr>
      </p:pic>
      <p:pic>
        <p:nvPicPr>
          <p:cNvPr id="5" name="Picture 4">
            <a:extLst>
              <a:ext uri="{FF2B5EF4-FFF2-40B4-BE49-F238E27FC236}">
                <a16:creationId xmlns:a16="http://schemas.microsoft.com/office/drawing/2014/main" id="{4B8C9417-F7A2-4C74-973D-4B048AECA483}"/>
              </a:ext>
            </a:extLst>
          </p:cNvPr>
          <p:cNvPicPr>
            <a:picLocks noChangeAspect="1"/>
          </p:cNvPicPr>
          <p:nvPr/>
        </p:nvPicPr>
        <p:blipFill>
          <a:blip r:embed="rId3"/>
          <a:stretch>
            <a:fillRect/>
          </a:stretch>
        </p:blipFill>
        <p:spPr>
          <a:xfrm>
            <a:off x="7988204" y="277791"/>
            <a:ext cx="3733992" cy="806491"/>
          </a:xfrm>
          <a:prstGeom prst="rect">
            <a:avLst/>
          </a:prstGeom>
        </p:spPr>
      </p:pic>
      <p:pic>
        <p:nvPicPr>
          <p:cNvPr id="6" name="Picture 5">
            <a:extLst>
              <a:ext uri="{FF2B5EF4-FFF2-40B4-BE49-F238E27FC236}">
                <a16:creationId xmlns:a16="http://schemas.microsoft.com/office/drawing/2014/main" id="{653C86B6-B68C-49AD-8ABD-2CF99CB3754B}"/>
              </a:ext>
            </a:extLst>
          </p:cNvPr>
          <p:cNvPicPr>
            <a:picLocks noChangeAspect="1"/>
          </p:cNvPicPr>
          <p:nvPr/>
        </p:nvPicPr>
        <p:blipFill>
          <a:blip r:embed="rId4"/>
          <a:stretch>
            <a:fillRect/>
          </a:stretch>
        </p:blipFill>
        <p:spPr>
          <a:xfrm>
            <a:off x="1714004" y="4639502"/>
            <a:ext cx="4819898" cy="2140060"/>
          </a:xfrm>
          <a:prstGeom prst="rect">
            <a:avLst/>
          </a:prstGeom>
        </p:spPr>
      </p:pic>
      <p:pic>
        <p:nvPicPr>
          <p:cNvPr id="7" name="Picture 6">
            <a:extLst>
              <a:ext uri="{FF2B5EF4-FFF2-40B4-BE49-F238E27FC236}">
                <a16:creationId xmlns:a16="http://schemas.microsoft.com/office/drawing/2014/main" id="{FC426E22-601A-45DE-B360-F248E5DEAC24}"/>
              </a:ext>
            </a:extLst>
          </p:cNvPr>
          <p:cNvPicPr>
            <a:picLocks noChangeAspect="1"/>
          </p:cNvPicPr>
          <p:nvPr/>
        </p:nvPicPr>
        <p:blipFill>
          <a:blip r:embed="rId5"/>
          <a:stretch>
            <a:fillRect/>
          </a:stretch>
        </p:blipFill>
        <p:spPr>
          <a:xfrm>
            <a:off x="184726" y="3363086"/>
            <a:ext cx="2292468" cy="1276416"/>
          </a:xfrm>
          <a:prstGeom prst="rect">
            <a:avLst/>
          </a:prstGeom>
        </p:spPr>
      </p:pic>
      <p:pic>
        <p:nvPicPr>
          <p:cNvPr id="8" name="Picture 7">
            <a:extLst>
              <a:ext uri="{FF2B5EF4-FFF2-40B4-BE49-F238E27FC236}">
                <a16:creationId xmlns:a16="http://schemas.microsoft.com/office/drawing/2014/main" id="{F3D80302-603E-4780-B33C-60D5094151BB}"/>
              </a:ext>
            </a:extLst>
          </p:cNvPr>
          <p:cNvPicPr>
            <a:picLocks noChangeAspect="1"/>
          </p:cNvPicPr>
          <p:nvPr/>
        </p:nvPicPr>
        <p:blipFill>
          <a:blip r:embed="rId6"/>
          <a:stretch>
            <a:fillRect/>
          </a:stretch>
        </p:blipFill>
        <p:spPr>
          <a:xfrm>
            <a:off x="6957494" y="3300137"/>
            <a:ext cx="4819898" cy="3557864"/>
          </a:xfrm>
          <a:prstGeom prst="rect">
            <a:avLst/>
          </a:prstGeom>
        </p:spPr>
      </p:pic>
    </p:spTree>
    <p:extLst>
      <p:ext uri="{BB962C8B-B14F-4D97-AF65-F5344CB8AC3E}">
        <p14:creationId xmlns:p14="http://schemas.microsoft.com/office/powerpoint/2010/main" val="3602032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b="1"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3440584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785-93D9-4EC5-B872-D0DC7C9C3F1B}"/>
              </a:ext>
            </a:extLst>
          </p:cNvPr>
          <p:cNvSpPr>
            <a:spLocks noGrp="1"/>
          </p:cNvSpPr>
          <p:nvPr>
            <p:ph type="title"/>
          </p:nvPr>
        </p:nvSpPr>
        <p:spPr/>
        <p:txBody>
          <a:bodyPr/>
          <a:lstStyle/>
          <a:p>
            <a:r>
              <a:rPr lang="nl-NL" dirty="0"/>
              <a:t>Common generator patterns</a:t>
            </a:r>
          </a:p>
        </p:txBody>
      </p:sp>
      <p:sp>
        <p:nvSpPr>
          <p:cNvPr id="3" name="Content Placeholder 2">
            <a:extLst>
              <a:ext uri="{FF2B5EF4-FFF2-40B4-BE49-F238E27FC236}">
                <a16:creationId xmlns:a16="http://schemas.microsoft.com/office/drawing/2014/main" id="{686F19BA-CE1A-4570-8CCB-D393566DA716}"/>
              </a:ext>
            </a:extLst>
          </p:cNvPr>
          <p:cNvSpPr>
            <a:spLocks noGrp="1"/>
          </p:cNvSpPr>
          <p:nvPr>
            <p:ph idx="1"/>
          </p:nvPr>
        </p:nvSpPr>
        <p:spPr/>
        <p:txBody>
          <a:bodyPr>
            <a:normAutofit lnSpcReduction="10000"/>
          </a:bodyPr>
          <a:lstStyle/>
          <a:p>
            <a:r>
              <a:rPr lang="nl-NL" b="1" dirty="0"/>
              <a:t>Detecting tests</a:t>
            </a:r>
            <a:r>
              <a:rPr lang="nl-NL" dirty="0"/>
              <a:t>: complex generators depending on some context may need to act differently in tests. Com.mbeddr.mpsutil.blutil.genUtil contains a </a:t>
            </a:r>
            <a:r>
              <a:rPr lang="nl-NL" b="1" dirty="0"/>
              <a:t>is-in-tests</a:t>
            </a:r>
            <a:r>
              <a:rPr lang="nl-NL" dirty="0"/>
              <a:t> construct detecting a test.</a:t>
            </a:r>
          </a:p>
          <a:p>
            <a:r>
              <a:rPr lang="nl-NL" b="1" dirty="0"/>
              <a:t>Preprocessing instead of reductions</a:t>
            </a:r>
            <a:r>
              <a:rPr lang="nl-NL" dirty="0"/>
              <a:t>: when the structures of source and target nodes are too different from each other, it may help to use pre/post processing scripts instead. In some cases, these are also easier to debug than unnecessarily convoluted </a:t>
            </a:r>
          </a:p>
          <a:p>
            <a:r>
              <a:rPr lang="nl-NL" b="1" dirty="0"/>
              <a:t>Introducing intermediate languages</a:t>
            </a:r>
            <a:r>
              <a:rPr lang="nl-NL" dirty="0"/>
              <a:t>: when the gap between source and target language is too big, it is helpful to introduce an intermediate language to reduce it. This also introduces an extra layer of decoupling, improving maintainability.</a:t>
            </a:r>
          </a:p>
        </p:txBody>
      </p:sp>
    </p:spTree>
    <p:extLst>
      <p:ext uri="{BB962C8B-B14F-4D97-AF65-F5344CB8AC3E}">
        <p14:creationId xmlns:p14="http://schemas.microsoft.com/office/powerpoint/2010/main" val="27954312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785-93D9-4EC5-B872-D0DC7C9C3F1B}"/>
              </a:ext>
            </a:extLst>
          </p:cNvPr>
          <p:cNvSpPr>
            <a:spLocks noGrp="1"/>
          </p:cNvSpPr>
          <p:nvPr>
            <p:ph type="title"/>
          </p:nvPr>
        </p:nvSpPr>
        <p:spPr/>
        <p:txBody>
          <a:bodyPr/>
          <a:lstStyle/>
          <a:p>
            <a:r>
              <a:rPr lang="nl-NL" dirty="0"/>
              <a:t>Common generator patterns</a:t>
            </a:r>
          </a:p>
        </p:txBody>
      </p:sp>
      <p:sp>
        <p:nvSpPr>
          <p:cNvPr id="3" name="Content Placeholder 2">
            <a:extLst>
              <a:ext uri="{FF2B5EF4-FFF2-40B4-BE49-F238E27FC236}">
                <a16:creationId xmlns:a16="http://schemas.microsoft.com/office/drawing/2014/main" id="{686F19BA-CE1A-4570-8CCB-D393566DA716}"/>
              </a:ext>
            </a:extLst>
          </p:cNvPr>
          <p:cNvSpPr>
            <a:spLocks noGrp="1"/>
          </p:cNvSpPr>
          <p:nvPr>
            <p:ph idx="1"/>
          </p:nvPr>
        </p:nvSpPr>
        <p:spPr/>
        <p:txBody>
          <a:bodyPr>
            <a:normAutofit/>
          </a:bodyPr>
          <a:lstStyle/>
          <a:p>
            <a:r>
              <a:rPr lang="nl-NL" b="1" dirty="0"/>
              <a:t>Error handling</a:t>
            </a:r>
            <a:r>
              <a:rPr lang="nl-NL" dirty="0"/>
              <a:t>: don’t use exceptions (java) for error handling in generators. Instead, use genContext.show error “myErrorMessage”... This makes sure that generation doesn’t stop immediately, improving debugging capabilities tremendously.</a:t>
            </a:r>
          </a:p>
          <a:p>
            <a:r>
              <a:rPr lang="nl-NL" b="1" dirty="0"/>
              <a:t>Reductions and extensibility</a:t>
            </a:r>
            <a:r>
              <a:rPr lang="nl-NL" dirty="0"/>
              <a:t>: if you need to provide many extension points for your generator, don’t use a LOOP macro or do the transformation in place. Instead, use COPY_SRC/COPY_SRCL or LOOP in combination with a SWITCH macro that delegates to templates. Each of the places where you delegate to a template is a place where extensions can contribute/override with their own reduction rules.</a:t>
            </a:r>
          </a:p>
        </p:txBody>
      </p:sp>
    </p:spTree>
    <p:extLst>
      <p:ext uri="{BB962C8B-B14F-4D97-AF65-F5344CB8AC3E}">
        <p14:creationId xmlns:p14="http://schemas.microsoft.com/office/powerpoint/2010/main" val="984982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785-93D9-4EC5-B872-D0DC7C9C3F1B}"/>
              </a:ext>
            </a:extLst>
          </p:cNvPr>
          <p:cNvSpPr>
            <a:spLocks noGrp="1"/>
          </p:cNvSpPr>
          <p:nvPr>
            <p:ph type="title"/>
          </p:nvPr>
        </p:nvSpPr>
        <p:spPr/>
        <p:txBody>
          <a:bodyPr/>
          <a:lstStyle/>
          <a:p>
            <a:r>
              <a:rPr lang="nl-NL" dirty="0"/>
              <a:t>Common generator patterns</a:t>
            </a:r>
          </a:p>
        </p:txBody>
      </p:sp>
      <p:sp>
        <p:nvSpPr>
          <p:cNvPr id="3" name="Content Placeholder 2">
            <a:extLst>
              <a:ext uri="{FF2B5EF4-FFF2-40B4-BE49-F238E27FC236}">
                <a16:creationId xmlns:a16="http://schemas.microsoft.com/office/drawing/2014/main" id="{686F19BA-CE1A-4570-8CCB-D393566DA716}"/>
              </a:ext>
            </a:extLst>
          </p:cNvPr>
          <p:cNvSpPr>
            <a:spLocks noGrp="1"/>
          </p:cNvSpPr>
          <p:nvPr>
            <p:ph idx="1"/>
          </p:nvPr>
        </p:nvSpPr>
        <p:spPr/>
        <p:txBody>
          <a:bodyPr>
            <a:normAutofit/>
          </a:bodyPr>
          <a:lstStyle/>
          <a:p>
            <a:r>
              <a:rPr lang="nl-NL" b="1" dirty="0"/>
              <a:t>SWITCH over IF</a:t>
            </a:r>
            <a:r>
              <a:rPr lang="nl-NL" dirty="0"/>
              <a:t>: When the condition of an IF macro is other than a boolean property, it is usually a smell that this IF should be replaced with a template switch. Using a SWITCH, makes the choice open for extension by the </a:t>
            </a:r>
            <a:r>
              <a:rPr lang="nl-NL" b="1" dirty="0"/>
              <a:t>extends</a:t>
            </a:r>
            <a:r>
              <a:rPr lang="nl-NL" dirty="0"/>
              <a:t> relation in each template switch.</a:t>
            </a:r>
          </a:p>
          <a:p>
            <a:r>
              <a:rPr lang="nl-NL" b="1" dirty="0"/>
              <a:t>(Currently) priority rules over predefined generation plans</a:t>
            </a:r>
            <a:r>
              <a:rPr lang="nl-NL" dirty="0"/>
              <a:t>: If extensibility is important for your generator, then use the priority rule mechanism to specify instead of the generation plan mechanism. When extension is not so important, generator plans can make things easier/faster to build.</a:t>
            </a:r>
          </a:p>
        </p:txBody>
      </p:sp>
    </p:spTree>
    <p:extLst>
      <p:ext uri="{BB962C8B-B14F-4D97-AF65-F5344CB8AC3E}">
        <p14:creationId xmlns:p14="http://schemas.microsoft.com/office/powerpoint/2010/main" val="17628901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9750-B697-4224-B8CC-B86D87251D15}"/>
              </a:ext>
            </a:extLst>
          </p:cNvPr>
          <p:cNvSpPr>
            <a:spLocks noGrp="1"/>
          </p:cNvSpPr>
          <p:nvPr>
            <p:ph type="title"/>
          </p:nvPr>
        </p:nvSpPr>
        <p:spPr/>
        <p:txBody>
          <a:bodyPr/>
          <a:lstStyle/>
          <a:p>
            <a:r>
              <a:rPr lang="nl-NL" dirty="0"/>
              <a:t>Common generator patterns – multiple outputs from a single model</a:t>
            </a:r>
          </a:p>
        </p:txBody>
      </p:sp>
      <p:sp>
        <p:nvSpPr>
          <p:cNvPr id="3" name="Content Placeholder 2">
            <a:extLst>
              <a:ext uri="{FF2B5EF4-FFF2-40B4-BE49-F238E27FC236}">
                <a16:creationId xmlns:a16="http://schemas.microsoft.com/office/drawing/2014/main" id="{61F055B6-09F5-44C5-AF54-3085A8E4EF76}"/>
              </a:ext>
            </a:extLst>
          </p:cNvPr>
          <p:cNvSpPr>
            <a:spLocks noGrp="1"/>
          </p:cNvSpPr>
          <p:nvPr>
            <p:ph idx="1"/>
          </p:nvPr>
        </p:nvSpPr>
        <p:spPr/>
        <p:txBody>
          <a:bodyPr>
            <a:normAutofit lnSpcReduction="10000"/>
          </a:bodyPr>
          <a:lstStyle/>
          <a:p>
            <a:r>
              <a:rPr lang="nl-NL" dirty="0"/>
              <a:t>These patterns apply for producing various outputs (e.g. XML, C++ code, java code, etc.) from a single model</a:t>
            </a:r>
          </a:p>
          <a:p>
            <a:r>
              <a:rPr lang="nl-NL" b="1" dirty="0"/>
              <a:t>Generator configuration</a:t>
            </a:r>
            <a:r>
              <a:rPr lang="nl-NL" dirty="0"/>
              <a:t>: the source model contains the actual contents to be generated, while there is/are (a) model(s) that are dedicated to the configuration of the generation. Example: mbeddr BuildConfiguration.</a:t>
            </a:r>
            <a:br>
              <a:rPr lang="nl-NL" dirty="0"/>
            </a:br>
            <a:r>
              <a:rPr lang="nl-NL" dirty="0"/>
              <a:t>Such dedicated configuration models contain a reference to (part of) the contents-model. The generator of such a configuration model is responsible to copy all contents from the contents-model to the configuration model. </a:t>
            </a:r>
            <a:br>
              <a:rPr lang="nl-NL" dirty="0"/>
            </a:br>
            <a:r>
              <a:rPr lang="nl-NL" dirty="0"/>
              <a:t>This also allows MPS to generate multiple outputs concurrently (as we have a single model per output we want to produce).</a:t>
            </a:r>
          </a:p>
        </p:txBody>
      </p:sp>
    </p:spTree>
    <p:extLst>
      <p:ext uri="{BB962C8B-B14F-4D97-AF65-F5344CB8AC3E}">
        <p14:creationId xmlns:p14="http://schemas.microsoft.com/office/powerpoint/2010/main" val="200029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b="1"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28665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9750-B697-4224-B8CC-B86D87251D15}"/>
              </a:ext>
            </a:extLst>
          </p:cNvPr>
          <p:cNvSpPr>
            <a:spLocks noGrp="1"/>
          </p:cNvSpPr>
          <p:nvPr>
            <p:ph type="title"/>
          </p:nvPr>
        </p:nvSpPr>
        <p:spPr/>
        <p:txBody>
          <a:bodyPr/>
          <a:lstStyle/>
          <a:p>
            <a:r>
              <a:rPr lang="nl-NL" dirty="0"/>
              <a:t>Common generator patterns – multiple outputs from a single model</a:t>
            </a:r>
          </a:p>
        </p:txBody>
      </p:sp>
      <p:sp>
        <p:nvSpPr>
          <p:cNvPr id="3" name="Content Placeholder 2">
            <a:extLst>
              <a:ext uri="{FF2B5EF4-FFF2-40B4-BE49-F238E27FC236}">
                <a16:creationId xmlns:a16="http://schemas.microsoft.com/office/drawing/2014/main" id="{61F055B6-09F5-44C5-AF54-3085A8E4EF76}"/>
              </a:ext>
            </a:extLst>
          </p:cNvPr>
          <p:cNvSpPr>
            <a:spLocks noGrp="1"/>
          </p:cNvSpPr>
          <p:nvPr>
            <p:ph idx="1"/>
          </p:nvPr>
        </p:nvSpPr>
        <p:spPr/>
        <p:txBody>
          <a:bodyPr>
            <a:normAutofit/>
          </a:bodyPr>
          <a:lstStyle/>
          <a:p>
            <a:r>
              <a:rPr lang="nl-NL" b="1" dirty="0"/>
              <a:t>Implementation of multi-output generators</a:t>
            </a:r>
            <a:r>
              <a:rPr lang="nl-NL" dirty="0"/>
              <a:t>: the generator of a dedicated configuration model needs to copy all relevant contents from the content-model. Instead of manually writing a lot of code that copies nodes, use </a:t>
            </a:r>
            <a:r>
              <a:rPr lang="nl-NL" i="1" dirty="0"/>
              <a:t>copies = genContext.copy with trace</a:t>
            </a:r>
            <a:r>
              <a:rPr lang="nl-NL" dirty="0"/>
              <a:t>.</a:t>
            </a:r>
            <a:br>
              <a:rPr lang="nl-NL" dirty="0"/>
            </a:br>
            <a:r>
              <a:rPr lang="nl-NL" dirty="0"/>
              <a:t>This makes MPS automatically take care of changing the references in the nodes thare are copied. A big effort-saver.</a:t>
            </a:r>
          </a:p>
        </p:txBody>
      </p:sp>
    </p:spTree>
    <p:extLst>
      <p:ext uri="{BB962C8B-B14F-4D97-AF65-F5344CB8AC3E}">
        <p14:creationId xmlns:p14="http://schemas.microsoft.com/office/powerpoint/2010/main" val="3177842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A69B-7E6B-4D93-911F-869CAC8BA083}"/>
              </a:ext>
            </a:extLst>
          </p:cNvPr>
          <p:cNvSpPr>
            <a:spLocks noGrp="1"/>
          </p:cNvSpPr>
          <p:nvPr>
            <p:ph type="title"/>
          </p:nvPr>
        </p:nvSpPr>
        <p:spPr/>
        <p:txBody>
          <a:bodyPr/>
          <a:lstStyle/>
          <a:p>
            <a:r>
              <a:rPr lang="nl-NL" dirty="0"/>
              <a:t>Common generator patterns – </a:t>
            </a:r>
            <a:br>
              <a:rPr lang="nl-NL" dirty="0"/>
            </a:br>
            <a:r>
              <a:rPr lang="nl-NL" dirty="0"/>
              <a:t>complex multistage generators</a:t>
            </a:r>
          </a:p>
        </p:txBody>
      </p:sp>
      <p:sp>
        <p:nvSpPr>
          <p:cNvPr id="3" name="Content Placeholder 2">
            <a:extLst>
              <a:ext uri="{FF2B5EF4-FFF2-40B4-BE49-F238E27FC236}">
                <a16:creationId xmlns:a16="http://schemas.microsoft.com/office/drawing/2014/main" id="{C6125FA2-4336-4C21-90C2-4C8A3D3C68E2}"/>
              </a:ext>
            </a:extLst>
          </p:cNvPr>
          <p:cNvSpPr>
            <a:spLocks noGrp="1"/>
          </p:cNvSpPr>
          <p:nvPr>
            <p:ph idx="1"/>
          </p:nvPr>
        </p:nvSpPr>
        <p:spPr>
          <a:xfrm>
            <a:off x="838200" y="1825625"/>
            <a:ext cx="10515600" cy="4667250"/>
          </a:xfrm>
        </p:spPr>
        <p:txBody>
          <a:bodyPr>
            <a:normAutofit fontScale="92500" lnSpcReduction="10000"/>
          </a:bodyPr>
          <a:lstStyle/>
          <a:p>
            <a:r>
              <a:rPr lang="en-US" sz="2400" dirty="0"/>
              <a:t>When writing large sets of generators and languages that build on top of each other it can be a challenge to understand what is going on during generation. Especially defining generator priorities to order them correctly can get messy quickly. </a:t>
            </a:r>
          </a:p>
          <a:p>
            <a:r>
              <a:rPr lang="en-US" sz="2400" dirty="0"/>
              <a:t>If not taken care of it can happen that a lot of cross generator dependencies are introduced just for the sake of making sure generators are executed in the correct order. </a:t>
            </a:r>
          </a:p>
          <a:p>
            <a:r>
              <a:rPr lang="en-US" sz="2400" dirty="0"/>
              <a:t>A pattern to counter this is to define logical barriers in your generator priorities. Priorities are the assigned relative to these barriers. The barriers represent levels of abstraction.</a:t>
            </a:r>
          </a:p>
          <a:p>
            <a:r>
              <a:rPr lang="en-US" sz="2400" dirty="0"/>
              <a:t>If a generator requires a certain level of abstraction as input, its priorities are defined according to that. It is important a single generator is picked for each of these barriers to have single point where these dependencies are relative to. This makes debugging much easier.</a:t>
            </a:r>
          </a:p>
          <a:p>
            <a:r>
              <a:rPr lang="en-US" sz="2400" dirty="0" err="1"/>
              <a:t>Mbeddr</a:t>
            </a:r>
            <a:r>
              <a:rPr lang="en-US" sz="2400" dirty="0"/>
              <a:t> Example: While </a:t>
            </a:r>
            <a:r>
              <a:rPr lang="en-US" sz="2400" dirty="0" err="1"/>
              <a:t>mbeddr</a:t>
            </a:r>
            <a:r>
              <a:rPr lang="en-US" sz="2400" dirty="0"/>
              <a:t> itself uses over 30 generators in total, their priorities are in most cases easy to understand. Most of the generators are isolated and most of them only define that they need to be run before the </a:t>
            </a:r>
            <a:r>
              <a:rPr lang="en-US" sz="2400" dirty="0" err="1"/>
              <a:t>the</a:t>
            </a:r>
            <a:r>
              <a:rPr lang="en-US" sz="2400" dirty="0"/>
              <a:t> </a:t>
            </a:r>
            <a:r>
              <a:rPr lang="en-US" sz="2400" dirty="0" err="1"/>
              <a:t>modules.gen</a:t>
            </a:r>
            <a:r>
              <a:rPr lang="en-US" sz="2400" dirty="0"/>
              <a:t> generator.</a:t>
            </a:r>
          </a:p>
        </p:txBody>
      </p:sp>
    </p:spTree>
    <p:extLst>
      <p:ext uri="{BB962C8B-B14F-4D97-AF65-F5344CB8AC3E}">
        <p14:creationId xmlns:p14="http://schemas.microsoft.com/office/powerpoint/2010/main" val="4009473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A69B-7E6B-4D93-911F-869CAC8BA083}"/>
              </a:ext>
            </a:extLst>
          </p:cNvPr>
          <p:cNvSpPr>
            <a:spLocks noGrp="1"/>
          </p:cNvSpPr>
          <p:nvPr>
            <p:ph type="title"/>
          </p:nvPr>
        </p:nvSpPr>
        <p:spPr/>
        <p:txBody>
          <a:bodyPr/>
          <a:lstStyle/>
          <a:p>
            <a:r>
              <a:rPr lang="nl-NL" dirty="0"/>
              <a:t>Common generator patterns – </a:t>
            </a:r>
            <a:br>
              <a:rPr lang="nl-NL" dirty="0"/>
            </a:br>
            <a:r>
              <a:rPr lang="nl-NL" dirty="0"/>
              <a:t>complex multistage generators</a:t>
            </a:r>
          </a:p>
        </p:txBody>
      </p:sp>
      <p:sp>
        <p:nvSpPr>
          <p:cNvPr id="3" name="Content Placeholder 2">
            <a:extLst>
              <a:ext uri="{FF2B5EF4-FFF2-40B4-BE49-F238E27FC236}">
                <a16:creationId xmlns:a16="http://schemas.microsoft.com/office/drawing/2014/main" id="{C6125FA2-4336-4C21-90C2-4C8A3D3C68E2}"/>
              </a:ext>
            </a:extLst>
          </p:cNvPr>
          <p:cNvSpPr>
            <a:spLocks noGrp="1"/>
          </p:cNvSpPr>
          <p:nvPr>
            <p:ph idx="1"/>
          </p:nvPr>
        </p:nvSpPr>
        <p:spPr>
          <a:xfrm>
            <a:off x="838200" y="1825625"/>
            <a:ext cx="10515600" cy="4667250"/>
          </a:xfrm>
        </p:spPr>
        <p:txBody>
          <a:bodyPr>
            <a:normAutofit fontScale="92500" lnSpcReduction="20000"/>
          </a:bodyPr>
          <a:lstStyle/>
          <a:p>
            <a:r>
              <a:rPr lang="en-US" sz="2000" dirty="0"/>
              <a:t>In this example we will look at 3 logical stages of </a:t>
            </a:r>
            <a:r>
              <a:rPr lang="en-US" sz="2000" dirty="0" err="1"/>
              <a:t>mbeddr</a:t>
            </a:r>
            <a:r>
              <a:rPr lang="en-US" sz="2000" dirty="0"/>
              <a:t> all of them on different layers of abstraction. They are explained from the bottom to the top. </a:t>
            </a:r>
          </a:p>
          <a:p>
            <a:r>
              <a:rPr lang="en-US" sz="2000" b="1" dirty="0" err="1"/>
              <a:t>mbeddr.modules.gen</a:t>
            </a:r>
            <a:r>
              <a:rPr lang="en-US" sz="2000" b="1" dirty="0"/>
              <a:t> layer (lowest layer of abstraction)</a:t>
            </a:r>
            <a:r>
              <a:rPr lang="en-US" sz="2000" dirty="0"/>
              <a:t>: This layer assumes that the input is </a:t>
            </a:r>
            <a:r>
              <a:rPr lang="en-US" sz="2000" dirty="0" err="1"/>
              <a:t>mbeddr</a:t>
            </a:r>
            <a:r>
              <a:rPr lang="en-US" sz="2000" dirty="0"/>
              <a:t> C99 representation, basically a simplified version of C99 without headers and some minor adaptions </a:t>
            </a:r>
            <a:r>
              <a:rPr lang="en-US" sz="2000" dirty="0" err="1"/>
              <a:t>w.r.t.</a:t>
            </a:r>
            <a:r>
              <a:rPr lang="en-US" sz="2000" dirty="0"/>
              <a:t> C99. </a:t>
            </a:r>
            <a:br>
              <a:rPr lang="en-US" sz="2000" dirty="0"/>
            </a:br>
            <a:r>
              <a:rPr lang="en-US" sz="2000" dirty="0"/>
              <a:t>This generator transforms its input into real C99 code with .c and .h files. If a language extension (e.g. the </a:t>
            </a:r>
            <a:r>
              <a:rPr lang="en-US" sz="2000" dirty="0" err="1"/>
              <a:t>mbeddr.unittest</a:t>
            </a:r>
            <a:r>
              <a:rPr lang="en-US" sz="2000" dirty="0"/>
              <a:t> language ) provides a higher abstraction than this, then it defines its generator priorities relative to this generator.</a:t>
            </a:r>
          </a:p>
          <a:p>
            <a:r>
              <a:rPr lang="en-US" sz="2000" b="1" dirty="0"/>
              <a:t>The middle layer</a:t>
            </a:r>
            <a:r>
              <a:rPr lang="en-US" sz="2000" dirty="0"/>
              <a:t>: This layer contains various abstractions on a higher level than C. They are all independent from each other, but at some point they need to generate down to </a:t>
            </a:r>
            <a:r>
              <a:rPr lang="en-US" sz="2000" dirty="0" err="1"/>
              <a:t>mbeddr</a:t>
            </a:r>
            <a:r>
              <a:rPr lang="en-US" sz="2000" dirty="0"/>
              <a:t> C. </a:t>
            </a:r>
            <a:br>
              <a:rPr lang="en-US" sz="2000" dirty="0"/>
            </a:br>
            <a:r>
              <a:rPr lang="en-US" sz="2000" dirty="0"/>
              <a:t>This needs to happen before the </a:t>
            </a:r>
            <a:r>
              <a:rPr lang="en-US" sz="2000" dirty="0" err="1"/>
              <a:t>modules.gen</a:t>
            </a:r>
            <a:r>
              <a:rPr lang="en-US" sz="2000" dirty="0"/>
              <a:t> generator is executed, because it assumes that the input is C. All of the languages define their priority relative the </a:t>
            </a:r>
            <a:r>
              <a:rPr lang="en-US" sz="2000" dirty="0" err="1"/>
              <a:t>modules.gen</a:t>
            </a:r>
            <a:r>
              <a:rPr lang="en-US" sz="2000" dirty="0"/>
              <a:t> generator. Due to this, debugging if the order is correct is easy. If transformations are not applied correctly, it is easy to check the generation plan for a model to see if all the generators reducing the abstraction to C have been executed before the </a:t>
            </a:r>
            <a:r>
              <a:rPr lang="en-US" sz="2000" dirty="0" err="1"/>
              <a:t>modules.gen</a:t>
            </a:r>
            <a:r>
              <a:rPr lang="en-US" sz="2000" dirty="0"/>
              <a:t> generator.</a:t>
            </a:r>
          </a:p>
          <a:p>
            <a:r>
              <a:rPr lang="en-US" sz="2000" b="1" dirty="0"/>
              <a:t>Higher Level Abstractions</a:t>
            </a:r>
            <a:r>
              <a:rPr lang="en-US" sz="2000" dirty="0"/>
              <a:t>: The top layer in our example is a language that integrates state-machines and components. Its priorities are only set relative to the two generators it extends: </a:t>
            </a:r>
            <a:r>
              <a:rPr lang="en-US" sz="2000" dirty="0" err="1"/>
              <a:t>mbeddr.statemachines</a:t>
            </a:r>
            <a:r>
              <a:rPr lang="en-US" sz="2000" dirty="0"/>
              <a:t> and </a:t>
            </a:r>
            <a:r>
              <a:rPr lang="en-US" sz="2000" dirty="0" err="1"/>
              <a:t>mbeddr.components</a:t>
            </a:r>
            <a:r>
              <a:rPr lang="en-US" sz="2000" dirty="0"/>
              <a:t>. Since these generators itself have priorities that require them to be executed before the </a:t>
            </a:r>
            <a:r>
              <a:rPr lang="en-US" sz="2000" dirty="0" err="1"/>
              <a:t>modules.gen</a:t>
            </a:r>
            <a:r>
              <a:rPr lang="en-US" sz="2000" dirty="0"/>
              <a:t> generator is run, no additional priorities are required.</a:t>
            </a:r>
            <a:endParaRPr lang="nl-NL" sz="2000" dirty="0"/>
          </a:p>
        </p:txBody>
      </p:sp>
      <p:pic>
        <p:nvPicPr>
          <p:cNvPr id="7" name="Picture 6">
            <a:extLst>
              <a:ext uri="{FF2B5EF4-FFF2-40B4-BE49-F238E27FC236}">
                <a16:creationId xmlns:a16="http://schemas.microsoft.com/office/drawing/2014/main" id="{0C942CE2-E106-42E3-9EFF-D3CAB0A86FB5}"/>
              </a:ext>
            </a:extLst>
          </p:cNvPr>
          <p:cNvPicPr>
            <a:picLocks noChangeAspect="1"/>
          </p:cNvPicPr>
          <p:nvPr/>
        </p:nvPicPr>
        <p:blipFill>
          <a:blip r:embed="rId2"/>
          <a:stretch>
            <a:fillRect/>
          </a:stretch>
        </p:blipFill>
        <p:spPr>
          <a:xfrm>
            <a:off x="8006080" y="0"/>
            <a:ext cx="4185920" cy="1870201"/>
          </a:xfrm>
          <a:prstGeom prst="rect">
            <a:avLst/>
          </a:prstGeom>
        </p:spPr>
      </p:pic>
    </p:spTree>
    <p:extLst>
      <p:ext uri="{BB962C8B-B14F-4D97-AF65-F5344CB8AC3E}">
        <p14:creationId xmlns:p14="http://schemas.microsoft.com/office/powerpoint/2010/main" val="1001917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b="1" dirty="0"/>
              <a:t>Basic dos and don’ts</a:t>
            </a:r>
          </a:p>
          <a:p>
            <a:r>
              <a:rPr lang="nl-NL" dirty="0"/>
              <a:t>Further reading</a:t>
            </a:r>
          </a:p>
        </p:txBody>
      </p:sp>
    </p:spTree>
    <p:extLst>
      <p:ext uri="{BB962C8B-B14F-4D97-AF65-F5344CB8AC3E}">
        <p14:creationId xmlns:p14="http://schemas.microsoft.com/office/powerpoint/2010/main" val="15447134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D27D-2158-4F4B-B732-C2A149691CA2}"/>
              </a:ext>
            </a:extLst>
          </p:cNvPr>
          <p:cNvSpPr>
            <a:spLocks noGrp="1"/>
          </p:cNvSpPr>
          <p:nvPr>
            <p:ph type="title"/>
          </p:nvPr>
        </p:nvSpPr>
        <p:spPr/>
        <p:txBody>
          <a:bodyPr/>
          <a:lstStyle/>
          <a:p>
            <a:r>
              <a:rPr lang="nl-NL" dirty="0"/>
              <a:t>Dos and don’ts – good practices</a:t>
            </a:r>
          </a:p>
        </p:txBody>
      </p:sp>
      <p:sp>
        <p:nvSpPr>
          <p:cNvPr id="3" name="Content Placeholder 2">
            <a:extLst>
              <a:ext uri="{FF2B5EF4-FFF2-40B4-BE49-F238E27FC236}">
                <a16:creationId xmlns:a16="http://schemas.microsoft.com/office/drawing/2014/main" id="{03FFD2A3-904F-4584-ADC3-8DCCEADAE523}"/>
              </a:ext>
            </a:extLst>
          </p:cNvPr>
          <p:cNvSpPr>
            <a:spLocks noGrp="1"/>
          </p:cNvSpPr>
          <p:nvPr>
            <p:ph idx="1"/>
          </p:nvPr>
        </p:nvSpPr>
        <p:spPr>
          <a:xfrm>
            <a:off x="838200" y="1825625"/>
            <a:ext cx="7523480" cy="4351338"/>
          </a:xfrm>
        </p:spPr>
        <p:txBody>
          <a:bodyPr>
            <a:normAutofit fontScale="77500" lnSpcReduction="20000"/>
          </a:bodyPr>
          <a:lstStyle/>
          <a:p>
            <a:r>
              <a:rPr lang="nl-NL" dirty="0"/>
              <a:t>Tool</a:t>
            </a:r>
          </a:p>
          <a:p>
            <a:pPr lvl="1"/>
            <a:r>
              <a:rPr lang="en-US" dirty="0"/>
              <a:t>If you don’t like the default MPS way of displaying, use the simplified MPS generator editors plugin (</a:t>
            </a:r>
            <a:r>
              <a:rPr lang="en-US" dirty="0">
                <a:hlinkClick r:id="rId2"/>
              </a:rPr>
              <a:t>https://github.com/coolya/mps-generator-editors</a:t>
            </a:r>
            <a:r>
              <a:rPr lang="en-US" dirty="0"/>
              <a:t>) </a:t>
            </a:r>
            <a:r>
              <a:rPr lang="en-US" dirty="0">
                <a:sym typeface="Wingdings" panose="05000000000000000000" pitchFamily="2" charset="2"/>
              </a:rPr>
              <a:t> currently only usable as a view, not editor</a:t>
            </a:r>
            <a:endParaRPr lang="en-US" dirty="0"/>
          </a:p>
          <a:p>
            <a:pPr lvl="1"/>
            <a:r>
              <a:rPr lang="en-US" dirty="0"/>
              <a:t>To avoid any confusion, always follow this rule: after any changes made to the generator model, the model must be re-generated (</a:t>
            </a:r>
            <a:r>
              <a:rPr lang="en-US" i="1" dirty="0"/>
              <a:t>Shift+F9</a:t>
            </a:r>
            <a:r>
              <a:rPr lang="en-US" dirty="0"/>
              <a:t>). Even better is to use </a:t>
            </a:r>
            <a:r>
              <a:rPr lang="en-US" i="1" dirty="0"/>
              <a:t>Ctrl+F9</a:t>
            </a:r>
            <a:r>
              <a:rPr lang="en-US" dirty="0"/>
              <a:t>, which will re-generate all modified models in the generator module.</a:t>
            </a:r>
          </a:p>
          <a:p>
            <a:pPr lvl="1"/>
            <a:r>
              <a:rPr lang="en-US" dirty="0"/>
              <a:t>Use “save transient models” for generator debugging</a:t>
            </a:r>
          </a:p>
          <a:p>
            <a:pPr lvl="1"/>
            <a:r>
              <a:rPr lang="en-US" dirty="0"/>
              <a:t>Use generator trace tooling for debugging</a:t>
            </a:r>
          </a:p>
          <a:p>
            <a:pPr lvl="1"/>
            <a:r>
              <a:rPr lang="en-US" dirty="0"/>
              <a:t>You can check the mapping partitioning for any (input) model by selecting </a:t>
            </a:r>
            <a:r>
              <a:rPr lang="en-US" i="1" dirty="0"/>
              <a:t>Show Generation Plan</a:t>
            </a:r>
            <a:r>
              <a:rPr lang="en-US" dirty="0"/>
              <a:t> action in the model's popup menu.</a:t>
            </a:r>
          </a:p>
          <a:p>
            <a:r>
              <a:rPr lang="en-US" dirty="0"/>
              <a:t>Method</a:t>
            </a:r>
          </a:p>
          <a:p>
            <a:pPr lvl="1"/>
            <a:r>
              <a:rPr lang="nl-NL" dirty="0"/>
              <a:t>A very good way to find/extract good examples is from the mbeddr codebase (use Ctrl+N+N to searh for root nodes, explore the </a:t>
            </a:r>
            <a:r>
              <a:rPr lang="nl-NL" b="1" dirty="0"/>
              <a:t>mbeddr tutorial</a:t>
            </a:r>
            <a:r>
              <a:rPr lang="nl-NL" dirty="0"/>
              <a:t>, and look in the </a:t>
            </a:r>
            <a:r>
              <a:rPr lang="nl-NL" b="1" dirty="0"/>
              <a:t>modules pool </a:t>
            </a:r>
            <a:r>
              <a:rPr lang="nl-NL" dirty="0"/>
              <a:t>for example languages)</a:t>
            </a:r>
          </a:p>
          <a:p>
            <a:endParaRPr lang="nl-NL" dirty="0"/>
          </a:p>
        </p:txBody>
      </p:sp>
      <p:pic>
        <p:nvPicPr>
          <p:cNvPr id="4" name="Picture 3">
            <a:extLst>
              <a:ext uri="{FF2B5EF4-FFF2-40B4-BE49-F238E27FC236}">
                <a16:creationId xmlns:a16="http://schemas.microsoft.com/office/drawing/2014/main" id="{63FD9CD4-CBD2-4694-BF5B-A78A617A9A49}"/>
              </a:ext>
            </a:extLst>
          </p:cNvPr>
          <p:cNvPicPr>
            <a:picLocks noChangeAspect="1"/>
          </p:cNvPicPr>
          <p:nvPr/>
        </p:nvPicPr>
        <p:blipFill>
          <a:blip r:embed="rId3"/>
          <a:stretch>
            <a:fillRect/>
          </a:stretch>
        </p:blipFill>
        <p:spPr>
          <a:xfrm>
            <a:off x="8468907" y="1338481"/>
            <a:ext cx="3422826" cy="3835597"/>
          </a:xfrm>
          <a:prstGeom prst="rect">
            <a:avLst/>
          </a:prstGeom>
        </p:spPr>
      </p:pic>
    </p:spTree>
    <p:extLst>
      <p:ext uri="{BB962C8B-B14F-4D97-AF65-F5344CB8AC3E}">
        <p14:creationId xmlns:p14="http://schemas.microsoft.com/office/powerpoint/2010/main" val="34892563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dirty="0"/>
              <a:t>Basic dos and don’ts</a:t>
            </a:r>
          </a:p>
          <a:p>
            <a:r>
              <a:rPr lang="nl-NL" b="1" dirty="0"/>
              <a:t>Further reading</a:t>
            </a:r>
          </a:p>
        </p:txBody>
      </p:sp>
    </p:spTree>
    <p:extLst>
      <p:ext uri="{BB962C8B-B14F-4D97-AF65-F5344CB8AC3E}">
        <p14:creationId xmlns:p14="http://schemas.microsoft.com/office/powerpoint/2010/main" val="15279806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2E67-0149-4DDB-B4CE-1A3E2EEB95BA}"/>
              </a:ext>
            </a:extLst>
          </p:cNvPr>
          <p:cNvSpPr>
            <a:spLocks noGrp="1"/>
          </p:cNvSpPr>
          <p:nvPr>
            <p:ph type="title"/>
          </p:nvPr>
        </p:nvSpPr>
        <p:spPr/>
        <p:txBody>
          <a:bodyPr/>
          <a:lstStyle/>
          <a:p>
            <a:r>
              <a:rPr lang="nl-NL" dirty="0"/>
              <a:t>Further reading</a:t>
            </a:r>
          </a:p>
        </p:txBody>
      </p:sp>
      <p:sp>
        <p:nvSpPr>
          <p:cNvPr id="3" name="Content Placeholder 2">
            <a:extLst>
              <a:ext uri="{FF2B5EF4-FFF2-40B4-BE49-F238E27FC236}">
                <a16:creationId xmlns:a16="http://schemas.microsoft.com/office/drawing/2014/main" id="{BB24494B-8A2A-436C-ACDF-5DC97511B574}"/>
              </a:ext>
            </a:extLst>
          </p:cNvPr>
          <p:cNvSpPr>
            <a:spLocks noGrp="1"/>
          </p:cNvSpPr>
          <p:nvPr>
            <p:ph idx="1"/>
          </p:nvPr>
        </p:nvSpPr>
        <p:spPr/>
        <p:txBody>
          <a:bodyPr>
            <a:normAutofit fontScale="77500" lnSpcReduction="20000"/>
          </a:bodyPr>
          <a:lstStyle/>
          <a:p>
            <a:r>
              <a:rPr lang="nl-NL" dirty="0">
                <a:hlinkClick r:id="rId2"/>
              </a:rPr>
              <a:t>https://confluence.jetbrains.com/display/MPSD20182/Generator</a:t>
            </a:r>
            <a:endParaRPr lang="nl-NL" dirty="0"/>
          </a:p>
          <a:p>
            <a:r>
              <a:rPr lang="nl-NL" dirty="0"/>
              <a:t>The MPS Language Workbench book (Fabien Campagne)</a:t>
            </a:r>
          </a:p>
          <a:p>
            <a:r>
              <a:rPr lang="nl-NL" dirty="0"/>
              <a:t>Itemis guide on maintainable MPS generators: </a:t>
            </a:r>
            <a:r>
              <a:rPr lang="nl-NL" dirty="0">
                <a:hlinkClick r:id="rId3"/>
              </a:rPr>
              <a:t>https://coolya.github.io/maintainable-generators/</a:t>
            </a:r>
            <a:r>
              <a:rPr lang="nl-NL" dirty="0"/>
              <a:t> </a:t>
            </a:r>
          </a:p>
          <a:p>
            <a:r>
              <a:rPr lang="nl-NL" dirty="0">
                <a:hlinkClick r:id="rId4"/>
              </a:rPr>
              <a:t>https://confluence.jetbrains.com/display/MPSD20182/Generator+cookbook</a:t>
            </a:r>
            <a:r>
              <a:rPr lang="nl-NL" dirty="0"/>
              <a:t> </a:t>
            </a:r>
          </a:p>
          <a:p>
            <a:r>
              <a:rPr lang="nl-NL" dirty="0">
                <a:hlinkClick r:id="rId5"/>
              </a:rPr>
              <a:t>https://confluence.jetbrains.com/display/MPSD20182/Generator+User+Guide+Demo6#GeneratorUserGuideDemo6-savingtransientmodels</a:t>
            </a:r>
            <a:endParaRPr lang="nl-NL" dirty="0"/>
          </a:p>
          <a:p>
            <a:r>
              <a:rPr lang="nl-NL" dirty="0">
                <a:hlinkClick r:id="rId6"/>
              </a:rPr>
              <a:t>https://confluence.jetbrains.com/display/MPSD20182/Generator+User+Guide+Demo6#GeneratorUserGuideDemo6-generationtracertool</a:t>
            </a:r>
            <a:endParaRPr lang="nl-NL" dirty="0"/>
          </a:p>
          <a:p>
            <a:r>
              <a:rPr lang="nl-NL" dirty="0">
                <a:hlinkClick r:id="rId7"/>
              </a:rPr>
              <a:t>https://confluence.jetbrains.com/display/MPSD20182/Generator+Demos</a:t>
            </a:r>
            <a:endParaRPr lang="nl-NL" dirty="0"/>
          </a:p>
          <a:p>
            <a:r>
              <a:rPr lang="nl-NL" dirty="0">
                <a:hlinkClick r:id="rId8"/>
              </a:rPr>
              <a:t>https://confluence.jetbrains.com/download/attachments/85756181/MPS%2B2017.1%2BCookbooks.pdf?version=1&amp;modificationDate=1491299529000&amp;api=v2</a:t>
            </a:r>
            <a:r>
              <a:rPr lang="nl-NL" dirty="0"/>
              <a:t> </a:t>
            </a:r>
          </a:p>
          <a:p>
            <a:r>
              <a:rPr lang="nl-NL" dirty="0"/>
              <a:t>mbeddr tutorial, mbeddr languages (node infos?)</a:t>
            </a:r>
          </a:p>
        </p:txBody>
      </p:sp>
    </p:spTree>
    <p:extLst>
      <p:ext uri="{BB962C8B-B14F-4D97-AF65-F5344CB8AC3E}">
        <p14:creationId xmlns:p14="http://schemas.microsoft.com/office/powerpoint/2010/main" val="200319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127122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b="1"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366675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D35BD60-D1F3-4899-9489-136DE4DD788D}"/>
              </a:ext>
            </a:extLst>
          </p:cNvPr>
          <p:cNvPicPr>
            <a:picLocks noChangeAspect="1"/>
          </p:cNvPicPr>
          <p:nvPr/>
        </p:nvPicPr>
        <p:blipFill>
          <a:blip r:embed="rId2"/>
          <a:stretch>
            <a:fillRect/>
          </a:stretch>
        </p:blipFill>
        <p:spPr>
          <a:xfrm>
            <a:off x="186545" y="4600735"/>
            <a:ext cx="4880432" cy="1154327"/>
          </a:xfrm>
          <a:prstGeom prst="rect">
            <a:avLst/>
          </a:prstGeom>
        </p:spPr>
      </p:pic>
      <p:sp>
        <p:nvSpPr>
          <p:cNvPr id="20" name="Rectangle 19">
            <a:extLst>
              <a:ext uri="{FF2B5EF4-FFF2-40B4-BE49-F238E27FC236}">
                <a16:creationId xmlns:a16="http://schemas.microsoft.com/office/drawing/2014/main" id="{B888F3D7-BD88-45A7-B9F0-132BFCE3DD45}"/>
              </a:ext>
            </a:extLst>
          </p:cNvPr>
          <p:cNvSpPr/>
          <p:nvPr/>
        </p:nvSpPr>
        <p:spPr>
          <a:xfrm>
            <a:off x="70839" y="4254086"/>
            <a:ext cx="5053773" cy="166348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a:xfrm>
            <a:off x="838200" y="1713865"/>
            <a:ext cx="10515600" cy="4351338"/>
          </a:xfrm>
        </p:spPr>
        <p:txBody>
          <a:bodyPr>
            <a:normAutofit/>
          </a:bodyPr>
          <a:lstStyle/>
          <a:p>
            <a:endParaRPr lang="en-US" sz="2000" dirty="0"/>
          </a:p>
          <a:p>
            <a:r>
              <a:rPr lang="en-US" sz="2000" dirty="0"/>
              <a:t>Transformations described by means of </a:t>
            </a:r>
            <a:r>
              <a:rPr lang="en-US" sz="2000" b="1" dirty="0"/>
              <a:t>templates </a:t>
            </a:r>
            <a:r>
              <a:rPr lang="en-US" sz="2000" dirty="0"/>
              <a:t>(in </a:t>
            </a:r>
            <a:r>
              <a:rPr lang="en-US" sz="2000" b="1" dirty="0"/>
              <a:t>template declarations</a:t>
            </a:r>
            <a:r>
              <a:rPr lang="en-US" sz="2000" dirty="0"/>
              <a:t>), which are written in the </a:t>
            </a:r>
            <a:r>
              <a:rPr lang="en-US" sz="2000" b="1" dirty="0"/>
              <a:t>output language</a:t>
            </a:r>
            <a:r>
              <a:rPr lang="en-US" sz="2000" dirty="0"/>
              <a:t> (i.e. the language of the output model)</a:t>
            </a:r>
          </a:p>
          <a:p>
            <a:r>
              <a:rPr lang="en-US" sz="2000" dirty="0"/>
              <a:t>Applicability of individual templates is defined by </a:t>
            </a:r>
            <a:r>
              <a:rPr lang="en-US" sz="2000" b="1" dirty="0"/>
              <a:t>generator rules</a:t>
            </a:r>
            <a:r>
              <a:rPr lang="en-US" sz="2000" dirty="0"/>
              <a:t>, which are grouped into </a:t>
            </a:r>
            <a:r>
              <a:rPr lang="en-US" sz="2000" b="1" dirty="0"/>
              <a:t>mapping configurations</a:t>
            </a:r>
            <a:endParaRPr lang="en-US" sz="2000" dirty="0"/>
          </a:p>
          <a:p>
            <a:r>
              <a:rPr lang="en-US" sz="2000" dirty="0"/>
              <a:t>Root template (lives in a root node) </a:t>
            </a:r>
            <a:r>
              <a:rPr lang="en-US" sz="2000" dirty="0">
                <a:sym typeface="Wingdings" panose="05000000000000000000" pitchFamily="2" charset="2"/>
              </a:rPr>
              <a:t> </a:t>
            </a:r>
            <a:r>
              <a:rPr lang="en-US" sz="2000" dirty="0"/>
              <a:t>for producing a root node:</a:t>
            </a:r>
          </a:p>
        </p:txBody>
      </p:sp>
      <p:sp>
        <p:nvSpPr>
          <p:cNvPr id="4" name="Rectangle 3">
            <a:extLst>
              <a:ext uri="{FF2B5EF4-FFF2-40B4-BE49-F238E27FC236}">
                <a16:creationId xmlns:a16="http://schemas.microsoft.com/office/drawing/2014/main" id="{014CA6C7-CE1E-4F8A-96CD-30AD8EE2A415}"/>
              </a:ext>
            </a:extLst>
          </p:cNvPr>
          <p:cNvSpPr/>
          <p:nvPr/>
        </p:nvSpPr>
        <p:spPr>
          <a:xfrm>
            <a:off x="1656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5" name="Rectangle 4">
            <a:extLst>
              <a:ext uri="{FF2B5EF4-FFF2-40B4-BE49-F238E27FC236}">
                <a16:creationId xmlns:a16="http://schemas.microsoft.com/office/drawing/2014/main" id="{F06493D8-2118-457E-9F91-EF9A7AB3612E}"/>
              </a:ext>
            </a:extLst>
          </p:cNvPr>
          <p:cNvSpPr/>
          <p:nvPr/>
        </p:nvSpPr>
        <p:spPr>
          <a:xfrm>
            <a:off x="6990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6" name="Rectangle 5">
            <a:extLst>
              <a:ext uri="{FF2B5EF4-FFF2-40B4-BE49-F238E27FC236}">
                <a16:creationId xmlns:a16="http://schemas.microsoft.com/office/drawing/2014/main" id="{59C1C65D-694A-4D9B-9698-6704631421AD}"/>
              </a:ext>
            </a:extLst>
          </p:cNvPr>
          <p:cNvSpPr/>
          <p:nvPr/>
        </p:nvSpPr>
        <p:spPr>
          <a:xfrm>
            <a:off x="435864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8" name="Straight Arrow Connector 7">
            <a:extLst>
              <a:ext uri="{FF2B5EF4-FFF2-40B4-BE49-F238E27FC236}">
                <a16:creationId xmlns:a16="http://schemas.microsoft.com/office/drawing/2014/main" id="{76166D2C-0294-4F8A-9EA3-A83AAF6DE06E}"/>
              </a:ext>
            </a:extLst>
          </p:cNvPr>
          <p:cNvCxnSpPr>
            <a:cxnSpLocks/>
            <a:stCxn id="6" idx="3"/>
            <a:endCxn id="5" idx="1"/>
          </p:cNvCxnSpPr>
          <p:nvPr/>
        </p:nvCxnSpPr>
        <p:spPr>
          <a:xfrm>
            <a:off x="5821681" y="175260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D582E0D-669E-4AED-BD74-0928E042FAB4}"/>
              </a:ext>
            </a:extLst>
          </p:cNvPr>
          <p:cNvCxnSpPr>
            <a:cxnSpLocks/>
            <a:stCxn id="4" idx="3"/>
            <a:endCxn id="6" idx="1"/>
          </p:cNvCxnSpPr>
          <p:nvPr/>
        </p:nvCxnSpPr>
        <p:spPr>
          <a:xfrm>
            <a:off x="3119120" y="175260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3E4A00D-0BEB-4F85-9358-14A839EEBD7B}"/>
              </a:ext>
            </a:extLst>
          </p:cNvPr>
          <p:cNvSpPr txBox="1"/>
          <p:nvPr/>
        </p:nvSpPr>
        <p:spPr>
          <a:xfrm>
            <a:off x="447040" y="6392091"/>
            <a:ext cx="3850640" cy="369332"/>
          </a:xfrm>
          <a:prstGeom prst="rect">
            <a:avLst/>
          </a:prstGeom>
          <a:noFill/>
        </p:spPr>
        <p:txBody>
          <a:bodyPr wrap="square" rtlCol="0">
            <a:spAutoFit/>
          </a:bodyPr>
          <a:lstStyle/>
          <a:p>
            <a:pPr algn="ctr"/>
            <a:r>
              <a:rPr lang="nl-NL" dirty="0"/>
              <a:t>written in: jetbrains.mps.sampleXML</a:t>
            </a:r>
          </a:p>
        </p:txBody>
      </p:sp>
      <p:pic>
        <p:nvPicPr>
          <p:cNvPr id="16" name="Picture 15">
            <a:extLst>
              <a:ext uri="{FF2B5EF4-FFF2-40B4-BE49-F238E27FC236}">
                <a16:creationId xmlns:a16="http://schemas.microsoft.com/office/drawing/2014/main" id="{A087D8BC-A086-4B6D-B41C-165769224353}"/>
              </a:ext>
            </a:extLst>
          </p:cNvPr>
          <p:cNvPicPr>
            <a:picLocks noChangeAspect="1"/>
          </p:cNvPicPr>
          <p:nvPr/>
        </p:nvPicPr>
        <p:blipFill>
          <a:blip r:embed="rId3"/>
          <a:stretch>
            <a:fillRect/>
          </a:stretch>
        </p:blipFill>
        <p:spPr>
          <a:xfrm>
            <a:off x="5390988" y="4071486"/>
            <a:ext cx="6286823" cy="2616334"/>
          </a:xfrm>
          <a:prstGeom prst="rect">
            <a:avLst/>
          </a:prstGeom>
        </p:spPr>
      </p:pic>
      <p:sp>
        <p:nvSpPr>
          <p:cNvPr id="17" name="Rectangle 16">
            <a:extLst>
              <a:ext uri="{FF2B5EF4-FFF2-40B4-BE49-F238E27FC236}">
                <a16:creationId xmlns:a16="http://schemas.microsoft.com/office/drawing/2014/main" id="{94D27CE4-7258-4C55-A887-165EFCFD0056}"/>
              </a:ext>
            </a:extLst>
          </p:cNvPr>
          <p:cNvSpPr/>
          <p:nvPr/>
        </p:nvSpPr>
        <p:spPr>
          <a:xfrm>
            <a:off x="4978400" y="6519595"/>
            <a:ext cx="7172960" cy="369332"/>
          </a:xfrm>
          <a:prstGeom prst="rect">
            <a:avLst/>
          </a:prstGeom>
          <a:solidFill>
            <a:schemeClr val="bg1"/>
          </a:solidFill>
        </p:spPr>
        <p:txBody>
          <a:bodyPr wrap="square">
            <a:spAutoFit/>
          </a:bodyPr>
          <a:lstStyle/>
          <a:p>
            <a:pPr algn="ctr"/>
            <a:r>
              <a:rPr lang="nl-NL" dirty="0"/>
              <a:t>written in (language of output model): jetbrains.mps.baseLanguage (java)</a:t>
            </a:r>
          </a:p>
        </p:txBody>
      </p:sp>
      <p:pic>
        <p:nvPicPr>
          <p:cNvPr id="18" name="Picture 17">
            <a:extLst>
              <a:ext uri="{FF2B5EF4-FFF2-40B4-BE49-F238E27FC236}">
                <a16:creationId xmlns:a16="http://schemas.microsoft.com/office/drawing/2014/main" id="{A8728AA7-F4BC-428C-AF43-80CCA5DE9731}"/>
              </a:ext>
            </a:extLst>
          </p:cNvPr>
          <p:cNvPicPr>
            <a:picLocks noChangeAspect="1"/>
          </p:cNvPicPr>
          <p:nvPr/>
        </p:nvPicPr>
        <p:blipFill>
          <a:blip r:embed="rId4"/>
          <a:stretch>
            <a:fillRect/>
          </a:stretch>
        </p:blipFill>
        <p:spPr>
          <a:xfrm>
            <a:off x="9683033" y="226161"/>
            <a:ext cx="2399728" cy="1948079"/>
          </a:xfrm>
          <a:prstGeom prst="rect">
            <a:avLst/>
          </a:prstGeom>
        </p:spPr>
      </p:pic>
      <p:sp>
        <p:nvSpPr>
          <p:cNvPr id="21" name="Rectangle 20">
            <a:extLst>
              <a:ext uri="{FF2B5EF4-FFF2-40B4-BE49-F238E27FC236}">
                <a16:creationId xmlns:a16="http://schemas.microsoft.com/office/drawing/2014/main" id="{CD93D585-F629-40C3-BDB0-0A9CF19A227A}"/>
              </a:ext>
            </a:extLst>
          </p:cNvPr>
          <p:cNvSpPr/>
          <p:nvPr/>
        </p:nvSpPr>
        <p:spPr>
          <a:xfrm>
            <a:off x="5273040" y="3783434"/>
            <a:ext cx="6553199" cy="273616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Root template</a:t>
            </a:r>
          </a:p>
        </p:txBody>
      </p:sp>
    </p:spTree>
    <p:extLst>
      <p:ext uri="{BB962C8B-B14F-4D97-AF65-F5344CB8AC3E}">
        <p14:creationId xmlns:p14="http://schemas.microsoft.com/office/powerpoint/2010/main" val="2304735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2158</TotalTime>
  <Words>3660</Words>
  <Application>Microsoft Office PowerPoint</Application>
  <PresentationFormat>Widescreen</PresentationFormat>
  <Paragraphs>443</Paragraphs>
  <Slides>66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Wingdings</vt:lpstr>
      <vt:lpstr>Office Theme</vt:lpstr>
      <vt:lpstr>MPS Generators</vt:lpstr>
      <vt:lpstr>Index</vt:lpstr>
      <vt:lpstr>Index</vt:lpstr>
      <vt:lpstr>What are (MPS) generators?</vt:lpstr>
      <vt:lpstr>What are MPS generators?</vt:lpstr>
      <vt:lpstr>Index</vt:lpstr>
      <vt:lpstr>Model-to-model transformations</vt:lpstr>
      <vt:lpstr>Model-to-model transformations</vt:lpstr>
      <vt:lpstr>Templates</vt:lpstr>
      <vt:lpstr>Templates</vt:lpstr>
      <vt:lpstr>Templates</vt:lpstr>
      <vt:lpstr>Templates</vt:lpstr>
      <vt:lpstr>Model-to-model transformations</vt:lpstr>
      <vt:lpstr>Macros - property</vt:lpstr>
      <vt:lpstr>Macros – two views</vt:lpstr>
      <vt:lpstr>Macros - reference</vt:lpstr>
      <vt:lpstr>Macros - node</vt:lpstr>
      <vt:lpstr>Macros - node</vt:lpstr>
      <vt:lpstr>Macros - node</vt:lpstr>
      <vt:lpstr>Macros - node</vt:lpstr>
      <vt:lpstr>Macros - node</vt:lpstr>
      <vt:lpstr>Macros - node</vt:lpstr>
      <vt:lpstr>Macros - node</vt:lpstr>
      <vt:lpstr>Macros - node</vt:lpstr>
      <vt:lpstr>Macros - node</vt:lpstr>
      <vt:lpstr>Model-to-model transformations</vt:lpstr>
      <vt:lpstr>Mapping configurations</vt:lpstr>
      <vt:lpstr>PowerPoint Presentation</vt:lpstr>
      <vt:lpstr>Model-to-model transformations</vt:lpstr>
      <vt:lpstr>Rules – conditional root </vt:lpstr>
      <vt:lpstr>Rules – root mapping</vt:lpstr>
      <vt:lpstr>Rules – weaving</vt:lpstr>
      <vt:lpstr>Rules – weaving</vt:lpstr>
      <vt:lpstr>Rules – reduction</vt:lpstr>
      <vt:lpstr>Rules – pattern</vt:lpstr>
      <vt:lpstr>Rules – abandon root</vt:lpstr>
      <vt:lpstr>Rules – drop attribute</vt:lpstr>
      <vt:lpstr>Model-to-model transformations</vt:lpstr>
      <vt:lpstr>Mapping labels</vt:lpstr>
      <vt:lpstr>Model-to-model transformations</vt:lpstr>
      <vt:lpstr>Generation context</vt:lpstr>
      <vt:lpstr>Model-to-model transformations</vt:lpstr>
      <vt:lpstr>The generator algorithm</vt:lpstr>
      <vt:lpstr>Defining generators involved</vt:lpstr>
      <vt:lpstr>Generator priorities</vt:lpstr>
      <vt:lpstr>Step-by-step model transformation</vt:lpstr>
      <vt:lpstr>Step-by-step model transformation</vt:lpstr>
      <vt:lpstr>Step-by-step model transformation</vt:lpstr>
      <vt:lpstr>Model-to-model transformations</vt:lpstr>
      <vt:lpstr>Mapping scripts</vt:lpstr>
      <vt:lpstr>Index</vt:lpstr>
      <vt:lpstr>Model-to-text transformations</vt:lpstr>
      <vt:lpstr>Model-to-text transformations &amp; plaintextgen</vt:lpstr>
      <vt:lpstr>Typical plaintextgen scenario</vt:lpstr>
      <vt:lpstr>Index</vt:lpstr>
      <vt:lpstr>Common generator patterns</vt:lpstr>
      <vt:lpstr>Common generator patterns</vt:lpstr>
      <vt:lpstr>Common generator patterns</vt:lpstr>
      <vt:lpstr>Common generator patterns – multiple outputs from a single model</vt:lpstr>
      <vt:lpstr>Common generator patterns – multiple outputs from a single model</vt:lpstr>
      <vt:lpstr>Common generator patterns –  complex multistage generators</vt:lpstr>
      <vt:lpstr>Common generator patterns –  complex multistage generators</vt:lpstr>
      <vt:lpstr>Index</vt:lpstr>
      <vt:lpstr>Dos and don’ts – good practices</vt:lpstr>
      <vt:lpstr>Index</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MPS Generators</dc:title>
  <dc:creator>Schindler, Eugen</dc:creator>
  <cp:lastModifiedBy>Schindler, Eugen</cp:lastModifiedBy>
  <cp:revision>182</cp:revision>
  <dcterms:created xsi:type="dcterms:W3CDTF">2018-09-22T07:33:19Z</dcterms:created>
  <dcterms:modified xsi:type="dcterms:W3CDTF">2018-09-23T19:32:02Z</dcterms:modified>
</cp:coreProperties>
</file>