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61" r:id="rId6"/>
    <p:sldId id="259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3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150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64E08-7502-4CF7-A79B-61FCDE96C04B}" type="datetimeFigureOut">
              <a:rPr lang="ko-KR" altLang="en-US" smtClean="0"/>
              <a:t>2014-07-15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03295-2AAF-4E00-BFFC-C4A06A5AC4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5470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64E08-7502-4CF7-A79B-61FCDE96C04B}" type="datetimeFigureOut">
              <a:rPr lang="ko-KR" altLang="en-US" smtClean="0"/>
              <a:t>2014-07-15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03295-2AAF-4E00-BFFC-C4A06A5AC4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9628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64E08-7502-4CF7-A79B-61FCDE96C04B}" type="datetimeFigureOut">
              <a:rPr lang="ko-KR" altLang="en-US" smtClean="0"/>
              <a:t>2014-07-15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03295-2AAF-4E00-BFFC-C4A06A5AC4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0570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64E08-7502-4CF7-A79B-61FCDE96C04B}" type="datetimeFigureOut">
              <a:rPr lang="ko-KR" altLang="en-US" smtClean="0"/>
              <a:t>2014-07-15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03295-2AAF-4E00-BFFC-C4A06A5AC4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43297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64E08-7502-4CF7-A79B-61FCDE96C04B}" type="datetimeFigureOut">
              <a:rPr lang="ko-KR" altLang="en-US" smtClean="0"/>
              <a:t>2014-07-15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03295-2AAF-4E00-BFFC-C4A06A5AC4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9168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64E08-7502-4CF7-A79B-61FCDE96C04B}" type="datetimeFigureOut">
              <a:rPr lang="ko-KR" altLang="en-US" smtClean="0"/>
              <a:t>2014-07-15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03295-2AAF-4E00-BFFC-C4A06A5AC4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6363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64E08-7502-4CF7-A79B-61FCDE96C04B}" type="datetimeFigureOut">
              <a:rPr lang="ko-KR" altLang="en-US" smtClean="0"/>
              <a:t>2014-07-15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03295-2AAF-4E00-BFFC-C4A06A5AC4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2341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64E08-7502-4CF7-A79B-61FCDE96C04B}" type="datetimeFigureOut">
              <a:rPr lang="ko-KR" altLang="en-US" smtClean="0"/>
              <a:t>2014-07-15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03295-2AAF-4E00-BFFC-C4A06A5AC4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4196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64E08-7502-4CF7-A79B-61FCDE96C04B}" type="datetimeFigureOut">
              <a:rPr lang="ko-KR" altLang="en-US" smtClean="0"/>
              <a:t>2014-07-15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03295-2AAF-4E00-BFFC-C4A06A5AC4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6798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64E08-7502-4CF7-A79B-61FCDE96C04B}" type="datetimeFigureOut">
              <a:rPr lang="ko-KR" altLang="en-US" smtClean="0"/>
              <a:t>2014-07-15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03295-2AAF-4E00-BFFC-C4A06A5AC4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2101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64E08-7502-4CF7-A79B-61FCDE96C04B}" type="datetimeFigureOut">
              <a:rPr lang="ko-KR" altLang="en-US" smtClean="0"/>
              <a:t>2014-07-15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03295-2AAF-4E00-BFFC-C4A06A5AC4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2822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00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137920"/>
            <a:ext cx="10515600" cy="50390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964E08-7502-4CF7-A79B-61FCDE96C04B}" type="datetimeFigureOut">
              <a:rPr lang="ko-KR" altLang="en-US" smtClean="0"/>
              <a:t>2014-07-15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D03295-2AAF-4E00-BFFC-C4A06A5AC4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0634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680214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알고리즘 문제해결 전략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2, 3</a:t>
            </a:r>
            <a:r>
              <a:rPr lang="ko-KR" altLang="en-US" dirty="0" smtClean="0"/>
              <a:t>장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/>
              <a:t> 15.July.2014(Tue)</a:t>
            </a:r>
          </a:p>
          <a:p>
            <a:r>
              <a:rPr lang="ko-KR" altLang="en-US" dirty="0" smtClean="0"/>
              <a:t>조규남</a:t>
            </a:r>
            <a:endParaRPr lang="en-US" altLang="ko-KR" dirty="0" smtClean="0"/>
          </a:p>
          <a:p>
            <a:r>
              <a:rPr lang="ko-KR" altLang="en-US" dirty="0" smtClean="0"/>
              <a:t>분산슈퍼컴퓨팅연구실</a:t>
            </a:r>
            <a:endParaRPr lang="en-US" altLang="ko-KR" dirty="0" smtClean="0"/>
          </a:p>
          <a:p>
            <a:r>
              <a:rPr lang="ko-KR" altLang="en-US" dirty="0" smtClean="0"/>
              <a:t>고려대학교 대학원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3844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변수 범위의 이해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dirty="0" smtClean="0"/>
              <a:t>산술 오버 </a:t>
            </a:r>
            <a:r>
              <a:rPr lang="ko-KR" altLang="en-US" dirty="0" err="1" smtClean="0"/>
              <a:t>플로</a:t>
            </a:r>
            <a:r>
              <a:rPr lang="en-US" altLang="ko-KR" sz="1800" dirty="0" smtClean="0"/>
              <a:t>(</a:t>
            </a:r>
            <a:r>
              <a:rPr lang="ko-KR" altLang="en-US" sz="1800" dirty="0" err="1" smtClean="0"/>
              <a:t>자료형의</a:t>
            </a:r>
            <a:r>
              <a:rPr lang="ko-KR" altLang="en-US" sz="1800" dirty="0" smtClean="0"/>
              <a:t> 범위를 벗어난 결과를 입력</a:t>
            </a:r>
            <a:r>
              <a:rPr lang="en-US" altLang="ko-KR" sz="1800" dirty="0" smtClean="0"/>
              <a:t>)</a:t>
            </a:r>
            <a:endParaRPr lang="en-US" altLang="ko-KR" dirty="0" smtClean="0"/>
          </a:p>
          <a:p>
            <a:pPr lvl="1">
              <a:lnSpc>
                <a:spcPct val="100000"/>
              </a:lnSpc>
              <a:buFontTx/>
              <a:buChar char="-"/>
            </a:pPr>
            <a:r>
              <a:rPr lang="ko-KR" altLang="en-US" dirty="0" smtClean="0"/>
              <a:t>결과 값이 너무 큰 경우</a:t>
            </a:r>
            <a:endParaRPr lang="en-US" altLang="ko-KR" dirty="0" smtClean="0"/>
          </a:p>
          <a:p>
            <a:pPr lvl="1">
              <a:lnSpc>
                <a:spcPct val="100000"/>
              </a:lnSpc>
              <a:buFontTx/>
              <a:buChar char="-"/>
            </a:pPr>
            <a:r>
              <a:rPr lang="ko-KR" altLang="en-US" dirty="0" smtClean="0"/>
              <a:t>중간 값이 변수의 범위를 벗어난 경우</a:t>
            </a:r>
            <a:endParaRPr lang="en-US" altLang="ko-KR" dirty="0" smtClean="0"/>
          </a:p>
          <a:p>
            <a:pPr marL="914400" lvl="2" indent="0">
              <a:lnSpc>
                <a:spcPct val="100000"/>
              </a:lnSpc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ko-KR" altLang="en-US" dirty="0" smtClean="0">
                <a:sym typeface="Wingdings" panose="05000000000000000000" pitchFamily="2" charset="2"/>
              </a:rPr>
              <a:t>계산 순서의 강제</a:t>
            </a:r>
            <a:endParaRPr lang="en-US" altLang="ko-KR" dirty="0" smtClean="0"/>
          </a:p>
          <a:p>
            <a:pPr lvl="1">
              <a:lnSpc>
                <a:spcPct val="100000"/>
              </a:lnSpc>
              <a:spcAft>
                <a:spcPts val="1200"/>
              </a:spcAft>
              <a:buFontTx/>
              <a:buChar char="-"/>
            </a:pPr>
            <a:r>
              <a:rPr lang="ko-KR" altLang="en-US" dirty="0" smtClean="0"/>
              <a:t>너무 큰 무한대 값 사용</a:t>
            </a:r>
            <a:endParaRPr lang="en-US" altLang="ko-KR" dirty="0" smtClean="0"/>
          </a:p>
          <a:p>
            <a:pPr>
              <a:lnSpc>
                <a:spcPct val="100000"/>
              </a:lnSpc>
            </a:pPr>
            <a:r>
              <a:rPr lang="ko-KR" altLang="en-US" dirty="0" err="1" smtClean="0"/>
              <a:t>자료형의</a:t>
            </a:r>
            <a:r>
              <a:rPr lang="ko-KR" altLang="en-US" dirty="0" smtClean="0"/>
              <a:t> 프로모션</a:t>
            </a:r>
            <a:endParaRPr lang="en-US" altLang="ko-KR" dirty="0" smtClean="0"/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ko-KR" dirty="0" smtClean="0"/>
              <a:t>- </a:t>
            </a:r>
            <a:r>
              <a:rPr lang="ko-KR" altLang="en-US" dirty="0" smtClean="0"/>
              <a:t>프로그램 언어에 따라 </a:t>
            </a:r>
            <a:r>
              <a:rPr lang="ko-KR" altLang="en-US" dirty="0" err="1" smtClean="0"/>
              <a:t>자료형이</a:t>
            </a:r>
            <a:r>
              <a:rPr lang="ko-KR" altLang="en-US" dirty="0" smtClean="0"/>
              <a:t> 자동 캐스팅됨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03799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실수 </a:t>
            </a:r>
            <a:r>
              <a:rPr lang="ko-KR" altLang="en-US" dirty="0" err="1" smtClean="0"/>
              <a:t>자료형의</a:t>
            </a:r>
            <a:r>
              <a:rPr lang="ko-KR" altLang="en-US" dirty="0" smtClean="0"/>
              <a:t> 이해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실수와 근사값</a:t>
            </a:r>
            <a:endParaRPr lang="en-US" altLang="ko-KR" dirty="0" smtClean="0"/>
          </a:p>
          <a:p>
            <a:pPr lvl="1">
              <a:buFontTx/>
              <a:buChar char="-"/>
            </a:pPr>
            <a:r>
              <a:rPr lang="ko-KR" altLang="en-US" dirty="0" smtClean="0"/>
              <a:t>컴퓨터에서의 실수는 근사 값</a:t>
            </a:r>
            <a:endParaRPr lang="en-US" altLang="ko-KR" dirty="0" smtClean="0"/>
          </a:p>
          <a:p>
            <a:pPr lvl="1">
              <a:buFontTx/>
              <a:buChar char="-"/>
            </a:pPr>
            <a:r>
              <a:rPr lang="ko-KR" altLang="en-US" dirty="0" smtClean="0"/>
              <a:t>부동 소수점</a:t>
            </a:r>
            <a:r>
              <a:rPr lang="en-US" altLang="ko-KR" dirty="0" smtClean="0"/>
              <a:t>(Floating point)</a:t>
            </a:r>
            <a:r>
              <a:rPr lang="ko-KR" altLang="en-US" dirty="0" smtClean="0"/>
              <a:t>으로 표현</a:t>
            </a:r>
            <a:endParaRPr lang="en-US" altLang="ko-KR" dirty="0" smtClean="0"/>
          </a:p>
          <a:p>
            <a:pPr lvl="1">
              <a:buFontTx/>
              <a:buChar char="-"/>
            </a:pPr>
            <a:endParaRPr lang="en-US" altLang="ko-KR" dirty="0" smtClean="0"/>
          </a:p>
          <a:p>
            <a:r>
              <a:rPr lang="ko-KR" altLang="en-US" dirty="0" smtClean="0"/>
              <a:t>실수</a:t>
            </a:r>
            <a:r>
              <a:rPr lang="en-US" altLang="ko-KR" dirty="0" smtClean="0"/>
              <a:t> </a:t>
            </a:r>
            <a:r>
              <a:rPr lang="ko-KR" altLang="en-US" dirty="0" smtClean="0"/>
              <a:t>비교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 smtClean="0"/>
              <a:t>- </a:t>
            </a:r>
            <a:r>
              <a:rPr lang="ko-KR" altLang="en-US" dirty="0" smtClean="0"/>
              <a:t>어느 정도의 차이를 같다고 볼 수 있는가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3705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02. </a:t>
            </a:r>
            <a:r>
              <a:rPr lang="ko-KR" altLang="en-US" dirty="0" smtClean="0"/>
              <a:t>문제해결 개관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7048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문제해결전략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576943" y="5014771"/>
            <a:ext cx="1621975" cy="39188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Step1. </a:t>
            </a:r>
            <a:r>
              <a:rPr lang="ko-KR" altLang="en-US" sz="1200" dirty="0" smtClean="0"/>
              <a:t>문제이해</a:t>
            </a:r>
            <a:endParaRPr lang="ko-KR" altLang="en-US" sz="1200" dirty="0"/>
          </a:p>
        </p:txBody>
      </p:sp>
      <p:sp>
        <p:nvSpPr>
          <p:cNvPr id="5" name="직사각형 4"/>
          <p:cNvSpPr/>
          <p:nvPr/>
        </p:nvSpPr>
        <p:spPr>
          <a:xfrm>
            <a:off x="2475411" y="4561924"/>
            <a:ext cx="1621975" cy="39188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Step2. </a:t>
            </a:r>
            <a:r>
              <a:rPr lang="ko-KR" altLang="en-US" sz="1200" dirty="0" smtClean="0"/>
              <a:t>문제 재정의</a:t>
            </a:r>
            <a:endParaRPr lang="ko-KR" altLang="en-US" sz="1200" dirty="0"/>
          </a:p>
        </p:txBody>
      </p:sp>
      <p:sp>
        <p:nvSpPr>
          <p:cNvPr id="6" name="직사각형 5"/>
          <p:cNvSpPr/>
          <p:nvPr/>
        </p:nvSpPr>
        <p:spPr>
          <a:xfrm>
            <a:off x="4373879" y="4109079"/>
            <a:ext cx="1621975" cy="39188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Step3. </a:t>
            </a:r>
            <a:r>
              <a:rPr lang="ko-KR" altLang="en-US" sz="1200" dirty="0" smtClean="0"/>
              <a:t>계획 수립</a:t>
            </a:r>
            <a:endParaRPr lang="ko-KR" altLang="en-US" sz="1200" dirty="0"/>
          </a:p>
        </p:txBody>
      </p:sp>
      <p:sp>
        <p:nvSpPr>
          <p:cNvPr id="7" name="직사각형 6"/>
          <p:cNvSpPr/>
          <p:nvPr/>
        </p:nvSpPr>
        <p:spPr>
          <a:xfrm>
            <a:off x="6272347" y="3656234"/>
            <a:ext cx="1621975" cy="39188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Step4. </a:t>
            </a:r>
            <a:r>
              <a:rPr lang="ko-KR" altLang="en-US" sz="1200" dirty="0" smtClean="0"/>
              <a:t>계획 검증</a:t>
            </a:r>
            <a:endParaRPr lang="ko-KR" altLang="en-US" sz="1200" dirty="0"/>
          </a:p>
        </p:txBody>
      </p:sp>
      <p:sp>
        <p:nvSpPr>
          <p:cNvPr id="8" name="직사각형 7"/>
          <p:cNvSpPr/>
          <p:nvPr/>
        </p:nvSpPr>
        <p:spPr>
          <a:xfrm>
            <a:off x="8170815" y="3203389"/>
            <a:ext cx="1621975" cy="39188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Step5. </a:t>
            </a:r>
            <a:r>
              <a:rPr lang="ko-KR" altLang="en-US" sz="1200" dirty="0" smtClean="0"/>
              <a:t>구현</a:t>
            </a:r>
            <a:endParaRPr lang="ko-KR" altLang="en-US" sz="1200" dirty="0"/>
          </a:p>
        </p:txBody>
      </p:sp>
      <p:sp>
        <p:nvSpPr>
          <p:cNvPr id="9" name="직사각형 8"/>
          <p:cNvSpPr/>
          <p:nvPr/>
        </p:nvSpPr>
        <p:spPr>
          <a:xfrm>
            <a:off x="10069283" y="2750544"/>
            <a:ext cx="1621975" cy="39188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Step6. Review</a:t>
            </a:r>
            <a:endParaRPr lang="ko-KR" alt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489865" y="3800111"/>
            <a:ext cx="171993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100" dirty="0" smtClean="0"/>
              <a:t>제약사항 확인</a:t>
            </a:r>
            <a:endParaRPr lang="en-US" altLang="ko-KR" sz="1100" dirty="0" smtClean="0"/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100" dirty="0" smtClean="0"/>
              <a:t>문제 안에 답이 있음 </a:t>
            </a:r>
            <a:endParaRPr lang="en-US" altLang="ko-KR" sz="1100" dirty="0" smtClean="0"/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100" dirty="0" smtClean="0"/>
              <a:t>시간 안배를 충분히</a:t>
            </a:r>
            <a:endParaRPr lang="ko-KR" altLang="en-US" sz="1100" dirty="0"/>
          </a:p>
        </p:txBody>
      </p:sp>
      <p:sp>
        <p:nvSpPr>
          <p:cNvPr id="11" name="TextBox 10"/>
          <p:cNvSpPr txBox="1"/>
          <p:nvPr/>
        </p:nvSpPr>
        <p:spPr>
          <a:xfrm>
            <a:off x="2377451" y="3312247"/>
            <a:ext cx="171993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100" dirty="0" smtClean="0"/>
              <a:t>본인만의 언어로 해석</a:t>
            </a:r>
            <a:endParaRPr lang="en-US" altLang="ko-KR" sz="1100" dirty="0" smtClean="0"/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100" dirty="0" smtClean="0"/>
              <a:t>문제의 추상화</a:t>
            </a:r>
            <a:endParaRPr lang="en-US" altLang="ko-KR" sz="1100" dirty="0" smtClean="0"/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100" dirty="0" smtClean="0"/>
              <a:t>문제 ↔ </a:t>
            </a:r>
            <a:r>
              <a:rPr lang="ko-KR" altLang="en-US" sz="1100" dirty="0" smtClean="0">
                <a:sym typeface="Wingdings" panose="05000000000000000000" pitchFamily="2" charset="2"/>
              </a:rPr>
              <a:t>코드 간 가교</a:t>
            </a:r>
            <a:endParaRPr lang="ko-KR" altLang="en-US" sz="1100" dirty="0"/>
          </a:p>
        </p:txBody>
      </p:sp>
      <p:sp>
        <p:nvSpPr>
          <p:cNvPr id="12" name="TextBox 11"/>
          <p:cNvSpPr txBox="1"/>
          <p:nvPr/>
        </p:nvSpPr>
        <p:spPr>
          <a:xfrm>
            <a:off x="4302036" y="3171909"/>
            <a:ext cx="17199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100" dirty="0" smtClean="0"/>
              <a:t>적용 알고리즘 구상</a:t>
            </a:r>
            <a:endParaRPr lang="en-US" altLang="ko-KR" sz="1100" dirty="0" smtClean="0"/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100" dirty="0" smtClean="0"/>
              <a:t>자료 구조 수립</a:t>
            </a:r>
            <a:endParaRPr lang="ko-KR" altLang="en-US" sz="1100" dirty="0"/>
          </a:p>
        </p:txBody>
      </p:sp>
      <p:sp>
        <p:nvSpPr>
          <p:cNvPr id="13" name="TextBox 12"/>
          <p:cNvSpPr txBox="1"/>
          <p:nvPr/>
        </p:nvSpPr>
        <p:spPr>
          <a:xfrm>
            <a:off x="6204849" y="2356659"/>
            <a:ext cx="171993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100" dirty="0" smtClean="0"/>
              <a:t>알고리즘 분석</a:t>
            </a:r>
            <a:endParaRPr lang="en-US" altLang="ko-KR" sz="1100" dirty="0" smtClean="0"/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100" dirty="0" smtClean="0"/>
              <a:t>정당성 증명</a:t>
            </a:r>
            <a:endParaRPr lang="en-US" altLang="ko-KR" sz="1100" dirty="0" smtClean="0"/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100" dirty="0" smtClean="0"/>
              <a:t>4, 5</a:t>
            </a:r>
            <a:r>
              <a:rPr lang="ko-KR" altLang="en-US" sz="1100" dirty="0" smtClean="0"/>
              <a:t>장 내용 참고</a:t>
            </a:r>
            <a:endParaRPr lang="ko-KR" altLang="en-US" sz="1100" dirty="0"/>
          </a:p>
        </p:txBody>
      </p:sp>
      <p:sp>
        <p:nvSpPr>
          <p:cNvPr id="14" name="TextBox 13"/>
          <p:cNvSpPr txBox="1"/>
          <p:nvPr/>
        </p:nvSpPr>
        <p:spPr>
          <a:xfrm>
            <a:off x="8096806" y="2694105"/>
            <a:ext cx="171993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100" smtClean="0"/>
              <a:t>즐거운 코딩</a:t>
            </a:r>
            <a:endParaRPr lang="ko-KR" altLang="en-US" sz="1100" dirty="0"/>
          </a:p>
        </p:txBody>
      </p:sp>
      <p:sp>
        <p:nvSpPr>
          <p:cNvPr id="15" name="TextBox 14"/>
          <p:cNvSpPr txBox="1"/>
          <p:nvPr/>
        </p:nvSpPr>
        <p:spPr>
          <a:xfrm>
            <a:off x="9971323" y="1898051"/>
            <a:ext cx="17199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100" dirty="0" smtClean="0"/>
              <a:t>다른 알고리즘 적용</a:t>
            </a:r>
            <a:endParaRPr lang="en-US" altLang="ko-KR" sz="1100" dirty="0" smtClean="0"/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100" dirty="0" smtClean="0"/>
              <a:t>모범 답안 참고</a:t>
            </a:r>
            <a:endParaRPr lang="en-US" altLang="ko-KR" sz="1100" dirty="0" smtClean="0"/>
          </a:p>
        </p:txBody>
      </p:sp>
      <p:sp>
        <p:nvSpPr>
          <p:cNvPr id="3" name="위로 구부러진 화살표 2"/>
          <p:cNvSpPr/>
          <p:nvPr/>
        </p:nvSpPr>
        <p:spPr>
          <a:xfrm rot="20497061">
            <a:off x="1627438" y="5238709"/>
            <a:ext cx="1500027" cy="493159"/>
          </a:xfrm>
          <a:prstGeom prst="curvedUp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위로 구부러진 화살표 15"/>
          <p:cNvSpPr/>
          <p:nvPr/>
        </p:nvSpPr>
        <p:spPr>
          <a:xfrm rot="20497061">
            <a:off x="3536717" y="4795210"/>
            <a:ext cx="1500027" cy="493159"/>
          </a:xfrm>
          <a:prstGeom prst="curvedUp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위로 구부러진 화살표 16"/>
          <p:cNvSpPr/>
          <p:nvPr/>
        </p:nvSpPr>
        <p:spPr>
          <a:xfrm rot="20497061">
            <a:off x="5445996" y="4351711"/>
            <a:ext cx="1500027" cy="493159"/>
          </a:xfrm>
          <a:prstGeom prst="curvedUp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위로 구부러진 화살표 17"/>
          <p:cNvSpPr/>
          <p:nvPr/>
        </p:nvSpPr>
        <p:spPr>
          <a:xfrm rot="20497061">
            <a:off x="7355275" y="3908212"/>
            <a:ext cx="1500027" cy="493159"/>
          </a:xfrm>
          <a:prstGeom prst="curvedUp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위로 구부러진 화살표 18"/>
          <p:cNvSpPr/>
          <p:nvPr/>
        </p:nvSpPr>
        <p:spPr>
          <a:xfrm rot="20497061">
            <a:off x="9264554" y="3464713"/>
            <a:ext cx="1500027" cy="493159"/>
          </a:xfrm>
          <a:prstGeom prst="curvedUp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4676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체계적 접근을 위한 질문들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36360" y="1469206"/>
            <a:ext cx="59692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비슷한 문제를 풀어본 적이 있던가</a:t>
            </a:r>
            <a:r>
              <a:rPr lang="en-US" altLang="ko-KR" sz="2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?</a:t>
            </a:r>
            <a:endParaRPr lang="en-US" altLang="ko-KR" sz="2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97473" y="1974647"/>
            <a:ext cx="67312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>
                <a:solidFill>
                  <a:srgbClr val="FF0000"/>
                </a:solidFill>
              </a:rPr>
              <a:t>단순한 </a:t>
            </a:r>
            <a:r>
              <a:rPr lang="ko-KR" altLang="en-US" sz="3200" b="1" dirty="0">
                <a:solidFill>
                  <a:srgbClr val="FF0000"/>
                </a:solidFill>
              </a:rPr>
              <a:t>방법에서 </a:t>
            </a:r>
            <a:r>
              <a:rPr lang="ko-KR" altLang="en-US" sz="3200" b="1" dirty="0" smtClean="0">
                <a:solidFill>
                  <a:srgbClr val="FF0000"/>
                </a:solidFill>
              </a:rPr>
              <a:t>시작할 </a:t>
            </a:r>
            <a:r>
              <a:rPr lang="ko-KR" altLang="en-US" sz="3200" b="1" dirty="0">
                <a:solidFill>
                  <a:srgbClr val="FF0000"/>
                </a:solidFill>
              </a:rPr>
              <a:t>수 있을까</a:t>
            </a:r>
            <a:r>
              <a:rPr lang="en-US" altLang="ko-KR" sz="3200" b="1" dirty="0">
                <a:solidFill>
                  <a:srgbClr val="FF0000"/>
                </a:solidFill>
              </a:rPr>
              <a:t>?</a:t>
            </a:r>
            <a:endParaRPr lang="ko-KR" altLang="en-US" sz="3200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 rot="16200000">
            <a:off x="5911710" y="2816155"/>
            <a:ext cx="4913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tx2"/>
                </a:solidFill>
              </a:rPr>
              <a:t>내가 문제를 푸는 과정을 수식화할 수 있을까</a:t>
            </a:r>
            <a:r>
              <a:rPr lang="en-US" altLang="ko-KR" b="1" dirty="0" smtClean="0">
                <a:solidFill>
                  <a:schemeClr val="tx2"/>
                </a:solidFill>
              </a:rPr>
              <a:t>?</a:t>
            </a:r>
            <a:endParaRPr lang="en-US" altLang="ko-KR" b="1" dirty="0">
              <a:solidFill>
                <a:schemeClr val="tx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 rot="5400000">
            <a:off x="6101645" y="3188825"/>
            <a:ext cx="55555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>
                <a:solidFill>
                  <a:srgbClr val="00B050"/>
                </a:solidFill>
              </a:rPr>
              <a:t>문제를 단순화할 수 있을까</a:t>
            </a:r>
            <a:r>
              <a:rPr lang="en-US" altLang="ko-KR" sz="3200" b="1" dirty="0" smtClean="0">
                <a:solidFill>
                  <a:srgbClr val="00B050"/>
                </a:solidFill>
              </a:rPr>
              <a:t>?</a:t>
            </a:r>
            <a:endParaRPr lang="ko-KR" altLang="en-US" sz="3200" b="1" dirty="0">
              <a:solidFill>
                <a:srgbClr val="00B05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 rot="16200000">
            <a:off x="532545" y="4078321"/>
            <a:ext cx="42552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그림으로 그려볼 수 있을까</a:t>
            </a:r>
            <a:r>
              <a:rPr lang="en-US" altLang="ko-KR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?</a:t>
            </a:r>
          </a:p>
        </p:txBody>
      </p:sp>
      <p:sp>
        <p:nvSpPr>
          <p:cNvPr id="9" name="TextBox 8"/>
          <p:cNvSpPr txBox="1"/>
          <p:nvPr/>
        </p:nvSpPr>
        <p:spPr>
          <a:xfrm rot="16200000">
            <a:off x="2104834" y="3307472"/>
            <a:ext cx="24503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b="1" dirty="0" smtClean="0"/>
              <a:t>수식으로 표현할</a:t>
            </a:r>
            <a:endParaRPr lang="en-US" altLang="ko-KR" sz="2400" b="1" dirty="0" smtClean="0"/>
          </a:p>
          <a:p>
            <a:pPr algn="r"/>
            <a:r>
              <a:rPr lang="ko-KR" altLang="en-US" sz="2400" b="1" dirty="0" smtClean="0"/>
              <a:t> 수 있을까</a:t>
            </a:r>
            <a:r>
              <a:rPr lang="en-US" altLang="ko-KR" sz="2400" b="1" dirty="0" smtClean="0"/>
              <a:t>?</a:t>
            </a:r>
            <a:endParaRPr lang="en-US" altLang="ko-KR" sz="2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2392165" y="2536007"/>
            <a:ext cx="59692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b="1" dirty="0" smtClean="0">
                <a:solidFill>
                  <a:srgbClr val="FFFF00"/>
                </a:solidFill>
              </a:rPr>
              <a:t>뒤에서부터 생각해서 문제를 풀 </a:t>
            </a:r>
            <a:endParaRPr lang="en-US" altLang="ko-KR" sz="2400" b="1" dirty="0" smtClean="0">
              <a:solidFill>
                <a:srgbClr val="FFFF00"/>
              </a:solidFill>
            </a:endParaRPr>
          </a:p>
          <a:p>
            <a:pPr algn="r"/>
            <a:r>
              <a:rPr lang="ko-KR" altLang="en-US" sz="2400" b="1" dirty="0" smtClean="0">
                <a:solidFill>
                  <a:srgbClr val="FFFF00"/>
                </a:solidFill>
              </a:rPr>
              <a:t>수 있을까</a:t>
            </a:r>
            <a:r>
              <a:rPr lang="en-US" altLang="ko-KR" sz="2400" b="1" dirty="0" smtClean="0">
                <a:solidFill>
                  <a:srgbClr val="FFFF00"/>
                </a:solidFill>
              </a:rPr>
              <a:t>?</a:t>
            </a:r>
            <a:endParaRPr lang="en-US" altLang="ko-KR" sz="2400" b="1" dirty="0">
              <a:solidFill>
                <a:srgbClr val="FFFF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 rot="5400000">
            <a:off x="3643885" y="5626805"/>
            <a:ext cx="59692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solidFill>
                  <a:schemeClr val="accent2">
                    <a:lumMod val="75000"/>
                  </a:schemeClr>
                </a:solidFill>
              </a:rPr>
              <a:t>문제를 분해할 수 있을까</a:t>
            </a:r>
            <a:r>
              <a:rPr lang="en-US" altLang="ko-KR" sz="2400" b="1" dirty="0" smtClean="0">
                <a:solidFill>
                  <a:schemeClr val="accent2">
                    <a:lumMod val="75000"/>
                  </a:schemeClr>
                </a:solidFill>
              </a:rPr>
              <a:t>?</a:t>
            </a:r>
            <a:endParaRPr lang="en-US" altLang="ko-KR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003318" y="4798326"/>
            <a:ext cx="673128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>
                <a:solidFill>
                  <a:srgbClr val="92D050"/>
                </a:solidFill>
              </a:rPr>
              <a:t>순서를 강제할 수 </a:t>
            </a:r>
            <a:endParaRPr lang="en-US" altLang="ko-KR" sz="3200" b="1" dirty="0" smtClean="0">
              <a:solidFill>
                <a:srgbClr val="92D050"/>
              </a:solidFill>
            </a:endParaRPr>
          </a:p>
          <a:p>
            <a:r>
              <a:rPr lang="ko-KR" altLang="en-US" sz="3200" b="1" dirty="0" smtClean="0">
                <a:solidFill>
                  <a:srgbClr val="92D050"/>
                </a:solidFill>
              </a:rPr>
              <a:t>있을까</a:t>
            </a:r>
            <a:r>
              <a:rPr lang="en-US" altLang="ko-KR" sz="3200" b="1" dirty="0" smtClean="0">
                <a:solidFill>
                  <a:srgbClr val="92D050"/>
                </a:solidFill>
              </a:rPr>
              <a:t>?</a:t>
            </a:r>
            <a:endParaRPr lang="ko-KR" altLang="en-US" sz="3200" b="1" dirty="0">
              <a:solidFill>
                <a:srgbClr val="92D05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 rot="16200000">
            <a:off x="-922330" y="3502812"/>
            <a:ext cx="4913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accent3">
                    <a:lumMod val="50000"/>
                  </a:schemeClr>
                </a:solidFill>
              </a:rPr>
              <a:t>특정 형태의 답만을 고려할 수 있을까</a:t>
            </a:r>
            <a:r>
              <a:rPr lang="en-US" altLang="ko-KR" b="1" dirty="0" smtClean="0">
                <a:solidFill>
                  <a:schemeClr val="accent3">
                    <a:lumMod val="50000"/>
                  </a:schemeClr>
                </a:solidFill>
              </a:rPr>
              <a:t>?</a:t>
            </a:r>
            <a:endParaRPr lang="en-US" altLang="ko-KR" b="1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9888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03. </a:t>
            </a:r>
            <a:r>
              <a:rPr lang="ko-KR" altLang="en-US" dirty="0" smtClean="0"/>
              <a:t>코딩과 디버깅에 대해서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71691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좋은 코드 짜기 전략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간결한 코드 작성</a:t>
            </a:r>
            <a:endParaRPr lang="en-US" altLang="ko-KR" dirty="0" smtClean="0"/>
          </a:p>
          <a:p>
            <a:pPr lvl="1">
              <a:buFontTx/>
              <a:buChar char="-"/>
            </a:pPr>
            <a:r>
              <a:rPr lang="ko-KR" altLang="en-US" dirty="0" smtClean="0"/>
              <a:t>매크로를 이용한 간략한 코딩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가독성</a:t>
            </a:r>
            <a:r>
              <a:rPr lang="ko-KR" altLang="en-US" dirty="0" smtClean="0"/>
              <a:t> 향상 및 타이핑 버그 방지</a:t>
            </a:r>
            <a:r>
              <a:rPr lang="en-US" altLang="ko-KR" dirty="0" smtClean="0"/>
              <a:t>)</a:t>
            </a:r>
          </a:p>
        </p:txBody>
      </p:sp>
      <p:grpSp>
        <p:nvGrpSpPr>
          <p:cNvPr id="11" name="그룹 10"/>
          <p:cNvGrpSpPr/>
          <p:nvPr/>
        </p:nvGrpSpPr>
        <p:grpSpPr>
          <a:xfrm>
            <a:off x="1491916" y="3353800"/>
            <a:ext cx="7814511" cy="1651337"/>
            <a:chOff x="1491916" y="3353800"/>
            <a:chExt cx="7814511" cy="1651337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 rotWithShape="1">
            <a:blip r:embed="rId2"/>
            <a:srcRect l="48322" t="41539" r="32762" b="44758"/>
            <a:stretch/>
          </p:blipFill>
          <p:spPr>
            <a:xfrm>
              <a:off x="5606716" y="3353800"/>
              <a:ext cx="3699711" cy="1479885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 rotWithShape="1">
            <a:blip r:embed="rId3"/>
            <a:srcRect l="2368" t="10286" r="84252" b="76178"/>
            <a:stretch/>
          </p:blipFill>
          <p:spPr>
            <a:xfrm>
              <a:off x="1907545" y="3353800"/>
              <a:ext cx="2762175" cy="1543009"/>
            </a:xfrm>
            <a:prstGeom prst="rect">
              <a:avLst/>
            </a:prstGeom>
          </p:spPr>
        </p:pic>
        <p:sp>
          <p:nvSpPr>
            <p:cNvPr id="6" name="타원 5"/>
            <p:cNvSpPr/>
            <p:nvPr/>
          </p:nvSpPr>
          <p:spPr>
            <a:xfrm>
              <a:off x="1491916" y="3759868"/>
              <a:ext cx="2466473" cy="1245269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5450305" y="3874168"/>
              <a:ext cx="1558090" cy="637674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" name="직선 화살표 연결선 9"/>
            <p:cNvCxnSpPr>
              <a:stCxn id="6" idx="6"/>
              <a:endCxn id="8" idx="1"/>
            </p:cNvCxnSpPr>
            <p:nvPr/>
          </p:nvCxnSpPr>
          <p:spPr>
            <a:xfrm flipV="1">
              <a:off x="3958389" y="4193005"/>
              <a:ext cx="1491916" cy="18949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307904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좋은 코드 짜기 전략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30000"/>
              </a:lnSpc>
            </a:pPr>
            <a:r>
              <a:rPr lang="ko-KR" altLang="en-US" dirty="0" smtClean="0"/>
              <a:t>적극적으로 코드 재사용하기</a:t>
            </a:r>
            <a:endParaRPr lang="en-US" altLang="ko-KR" dirty="0" smtClean="0"/>
          </a:p>
          <a:p>
            <a:pPr lvl="1">
              <a:lnSpc>
                <a:spcPct val="130000"/>
              </a:lnSpc>
              <a:buFontTx/>
              <a:buChar char="-"/>
            </a:pPr>
            <a:r>
              <a:rPr lang="ko-KR" altLang="en-US" dirty="0" smtClean="0"/>
              <a:t>함수 모듈화를 통한 </a:t>
            </a:r>
            <a:r>
              <a:rPr lang="ko-KR" altLang="en-US" dirty="0" err="1" smtClean="0"/>
              <a:t>재사용성</a:t>
            </a:r>
            <a:r>
              <a:rPr lang="ko-KR" altLang="en-US" dirty="0" smtClean="0"/>
              <a:t> 증가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ko-KR" altLang="en-US" dirty="0" smtClean="0">
                <a:sym typeface="Wingdings" panose="05000000000000000000" pitchFamily="2" charset="2"/>
              </a:rPr>
              <a:t>오류범위 최소화를 통한 디버깅</a:t>
            </a: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ko-KR" altLang="en-US" dirty="0" smtClean="0">
                <a:sym typeface="Wingdings" panose="05000000000000000000" pitchFamily="2" charset="2"/>
              </a:rPr>
              <a:t>코드 </a:t>
            </a:r>
            <a:r>
              <a:rPr lang="ko-KR" altLang="en-US" dirty="0" err="1" smtClean="0">
                <a:sym typeface="Wingdings" panose="05000000000000000000" pitchFamily="2" charset="2"/>
              </a:rPr>
              <a:t>최적화시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Profile</a:t>
            </a:r>
            <a:r>
              <a:rPr lang="ko-KR" altLang="en-US" dirty="0" smtClean="0">
                <a:sym typeface="Wingdings" panose="05000000000000000000" pitchFamily="2" charset="2"/>
              </a:rPr>
              <a:t>이 쉬워짐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>
              <a:lnSpc>
                <a:spcPct val="130000"/>
              </a:lnSpc>
            </a:pPr>
            <a:r>
              <a:rPr lang="ko-KR" altLang="en-US" dirty="0" smtClean="0">
                <a:sym typeface="Wingdings" panose="05000000000000000000" pitchFamily="2" charset="2"/>
              </a:rPr>
              <a:t>표준 라이브러리 공부하기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>
              <a:lnSpc>
                <a:spcPct val="130000"/>
              </a:lnSpc>
            </a:pPr>
            <a:r>
              <a:rPr lang="ko-KR" altLang="en-US" dirty="0" smtClean="0">
                <a:sym typeface="Wingdings" panose="05000000000000000000" pitchFamily="2" charset="2"/>
              </a:rPr>
              <a:t>항상 같은 형태로 프로그램을 작성하기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>
              <a:lnSpc>
                <a:spcPct val="130000"/>
              </a:lnSpc>
            </a:pPr>
            <a:r>
              <a:rPr lang="ko-KR" altLang="en-US" dirty="0" smtClean="0">
                <a:sym typeface="Wingdings" panose="05000000000000000000" pitchFamily="2" charset="2"/>
              </a:rPr>
              <a:t>일관적이고 명료한 </a:t>
            </a:r>
            <a:r>
              <a:rPr lang="ko-KR" altLang="en-US" dirty="0" err="1" smtClean="0">
                <a:sym typeface="Wingdings" panose="05000000000000000000" pitchFamily="2" charset="2"/>
              </a:rPr>
              <a:t>명명법</a:t>
            </a:r>
            <a:r>
              <a:rPr lang="ko-KR" altLang="en-US" dirty="0" smtClean="0">
                <a:sym typeface="Wingdings" panose="05000000000000000000" pitchFamily="2" charset="2"/>
              </a:rPr>
              <a:t> 사용하기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>
              <a:lnSpc>
                <a:spcPct val="130000"/>
              </a:lnSpc>
            </a:pPr>
            <a:r>
              <a:rPr lang="ko-KR" altLang="en-US" dirty="0" smtClean="0">
                <a:sym typeface="Wingdings" panose="05000000000000000000" pitchFamily="2" charset="2"/>
              </a:rPr>
              <a:t>모든 자료를 정규화해서 저장하기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>
              <a:lnSpc>
                <a:spcPct val="130000"/>
              </a:lnSpc>
            </a:pPr>
            <a:r>
              <a:rPr lang="ko-KR" altLang="en-US" dirty="0" smtClean="0">
                <a:sym typeface="Wingdings" panose="05000000000000000000" pitchFamily="2" charset="2"/>
              </a:rPr>
              <a:t>코드와 데이터 분리</a:t>
            </a:r>
            <a:endParaRPr lang="en-US" altLang="ko-KR" dirty="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6333795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자주 하는 실수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30000"/>
              </a:lnSpc>
            </a:pPr>
            <a:r>
              <a:rPr lang="ko-KR" altLang="en-US" dirty="0" smtClean="0"/>
              <a:t>배열 범위 밖 원소에 접근</a:t>
            </a:r>
            <a:endParaRPr lang="en-US" altLang="ko-KR" dirty="0" smtClean="0"/>
          </a:p>
          <a:p>
            <a:pPr>
              <a:lnSpc>
                <a:spcPct val="130000"/>
              </a:lnSpc>
            </a:pPr>
            <a:r>
              <a:rPr lang="ko-KR" altLang="en-US" dirty="0" smtClean="0"/>
              <a:t>일관되지 않은 범위 표현 방식 사용하기</a:t>
            </a:r>
            <a:endParaRPr lang="en-US" altLang="ko-KR" dirty="0" smtClean="0"/>
          </a:p>
          <a:p>
            <a:pPr lvl="1">
              <a:lnSpc>
                <a:spcPct val="130000"/>
              </a:lnSpc>
              <a:buFontTx/>
              <a:buChar char="-"/>
            </a:pPr>
            <a:r>
              <a:rPr lang="en-US" altLang="ko-KR" dirty="0" smtClean="0"/>
              <a:t>C/C++, Java</a:t>
            </a:r>
            <a:r>
              <a:rPr lang="ko-KR" altLang="en-US" dirty="0" smtClean="0"/>
              <a:t>등에서는 </a:t>
            </a:r>
            <a:r>
              <a:rPr lang="en-US" altLang="ko-KR" dirty="0" smtClean="0"/>
              <a:t>[start, end) </a:t>
            </a:r>
            <a:r>
              <a:rPr lang="ko-KR" altLang="en-US" dirty="0" smtClean="0"/>
              <a:t>닫힌 구간 시작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열린 구간 끝</a:t>
            </a:r>
            <a:endParaRPr lang="en-US" altLang="ko-KR" dirty="0" smtClean="0"/>
          </a:p>
          <a:p>
            <a:pPr lvl="1">
              <a:lnSpc>
                <a:spcPct val="130000"/>
              </a:lnSpc>
              <a:buFontTx/>
              <a:buChar char="-"/>
            </a:pPr>
            <a:r>
              <a:rPr lang="en-US" altLang="ko-KR" dirty="0" smtClean="0"/>
              <a:t>Ex) for(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 = 0 ;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 &lt; n ;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++ )</a:t>
            </a:r>
          </a:p>
          <a:p>
            <a:pPr>
              <a:lnSpc>
                <a:spcPct val="130000"/>
              </a:lnSpc>
            </a:pPr>
            <a:r>
              <a:rPr lang="en-US" altLang="ko-KR" dirty="0" smtClean="0"/>
              <a:t>Off-by-one </a:t>
            </a:r>
            <a:r>
              <a:rPr lang="ko-KR" altLang="en-US" dirty="0" smtClean="0"/>
              <a:t>오류</a:t>
            </a:r>
            <a:endParaRPr lang="en-US" altLang="ko-KR" dirty="0" smtClean="0"/>
          </a:p>
          <a:p>
            <a:pPr lvl="1">
              <a:lnSpc>
                <a:spcPct val="130000"/>
              </a:lnSpc>
              <a:buFontTx/>
              <a:buChar char="-"/>
            </a:pPr>
            <a:r>
              <a:rPr lang="en-US" altLang="ko-KR" dirty="0" err="1" smtClean="0"/>
              <a:t>i</a:t>
            </a:r>
            <a:r>
              <a:rPr lang="ko-KR" altLang="en-US" dirty="0" err="1" smtClean="0"/>
              <a:t>부터</a:t>
            </a:r>
            <a:r>
              <a:rPr lang="ko-KR" altLang="en-US" dirty="0" smtClean="0"/>
              <a:t> </a:t>
            </a:r>
            <a:r>
              <a:rPr lang="en-US" altLang="ko-KR" dirty="0" smtClean="0"/>
              <a:t>j</a:t>
            </a:r>
            <a:r>
              <a:rPr lang="ko-KR" altLang="en-US" dirty="0" smtClean="0"/>
              <a:t>까지 평균은 </a:t>
            </a:r>
            <a:r>
              <a:rPr lang="en-US" altLang="ko-KR" dirty="0" smtClean="0"/>
              <a:t>j-</a:t>
            </a:r>
            <a:r>
              <a:rPr lang="en-US" altLang="ko-KR" dirty="0" err="1" smtClean="0"/>
              <a:t>i</a:t>
            </a:r>
            <a:r>
              <a:rPr lang="ko-KR" altLang="en-US" dirty="0" smtClean="0"/>
              <a:t>가 아니라 </a:t>
            </a:r>
            <a:r>
              <a:rPr lang="en-US" altLang="ko-KR" dirty="0" smtClean="0"/>
              <a:t>j-i+1</a:t>
            </a:r>
          </a:p>
          <a:p>
            <a:pPr>
              <a:lnSpc>
                <a:spcPct val="130000"/>
              </a:lnSpc>
            </a:pPr>
            <a:r>
              <a:rPr lang="ko-KR" altLang="en-US" dirty="0" smtClean="0"/>
              <a:t>컴파일러가 잡아주지 못하는 상수 오타</a:t>
            </a:r>
            <a:endParaRPr lang="en-US" altLang="ko-KR" dirty="0" smtClean="0"/>
          </a:p>
          <a:p>
            <a:pPr>
              <a:lnSpc>
                <a:spcPct val="130000"/>
              </a:lnSpc>
            </a:pPr>
            <a:r>
              <a:rPr lang="ko-KR" altLang="en-US" dirty="0" err="1" smtClean="0"/>
              <a:t>스택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오버플로</a:t>
            </a:r>
            <a:endParaRPr lang="en-US" altLang="ko-KR" dirty="0" smtClean="0"/>
          </a:p>
          <a:p>
            <a:pPr>
              <a:lnSpc>
                <a:spcPct val="130000"/>
              </a:lnSpc>
            </a:pPr>
            <a:r>
              <a:rPr lang="ko-KR" altLang="en-US" dirty="0" smtClean="0"/>
              <a:t>다차원 배열 인덱스 순서 </a:t>
            </a:r>
            <a:r>
              <a:rPr lang="ko-KR" altLang="en-US" dirty="0" err="1" smtClean="0"/>
              <a:t>바꿔쓰기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3229736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자주 하는 실수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30000"/>
              </a:lnSpc>
            </a:pPr>
            <a:r>
              <a:rPr lang="ko-KR" altLang="en-US" dirty="0" smtClean="0"/>
              <a:t>잘못된 비교 함수 작성</a:t>
            </a:r>
            <a:endParaRPr lang="en-US" altLang="ko-KR" dirty="0" smtClean="0"/>
          </a:p>
          <a:p>
            <a:pPr lvl="1">
              <a:lnSpc>
                <a:spcPct val="130000"/>
              </a:lnSpc>
              <a:buFontTx/>
              <a:buChar char="-"/>
            </a:pPr>
            <a:r>
              <a:rPr lang="ko-KR" altLang="en-US" dirty="0" smtClean="0"/>
              <a:t>책 예제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ko-KR" altLang="en-US" dirty="0" smtClean="0">
                <a:sym typeface="Wingdings" panose="05000000000000000000" pitchFamily="2" charset="2"/>
              </a:rPr>
              <a:t>논리적 오류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>
              <a:lnSpc>
                <a:spcPct val="130000"/>
              </a:lnSpc>
              <a:buFontTx/>
              <a:buChar char="-"/>
            </a:pPr>
            <a:r>
              <a:rPr lang="ko-KR" altLang="en-US" dirty="0" smtClean="0">
                <a:sym typeface="Wingdings" panose="05000000000000000000" pitchFamily="2" charset="2"/>
              </a:rPr>
              <a:t>일반적 타이핑 오류 </a:t>
            </a:r>
            <a:r>
              <a:rPr lang="en-US" altLang="ko-KR" dirty="0" smtClean="0">
                <a:sym typeface="Wingdings" panose="05000000000000000000" pitchFamily="2" charset="2"/>
              </a:rPr>
              <a:t>if( </a:t>
            </a:r>
            <a:r>
              <a:rPr lang="en-US" altLang="ko-KR" dirty="0" err="1" smtClean="0">
                <a:sym typeface="Wingdings" panose="05000000000000000000" pitchFamily="2" charset="2"/>
              </a:rPr>
              <a:t>i</a:t>
            </a:r>
            <a:r>
              <a:rPr lang="en-US" altLang="ko-KR" dirty="0" smtClean="0">
                <a:sym typeface="Wingdings" panose="05000000000000000000" pitchFamily="2" charset="2"/>
              </a:rPr>
              <a:t> = 5 )  </a:t>
            </a:r>
            <a:r>
              <a:rPr lang="ko-KR" altLang="en-US" dirty="0" smtClean="0">
                <a:sym typeface="Wingdings" panose="05000000000000000000" pitchFamily="2" charset="2"/>
              </a:rPr>
              <a:t>항상 참임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if( 5 = </a:t>
            </a:r>
            <a:r>
              <a:rPr lang="en-US" altLang="ko-KR" dirty="0" err="1" smtClean="0">
                <a:sym typeface="Wingdings" panose="05000000000000000000" pitchFamily="2" charset="2"/>
              </a:rPr>
              <a:t>i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)  </a:t>
            </a:r>
            <a:r>
              <a:rPr lang="ko-KR" altLang="en-US" dirty="0" smtClean="0">
                <a:sym typeface="Wingdings" panose="05000000000000000000" pitchFamily="2" charset="2"/>
              </a:rPr>
              <a:t>타이핑 오류 방지</a:t>
            </a:r>
            <a:r>
              <a:rPr lang="en-US" altLang="ko-KR" dirty="0" smtClean="0">
                <a:sym typeface="Wingdings" panose="05000000000000000000" pitchFamily="2" charset="2"/>
              </a:rPr>
              <a:t>(XP </a:t>
            </a:r>
            <a:r>
              <a:rPr lang="ko-KR" altLang="en-US" dirty="0" smtClean="0">
                <a:sym typeface="Wingdings" panose="05000000000000000000" pitchFamily="2" charset="2"/>
              </a:rPr>
              <a:t>프로그래밍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</a:p>
          <a:p>
            <a:pPr>
              <a:lnSpc>
                <a:spcPct val="130000"/>
              </a:lnSpc>
            </a:pPr>
            <a:r>
              <a:rPr lang="ko-KR" altLang="en-US" dirty="0" smtClean="0">
                <a:sym typeface="Wingdings" panose="05000000000000000000" pitchFamily="2" charset="2"/>
              </a:rPr>
              <a:t>최소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최대 예외 잘못 다루기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>
              <a:lnSpc>
                <a:spcPct val="130000"/>
              </a:lnSpc>
            </a:pPr>
            <a:r>
              <a:rPr lang="ko-KR" altLang="en-US" dirty="0" smtClean="0">
                <a:sym typeface="Wingdings" panose="05000000000000000000" pitchFamily="2" charset="2"/>
              </a:rPr>
              <a:t>연산자 우선순위 잘못 쓰기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>
              <a:lnSpc>
                <a:spcPct val="130000"/>
              </a:lnSpc>
              <a:buFontTx/>
              <a:buChar char="-"/>
            </a:pPr>
            <a:r>
              <a:rPr lang="en-US" altLang="ko-KR" dirty="0" smtClean="0">
                <a:sym typeface="Wingdings" panose="05000000000000000000" pitchFamily="2" charset="2"/>
              </a:rPr>
              <a:t>()</a:t>
            </a:r>
            <a:r>
              <a:rPr lang="ko-KR" altLang="en-US" dirty="0" smtClean="0">
                <a:sym typeface="Wingdings" panose="05000000000000000000" pitchFamily="2" charset="2"/>
              </a:rPr>
              <a:t>로 우선순위를 명확히 하는 것이 필요</a:t>
            </a:r>
            <a:endParaRPr lang="en-US" altLang="ko-KR" dirty="0">
              <a:sym typeface="Wingdings" panose="05000000000000000000" pitchFamily="2" charset="2"/>
            </a:endParaRPr>
          </a:p>
          <a:p>
            <a:pPr>
              <a:lnSpc>
                <a:spcPct val="130000"/>
              </a:lnSpc>
            </a:pPr>
            <a:r>
              <a:rPr lang="ko-KR" altLang="en-US" dirty="0" smtClean="0">
                <a:sym typeface="Wingdings" panose="05000000000000000000" pitchFamily="2" charset="2"/>
              </a:rPr>
              <a:t>변수 초기화 문제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marL="457200" lvl="1" indent="0">
              <a:lnSpc>
                <a:spcPct val="130000"/>
              </a:lnSpc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- </a:t>
            </a:r>
            <a:r>
              <a:rPr lang="ko-KR" altLang="en-US" dirty="0" smtClean="0">
                <a:sym typeface="Wingdings" panose="05000000000000000000" pitchFamily="2" charset="2"/>
              </a:rPr>
              <a:t>예제 </a:t>
            </a:r>
            <a:r>
              <a:rPr lang="en-US" altLang="ko-KR" dirty="0" smtClean="0">
                <a:sym typeface="Wingdings" panose="05000000000000000000" pitchFamily="2" charset="2"/>
              </a:rPr>
              <a:t>Set</a:t>
            </a:r>
            <a:r>
              <a:rPr lang="ko-KR" altLang="en-US" dirty="0" smtClean="0">
                <a:sym typeface="Wingdings" panose="05000000000000000000" pitchFamily="2" charset="2"/>
              </a:rPr>
              <a:t>을 두 번 반복하여 오류 검증</a:t>
            </a:r>
            <a:endParaRPr lang="en-US" altLang="ko-KR" dirty="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2233044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341</Words>
  <Application>Microsoft Office PowerPoint</Application>
  <PresentationFormat>와이드스크린</PresentationFormat>
  <Paragraphs>87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맑은 고딕</vt:lpstr>
      <vt:lpstr>Arial</vt:lpstr>
      <vt:lpstr>Wingdings</vt:lpstr>
      <vt:lpstr>Office 테마</vt:lpstr>
      <vt:lpstr>알고리즘 문제해결 전략 2, 3장</vt:lpstr>
      <vt:lpstr>02. 문제해결 개관</vt:lpstr>
      <vt:lpstr>문제해결전략</vt:lpstr>
      <vt:lpstr>체계적 접근을 위한 질문들</vt:lpstr>
      <vt:lpstr>03. 코딩과 디버깅에 대해서</vt:lpstr>
      <vt:lpstr>좋은 코드 짜기 전략</vt:lpstr>
      <vt:lpstr>좋은 코드 짜기 전략</vt:lpstr>
      <vt:lpstr>자주 하는 실수</vt:lpstr>
      <vt:lpstr>자주 하는 실수</vt:lpstr>
      <vt:lpstr>변수 범위의 이해</vt:lpstr>
      <vt:lpstr>실수 자료형의 이해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알고리즘 문제해결 전략 2, 3장</dc:title>
  <dc:creator>조규남</dc:creator>
  <cp:lastModifiedBy>조규남</cp:lastModifiedBy>
  <cp:revision>20</cp:revision>
  <dcterms:created xsi:type="dcterms:W3CDTF">2014-07-11T05:20:20Z</dcterms:created>
  <dcterms:modified xsi:type="dcterms:W3CDTF">2014-07-15T02:09:05Z</dcterms:modified>
</cp:coreProperties>
</file>