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54" y="-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DC159-3F28-4DA2-AB2B-E496139DE4A1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80999-541A-42BA-808B-99122A4C22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선형시간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입력의 크기에 대비해 걸리는 시간을 그래프로 그려보면 정확히 직선이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정비례 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선형이하시간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입력의 크기가 커지는 것보다 수행시간이 느리게 증가하는 알고리즘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80999-541A-42BA-808B-99122A4C22D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4</a:t>
            </a:r>
            <a:r>
              <a:rPr lang="ko-KR" altLang="en-US" sz="3600" dirty="0" smtClean="0"/>
              <a:t>장 알고리즘의 시간 복잡도 분석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236296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조창우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알고리즘의 시간 복잡도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00" b="1" i="0" u="sng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Arial"/>
                <a:ea typeface="򬄯tum"/>
                <a:cs typeface="Tahoma" pitchFamily="34" charset="0"/>
              </a:rPr>
              <a:t> 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4099" name="Picture 3" descr="C:\Users\chocwjc\Desktop\copyright182.jpg"/>
          <p:cNvPicPr>
            <a:picLocks noChangeAspect="1" noChangeArrowheads="1"/>
          </p:cNvPicPr>
          <p:nvPr/>
        </p:nvPicPr>
        <p:blipFill>
          <a:blip r:embed="rId2" cstate="print"/>
          <a:srcRect l="37985" t="28951" r="9265" b="38058"/>
          <a:stretch>
            <a:fillRect/>
          </a:stretch>
        </p:blipFill>
        <p:spPr bwMode="auto">
          <a:xfrm rot="10800000">
            <a:off x="1763688" y="1484784"/>
            <a:ext cx="5688632" cy="4895552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539552" y="141277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P106 -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알고리즘의 시간 복잡도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2636912"/>
            <a:ext cx="23551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a,b,c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&lt;N;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a=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b=a+3;</a:t>
            </a:r>
          </a:p>
          <a:p>
            <a:r>
              <a:rPr lang="en-US" altLang="ko-KR" dirty="0" smtClean="0"/>
              <a:t>    c=b-2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4797152"/>
            <a:ext cx="2763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&lt;N;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j=0; j&lt;N; j++)</a:t>
            </a:r>
          </a:p>
          <a:p>
            <a:r>
              <a:rPr lang="en-US" altLang="ko-KR" dirty="0" smtClean="0"/>
              <a:t>     …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3995936" y="3284984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861096" y="364502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93144" y="34671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195736" y="393305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27784" y="37551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123728" y="422108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55776" y="40431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92080" y="2827388"/>
            <a:ext cx="3360215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연산 횟수 </a:t>
            </a:r>
            <a:r>
              <a:rPr lang="en-US" altLang="ko-KR" dirty="0" smtClean="0"/>
              <a:t>= (1+2+2)*N = 5*N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최고차항</a:t>
            </a:r>
            <a:r>
              <a:rPr lang="ko-KR" altLang="en-US" dirty="0" smtClean="0"/>
              <a:t> </a:t>
            </a:r>
            <a:r>
              <a:rPr lang="en-US" altLang="ko-KR" dirty="0" smtClean="0"/>
              <a:t>= N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시간 복잡도 </a:t>
            </a:r>
            <a:r>
              <a:rPr lang="en-US" altLang="ko-KR" dirty="0" smtClean="0"/>
              <a:t>= O( N )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75656" y="212356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O( ) : Big-O</a:t>
            </a:r>
            <a:endParaRPr lang="ko-KR" altLang="en-US" dirty="0"/>
          </a:p>
        </p:txBody>
      </p:sp>
      <p:pic>
        <p:nvPicPr>
          <p:cNvPr id="4097" name="Picture 1" descr="http://images.se2.naver.com/smedit/2013/8/2/hjvjxzdjd6har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84784"/>
            <a:ext cx="5966377" cy="72008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00" b="1" i="0" u="sng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Arial"/>
                <a:ea typeface="򬄯tum"/>
                <a:cs typeface="Tahoma" pitchFamily="34" charset="0"/>
              </a:rPr>
              <a:t> 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584" y="1488976"/>
            <a:ext cx="461665" cy="5828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b="1" dirty="0" smtClean="0"/>
              <a:t>정의</a:t>
            </a:r>
            <a:endParaRPr lang="ko-KR" altLang="en-US" b="1" dirty="0"/>
          </a:p>
        </p:txBody>
      </p:sp>
      <p:sp>
        <p:nvSpPr>
          <p:cNvPr id="22" name="오른쪽 화살표 21"/>
          <p:cNvSpPr/>
          <p:nvPr/>
        </p:nvSpPr>
        <p:spPr>
          <a:xfrm>
            <a:off x="3995936" y="5301208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364088" y="5085184"/>
            <a:ext cx="2571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최고차항</a:t>
            </a:r>
            <a:r>
              <a:rPr lang="ko-KR" altLang="en-US" dirty="0" smtClean="0"/>
              <a:t> </a:t>
            </a:r>
            <a:r>
              <a:rPr lang="en-US" altLang="ko-KR" dirty="0" smtClean="0"/>
              <a:t>= 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시간 복잡도 </a:t>
            </a:r>
            <a:r>
              <a:rPr lang="en-US" altLang="ko-KR" dirty="0" smtClean="0"/>
              <a:t>= O( 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 ) 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시간복잡도의 비교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3568" y="1700808"/>
          <a:ext cx="7776864" cy="395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4681"/>
                <a:gridCol w="2865160"/>
                <a:gridCol w="294702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smtClean="0"/>
                        <a:t>알고리즘 수행 시간 형태</a:t>
                      </a:r>
                      <a:r>
                        <a:rPr lang="ko-KR" altLang="en-US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시간복잡도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수행시간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대표적인 문제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62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시간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O( 1 )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최고차항가</a:t>
                      </a:r>
                      <a:r>
                        <a:rPr lang="ko-KR" altLang="en-US" dirty="0" smtClean="0"/>
                        <a:t> 상수인 경우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62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선형시간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O( N 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 평균 구하기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62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선형 이하 시간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O( </a:t>
                      </a:r>
                      <a:r>
                        <a:rPr lang="en-US" altLang="ko-KR" dirty="0" err="1" smtClean="0"/>
                        <a:t>lgN</a:t>
                      </a:r>
                      <a:r>
                        <a:rPr lang="en-US" altLang="ko-KR" dirty="0" smtClean="0"/>
                        <a:t> ) 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이진 탐색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62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다항 시간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O( N ), O( N</a:t>
                      </a:r>
                      <a:r>
                        <a:rPr lang="en-US" altLang="ko-KR" baseline="30000" dirty="0" smtClean="0"/>
                        <a:t>2</a:t>
                      </a:r>
                      <a:r>
                        <a:rPr lang="en-US" altLang="ko-KR" dirty="0" smtClean="0"/>
                        <a:t> ), </a:t>
                      </a:r>
                      <a:endParaRPr lang="ko-KR" altLang="en-US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O( N</a:t>
                      </a:r>
                      <a:r>
                        <a:rPr lang="en-US" altLang="ko-KR" baseline="30000" dirty="0" smtClean="0"/>
                        <a:t>3</a:t>
                      </a:r>
                      <a:r>
                        <a:rPr lang="en-US" altLang="ko-KR" dirty="0" smtClean="0"/>
                        <a:t> ), O( N</a:t>
                      </a:r>
                      <a:r>
                        <a:rPr lang="en-US" altLang="ko-KR" baseline="30000" dirty="0" smtClean="0"/>
                        <a:t>1024</a:t>
                      </a:r>
                      <a:r>
                        <a:rPr lang="en-US" altLang="ko-KR" dirty="0" smtClean="0"/>
                        <a:t> ) …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1~n</a:t>
                      </a:r>
                      <a:r>
                        <a:rPr lang="ko-KR" altLang="en-US" dirty="0" smtClean="0"/>
                        <a:t>까지 더하기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62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지수 시간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O( 2</a:t>
                      </a:r>
                      <a:r>
                        <a:rPr lang="en-US" altLang="ko-KR" baseline="30000" dirty="0" smtClean="0"/>
                        <a:t>N</a:t>
                      </a:r>
                      <a:r>
                        <a:rPr lang="en-US" altLang="ko-KR" dirty="0" smtClean="0"/>
                        <a:t> ), O( 3</a:t>
                      </a:r>
                      <a:r>
                        <a:rPr lang="en-US" altLang="ko-KR" baseline="30000" dirty="0" smtClean="0"/>
                        <a:t>N</a:t>
                      </a:r>
                      <a:r>
                        <a:rPr lang="en-US" altLang="ko-KR" dirty="0" smtClean="0"/>
                        <a:t> ) 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전산학에서 아직 해결하지 못한 문제들이 많이 있음</a:t>
                      </a:r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시간복잡도의 비교</a:t>
            </a:r>
            <a:endParaRPr lang="ko-KR" altLang="en-US" dirty="0"/>
          </a:p>
        </p:txBody>
      </p:sp>
      <p:pic>
        <p:nvPicPr>
          <p:cNvPr id="4098" name="Picture 2" descr="http://postfiles7.naver.net/20130916_70/flowered95_1379316607104RjEVz_PNG/20130916_161848.png?type=w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40768"/>
            <a:ext cx="7272808" cy="52565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알고리즘 간의 비교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141277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 : 10240+35*</a:t>
            </a:r>
            <a:r>
              <a:rPr lang="en-US" altLang="ko-KR" b="1" dirty="0" err="1" smtClean="0"/>
              <a:t>lgN</a:t>
            </a:r>
            <a:r>
              <a:rPr lang="en-US" altLang="ko-KR" b="1" dirty="0" smtClean="0"/>
              <a:t>      B : 2*N</a:t>
            </a:r>
            <a:r>
              <a:rPr lang="en-US" altLang="ko-KR" b="1" baseline="30000" dirty="0" smtClean="0"/>
              <a:t>2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pic>
        <p:nvPicPr>
          <p:cNvPr id="2049" name="Picture 1" descr="C:\Users\chocwjc\Desktop\copyright183.jpg"/>
          <p:cNvPicPr>
            <a:picLocks noChangeAspect="1" noChangeArrowheads="1"/>
          </p:cNvPicPr>
          <p:nvPr/>
        </p:nvPicPr>
        <p:blipFill>
          <a:blip r:embed="rId2" cstate="print"/>
          <a:srcRect l="44000" t="43091" r="18015" b="33344"/>
          <a:stretch>
            <a:fillRect/>
          </a:stretch>
        </p:blipFill>
        <p:spPr bwMode="auto">
          <a:xfrm>
            <a:off x="1619672" y="1772816"/>
            <a:ext cx="5616624" cy="4794680"/>
          </a:xfrm>
          <a:prstGeom prst="rect">
            <a:avLst/>
          </a:prstGeom>
          <a:noFill/>
        </p:spPr>
      </p:pic>
      <p:cxnSp>
        <p:nvCxnSpPr>
          <p:cNvPr id="7" name="직선 연결선 6"/>
          <p:cNvCxnSpPr/>
          <p:nvPr/>
        </p:nvCxnSpPr>
        <p:spPr>
          <a:xfrm>
            <a:off x="3995936" y="5411316"/>
            <a:ext cx="0" cy="50405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51920" y="580526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시간 짐작하기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9552" y="1217498"/>
            <a:ext cx="81369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 주먹구구 법칙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dirty="0" smtClean="0"/>
              <a:t>  프로그래밍 대회 참가자들이 사용하는 주먹구구 법칙은 다음과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이 기준으로 </a:t>
            </a:r>
            <a:r>
              <a:rPr lang="en-US" altLang="ko-KR" dirty="0" smtClean="0"/>
              <a:t>A: O( N^3 )</a:t>
            </a:r>
            <a:r>
              <a:rPr lang="ko-KR" altLang="en-US" dirty="0" smtClean="0"/>
              <a:t>알고리즘과 </a:t>
            </a:r>
            <a:r>
              <a:rPr lang="en-US" altLang="ko-KR" dirty="0" smtClean="0"/>
              <a:t>B: O( </a:t>
            </a:r>
            <a:r>
              <a:rPr lang="en-US" altLang="ko-KR" dirty="0" err="1" smtClean="0"/>
              <a:t>NlgN</a:t>
            </a:r>
            <a:r>
              <a:rPr lang="en-US" altLang="ko-KR" dirty="0" smtClean="0"/>
              <a:t> )</a:t>
            </a:r>
            <a:r>
              <a:rPr lang="ko-KR" altLang="en-US" dirty="0" smtClean="0"/>
              <a:t>알고리즘에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을 대입하면 </a:t>
            </a:r>
            <a:r>
              <a:rPr lang="en-US" altLang="ko-KR" dirty="0" smtClean="0"/>
              <a:t> 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억을 훨씬 초과하고</a:t>
            </a:r>
            <a:r>
              <a:rPr lang="en-US" altLang="ko-KR" dirty="0" smtClean="0"/>
              <a:t>, 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억에 훨씬 미치지 못하기 때문에 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더 효율적이다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 하지만 </a:t>
            </a:r>
            <a:r>
              <a:rPr lang="en-US" altLang="ko-KR" dirty="0" smtClean="0"/>
              <a:t>O( N^2 )</a:t>
            </a:r>
            <a:r>
              <a:rPr lang="ko-KR" altLang="en-US" dirty="0" smtClean="0"/>
              <a:t>알고리즘에 경우는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r>
              <a:rPr lang="en-US" altLang="ko-KR" dirty="0" smtClean="0"/>
              <a:t>(=1</a:t>
            </a:r>
            <a:r>
              <a:rPr lang="ko-KR" altLang="en-US" dirty="0" smtClean="0"/>
              <a:t>억이기 때문에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  그래서 수행 횟수가 기중의 </a:t>
            </a:r>
            <a:r>
              <a:rPr lang="en-US" altLang="ko-KR" dirty="0" smtClean="0"/>
              <a:t>10% </a:t>
            </a:r>
            <a:r>
              <a:rPr lang="ko-KR" altLang="en-US" dirty="0" smtClean="0"/>
              <a:t>이하인 경우와 기준의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배를 넘는 경우에만 이 법칙을 적용함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99592" y="2106722"/>
            <a:ext cx="734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입력의 크기를 시간 복잡도에 대입해서 얻은 </a:t>
            </a:r>
            <a:r>
              <a:rPr lang="ko-KR" altLang="en-US" sz="1600" b="1" dirty="0" err="1" smtClean="0"/>
              <a:t>반복문</a:t>
            </a:r>
            <a:r>
              <a:rPr lang="ko-KR" altLang="en-US" sz="1600" b="1" dirty="0" smtClean="0"/>
              <a:t> 수행 횟수에 대해</a:t>
            </a:r>
            <a:r>
              <a:rPr lang="en-US" altLang="ko-KR" sz="1600" b="1" dirty="0" smtClean="0"/>
              <a:t>, 1</a:t>
            </a:r>
            <a:r>
              <a:rPr lang="ko-KR" altLang="en-US" sz="1600" b="1" dirty="0" smtClean="0"/>
              <a:t>초당 </a:t>
            </a:r>
            <a:r>
              <a:rPr lang="ko-KR" altLang="en-US" sz="1600" b="1" dirty="0" err="1" smtClean="0"/>
              <a:t>반복문</a:t>
            </a:r>
            <a:r>
              <a:rPr lang="ko-KR" altLang="en-US" sz="1600" b="1" dirty="0" smtClean="0"/>
              <a:t> 수행 횟수가 </a:t>
            </a:r>
            <a:r>
              <a:rPr lang="en-US" altLang="ko-KR" sz="1600" b="1" dirty="0" smtClean="0"/>
              <a:t>1</a:t>
            </a:r>
            <a:r>
              <a:rPr lang="ko-KR" altLang="en-US" sz="1600" b="1" dirty="0" smtClean="0"/>
              <a:t>억</a:t>
            </a:r>
            <a:r>
              <a:rPr lang="en-US" altLang="ko-KR" sz="1600" b="1" dirty="0" smtClean="0"/>
              <a:t>(10^8)</a:t>
            </a:r>
            <a:r>
              <a:rPr lang="ko-KR" altLang="en-US" sz="1600" b="1" dirty="0" smtClean="0"/>
              <a:t>을 넘어가면 시간 제한을 초과할 가능성이 있다</a:t>
            </a:r>
            <a:r>
              <a:rPr lang="en-US" altLang="ko-KR" sz="1600" b="1" dirty="0" smtClean="0"/>
              <a:t>.</a:t>
            </a:r>
            <a:endParaRPr lang="ko-KR" altLang="en-US" sz="16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97177" y="4725144"/>
            <a:ext cx="7234673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 기타 고려사항</a:t>
            </a:r>
            <a:endParaRPr lang="en-US" altLang="ko-KR" sz="1200" dirty="0" smtClean="0"/>
          </a:p>
          <a:p>
            <a:endParaRPr lang="en-US" altLang="ko-KR" sz="500" dirty="0" smtClean="0"/>
          </a:p>
          <a:p>
            <a:r>
              <a:rPr lang="ko-KR" altLang="en-US" dirty="0" smtClean="0"/>
              <a:t>  시간 복잡도가 프로그램의 실제 수행 속도를 반영하지 못하는 경우</a:t>
            </a:r>
            <a:endParaRPr lang="en-US" altLang="ko-KR" dirty="0" smtClean="0"/>
          </a:p>
          <a:p>
            <a:r>
              <a:rPr lang="ko-KR" altLang="en-US" dirty="0" smtClean="0"/>
              <a:t>  반복문의 내부가 복잡한 경우</a:t>
            </a:r>
            <a:endParaRPr lang="en-US" altLang="ko-KR" dirty="0" smtClean="0"/>
          </a:p>
          <a:p>
            <a:r>
              <a:rPr lang="ko-KR" altLang="en-US" dirty="0" smtClean="0"/>
              <a:t>  메모리 사용 패턴이 복잡한 경우</a:t>
            </a:r>
            <a:endParaRPr lang="en-US" altLang="ko-KR" dirty="0" smtClean="0"/>
          </a:p>
          <a:p>
            <a:r>
              <a:rPr lang="ko-KR" altLang="en-US" dirty="0" smtClean="0"/>
              <a:t>  언어와 컴파일러의 차이</a:t>
            </a:r>
            <a:endParaRPr lang="en-US" altLang="ko-KR" dirty="0" smtClean="0"/>
          </a:p>
          <a:p>
            <a:r>
              <a:rPr lang="ko-KR" altLang="en-US" dirty="0" smtClean="0"/>
              <a:t>  구형 컴퓨터를 사용하는 경우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 복잡도 클래스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83568" y="1412776"/>
            <a:ext cx="784887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 </a:t>
            </a:r>
            <a:r>
              <a:rPr lang="en-US" altLang="ko-KR" dirty="0" smtClean="0"/>
              <a:t>P : </a:t>
            </a:r>
            <a:r>
              <a:rPr lang="ko-KR" altLang="en-US" dirty="0" smtClean="0"/>
              <a:t>계산 복잡도 이론에서 다항 시간 알고리즘이 존재하는 문제들의 집합</a:t>
            </a:r>
            <a:r>
              <a:rPr lang="en-US" altLang="ko-KR" dirty="0" smtClean="0"/>
              <a:t>.                                               </a:t>
            </a:r>
            <a:endParaRPr lang="en-US" altLang="ko-KR" dirty="0" smtClean="0"/>
          </a:p>
          <a:p>
            <a:endParaRPr lang="en-US" altLang="ko-KR" sz="12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PN : </a:t>
            </a:r>
            <a:r>
              <a:rPr lang="ko-KR" altLang="en-US" dirty="0" smtClean="0">
                <a:solidFill>
                  <a:prstClr val="black"/>
                </a:solidFill>
              </a:rPr>
              <a:t>다항시간에 풀 수 없는 문제들의 집합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sz="1200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PN-</a:t>
            </a:r>
            <a:r>
              <a:rPr lang="ko-KR" altLang="en-US" dirty="0" smtClean="0">
                <a:solidFill>
                  <a:prstClr val="black"/>
                </a:solidFill>
              </a:rPr>
              <a:t>난해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 smtClean="0">
                <a:solidFill>
                  <a:prstClr val="black"/>
                </a:solidFill>
              </a:rPr>
              <a:t>PN</a:t>
            </a:r>
            <a:r>
              <a:rPr lang="ko-KR" altLang="en-US" dirty="0" smtClean="0">
                <a:solidFill>
                  <a:prstClr val="black"/>
                </a:solidFill>
              </a:rPr>
              <a:t>보다 더 어려운 문제들</a:t>
            </a:r>
            <a:r>
              <a:rPr lang="en-US" altLang="ko-KR" dirty="0" smtClean="0">
                <a:solidFill>
                  <a:prstClr val="black"/>
                </a:solidFill>
              </a:rPr>
              <a:t>, SAT</a:t>
            </a:r>
            <a:r>
              <a:rPr lang="ko-KR" altLang="en-US" dirty="0" smtClean="0">
                <a:solidFill>
                  <a:prstClr val="black"/>
                </a:solidFill>
              </a:rPr>
              <a:t>문제라고도 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sz="1200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PN-</a:t>
            </a:r>
            <a:r>
              <a:rPr lang="ko-KR" altLang="en-US" dirty="0" smtClean="0">
                <a:solidFill>
                  <a:prstClr val="black"/>
                </a:solidFill>
              </a:rPr>
              <a:t>완비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 smtClean="0">
                <a:solidFill>
                  <a:prstClr val="black"/>
                </a:solidFill>
              </a:rPr>
              <a:t>PN-</a:t>
            </a:r>
            <a:r>
              <a:rPr lang="ko-KR" altLang="en-US" dirty="0" smtClean="0">
                <a:solidFill>
                  <a:prstClr val="black"/>
                </a:solidFill>
              </a:rPr>
              <a:t>난해 </a:t>
            </a:r>
            <a:r>
              <a:rPr lang="ko-KR" altLang="en-US" dirty="0" smtClean="0">
                <a:solidFill>
                  <a:prstClr val="black"/>
                </a:solidFill>
              </a:rPr>
              <a:t>이면서 </a:t>
            </a:r>
            <a:r>
              <a:rPr lang="en-US" altLang="ko-KR" dirty="0" smtClean="0">
                <a:solidFill>
                  <a:prstClr val="black"/>
                </a:solidFill>
              </a:rPr>
              <a:t>PN</a:t>
            </a:r>
            <a:r>
              <a:rPr lang="ko-KR" altLang="en-US" dirty="0" smtClean="0">
                <a:solidFill>
                  <a:prstClr val="black"/>
                </a:solidFill>
              </a:rPr>
              <a:t>인 문제들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altLang="ko-KR" sz="1200" dirty="0" smtClean="0"/>
          </a:p>
          <a:p>
            <a:pPr>
              <a:buFont typeface="Wingdings" pitchFamily="2" charset="2"/>
              <a:buChar char="Ø"/>
            </a:pPr>
            <a:endParaRPr lang="en-US" altLang="ko-KR" sz="1200" dirty="0" smtClean="0"/>
          </a:p>
          <a:p>
            <a:pPr>
              <a:buFont typeface="Wingdings" pitchFamily="2" charset="2"/>
              <a:buChar char="Ø"/>
            </a:pPr>
            <a:endParaRPr lang="en-US" altLang="ko-KR" sz="1200" dirty="0" smtClean="0"/>
          </a:p>
          <a:p>
            <a:pPr>
              <a:buFont typeface="Wingdings" pitchFamily="2" charset="2"/>
              <a:buChar char="Ø"/>
            </a:pPr>
            <a:endParaRPr lang="en-US" altLang="ko-KR" sz="1200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P=PN : </a:t>
            </a:r>
            <a:r>
              <a:rPr lang="ko-KR" altLang="en-US" dirty="0" smtClean="0">
                <a:solidFill>
                  <a:prstClr val="black"/>
                </a:solidFill>
              </a:rPr>
              <a:t>밀레니엄 </a:t>
            </a:r>
            <a:r>
              <a:rPr lang="en-US" altLang="ko-KR" dirty="0" smtClean="0">
                <a:solidFill>
                  <a:prstClr val="black"/>
                </a:solidFill>
              </a:rPr>
              <a:t>7</a:t>
            </a:r>
            <a:r>
              <a:rPr lang="ko-KR" altLang="en-US" dirty="0" smtClean="0">
                <a:solidFill>
                  <a:prstClr val="black"/>
                </a:solidFill>
              </a:rPr>
              <a:t>대 수학 난제</a:t>
            </a:r>
            <a:r>
              <a:rPr lang="en-US" altLang="ko-KR" dirty="0" smtClean="0">
                <a:solidFill>
                  <a:prstClr val="black"/>
                </a:solidFill>
              </a:rPr>
              <a:t>…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sz="1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425</Words>
  <Application>Microsoft Office PowerPoint</Application>
  <PresentationFormat>화면 슬라이드 쇼(4:3)</PresentationFormat>
  <Paragraphs>89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4장 알고리즘의 시간 복잡도 분석</vt:lpstr>
      <vt:lpstr>알고리즘의 시간 복잡도</vt:lpstr>
      <vt:lpstr>알고리즘의 시간 복잡도</vt:lpstr>
      <vt:lpstr>시간복잡도의 비교</vt:lpstr>
      <vt:lpstr>시간복잡도의 비교</vt:lpstr>
      <vt:lpstr>두 알고리즘 간의 비교</vt:lpstr>
      <vt:lpstr>수행 시간 짐작하기</vt:lpstr>
      <vt:lpstr>계산 복잡도 클래스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5장 알고리즘의 정당성 증명</dc:title>
  <dc:creator>Microsoft Corporation</dc:creator>
  <cp:lastModifiedBy>chocwjc</cp:lastModifiedBy>
  <cp:revision>21</cp:revision>
  <dcterms:created xsi:type="dcterms:W3CDTF">2006-10-05T04:04:58Z</dcterms:created>
  <dcterms:modified xsi:type="dcterms:W3CDTF">2014-07-14T07:56:58Z</dcterms:modified>
</cp:coreProperties>
</file>