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66" y="-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1068430" TargetMode="External"/><Relationship Id="rId2" Type="http://schemas.openxmlformats.org/officeDocument/2006/relationships/hyperlink" Target="http://terms.naver.com/entry.nhn?docId=1143925&amp;ref=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 알고리즘의 정당성 증명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수학적 귀납법</a:t>
            </a:r>
            <a:endParaRPr lang="ko-KR" altLang="en-US" dirty="0"/>
          </a:p>
        </p:txBody>
      </p:sp>
      <p:pic>
        <p:nvPicPr>
          <p:cNvPr id="1027" name="Picture 3" descr="http://postfiles1.naver.net/20130313_144/honeyeah_1363163477350CiojE_JPEG/1.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7468353" cy="1224136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467544" y="1484784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 수학적 </a:t>
            </a:r>
            <a:r>
              <a:rPr lang="ko-KR" altLang="en-US" dirty="0" smtClean="0"/>
              <a:t>귀납법의 정의는 아래와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544" y="3640956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불변식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정의는 아래와 같습니다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귀납법을 이용해 알고리즘의 정당성을 증명할 </a:t>
            </a:r>
            <a:r>
              <a:rPr lang="ko-KR" altLang="en-US" dirty="0" err="1" smtClean="0"/>
              <a:t>떄는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</a:t>
            </a:r>
            <a:r>
              <a:rPr lang="ko-KR" altLang="en-US" dirty="0" err="1" smtClean="0"/>
              <a:t>변</a:t>
            </a:r>
            <a:r>
              <a:rPr lang="ko-KR" altLang="en-US" dirty="0" err="1" smtClean="0"/>
              <a:t>식</a:t>
            </a:r>
            <a:r>
              <a:rPr lang="en-US" altLang="ko-KR" dirty="0" smtClean="0"/>
              <a:t>(loop invariant)</a:t>
            </a:r>
            <a:r>
              <a:rPr lang="ko-KR" altLang="en-US" dirty="0" smtClean="0"/>
              <a:t>이라는 개념이 유용하게 쓰입니다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불변식이란 반복문의 내용이 한 번 실행될 </a:t>
            </a:r>
            <a:r>
              <a:rPr lang="ko-KR" altLang="en-US" dirty="0" smtClean="0"/>
              <a:t>때</a:t>
            </a:r>
            <a:r>
              <a:rPr lang="ko-KR" altLang="en-US" dirty="0" smtClean="0"/>
              <a:t>마다 중간 결과가 우리가 원하는 답으로 가는 길 위에 잘 있는지를 명시하는 조건입니다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마지막에 정답을 계산하기 위해서는 항상 이 식이 변하지 않고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그래서 불변식입니다</a:t>
            </a:r>
            <a:r>
              <a:rPr lang="en-US" altLang="ko-KR" dirty="0" smtClean="0"/>
              <a:t>.) </a:t>
            </a:r>
            <a:r>
              <a:rPr lang="ko-KR" altLang="en-US" dirty="0" smtClean="0"/>
              <a:t>성립해야 하는 것이죠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불변식</a:t>
            </a:r>
            <a:endParaRPr lang="ko-KR" altLang="en-US" dirty="0"/>
          </a:p>
        </p:txBody>
      </p:sp>
      <p:pic>
        <p:nvPicPr>
          <p:cNvPr id="15362" name="Picture 2" descr="I:\copyright178.jpg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 l="41691" t="24238" r="23069" b="47484"/>
          <a:stretch>
            <a:fillRect/>
          </a:stretch>
        </p:blipFill>
        <p:spPr bwMode="auto">
          <a:xfrm>
            <a:off x="467544" y="1772815"/>
            <a:ext cx="3600000" cy="3975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5076056" y="1331476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 삽입 정렬</a:t>
            </a:r>
            <a:endParaRPr lang="ko-KR" altLang="en-US" dirty="0"/>
          </a:p>
        </p:txBody>
      </p:sp>
      <p:pic>
        <p:nvPicPr>
          <p:cNvPr id="15365" name="Picture 5" descr="I:\copyright180.jpg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 l="45141" t="21906" r="19654" b="61890"/>
          <a:stretch>
            <a:fillRect/>
          </a:stretch>
        </p:blipFill>
        <p:spPr bwMode="auto">
          <a:xfrm>
            <a:off x="4965947" y="1785517"/>
            <a:ext cx="3600000" cy="265159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611560" y="1340768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 이진 탐색</a:t>
            </a:r>
            <a:endParaRPr lang="ko-KR" altLang="en-US" dirty="0"/>
          </a:p>
        </p:txBody>
      </p:sp>
      <p:sp>
        <p:nvSpPr>
          <p:cNvPr id="12" name="오른쪽 대괄호 11"/>
          <p:cNvSpPr/>
          <p:nvPr/>
        </p:nvSpPr>
        <p:spPr>
          <a:xfrm>
            <a:off x="1907704" y="4293096"/>
            <a:ext cx="216024" cy="576064"/>
          </a:xfrm>
          <a:prstGeom prst="rightBracke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대괄호 12"/>
          <p:cNvSpPr/>
          <p:nvPr/>
        </p:nvSpPr>
        <p:spPr>
          <a:xfrm>
            <a:off x="2627784" y="4030464"/>
            <a:ext cx="224408" cy="207640"/>
          </a:xfrm>
          <a:prstGeom prst="rightBracke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616" y="3966964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불변식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1 </a:t>
            </a:r>
            <a:r>
              <a:rPr lang="ko-KR" altLang="en-US" sz="1600" b="1" dirty="0" smtClean="0"/>
              <a:t>유지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95736" y="443711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불변식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2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유지</a:t>
            </a:r>
            <a:endParaRPr lang="ko-KR" altLang="en-US" sz="1600" b="1" dirty="0"/>
          </a:p>
        </p:txBody>
      </p:sp>
      <p:pic>
        <p:nvPicPr>
          <p:cNvPr id="15367" name="Picture 7" descr="I:\copyright181.jpg"/>
          <p:cNvPicPr>
            <a:picLocks noChangeAspect="1" noChangeArrowheads="1"/>
          </p:cNvPicPr>
          <p:nvPr/>
        </p:nvPicPr>
        <p:blipFill>
          <a:blip r:embed="rId4" cstate="print"/>
          <a:srcRect l="43544" t="24239" r="5501" b="58788"/>
          <a:stretch>
            <a:fillRect/>
          </a:stretch>
        </p:blipFill>
        <p:spPr bwMode="auto">
          <a:xfrm rot="10800000">
            <a:off x="4499992" y="4581128"/>
            <a:ext cx="4241855" cy="1944216"/>
          </a:xfrm>
          <a:prstGeom prst="rect">
            <a:avLst/>
          </a:prstGeom>
          <a:noFill/>
        </p:spPr>
      </p:pic>
      <p:pic>
        <p:nvPicPr>
          <p:cNvPr id="24" name="Picture 5" descr="I:\copyright180.jpg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 l="47957" t="37748" r="49226" b="60492"/>
          <a:stretch>
            <a:fillRect/>
          </a:stretch>
        </p:blipFill>
        <p:spPr bwMode="auto">
          <a:xfrm>
            <a:off x="5830044" y="4174480"/>
            <a:ext cx="288032" cy="288032"/>
          </a:xfrm>
          <a:prstGeom prst="rect">
            <a:avLst/>
          </a:prstGeom>
          <a:noFill/>
        </p:spPr>
      </p:pic>
      <p:pic>
        <p:nvPicPr>
          <p:cNvPr id="25" name="Picture 5" descr="I:\copyright180.jpg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 l="47957" t="37748" r="49226" b="60492"/>
          <a:stretch>
            <a:fillRect/>
          </a:stretch>
        </p:blipFill>
        <p:spPr bwMode="auto">
          <a:xfrm>
            <a:off x="5974060" y="4182988"/>
            <a:ext cx="288032" cy="288032"/>
          </a:xfrm>
          <a:prstGeom prst="rect">
            <a:avLst/>
          </a:prstGeom>
          <a:noFill/>
        </p:spPr>
      </p:pic>
      <p:pic>
        <p:nvPicPr>
          <p:cNvPr id="27" name="Picture 5" descr="I:\copyright180.jpg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 l="47957" t="37748" r="49226" b="60492"/>
          <a:stretch>
            <a:fillRect/>
          </a:stretch>
        </p:blipFill>
        <p:spPr bwMode="auto">
          <a:xfrm>
            <a:off x="6126460" y="4182988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귀류법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83568" y="1412776"/>
            <a:ext cx="7848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배리법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背理法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이라고도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귀류법은</a:t>
            </a:r>
            <a:r>
              <a:rPr lang="ko-KR" altLang="en-US" dirty="0" smtClean="0"/>
              <a:t> 수학이나 자연과학에서 애호되는 논증법의 하나이다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위의 </a:t>
            </a:r>
            <a:r>
              <a:rPr lang="ko-KR" altLang="en-US" dirty="0" err="1" smtClean="0"/>
              <a:t>귀류법은</a:t>
            </a:r>
            <a:r>
              <a:rPr lang="ko-KR" altLang="en-US" dirty="0" smtClean="0"/>
              <a:t> 한 명제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부정으로부터 모순을 끌어내어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부정이 옳지 않다는 것을 </a:t>
            </a:r>
            <a:r>
              <a:rPr lang="ko-KR" altLang="en-US" dirty="0" smtClean="0">
                <a:hlinkClick r:id="rId2"/>
              </a:rPr>
              <a:t>증명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A</a:t>
            </a:r>
            <a:r>
              <a:rPr lang="ko-KR" altLang="en-US" dirty="0" smtClean="0"/>
              <a:t>가 성립함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말해 주는 </a:t>
            </a:r>
            <a:r>
              <a:rPr lang="ko-KR" altLang="en-US" dirty="0" smtClean="0">
                <a:hlinkClick r:id="rId2"/>
              </a:rPr>
              <a:t>증명</a:t>
            </a:r>
            <a:r>
              <a:rPr lang="ko-KR" altLang="en-US" dirty="0" smtClean="0"/>
              <a:t> 방법이다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ko-KR" altLang="en-US" dirty="0" smtClean="0">
                <a:hlinkClick r:id="rId2"/>
              </a:rPr>
              <a:t>증명</a:t>
            </a:r>
            <a:r>
              <a:rPr lang="ko-KR" altLang="en-US" dirty="0" smtClean="0"/>
              <a:t>의 최종목적은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ko-KR" altLang="en-US" dirty="0" smtClean="0">
                <a:hlinkClick r:id="rId2"/>
              </a:rPr>
              <a:t>증명</a:t>
            </a:r>
            <a:r>
              <a:rPr lang="ko-KR" altLang="en-US" dirty="0" smtClean="0"/>
              <a:t>에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직접적으로는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</a:t>
            </a:r>
            <a:r>
              <a:rPr lang="ko-KR" altLang="en-US" dirty="0" smtClean="0">
                <a:hlinkClick r:id="rId2"/>
              </a:rPr>
              <a:t>증명</a:t>
            </a:r>
            <a:r>
              <a:rPr lang="ko-KR" altLang="en-US" dirty="0" smtClean="0"/>
              <a:t>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 </a:t>
            </a:r>
            <a:r>
              <a:rPr lang="ko-KR" altLang="en-US" dirty="0" err="1" smtClean="0"/>
              <a:t>귀류법에</a:t>
            </a:r>
            <a:r>
              <a:rPr lang="ko-KR" altLang="en-US" dirty="0" smtClean="0"/>
              <a:t> 의하여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부정을 부정하는 것을 시도해 보는 간접적인 방법을 사용한다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[</a:t>
            </a:r>
            <a:r>
              <a:rPr lang="ko-KR" altLang="en-US" sz="1200" b="1" dirty="0" err="1" smtClean="0"/>
              <a:t>네이버</a:t>
            </a:r>
            <a:r>
              <a:rPr lang="ko-KR" altLang="en-US" sz="1200" b="1" dirty="0" smtClean="0"/>
              <a:t> 지식백과</a:t>
            </a:r>
            <a:r>
              <a:rPr lang="en-US" altLang="ko-KR" sz="1200" b="1" dirty="0" smtClean="0"/>
              <a:t>]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>
                <a:hlinkClick r:id="rId3"/>
              </a:rPr>
              <a:t>귀류법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reductio</a:t>
            </a:r>
            <a:r>
              <a:rPr lang="en-US" altLang="ko-KR" sz="1200" dirty="0" smtClean="0"/>
              <a:t> ad absurdum, </a:t>
            </a:r>
            <a:r>
              <a:rPr lang="ko-KR" altLang="en-US" sz="1200" dirty="0" err="1" smtClean="0"/>
              <a:t>歸謬法</a:t>
            </a:r>
            <a:r>
              <a:rPr lang="en-US" altLang="ko-KR" sz="1200" dirty="0" smtClean="0"/>
              <a:t>] (</a:t>
            </a:r>
            <a:r>
              <a:rPr lang="ko-KR" altLang="en-US" sz="1200" dirty="0" err="1" smtClean="0"/>
              <a:t>두산백과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귀류법을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아용한</a:t>
            </a:r>
            <a:r>
              <a:rPr lang="ko-KR" altLang="en-US" dirty="0" smtClean="0">
                <a:solidFill>
                  <a:prstClr val="black"/>
                </a:solidFill>
              </a:rPr>
              <a:t> 증명들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알고리즘의 결과가 최선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err="1" smtClean="0">
                <a:solidFill>
                  <a:prstClr val="black"/>
                </a:solidFill>
              </a:rPr>
              <a:t>최산</a:t>
            </a:r>
            <a:r>
              <a:rPr lang="ko-KR" altLang="en-US" dirty="0" smtClean="0">
                <a:solidFill>
                  <a:prstClr val="black"/>
                </a:solidFill>
              </a:rPr>
              <a:t> 결로를 찾는다거나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가장 높은 탑을 쌓는다거나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임을 보이기 위해 각 단계에서 최선의 선택을 함을 </a:t>
            </a:r>
            <a:r>
              <a:rPr lang="ko-KR" altLang="en-US" b="1" dirty="0" smtClean="0">
                <a:solidFill>
                  <a:prstClr val="black"/>
                </a:solidFill>
              </a:rPr>
              <a:t>귀류법</a:t>
            </a:r>
            <a:r>
              <a:rPr lang="ko-KR" altLang="en-US" dirty="0" smtClean="0">
                <a:solidFill>
                  <a:prstClr val="black"/>
                </a:solidFill>
              </a:rPr>
              <a:t>으로 증명하고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각 단계에서 최선의 선택을 한다면 다음 단계에서도 최선의 선택을 할 수 있음을 </a:t>
            </a:r>
            <a:r>
              <a:rPr lang="ko-KR" altLang="en-US" b="1" dirty="0" smtClean="0">
                <a:solidFill>
                  <a:prstClr val="black"/>
                </a:solidFill>
              </a:rPr>
              <a:t>귀납법</a:t>
            </a:r>
            <a:r>
              <a:rPr lang="ko-KR" altLang="en-US" dirty="0" smtClean="0">
                <a:solidFill>
                  <a:prstClr val="black"/>
                </a:solidFill>
              </a:rPr>
              <a:t>으로 증명한다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sz="1200" dirty="0" smtClean="0">
              <a:solidFill>
                <a:prstClr val="black"/>
              </a:solidFill>
            </a:endParaRPr>
          </a:p>
          <a:p>
            <a:endParaRPr lang="en-US" altLang="ko-KR" sz="1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기술들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83568" y="1412776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비둘기집의</a:t>
            </a:r>
            <a:r>
              <a:rPr lang="ko-KR" altLang="en-US" dirty="0" smtClean="0"/>
              <a:t> 원리</a:t>
            </a:r>
            <a:endParaRPr lang="en-US" altLang="ko-KR" dirty="0" smtClean="0"/>
          </a:p>
          <a:p>
            <a:endParaRPr lang="en-US" altLang="ko-KR" sz="12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동전 뒤집기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12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순환 소수 찾기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12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구성적 증명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12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안정적 결혼 문제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1200" dirty="0" smtClean="0"/>
          </a:p>
          <a:p>
            <a:r>
              <a:rPr lang="ko-KR" altLang="en-US" dirty="0" smtClean="0">
                <a:solidFill>
                  <a:prstClr val="black"/>
                </a:solidFill>
              </a:rPr>
              <a:t>기타 등등</a:t>
            </a:r>
            <a:r>
              <a:rPr lang="en-US" altLang="ko-KR" smtClean="0">
                <a:solidFill>
                  <a:prstClr val="black"/>
                </a:solidFill>
              </a:rPr>
              <a:t>…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endParaRPr lang="en-US" altLang="ko-KR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248</Words>
  <Application>Microsoft Office PowerPoint</Application>
  <PresentationFormat>화면 슬라이드 쇼(4:3)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5장 알고리즘의 정당성 증명</vt:lpstr>
      <vt:lpstr>수학적 귀납법</vt:lpstr>
      <vt:lpstr>반복문 불변식</vt:lpstr>
      <vt:lpstr>귀류법</vt:lpstr>
      <vt:lpstr>다른 기술들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 알고리즘의 정당성 증명</dc:title>
  <dc:creator>Microsoft Corporation</dc:creator>
  <cp:lastModifiedBy>chocwjc</cp:lastModifiedBy>
  <cp:revision>7</cp:revision>
  <dcterms:created xsi:type="dcterms:W3CDTF">2006-10-05T04:04:58Z</dcterms:created>
  <dcterms:modified xsi:type="dcterms:W3CDTF">2014-07-04T06:50:57Z</dcterms:modified>
</cp:coreProperties>
</file>