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7163F-60EC-4C4D-BBDB-870291637F0B}" type="datetimeFigureOut">
              <a:rPr lang="ko-KR" altLang="en-US" smtClean="0"/>
              <a:t>2014-08-04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07533-58EF-4FE1-86AD-46423B9BC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855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7163F-60EC-4C4D-BBDB-870291637F0B}" type="datetimeFigureOut">
              <a:rPr lang="ko-KR" altLang="en-US" smtClean="0"/>
              <a:t>2014-08-04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07533-58EF-4FE1-86AD-46423B9BC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542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7163F-60EC-4C4D-BBDB-870291637F0B}" type="datetimeFigureOut">
              <a:rPr lang="ko-KR" altLang="en-US" smtClean="0"/>
              <a:t>2014-08-04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07533-58EF-4FE1-86AD-46423B9BC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2307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7163F-60EC-4C4D-BBDB-870291637F0B}" type="datetimeFigureOut">
              <a:rPr lang="ko-KR" altLang="en-US" smtClean="0"/>
              <a:t>2014-08-04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07533-58EF-4FE1-86AD-46423B9BC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581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7163F-60EC-4C4D-BBDB-870291637F0B}" type="datetimeFigureOut">
              <a:rPr lang="ko-KR" altLang="en-US" smtClean="0"/>
              <a:t>2014-08-04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07533-58EF-4FE1-86AD-46423B9BC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537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7163F-60EC-4C4D-BBDB-870291637F0B}" type="datetimeFigureOut">
              <a:rPr lang="ko-KR" altLang="en-US" smtClean="0"/>
              <a:t>2014-08-04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07533-58EF-4FE1-86AD-46423B9BC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2471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7163F-60EC-4C4D-BBDB-870291637F0B}" type="datetimeFigureOut">
              <a:rPr lang="ko-KR" altLang="en-US" smtClean="0"/>
              <a:t>2014-08-04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07533-58EF-4FE1-86AD-46423B9BC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175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7163F-60EC-4C4D-BBDB-870291637F0B}" type="datetimeFigureOut">
              <a:rPr lang="ko-KR" altLang="en-US" smtClean="0"/>
              <a:t>2014-08-04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07533-58EF-4FE1-86AD-46423B9BC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828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7163F-60EC-4C4D-BBDB-870291637F0B}" type="datetimeFigureOut">
              <a:rPr lang="ko-KR" altLang="en-US" smtClean="0"/>
              <a:t>2014-08-04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07533-58EF-4FE1-86AD-46423B9BC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151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7163F-60EC-4C4D-BBDB-870291637F0B}" type="datetimeFigureOut">
              <a:rPr lang="ko-KR" altLang="en-US" smtClean="0"/>
              <a:t>2014-08-04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07533-58EF-4FE1-86AD-46423B9BC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039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7163F-60EC-4C4D-BBDB-870291637F0B}" type="datetimeFigureOut">
              <a:rPr lang="ko-KR" altLang="en-US" smtClean="0"/>
              <a:t>2014-08-04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07533-58EF-4FE1-86AD-46423B9BC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9396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33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991590"/>
            <a:ext cx="10515600" cy="51853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7163F-60EC-4C4D-BBDB-870291637F0B}" type="datetimeFigureOut">
              <a:rPr lang="ko-KR" altLang="en-US" smtClean="0"/>
              <a:t>2014-08-04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707533-58EF-4FE1-86AD-46423B9BC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950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원주율 외우기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조규남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7373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Problem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7210" y="4785756"/>
            <a:ext cx="10516590" cy="1391207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 dirty="0" smtClean="0"/>
              <a:t>입력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/>
              <a:t>입력의 첫 줄에는 테스트 케이스의 수 </a:t>
            </a:r>
            <a:r>
              <a:rPr lang="en-US" altLang="ko-KR" dirty="0"/>
              <a:t>C (&lt;= 50) </a:t>
            </a:r>
            <a:r>
              <a:rPr lang="ko-KR" altLang="en-US" dirty="0"/>
              <a:t>가 주어집니다</a:t>
            </a:r>
            <a:r>
              <a:rPr lang="en-US" altLang="ko-KR" dirty="0"/>
              <a:t>. </a:t>
            </a:r>
            <a:r>
              <a:rPr lang="ko-KR" altLang="en-US" dirty="0"/>
              <a:t>각 테스트 케이스는 </a:t>
            </a:r>
            <a:r>
              <a:rPr lang="en-US" altLang="ko-KR" dirty="0"/>
              <a:t>8</a:t>
            </a:r>
            <a:r>
              <a:rPr lang="ko-KR" altLang="en-US" dirty="0"/>
              <a:t>글자 이상 </a:t>
            </a:r>
            <a:r>
              <a:rPr lang="en-US" altLang="ko-KR" dirty="0"/>
              <a:t>10000</a:t>
            </a:r>
            <a:r>
              <a:rPr lang="ko-KR" altLang="en-US" dirty="0"/>
              <a:t>글자 이하의 숫자로 주어집니다</a:t>
            </a:r>
            <a:r>
              <a:rPr lang="en-US" altLang="ko-KR" dirty="0"/>
              <a:t>.</a:t>
            </a:r>
            <a:endParaRPr lang="en-US" altLang="ko-KR" dirty="0" smtClean="0"/>
          </a:p>
          <a:p>
            <a:pPr>
              <a:lnSpc>
                <a:spcPct val="120000"/>
              </a:lnSpc>
            </a:pPr>
            <a:r>
              <a:rPr lang="ko-KR" altLang="en-US" dirty="0" smtClean="0"/>
              <a:t>출력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/>
              <a:t>각 테스트 케이스마다 한 줄에 최소의 난이도를 출력합니다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2213" y="991590"/>
            <a:ext cx="1042158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(</a:t>
            </a:r>
            <a:r>
              <a:rPr lang="ko-KR" altLang="en-US" sz="1400" dirty="0"/>
              <a:t>주의</a:t>
            </a:r>
            <a:r>
              <a:rPr lang="en-US" altLang="ko-KR" sz="1400" dirty="0"/>
              <a:t>: </a:t>
            </a:r>
            <a:r>
              <a:rPr lang="ko-KR" altLang="en-US" sz="1400" dirty="0"/>
              <a:t>이 문제는 </a:t>
            </a:r>
            <a:r>
              <a:rPr lang="en-US" altLang="ko-KR" sz="1400" dirty="0" err="1"/>
              <a:t>TopCoder</a:t>
            </a:r>
            <a:r>
              <a:rPr lang="en-US" altLang="ko-KR" sz="1400" dirty="0"/>
              <a:t> </a:t>
            </a:r>
            <a:r>
              <a:rPr lang="ko-KR" altLang="en-US" sz="1400" dirty="0"/>
              <a:t>의 번역 문제입니다</a:t>
            </a:r>
            <a:r>
              <a:rPr lang="en-US" altLang="ko-KR" sz="1400" dirty="0"/>
              <a:t>.)</a:t>
            </a:r>
          </a:p>
          <a:p>
            <a:endParaRPr lang="en-US" altLang="ko-KR" sz="1400" dirty="0"/>
          </a:p>
          <a:p>
            <a:r>
              <a:rPr lang="ko-KR" altLang="en-US" sz="1400" dirty="0"/>
              <a:t>가끔 </a:t>
            </a:r>
            <a:r>
              <a:rPr lang="en-US" altLang="ko-KR" sz="1400" dirty="0"/>
              <a:t>TV </a:t>
            </a:r>
            <a:r>
              <a:rPr lang="ko-KR" altLang="en-US" sz="1400" dirty="0"/>
              <a:t>에 보면 원주율을 몇만 자리까지 줄줄 외우는 신동들이 등장하곤 합니다</a:t>
            </a:r>
            <a:r>
              <a:rPr lang="en-US" altLang="ko-KR" sz="1400" dirty="0"/>
              <a:t>. </a:t>
            </a:r>
            <a:r>
              <a:rPr lang="ko-KR" altLang="en-US" sz="1400" dirty="0"/>
              <a:t>이들이 이 수를 외우기 위해 사용하는 방법 중 하나로</a:t>
            </a:r>
            <a:r>
              <a:rPr lang="en-US" altLang="ko-KR" sz="1400" dirty="0"/>
              <a:t>, </a:t>
            </a:r>
            <a:r>
              <a:rPr lang="ko-KR" altLang="en-US" sz="1400" dirty="0"/>
              <a:t>숫자를 몇 자리 이상 끊어 외우는 것이 있습니다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이들은 숫자를 세 자리에서 다섯 자리까지로 끊어서 외우는데</a:t>
            </a:r>
            <a:r>
              <a:rPr lang="en-US" altLang="ko-KR" sz="1400" dirty="0"/>
              <a:t>, </a:t>
            </a:r>
            <a:r>
              <a:rPr lang="ko-KR" altLang="en-US" sz="1400" dirty="0"/>
              <a:t>가능하면 </a:t>
            </a:r>
            <a:r>
              <a:rPr lang="en-US" altLang="ko-KR" sz="1400" dirty="0"/>
              <a:t>55555 </a:t>
            </a:r>
            <a:r>
              <a:rPr lang="ko-KR" altLang="en-US" sz="1400" dirty="0"/>
              <a:t>나 </a:t>
            </a:r>
            <a:r>
              <a:rPr lang="en-US" altLang="ko-KR" sz="1400" dirty="0"/>
              <a:t>123 </a:t>
            </a:r>
            <a:r>
              <a:rPr lang="ko-KR" altLang="en-US" sz="1400" dirty="0"/>
              <a:t>같이 외우기 쉬운 조각들이 많이 등장하는 방법을 택하곤 합니다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이 때</a:t>
            </a:r>
            <a:r>
              <a:rPr lang="en-US" altLang="ko-KR" sz="1400" dirty="0"/>
              <a:t>, </a:t>
            </a:r>
            <a:r>
              <a:rPr lang="ko-KR" altLang="en-US" sz="1400" dirty="0"/>
              <a:t>각 조각들의 난이도는 다음과 같이 정해집니다</a:t>
            </a:r>
            <a:r>
              <a:rPr lang="en-US" altLang="ko-KR" sz="1400" dirty="0"/>
              <a:t>:</a:t>
            </a:r>
          </a:p>
          <a:p>
            <a:endParaRPr lang="en-US" altLang="ko-KR" sz="1400" dirty="0"/>
          </a:p>
          <a:p>
            <a:r>
              <a:rPr lang="ko-KR" altLang="en-US" sz="1400" dirty="0"/>
              <a:t>모든 숫자가 같을 때 </a:t>
            </a:r>
            <a:r>
              <a:rPr lang="en-US" altLang="ko-KR" sz="1400" dirty="0"/>
              <a:t>(</a:t>
            </a:r>
            <a:r>
              <a:rPr lang="ko-KR" altLang="en-US" sz="1400" dirty="0"/>
              <a:t>예</a:t>
            </a:r>
            <a:r>
              <a:rPr lang="en-US" altLang="ko-KR" sz="1400" dirty="0"/>
              <a:t>: 333, 5555) </a:t>
            </a:r>
            <a:r>
              <a:rPr lang="ko-KR" altLang="en-US" sz="1400" dirty="0"/>
              <a:t>난이도</a:t>
            </a:r>
            <a:r>
              <a:rPr lang="en-US" altLang="ko-KR" sz="1400" dirty="0"/>
              <a:t>: 1</a:t>
            </a:r>
          </a:p>
          <a:p>
            <a:r>
              <a:rPr lang="ko-KR" altLang="en-US" sz="1400" dirty="0"/>
              <a:t>숫자가 </a:t>
            </a:r>
            <a:r>
              <a:rPr lang="en-US" altLang="ko-KR" sz="1400" dirty="0"/>
              <a:t>1</a:t>
            </a:r>
            <a:r>
              <a:rPr lang="ko-KR" altLang="en-US" sz="1400" dirty="0"/>
              <a:t>씩 단조 증가하거나 단조 감소할 때 </a:t>
            </a:r>
            <a:r>
              <a:rPr lang="en-US" altLang="ko-KR" sz="1400" dirty="0"/>
              <a:t>(</a:t>
            </a:r>
            <a:r>
              <a:rPr lang="ko-KR" altLang="en-US" sz="1400" dirty="0"/>
              <a:t>예</a:t>
            </a:r>
            <a:r>
              <a:rPr lang="en-US" altLang="ko-KR" sz="1400" dirty="0"/>
              <a:t>: 23456, 3210) </a:t>
            </a:r>
            <a:r>
              <a:rPr lang="ko-KR" altLang="en-US" sz="1400" dirty="0"/>
              <a:t>난이도</a:t>
            </a:r>
            <a:r>
              <a:rPr lang="en-US" altLang="ko-KR" sz="1400" dirty="0"/>
              <a:t>: 2</a:t>
            </a:r>
          </a:p>
          <a:p>
            <a:r>
              <a:rPr lang="ko-KR" altLang="en-US" sz="1400" dirty="0"/>
              <a:t>두 개의 숫자가 번갈아 가며 출현할 때 </a:t>
            </a:r>
            <a:r>
              <a:rPr lang="en-US" altLang="ko-KR" sz="1400" dirty="0"/>
              <a:t>(</a:t>
            </a:r>
            <a:r>
              <a:rPr lang="ko-KR" altLang="en-US" sz="1400" dirty="0"/>
              <a:t>예</a:t>
            </a:r>
            <a:r>
              <a:rPr lang="en-US" altLang="ko-KR" sz="1400" dirty="0"/>
              <a:t>: 323, 54545) </a:t>
            </a:r>
            <a:r>
              <a:rPr lang="ko-KR" altLang="en-US" sz="1400" dirty="0"/>
              <a:t>난이도</a:t>
            </a:r>
            <a:r>
              <a:rPr lang="en-US" altLang="ko-KR" sz="1400" dirty="0"/>
              <a:t>: 4</a:t>
            </a:r>
          </a:p>
          <a:p>
            <a:r>
              <a:rPr lang="ko-KR" altLang="en-US" sz="1400" dirty="0"/>
              <a:t>숫자가 등차 수열을 이룰 때 </a:t>
            </a:r>
            <a:r>
              <a:rPr lang="en-US" altLang="ko-KR" sz="1400" dirty="0"/>
              <a:t>(</a:t>
            </a:r>
            <a:r>
              <a:rPr lang="ko-KR" altLang="en-US" sz="1400" dirty="0"/>
              <a:t>예</a:t>
            </a:r>
            <a:r>
              <a:rPr lang="en-US" altLang="ko-KR" sz="1400" dirty="0"/>
              <a:t>: 147, 8642) </a:t>
            </a:r>
            <a:r>
              <a:rPr lang="ko-KR" altLang="en-US" sz="1400" dirty="0"/>
              <a:t>난이도</a:t>
            </a:r>
            <a:r>
              <a:rPr lang="en-US" altLang="ko-KR" sz="1400" dirty="0"/>
              <a:t>: 5</a:t>
            </a:r>
          </a:p>
          <a:p>
            <a:r>
              <a:rPr lang="ko-KR" altLang="en-US" sz="1400" dirty="0"/>
              <a:t>그 외의 경우 난이도</a:t>
            </a:r>
            <a:r>
              <a:rPr lang="en-US" altLang="ko-KR" sz="1400" dirty="0"/>
              <a:t>: 10</a:t>
            </a:r>
          </a:p>
          <a:p>
            <a:r>
              <a:rPr lang="ko-KR" altLang="en-US" sz="1400" dirty="0"/>
              <a:t>원주율의 일부가 입력으로 주어질 때</a:t>
            </a:r>
            <a:r>
              <a:rPr lang="en-US" altLang="ko-KR" sz="1400" dirty="0"/>
              <a:t>, </a:t>
            </a:r>
            <a:r>
              <a:rPr lang="ko-KR" altLang="en-US" sz="1400" dirty="0"/>
              <a:t>난이도의 합을 최소화하도록 숫자들을 </a:t>
            </a:r>
            <a:r>
              <a:rPr lang="en-US" altLang="ko-KR" sz="1400" dirty="0"/>
              <a:t>3</a:t>
            </a:r>
            <a:r>
              <a:rPr lang="ko-KR" altLang="en-US" sz="1400" dirty="0"/>
              <a:t>자리에서 </a:t>
            </a:r>
            <a:r>
              <a:rPr lang="en-US" altLang="ko-KR" sz="1400" dirty="0"/>
              <a:t>5</a:t>
            </a:r>
            <a:r>
              <a:rPr lang="ko-KR" altLang="en-US" sz="1400" dirty="0"/>
              <a:t>자리까지 끊어 읽고 싶습니다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최소의 난이도를 계산하는 프로그램을 작성하세요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23278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인증샷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087" y="2076450"/>
            <a:ext cx="9267825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661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How to solve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1" y="991590"/>
            <a:ext cx="10515600" cy="5185373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앞에서 </a:t>
            </a:r>
            <a:r>
              <a:rPr lang="ko-KR" altLang="en-US" dirty="0" err="1" smtClean="0"/>
              <a:t>부터</a:t>
            </a:r>
            <a:r>
              <a:rPr lang="ko-KR" altLang="en-US" dirty="0" smtClean="0"/>
              <a:t> 반복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주어진 숫자열의 제일 앞부분을 </a:t>
            </a:r>
            <a:r>
              <a:rPr lang="en-US" altLang="ko-KR" dirty="0" smtClean="0"/>
              <a:t>3, 4, 5</a:t>
            </a:r>
            <a:r>
              <a:rPr lang="ko-KR" altLang="en-US" dirty="0" smtClean="0"/>
              <a:t>로 끊은 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끊긴 숫자열의 난이도 </a:t>
            </a:r>
            <a:r>
              <a:rPr lang="en-US" altLang="ko-KR" dirty="0" smtClean="0"/>
              <a:t>+ </a:t>
            </a:r>
            <a:r>
              <a:rPr lang="ko-KR" altLang="en-US" dirty="0" smtClean="0"/>
              <a:t>나머지 문자열의 최소 난이도를 계산한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가지 중 최소 난이도 리턴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최소 난이도를 계산 할 때 특정 위치의 최소 난이도는 한 번 계산하면 두 번 계산하지 않도록 저장함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알고리즘</a:t>
            </a:r>
            <a:endParaRPr lang="en-US" altLang="ko-KR" dirty="0" smtClean="0"/>
          </a:p>
          <a:p>
            <a:pPr marL="914400" lvl="1" indent="-457200">
              <a:buAutoNum type="arabicPeriod"/>
            </a:pPr>
            <a:r>
              <a:rPr lang="ko-KR" altLang="en-US" dirty="0" smtClean="0"/>
              <a:t>숫자열의 앞부분을 </a:t>
            </a:r>
            <a:r>
              <a:rPr lang="en-US" altLang="ko-KR" dirty="0" smtClean="0"/>
              <a:t>3, 4, 5</a:t>
            </a:r>
            <a:r>
              <a:rPr lang="ko-KR" altLang="en-US" dirty="0" smtClean="0"/>
              <a:t>로 각각 나눈 후 난이도 계산</a:t>
            </a:r>
            <a:endParaRPr lang="en-US" altLang="ko-KR" dirty="0" smtClean="0"/>
          </a:p>
          <a:p>
            <a:pPr marL="914400" lvl="1" indent="-457200">
              <a:buAutoNum type="arabicPeriod"/>
            </a:pPr>
            <a:r>
              <a:rPr lang="en-US" altLang="ko-KR" dirty="0" smtClean="0"/>
              <a:t>1</a:t>
            </a:r>
            <a:r>
              <a:rPr lang="ko-KR" altLang="en-US" dirty="0" smtClean="0"/>
              <a:t>에서 나뉘지 않은 </a:t>
            </a:r>
            <a:r>
              <a:rPr lang="ko-KR" altLang="en-US" dirty="0" err="1" smtClean="0"/>
              <a:t>숫자열을</a:t>
            </a:r>
            <a:r>
              <a:rPr lang="ko-KR" altLang="en-US" dirty="0" smtClean="0"/>
              <a:t> 재귀적으로 반복 함</a:t>
            </a:r>
            <a:endParaRPr lang="en-US" altLang="ko-KR" dirty="0" smtClean="0"/>
          </a:p>
          <a:p>
            <a:pPr marL="914400" lvl="1" indent="-457200">
              <a:buAutoNum type="arabicPeriod"/>
            </a:pPr>
            <a:r>
              <a:rPr lang="en-US" altLang="ko-KR" dirty="0" smtClean="0"/>
              <a:t>1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2</a:t>
            </a:r>
            <a:r>
              <a:rPr lang="ko-KR" altLang="en-US" dirty="0" smtClean="0"/>
              <a:t>의 결과를 더함</a:t>
            </a:r>
            <a:endParaRPr lang="en-US" altLang="ko-KR" dirty="0" smtClean="0"/>
          </a:p>
          <a:p>
            <a:pPr marL="914400" lvl="1" indent="-457200">
              <a:buAutoNum type="arabicPeriod"/>
            </a:pPr>
            <a:r>
              <a:rPr lang="en-US" altLang="ko-KR" dirty="0" smtClean="0"/>
              <a:t>3</a:t>
            </a:r>
            <a:r>
              <a:rPr lang="ko-KR" altLang="en-US" dirty="0" smtClean="0"/>
              <a:t>에서 계산된 </a:t>
            </a:r>
            <a:r>
              <a:rPr lang="en-US" altLang="ko-KR" dirty="0" smtClean="0"/>
              <a:t>3, 4, 5</a:t>
            </a:r>
            <a:r>
              <a:rPr lang="ko-KR" altLang="en-US" dirty="0" smtClean="0"/>
              <a:t>로 나눈 각 케이스 중 가장 적은 값을 </a:t>
            </a:r>
            <a:r>
              <a:rPr lang="ko-KR" altLang="en-US" dirty="0" err="1" smtClean="0"/>
              <a:t>리턴함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9384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Sequence diagram</a:t>
            </a:r>
            <a:endParaRPr lang="ko-KR" altLang="en-US" dirty="0"/>
          </a:p>
        </p:txBody>
      </p:sp>
      <p:grpSp>
        <p:nvGrpSpPr>
          <p:cNvPr id="88" name="그룹 87"/>
          <p:cNvGrpSpPr/>
          <p:nvPr/>
        </p:nvGrpSpPr>
        <p:grpSpPr>
          <a:xfrm>
            <a:off x="2681846" y="1335977"/>
            <a:ext cx="5799491" cy="5121686"/>
            <a:chOff x="2693718" y="1834741"/>
            <a:chExt cx="5799491" cy="5121686"/>
          </a:xfrm>
        </p:grpSpPr>
        <p:sp>
          <p:nvSpPr>
            <p:cNvPr id="4" name="직사각형 3"/>
            <p:cNvSpPr/>
            <p:nvPr/>
          </p:nvSpPr>
          <p:spPr>
            <a:xfrm>
              <a:off x="4794848" y="2451899"/>
              <a:ext cx="1597232" cy="409698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 smtClean="0"/>
                <a:t>시작</a:t>
              </a:r>
              <a:endParaRPr lang="ko-KR" altLang="en-US" sz="90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2693718" y="3153399"/>
              <a:ext cx="1597232" cy="409698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/>
                <a:t>앞쪽 </a:t>
              </a:r>
              <a:r>
                <a:rPr lang="en-US" altLang="ko-KR" sz="900" dirty="0" smtClean="0"/>
                <a:t>3</a:t>
              </a:r>
              <a:r>
                <a:rPr lang="ko-KR" altLang="en-US" sz="900" dirty="0" smtClean="0"/>
                <a:t>자리 선택</a:t>
              </a:r>
              <a:endParaRPr lang="ko-KR" altLang="en-US" sz="900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4794848" y="3153399"/>
              <a:ext cx="1597232" cy="409698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/>
                <a:t>앞쪽 </a:t>
              </a:r>
              <a:r>
                <a:rPr lang="en-US" altLang="ko-KR" sz="900" dirty="0" smtClean="0"/>
                <a:t>4</a:t>
              </a:r>
              <a:r>
                <a:rPr lang="ko-KR" altLang="en-US" sz="900" dirty="0" smtClean="0"/>
                <a:t>자리 선택</a:t>
              </a:r>
              <a:endParaRPr lang="ko-KR" altLang="en-US" sz="900" dirty="0"/>
            </a:p>
          </p:txBody>
        </p:sp>
        <p:cxnSp>
          <p:nvCxnSpPr>
            <p:cNvPr id="10" name="꺾인 연결선 9"/>
            <p:cNvCxnSpPr>
              <a:stCxn id="39" idx="1"/>
              <a:endCxn id="48" idx="1"/>
            </p:cNvCxnSpPr>
            <p:nvPr/>
          </p:nvCxnSpPr>
          <p:spPr>
            <a:xfrm rot="10800000" flipH="1">
              <a:off x="4794848" y="2006934"/>
              <a:ext cx="300100" cy="2697231"/>
            </a:xfrm>
            <a:prstGeom prst="bentConnector3">
              <a:avLst>
                <a:gd name="adj1" fmla="val -808243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>
              <a:stCxn id="48" idx="2"/>
              <a:endCxn id="4" idx="0"/>
            </p:cNvCxnSpPr>
            <p:nvPr/>
          </p:nvCxnSpPr>
          <p:spPr>
            <a:xfrm>
              <a:off x="5593464" y="2179125"/>
              <a:ext cx="0" cy="27277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꺾인 연결선 15"/>
            <p:cNvCxnSpPr>
              <a:stCxn id="4" idx="2"/>
              <a:endCxn id="5" idx="0"/>
            </p:cNvCxnSpPr>
            <p:nvPr/>
          </p:nvCxnSpPr>
          <p:spPr>
            <a:xfrm rot="5400000">
              <a:off x="4396998" y="1956933"/>
              <a:ext cx="291802" cy="210113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꺾인 연결선 24"/>
            <p:cNvCxnSpPr>
              <a:stCxn id="5" idx="2"/>
              <a:endCxn id="21" idx="0"/>
            </p:cNvCxnSpPr>
            <p:nvPr/>
          </p:nvCxnSpPr>
          <p:spPr>
            <a:xfrm rot="16200000" flipH="1">
              <a:off x="4416026" y="2639405"/>
              <a:ext cx="253746" cy="210113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순서도: 수행의 시작/종료 47"/>
            <p:cNvSpPr/>
            <p:nvPr/>
          </p:nvSpPr>
          <p:spPr>
            <a:xfrm>
              <a:off x="5094948" y="1834741"/>
              <a:ext cx="997032" cy="344384"/>
            </a:xfrm>
            <a:prstGeom prst="flowChartTerminator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dk1"/>
                  </a:solidFill>
                </a:rPr>
                <a:t>N</a:t>
              </a:r>
              <a:endParaRPr lang="ko-KR" altLang="en-US" sz="900" dirty="0">
                <a:solidFill>
                  <a:schemeClr val="dk1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6895977" y="3153399"/>
              <a:ext cx="1597232" cy="409698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/>
                <a:t>앞쪽 </a:t>
              </a:r>
              <a:r>
                <a:rPr lang="en-US" altLang="ko-KR" sz="900" dirty="0" smtClean="0"/>
                <a:t>5</a:t>
              </a:r>
              <a:r>
                <a:rPr lang="ko-KR" altLang="en-US" sz="900" dirty="0" smtClean="0"/>
                <a:t>자리 선택</a:t>
              </a:r>
              <a:endParaRPr lang="ko-KR" altLang="en-US" sz="900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4794848" y="3816843"/>
              <a:ext cx="1597232" cy="409698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/>
                <a:t>난이도 계산</a:t>
              </a:r>
              <a:endParaRPr lang="ko-KR" altLang="en-US" sz="900" dirty="0"/>
            </a:p>
          </p:txBody>
        </p:sp>
        <p:cxnSp>
          <p:nvCxnSpPr>
            <p:cNvPr id="24" name="꺾인 연결선 23"/>
            <p:cNvCxnSpPr>
              <a:stCxn id="20" idx="2"/>
              <a:endCxn id="21" idx="0"/>
            </p:cNvCxnSpPr>
            <p:nvPr/>
          </p:nvCxnSpPr>
          <p:spPr>
            <a:xfrm rot="5400000">
              <a:off x="6517156" y="2639406"/>
              <a:ext cx="253746" cy="2101129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꺾인 연결선 26"/>
            <p:cNvCxnSpPr>
              <a:stCxn id="4" idx="2"/>
              <a:endCxn id="20" idx="0"/>
            </p:cNvCxnSpPr>
            <p:nvPr/>
          </p:nvCxnSpPr>
          <p:spPr>
            <a:xfrm rot="16200000" flipH="1">
              <a:off x="6498127" y="1956933"/>
              <a:ext cx="291802" cy="2101129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직사각형 38"/>
            <p:cNvSpPr/>
            <p:nvPr/>
          </p:nvSpPr>
          <p:spPr>
            <a:xfrm>
              <a:off x="4794848" y="4499315"/>
              <a:ext cx="1597232" cy="409698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/>
                <a:t>나머지 자리 계산</a:t>
              </a:r>
              <a:endParaRPr lang="ko-KR" altLang="en-US" sz="900" dirty="0"/>
            </a:p>
          </p:txBody>
        </p:sp>
        <p:cxnSp>
          <p:nvCxnSpPr>
            <p:cNvPr id="58" name="직선 화살표 연결선 57"/>
            <p:cNvCxnSpPr>
              <a:stCxn id="4" idx="2"/>
              <a:endCxn id="6" idx="0"/>
            </p:cNvCxnSpPr>
            <p:nvPr/>
          </p:nvCxnSpPr>
          <p:spPr>
            <a:xfrm>
              <a:off x="5593464" y="2861597"/>
              <a:ext cx="0" cy="29180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/>
            <p:cNvCxnSpPr>
              <a:stCxn id="6" idx="2"/>
              <a:endCxn id="21" idx="0"/>
            </p:cNvCxnSpPr>
            <p:nvPr/>
          </p:nvCxnSpPr>
          <p:spPr>
            <a:xfrm>
              <a:off x="5593464" y="3563097"/>
              <a:ext cx="0" cy="2537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화살표 연결선 63"/>
            <p:cNvCxnSpPr>
              <a:stCxn id="21" idx="2"/>
              <a:endCxn id="39" idx="0"/>
            </p:cNvCxnSpPr>
            <p:nvPr/>
          </p:nvCxnSpPr>
          <p:spPr>
            <a:xfrm>
              <a:off x="5593464" y="4226541"/>
              <a:ext cx="0" cy="27277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직사각형 66"/>
            <p:cNvSpPr/>
            <p:nvPr/>
          </p:nvSpPr>
          <p:spPr>
            <a:xfrm>
              <a:off x="4794848" y="5181787"/>
              <a:ext cx="1597232" cy="409698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err="1" smtClean="0"/>
                <a:t>케이스별</a:t>
              </a:r>
              <a:r>
                <a:rPr lang="ko-KR" altLang="en-US" sz="900" dirty="0" smtClean="0"/>
                <a:t> 계산</a:t>
              </a:r>
              <a:r>
                <a:rPr lang="en-US" altLang="ko-KR" sz="900" dirty="0" smtClean="0"/>
                <a:t/>
              </a:r>
              <a:br>
                <a:rPr lang="en-US" altLang="ko-KR" sz="900" dirty="0" smtClean="0"/>
              </a:br>
              <a:r>
                <a:rPr lang="en-US" altLang="ko-KR" sz="900" dirty="0" smtClean="0"/>
                <a:t>(</a:t>
              </a:r>
              <a:r>
                <a:rPr lang="ko-KR" altLang="en-US" sz="900" dirty="0" smtClean="0"/>
                <a:t>난이도 </a:t>
              </a:r>
              <a:r>
                <a:rPr lang="en-US" altLang="ko-KR" sz="900" dirty="0" smtClean="0"/>
                <a:t>+ </a:t>
              </a:r>
              <a:r>
                <a:rPr lang="ko-KR" altLang="en-US" sz="900" dirty="0" smtClean="0"/>
                <a:t>나머지 자리</a:t>
              </a:r>
              <a:r>
                <a:rPr lang="en-US" altLang="ko-KR" sz="900" dirty="0" smtClean="0"/>
                <a:t>)</a:t>
              </a:r>
              <a:endParaRPr lang="ko-KR" altLang="en-US" sz="900" dirty="0"/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4794848" y="5864259"/>
              <a:ext cx="1597232" cy="409698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/>
                <a:t>최소값 선택</a:t>
              </a:r>
              <a:endParaRPr lang="ko-KR" altLang="en-US" sz="900" dirty="0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4794848" y="6546729"/>
              <a:ext cx="1597232" cy="409698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/>
                <a:t>끝</a:t>
              </a:r>
              <a:endParaRPr lang="ko-KR" altLang="en-US" sz="900" dirty="0"/>
            </a:p>
          </p:txBody>
        </p:sp>
        <p:cxnSp>
          <p:nvCxnSpPr>
            <p:cNvPr id="70" name="직선 화살표 연결선 69"/>
            <p:cNvCxnSpPr>
              <a:stCxn id="39" idx="2"/>
              <a:endCxn id="67" idx="0"/>
            </p:cNvCxnSpPr>
            <p:nvPr/>
          </p:nvCxnSpPr>
          <p:spPr>
            <a:xfrm>
              <a:off x="5593464" y="4909013"/>
              <a:ext cx="0" cy="27277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화살표 연결선 72"/>
            <p:cNvCxnSpPr>
              <a:stCxn id="67" idx="2"/>
              <a:endCxn id="68" idx="0"/>
            </p:cNvCxnSpPr>
            <p:nvPr/>
          </p:nvCxnSpPr>
          <p:spPr>
            <a:xfrm>
              <a:off x="5593464" y="5591485"/>
              <a:ext cx="0" cy="27277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화살표 연결선 75"/>
            <p:cNvCxnSpPr>
              <a:stCxn id="68" idx="2"/>
              <a:endCxn id="69" idx="0"/>
            </p:cNvCxnSpPr>
            <p:nvPr/>
          </p:nvCxnSpPr>
          <p:spPr>
            <a:xfrm>
              <a:off x="5593464" y="6273957"/>
              <a:ext cx="0" cy="2727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46752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1557</TotalTime>
  <Words>299</Words>
  <Application>Microsoft Office PowerPoint</Application>
  <PresentationFormat>와이드스크린</PresentationFormat>
  <Paragraphs>39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원주율 외우기</vt:lpstr>
      <vt:lpstr>Problem</vt:lpstr>
      <vt:lpstr>인증샷</vt:lpstr>
      <vt:lpstr>How to solve</vt:lpstr>
      <vt:lpstr>Sequence diagram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외발 뛰기</dc:title>
  <dc:creator>조규남</dc:creator>
  <cp:lastModifiedBy>조규남</cp:lastModifiedBy>
  <cp:revision>5</cp:revision>
  <dcterms:created xsi:type="dcterms:W3CDTF">2014-07-23T04:29:31Z</dcterms:created>
  <dcterms:modified xsi:type="dcterms:W3CDTF">2014-08-04T08:41:37Z</dcterms:modified>
</cp:coreProperties>
</file>