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42" r:id="rId5"/>
    <p:sldId id="373" r:id="rId6"/>
    <p:sldId id="359" r:id="rId7"/>
    <p:sldId id="375" r:id="rId8"/>
    <p:sldId id="376" r:id="rId9"/>
    <p:sldId id="377" r:id="rId10"/>
    <p:sldId id="382" r:id="rId11"/>
    <p:sldId id="378" r:id="rId12"/>
    <p:sldId id="380" r:id="rId13"/>
    <p:sldId id="384" r:id="rId14"/>
    <p:sldId id="385" r:id="rId15"/>
    <p:sldId id="383" r:id="rId16"/>
    <p:sldId id="372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95388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56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 death" userId="71d2191ac06c5295" providerId="LiveId" clId="{4582E597-9D03-45E6-A8C0-6E594C64F57B}"/>
    <pc:docChg chg="undo custSel modSld">
      <pc:chgData name="leon death" userId="71d2191ac06c5295" providerId="LiveId" clId="{4582E597-9D03-45E6-A8C0-6E594C64F57B}" dt="2025-09-01T21:14:34.695" v="29" actId="21"/>
      <pc:docMkLst>
        <pc:docMk/>
      </pc:docMkLst>
      <pc:sldChg chg="modSp mod">
        <pc:chgData name="leon death" userId="71d2191ac06c5295" providerId="LiveId" clId="{4582E597-9D03-45E6-A8C0-6E594C64F57B}" dt="2025-09-01T21:14:28.527" v="28" actId="21"/>
        <pc:sldMkLst>
          <pc:docMk/>
          <pc:sldMk cId="1397193754" sldId="373"/>
        </pc:sldMkLst>
        <pc:spChg chg="mod">
          <ac:chgData name="leon death" userId="71d2191ac06c5295" providerId="LiveId" clId="{4582E597-9D03-45E6-A8C0-6E594C64F57B}" dt="2025-09-01T21:10:32.421" v="3" actId="113"/>
          <ac:spMkLst>
            <pc:docMk/>
            <pc:sldMk cId="1397193754" sldId="373"/>
            <ac:spMk id="2" creationId="{E117F7C5-CBA2-9823-0CBA-5BD773998046}"/>
          </ac:spMkLst>
        </pc:spChg>
        <pc:spChg chg="mod">
          <ac:chgData name="leon death" userId="71d2191ac06c5295" providerId="LiveId" clId="{4582E597-9D03-45E6-A8C0-6E594C64F57B}" dt="2025-09-01T21:14:28.527" v="28" actId="21"/>
          <ac:spMkLst>
            <pc:docMk/>
            <pc:sldMk cId="1397193754" sldId="373"/>
            <ac:spMk id="12" creationId="{37E3BBEE-7A43-EFFC-C24C-7406B53AA57B}"/>
          </ac:spMkLst>
        </pc:spChg>
        <pc:spChg chg="mod">
          <ac:chgData name="leon death" userId="71d2191ac06c5295" providerId="LiveId" clId="{4582E597-9D03-45E6-A8C0-6E594C64F57B}" dt="2025-09-01T21:13:46.702" v="27" actId="20577"/>
          <ac:spMkLst>
            <pc:docMk/>
            <pc:sldMk cId="1397193754" sldId="373"/>
            <ac:spMk id="13" creationId="{FE0AA69D-75E2-5D69-6FD1-1757FA5534EB}"/>
          </ac:spMkLst>
        </pc:spChg>
        <pc:spChg chg="mod">
          <ac:chgData name="leon death" userId="71d2191ac06c5295" providerId="LiveId" clId="{4582E597-9D03-45E6-A8C0-6E594C64F57B}" dt="2025-09-01T21:12:34.572" v="16" actId="20577"/>
          <ac:spMkLst>
            <pc:docMk/>
            <pc:sldMk cId="1397193754" sldId="373"/>
            <ac:spMk id="15" creationId="{8572C6B3-D8B6-54EE-F73C-86BDABAD501E}"/>
          </ac:spMkLst>
        </pc:spChg>
      </pc:sldChg>
      <pc:sldChg chg="modSp mod">
        <pc:chgData name="leon death" userId="71d2191ac06c5295" providerId="LiveId" clId="{4582E597-9D03-45E6-A8C0-6E594C64F57B}" dt="2025-09-01T21:14:34.695" v="29" actId="21"/>
        <pc:sldMkLst>
          <pc:docMk/>
          <pc:sldMk cId="1962637282" sldId="375"/>
        </pc:sldMkLst>
        <pc:spChg chg="mod">
          <ac:chgData name="leon death" userId="71d2191ac06c5295" providerId="LiveId" clId="{4582E597-9D03-45E6-A8C0-6E594C64F57B}" dt="2025-09-01T21:14:34.695" v="29" actId="21"/>
          <ac:spMkLst>
            <pc:docMk/>
            <pc:sldMk cId="1962637282" sldId="375"/>
            <ac:spMk id="4" creationId="{74160DFF-2E7E-7A22-819A-C011020DFF0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A70294D3-938A-4126-8F93-6FB60A962897}" type="datetime1">
              <a:rPr lang="es-ES" smtClean="0"/>
              <a:t>01/09/2025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9E9D61A1-75D9-49F7-83EB-F5872642613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9CBBD5D1-7B93-4A65-AEEB-7931232AEEFE}" type="datetime1">
              <a:rPr lang="es-ES" smtClean="0"/>
              <a:t>01/09/2025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DEF75CB5-5666-5049-9AE0-38EFD385C21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EF75CB5-5666-5049-9AE0-38EFD385C21E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EF75CB5-5666-5049-9AE0-38EFD385C21E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EF75CB5-5666-5049-9AE0-38EFD385C21E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fld id="{DEF75CB5-5666-5049-9AE0-38EFD385C21E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es-ES"/>
              </a:pPr>
              <a:t>3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EF75CB5-5666-5049-9AE0-38EFD385C21E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EF75CB5-5666-5049-9AE0-38EFD385C21E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EF75CB5-5666-5049-9AE0-38EFD385C21E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8879C-8A71-C173-AF8B-4E7A49D12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32F4683-010D-38E4-B12D-2B6B882678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767155F-BBBA-328A-ED61-A260A294E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7C8B47-323B-5B08-C245-BED3A305B5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EF75CB5-5666-5049-9AE0-38EFD385C21E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0317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EF75CB5-5666-5049-9AE0-38EFD385C21E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EF75CB5-5666-5049-9AE0-38EFD385C21E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subtítu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es-ES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es-ES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9" name="Marcador de conteni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es-ES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 spc="0"/>
            </a:lvl4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es-ES" smtClean="0"/>
              <a:pPr rtl="0"/>
              <a:t>‹Nº›</a:t>
            </a:fld>
            <a:endParaRPr lang="es-ES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31200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es-ES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9" name="Marcador de conteni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es-ES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 spc="0"/>
            </a:lvl4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2" name="Marcador de posición de tabla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es-ES" sz="2400">
                <a:latin typeface="+mn-lt"/>
              </a:defRPr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es-ES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9" name="Marcador de conteni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es-ES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es-ES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es-ES" sz="1800" spc="0"/>
            </a:lvl4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ES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es-ES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es-ES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es-ES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es-ES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es-ES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posición de tabla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es-ES" sz="2400">
                <a:latin typeface="+mn-lt"/>
              </a:defRPr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8" name="Gráfico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</p:grpSp>
        <p:pic>
          <p:nvPicPr>
            <p:cNvPr id="4" name="Marcador de contenido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es-ES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es-ES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es-ES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es-ES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es-ES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es-ES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0" y="2679192"/>
            <a:ext cx="410565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es-ES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pic>
          <p:nvPicPr>
            <p:cNvPr id="6" name="Marcador de contenido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9" name="Gráfico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es-ES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es-ES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es-ES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es-ES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es-ES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es-ES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es-ES" sz="3200" cap="all" spc="3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es-ES" sz="2400" cap="all" spc="3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es-ES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2 columnas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es-ES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áfico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13" name="Gráfico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</p:grp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áfico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7" name="Gráfico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es-ES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pic>
          <p:nvPicPr>
            <p:cNvPr id="6" name="Imagen 5" descr="Espiral azul y púrpura&#10;&#10;Descripción generada automáticamente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áfico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12" name="Gráfico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13" name="Gráfico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áfico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10" name="Gráfico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</p:grpSp>
      </p:grp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es-ES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es-ES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21" name="Marcador de contenido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es-ES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áfico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Gráfico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Gráfico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es-ES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es-ES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es-ES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es-ES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es-ES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9" name="Marcador de conteni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es-ES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s-ES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es-ES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es-ES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es-ES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es-ES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es-ES"/>
            </a:defPPr>
          </a:lstStyle>
          <a:p>
            <a:r>
              <a:rPr lang="pt-BR" b="1" dirty="0"/>
              <a:t>Tótem Inteligente para </a:t>
            </a:r>
            <a:r>
              <a:rPr lang="pt-BR" b="1" dirty="0" err="1"/>
              <a:t>Retail</a:t>
            </a:r>
            <a:endParaRPr lang="pt-BR" dirty="0"/>
          </a:p>
        </p:txBody>
      </p:sp>
      <p:sp>
        <p:nvSpPr>
          <p:cNvPr id="9" name="Subtítulo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PRESENTACIÓN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E94C826-A9E5-766C-4F65-DF01DCA17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" y="90352"/>
            <a:ext cx="12191994" cy="878477"/>
          </a:xfrm>
        </p:spPr>
        <p:txBody>
          <a:bodyPr/>
          <a:lstStyle/>
          <a:p>
            <a:r>
              <a:rPr lang="es-ES" sz="2400" dirty="0"/>
              <a:t>Cronograma</a:t>
            </a:r>
            <a:endParaRPr lang="es-CL" sz="24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6BACAA-244E-732D-EA24-36BAD29E49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226175"/>
            <a:ext cx="2743200" cy="365125"/>
          </a:xfrm>
        </p:spPr>
        <p:txBody>
          <a:bodyPr/>
          <a:lstStyle/>
          <a:p>
            <a:pPr rtl="0"/>
            <a:fld id="{FE024F78-56A6-7740-B68D-8D4D026EDF3F}" type="slidenum">
              <a:rPr lang="es-ES" smtClean="0"/>
              <a:pPr rtl="0"/>
              <a:t>10</a:t>
            </a:fld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019FCE7-5435-A9D5-BCAC-150BCA561315}"/>
              </a:ext>
            </a:extLst>
          </p:cNvPr>
          <p:cNvSpPr txBox="1"/>
          <p:nvPr/>
        </p:nvSpPr>
        <p:spPr>
          <a:xfrm>
            <a:off x="1393371" y="1050111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CL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Análisis de Requisitos (Semanas 1-2)</a:t>
            </a:r>
            <a:endParaRPr lang="es-CL" sz="28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C9BDAF-77A8-5F9A-EA48-6CF55D2DFA49}"/>
              </a:ext>
            </a:extLst>
          </p:cNvPr>
          <p:cNvSpPr txBox="1"/>
          <p:nvPr/>
        </p:nvSpPr>
        <p:spPr>
          <a:xfrm>
            <a:off x="1393371" y="21412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Diseño del Sistema (Semanas 3-4)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ABAF929-1E22-EC0C-60A4-55D3B6023316}"/>
              </a:ext>
            </a:extLst>
          </p:cNvPr>
          <p:cNvSpPr txBox="1"/>
          <p:nvPr/>
        </p:nvSpPr>
        <p:spPr>
          <a:xfrm>
            <a:off x="1393371" y="32037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Implementación (Semanas 5-12)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8498FEE-670D-6CA7-C213-EBA59F708110}"/>
              </a:ext>
            </a:extLst>
          </p:cNvPr>
          <p:cNvSpPr txBox="1"/>
          <p:nvPr/>
        </p:nvSpPr>
        <p:spPr>
          <a:xfrm>
            <a:off x="1850571" y="43100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Integración y Pruebas (Semanas 13-15)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1E65A62-C5A1-1CF9-3A63-812BE529E326}"/>
              </a:ext>
            </a:extLst>
          </p:cNvPr>
          <p:cNvSpPr txBox="1"/>
          <p:nvPr/>
        </p:nvSpPr>
        <p:spPr>
          <a:xfrm>
            <a:off x="2503715" y="53428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Implementación y Documentación (Semanas 16-17)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265C1F7-A730-E1AA-C6D6-713935A25D0C}"/>
              </a:ext>
            </a:extLst>
          </p:cNvPr>
          <p:cNvSpPr txBox="1"/>
          <p:nvPr/>
        </p:nvSpPr>
        <p:spPr>
          <a:xfrm>
            <a:off x="5236028" y="62991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Presentación y Evaluación (Semana 18)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20D99E3-A540-5CA7-DBC0-7F624191A98E}"/>
              </a:ext>
            </a:extLst>
          </p:cNvPr>
          <p:cNvSpPr txBox="1"/>
          <p:nvPr/>
        </p:nvSpPr>
        <p:spPr>
          <a:xfrm>
            <a:off x="1393371" y="1432426"/>
            <a:ext cx="87956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</a:rPr>
              <a:t>Recopilación y documentación detallada de requisitos funcionales y no funcionales, definición de alcance, elaboración de casos de uso y establecimiento de criterios de aceptación.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C7AB9BA-E8DC-29B2-1C6A-F1E19E4826FB}"/>
              </a:ext>
            </a:extLst>
          </p:cNvPr>
          <p:cNvSpPr txBox="1"/>
          <p:nvPr/>
        </p:nvSpPr>
        <p:spPr>
          <a:xfrm>
            <a:off x="1393371" y="2524137"/>
            <a:ext cx="86650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 </a:t>
            </a:r>
            <a:r>
              <a:rPr lang="es-ES" sz="1600" dirty="0">
                <a:solidFill>
                  <a:schemeClr val="bg1"/>
                </a:solidFill>
              </a:rPr>
              <a:t>Diseño de la arquitectura software, modelado de bases de datos (OLTP y Data </a:t>
            </a:r>
            <a:r>
              <a:rPr lang="es-ES" sz="1600" dirty="0" err="1">
                <a:solidFill>
                  <a:schemeClr val="bg1"/>
                </a:solidFill>
              </a:rPr>
              <a:t>Warehouse</a:t>
            </a:r>
            <a:r>
              <a:rPr lang="es-ES" sz="1600" dirty="0">
                <a:solidFill>
                  <a:schemeClr val="bg1"/>
                </a:solidFill>
              </a:rPr>
              <a:t>), diseño de interfaces de usuario (</a:t>
            </a:r>
            <a:r>
              <a:rPr lang="es-ES" sz="1600" dirty="0" err="1">
                <a:solidFill>
                  <a:schemeClr val="bg1"/>
                </a:solidFill>
              </a:rPr>
              <a:t>wireframes</a:t>
            </a:r>
            <a:r>
              <a:rPr lang="es-ES" sz="1600" dirty="0">
                <a:solidFill>
                  <a:schemeClr val="bg1"/>
                </a:solidFill>
              </a:rPr>
              <a:t>) y especificación técnica de componentes y </a:t>
            </a:r>
            <a:r>
              <a:rPr lang="es-ES" sz="1600" dirty="0" err="1">
                <a:solidFill>
                  <a:schemeClr val="bg1"/>
                </a:solidFill>
              </a:rPr>
              <a:t>APIs</a:t>
            </a:r>
            <a:r>
              <a:rPr lang="es-ES" sz="1600" dirty="0">
                <a:solidFill>
                  <a:schemeClr val="bg1"/>
                </a:solidFill>
              </a:rPr>
              <a:t>.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1EE6021-F40B-5C71-5EFD-ECB921550556}"/>
              </a:ext>
            </a:extLst>
          </p:cNvPr>
          <p:cNvSpPr txBox="1"/>
          <p:nvPr/>
        </p:nvSpPr>
        <p:spPr>
          <a:xfrm>
            <a:off x="1393371" y="361584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</a:rPr>
              <a:t>Desarrollo de cada módulo por separado según las especificaciones de diseño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BAA1650-8AEB-3F00-40FF-0E36BB51B82D}"/>
              </a:ext>
            </a:extLst>
          </p:cNvPr>
          <p:cNvSpPr txBox="1"/>
          <p:nvPr/>
        </p:nvSpPr>
        <p:spPr>
          <a:xfrm>
            <a:off x="1850571" y="4565540"/>
            <a:ext cx="8915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Integración de todos los componentes, ejecución de pruebas unitarias, de integración, rendimiento y usabilidad. Corrección de errores.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CE34922-F096-6C60-9E09-C72F6C72BBEA}"/>
              </a:ext>
            </a:extLst>
          </p:cNvPr>
          <p:cNvSpPr txBox="1"/>
          <p:nvPr/>
        </p:nvSpPr>
        <p:spPr>
          <a:xfrm>
            <a:off x="2503715" y="5579844"/>
            <a:ext cx="82840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Preparación del entorno de demostración, elaboración de documentación técnica y manuales de usuario, configuración final.</a:t>
            </a:r>
            <a:endParaRPr lang="es-C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2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EFE955-CDFF-294A-54A4-C4CAAB4A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 a implantar</a:t>
            </a:r>
            <a:endParaRPr lang="es-CL" dirty="0"/>
          </a:p>
        </p:txBody>
      </p:sp>
      <p:pic>
        <p:nvPicPr>
          <p:cNvPr id="1030" name="Picture 6" descr="Introduction PostgreSQL | Arbin Instruments">
            <a:extLst>
              <a:ext uri="{FF2B5EF4-FFF2-40B4-BE49-F238E27FC236}">
                <a16:creationId xmlns:a16="http://schemas.microsoft.com/office/drawing/2014/main" id="{03F50451-0CF1-FC11-2E0A-3E2EB04F2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67841">
            <a:off x="477454" y="2319343"/>
            <a:ext cx="2412522" cy="254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astAPI · GitHub">
            <a:extLst>
              <a:ext uri="{FF2B5EF4-FFF2-40B4-BE49-F238E27FC236}">
                <a16:creationId xmlns:a16="http://schemas.microsoft.com/office/drawing/2014/main" id="{49BF5459-D548-B992-4F06-C29B0AC8C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161" y="2155344"/>
            <a:ext cx="1939865" cy="193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istoria de Python - Wikipedia, la enciclopedia libre">
            <a:extLst>
              <a:ext uri="{FF2B5EF4-FFF2-40B4-BE49-F238E27FC236}">
                <a16:creationId xmlns:a16="http://schemas.microsoft.com/office/drawing/2014/main" id="{D303AC35-EF76-B4F1-97EF-8BA835A40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629" y="2048817"/>
            <a:ext cx="2089935" cy="208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ediaPipe">
            <a:extLst>
              <a:ext uri="{FF2B5EF4-FFF2-40B4-BE49-F238E27FC236}">
                <a16:creationId xmlns:a16="http://schemas.microsoft.com/office/drawing/2014/main" id="{D095CEDA-39F1-47B0-0A77-0B357F656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0442">
            <a:off x="9450327" y="214422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lutter (@FlutterDev) / X">
            <a:extLst>
              <a:ext uri="{FF2B5EF4-FFF2-40B4-BE49-F238E27FC236}">
                <a16:creationId xmlns:a16="http://schemas.microsoft.com/office/drawing/2014/main" id="{BE246A35-55C9-E093-E7E9-2D68A07C3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871" y="4627326"/>
            <a:ext cx="1850571" cy="185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2" descr="PentappsPower Bi - Pentapps">
            <a:extLst>
              <a:ext uri="{FF2B5EF4-FFF2-40B4-BE49-F238E27FC236}">
                <a16:creationId xmlns:a16="http://schemas.microsoft.com/office/drawing/2014/main" id="{82472A95-41E6-3C93-17DC-4A5E1FE366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82" t="768" r="28678" b="16785"/>
          <a:stretch>
            <a:fillRect/>
          </a:stretch>
        </p:blipFill>
        <p:spPr bwMode="auto">
          <a:xfrm>
            <a:off x="7220096" y="2059141"/>
            <a:ext cx="2089936" cy="224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GitHub - Wikipedia, la enciclopedia libre">
            <a:extLst>
              <a:ext uri="{FF2B5EF4-FFF2-40B4-BE49-F238E27FC236}">
                <a16:creationId xmlns:a16="http://schemas.microsoft.com/office/drawing/2014/main" id="{5899A3C4-17D1-8CE2-9251-6B46FCEF6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56" y="4494489"/>
            <a:ext cx="1939865" cy="193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Postman Icons - Free Download in SVG, PNG">
            <a:extLst>
              <a:ext uri="{FF2B5EF4-FFF2-40B4-BE49-F238E27FC236}">
                <a16:creationId xmlns:a16="http://schemas.microsoft.com/office/drawing/2014/main" id="{DE8D58C7-BD6F-E49A-6CE3-35F5A5E15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988" y="4335356"/>
            <a:ext cx="2089935" cy="208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17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91A4F-99CB-A7DC-979C-D217E7025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46314"/>
            <a:ext cx="12191998" cy="1778726"/>
          </a:xfrm>
        </p:spPr>
        <p:txBody>
          <a:bodyPr/>
          <a:lstStyle/>
          <a:p>
            <a:r>
              <a:rPr lang="es-ES" dirty="0"/>
              <a:t>Conclusión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AD35801-44CA-F1A2-8232-C5CFC5317E3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226175"/>
            <a:ext cx="2743200" cy="365125"/>
          </a:xfrm>
        </p:spPr>
        <p:txBody>
          <a:bodyPr/>
          <a:lstStyle/>
          <a:p>
            <a:pPr rtl="0"/>
            <a:fld id="{FE024F78-56A6-7740-B68D-8D4D026EDF3F}" type="slidenum">
              <a:rPr lang="es-ES" smtClean="0"/>
              <a:pPr rtl="0"/>
              <a:t>12</a:t>
            </a:fld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88582D-C6F0-2E43-58F8-B208F32D441D}"/>
              </a:ext>
            </a:extLst>
          </p:cNvPr>
          <p:cNvSpPr txBox="1"/>
          <p:nvPr/>
        </p:nvSpPr>
        <p:spPr>
          <a:xfrm>
            <a:off x="762000" y="2551837"/>
            <a:ext cx="106571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El proyecto APT "Tótem Inteligente de Recomendación para </a:t>
            </a:r>
            <a:r>
              <a:rPr lang="es-ES" dirty="0" err="1">
                <a:solidFill>
                  <a:schemeClr val="bg1"/>
                </a:solidFill>
              </a:rPr>
              <a:t>Retail</a:t>
            </a:r>
            <a:r>
              <a:rPr lang="es-ES" dirty="0">
                <a:solidFill>
                  <a:schemeClr val="bg1"/>
                </a:solidFill>
              </a:rPr>
              <a:t>" representa una iniciativa tecnológicamente robusta y metódicamente estructurada, desarrollada bajo un enfoque de ciclo de vida tradicional (</a:t>
            </a:r>
            <a:r>
              <a:rPr lang="es-ES" dirty="0" err="1">
                <a:solidFill>
                  <a:schemeClr val="bg1"/>
                </a:solidFill>
              </a:rPr>
              <a:t>Waterfall</a:t>
            </a:r>
            <a:r>
              <a:rPr lang="es-ES" dirty="0">
                <a:solidFill>
                  <a:schemeClr val="bg1"/>
                </a:solidFill>
              </a:rPr>
              <a:t>) que garantizó una planificación rigurosa y una ejecución secuencial y disciplinada.</a:t>
            </a:r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63EBB71-C4FB-DC03-ACAC-E4E0D592FB88}"/>
              </a:ext>
            </a:extLst>
          </p:cNvPr>
          <p:cNvSpPr txBox="1"/>
          <p:nvPr/>
        </p:nvSpPr>
        <p:spPr>
          <a:xfrm>
            <a:off x="1861457" y="3752166"/>
            <a:ext cx="98951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Mediante la integración de visión por computadora, procesamiento de lenguaje natural y </a:t>
            </a:r>
            <a:r>
              <a:rPr lang="es-ES" dirty="0" err="1">
                <a:solidFill>
                  <a:schemeClr val="bg1"/>
                </a:solidFill>
              </a:rPr>
              <a:t>business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intelligence</a:t>
            </a:r>
            <a:r>
              <a:rPr lang="es-ES" dirty="0">
                <a:solidFill>
                  <a:schemeClr val="bg1"/>
                </a:solidFill>
              </a:rPr>
              <a:t>, el equipo lograra materializar un prototipo funcional que demuestra cómo la tecnología puede enriquecer la experiencia del cliente en entornos </a:t>
            </a:r>
            <a:r>
              <a:rPr lang="es-ES" dirty="0" err="1">
                <a:solidFill>
                  <a:schemeClr val="bg1"/>
                </a:solidFill>
              </a:rPr>
              <a:t>retail</a:t>
            </a:r>
            <a:r>
              <a:rPr lang="es-ES" dirty="0">
                <a:solidFill>
                  <a:schemeClr val="bg1"/>
                </a:solidFill>
              </a:rPr>
              <a:t> físicos.</a:t>
            </a:r>
            <a:endParaRPr lang="es-C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278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4800" dirty="0"/>
              <a:t>Gracias</a:t>
            </a:r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Leonardo Pavez</a:t>
            </a:r>
          </a:p>
          <a:p>
            <a:pPr rtl="0"/>
            <a:r>
              <a:rPr lang="es-ES" dirty="0"/>
              <a:t>Julián Martínez</a:t>
            </a:r>
          </a:p>
          <a:p>
            <a:pPr rtl="0"/>
            <a:r>
              <a:rPr lang="es-ES" dirty="0"/>
              <a:t>Sebastián Tapia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73805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b="1" dirty="0"/>
              <a:t>Equipo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FE024F78-56A6-7740-B68D-8D4D026EDF3F}" type="slidenum">
              <a:rPr lang="es-ES" smtClean="0"/>
              <a:pPr rtl="0"/>
              <a:t>2</a:t>
            </a:fld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7E3BBEE-7A43-EFFC-C24C-7406B53AA57B}"/>
              </a:ext>
            </a:extLst>
          </p:cNvPr>
          <p:cNvSpPr txBox="1"/>
          <p:nvPr/>
        </p:nvSpPr>
        <p:spPr>
          <a:xfrm>
            <a:off x="8366408" y="1809325"/>
            <a:ext cx="321128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s-ES" b="1" u="sng" dirty="0">
                <a:solidFill>
                  <a:schemeClr val="bg1"/>
                </a:solidFill>
                <a:cs typeface="Calibri" panose="020F0502020204030204" pitchFamily="34" charset="0"/>
              </a:rPr>
              <a:t>Sebastián Tapia</a:t>
            </a:r>
          </a:p>
          <a:p>
            <a:pPr>
              <a:buClr>
                <a:schemeClr val="tx1"/>
              </a:buClr>
            </a:pPr>
            <a:endParaRPr lang="es-ES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br>
              <a:rPr lang="es-ES" b="1" dirty="0">
                <a:solidFill>
                  <a:schemeClr val="bg1"/>
                </a:solidFill>
                <a:cs typeface="Calibri" panose="020F0502020204030204" pitchFamily="34" charset="0"/>
              </a:rPr>
            </a:br>
            <a:r>
              <a:rPr lang="es-ES" dirty="0">
                <a:solidFill>
                  <a:schemeClr val="bg1"/>
                </a:solidFill>
                <a:cs typeface="Calibri" panose="020F0502020204030204" pitchFamily="34" charset="0"/>
              </a:rPr>
              <a:t>Desarrolla e integra los modelos de visión por computadora para la detección de atributos, así como el sistema de reconocimiento y comprensión de voz. </a:t>
            </a:r>
            <a:endPara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E0AA69D-75E2-5D69-6FD1-1757FA5534EB}"/>
              </a:ext>
            </a:extLst>
          </p:cNvPr>
          <p:cNvSpPr txBox="1"/>
          <p:nvPr/>
        </p:nvSpPr>
        <p:spPr>
          <a:xfrm>
            <a:off x="4490357" y="1799667"/>
            <a:ext cx="321128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s-ES" b="1" u="sng" dirty="0">
                <a:solidFill>
                  <a:schemeClr val="bg1"/>
                </a:solidFill>
                <a:cs typeface="Calibri" panose="020F0502020204030204" pitchFamily="34" charset="0"/>
              </a:rPr>
              <a:t>Leonardo Pavez</a:t>
            </a:r>
          </a:p>
          <a:p>
            <a:pPr>
              <a:buClr>
                <a:schemeClr val="tx1"/>
              </a:buClr>
            </a:pPr>
            <a:endParaRPr lang="es-ES" b="1" u="sng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endParaRPr lang="es-ES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r>
              <a:rPr lang="es-ES" dirty="0">
                <a:solidFill>
                  <a:schemeClr val="bg1"/>
                </a:solidFill>
                <a:ea typeface="Arial"/>
                <a:cs typeface="Calibri" panose="020F0502020204030204" pitchFamily="34" charset="0"/>
                <a:sym typeface="Arial"/>
              </a:rPr>
              <a:t>Desarrolla la interfaz en </a:t>
            </a:r>
            <a:r>
              <a:rPr lang="es-ES" dirty="0" err="1">
                <a:solidFill>
                  <a:schemeClr val="bg1"/>
                </a:solidFill>
                <a:ea typeface="Arial"/>
                <a:cs typeface="Calibri" panose="020F0502020204030204" pitchFamily="34" charset="0"/>
                <a:sym typeface="Arial"/>
              </a:rPr>
              <a:t>Flutter</a:t>
            </a:r>
            <a:r>
              <a:rPr lang="es-ES" dirty="0">
                <a:solidFill>
                  <a:schemeClr val="bg1"/>
                </a:solidFill>
                <a:ea typeface="Arial"/>
                <a:cs typeface="Calibri" panose="020F0502020204030204" pitchFamily="34" charset="0"/>
                <a:sym typeface="Arial"/>
              </a:rPr>
              <a:t>, asegura una integración fluida con los servicios </a:t>
            </a:r>
            <a:r>
              <a:rPr lang="es-ES" dirty="0" err="1">
                <a:solidFill>
                  <a:schemeClr val="bg1"/>
                </a:solidFill>
                <a:ea typeface="Arial"/>
                <a:cs typeface="Calibri" panose="020F0502020204030204" pitchFamily="34" charset="0"/>
                <a:sym typeface="Arial"/>
              </a:rPr>
              <a:t>backend</a:t>
            </a:r>
            <a:r>
              <a:rPr lang="es-ES" dirty="0">
                <a:solidFill>
                  <a:schemeClr val="bg1"/>
                </a:solidFill>
                <a:ea typeface="Arial"/>
                <a:cs typeface="Calibri" panose="020F0502020204030204" pitchFamily="34" charset="0"/>
                <a:sym typeface="Arial"/>
              </a:rPr>
              <a:t> y construye el </a:t>
            </a:r>
            <a:r>
              <a:rPr lang="es-ES" dirty="0" err="1">
                <a:solidFill>
                  <a:schemeClr val="bg1"/>
                </a:solidFill>
                <a:ea typeface="Arial"/>
                <a:cs typeface="Calibri" panose="020F0502020204030204" pitchFamily="34" charset="0"/>
                <a:sym typeface="Arial"/>
              </a:rPr>
              <a:t>dashboard</a:t>
            </a:r>
            <a:r>
              <a:rPr lang="es-ES" dirty="0">
                <a:solidFill>
                  <a:schemeClr val="bg1"/>
                </a:solidFill>
                <a:ea typeface="Arial"/>
                <a:cs typeface="Calibri" panose="020F0502020204030204" pitchFamily="34" charset="0"/>
                <a:sym typeface="Arial"/>
              </a:rPr>
              <a:t> de Business </a:t>
            </a:r>
            <a:r>
              <a:rPr lang="es-ES" dirty="0" err="1">
                <a:solidFill>
                  <a:schemeClr val="bg1"/>
                </a:solidFill>
                <a:ea typeface="Arial"/>
                <a:cs typeface="Calibri" panose="020F0502020204030204" pitchFamily="34" charset="0"/>
                <a:sym typeface="Arial"/>
              </a:rPr>
              <a:t>Intelligence</a:t>
            </a:r>
            <a:r>
              <a:rPr lang="es-ES" dirty="0">
                <a:solidFill>
                  <a:schemeClr val="bg1"/>
                </a:solidFill>
                <a:ea typeface="Arial"/>
                <a:cs typeface="Calibri" panose="020F0502020204030204" pitchFamily="34" charset="0"/>
                <a:sym typeface="Arial"/>
              </a:rPr>
              <a:t>.</a:t>
            </a:r>
            <a:endPara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572C6B3-D8B6-54EE-F73C-86BDABAD501E}"/>
              </a:ext>
            </a:extLst>
          </p:cNvPr>
          <p:cNvSpPr txBox="1"/>
          <p:nvPr/>
        </p:nvSpPr>
        <p:spPr>
          <a:xfrm>
            <a:off x="788479" y="1809325"/>
            <a:ext cx="30371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s-ES" b="1" u="sng" dirty="0">
                <a:solidFill>
                  <a:schemeClr val="bg1"/>
                </a:solidFill>
                <a:cs typeface="Calibri" panose="020F0502020204030204" pitchFamily="34" charset="0"/>
              </a:rPr>
              <a:t>Julián Martínez</a:t>
            </a:r>
          </a:p>
          <a:p>
            <a:pPr>
              <a:buClr>
                <a:schemeClr val="tx1"/>
              </a:buClr>
            </a:pPr>
            <a:endParaRPr lang="es-ES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b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solidFill>
                  <a:schemeClr val="bg1"/>
                </a:solidFill>
              </a:rPr>
              <a:t>asume la responsabilidad de construir los cimientos del sistema, infraestructura central que incluye la API con </a:t>
            </a:r>
            <a:r>
              <a:rPr lang="es-ES" dirty="0" err="1">
                <a:solidFill>
                  <a:schemeClr val="bg1"/>
                </a:solidFill>
              </a:rPr>
              <a:t>FastAPI</a:t>
            </a:r>
            <a:r>
              <a:rPr lang="es-ES" dirty="0">
                <a:solidFill>
                  <a:schemeClr val="bg1"/>
                </a:solidFill>
              </a:rPr>
              <a:t>, Gestión de la base de datos PostgreSQL y los procesos ETL.</a:t>
            </a:r>
            <a:endParaRPr lang="es-E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451304"/>
            <a:ext cx="4466502" cy="193686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Agenda</a:t>
            </a:r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2701016"/>
            <a:ext cx="4466504" cy="3971927"/>
          </a:xfrm>
        </p:spPr>
        <p:txBody>
          <a:bodyPr rtlCol="0" anchor="t"/>
          <a:lstStyle>
            <a:defPPr>
              <a:defRPr lang="es-ES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dirty="0"/>
              <a:t>Contexto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dirty="0"/>
              <a:t>Objetivo General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dirty="0"/>
              <a:t>Objetivo Específicos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dirty="0"/>
              <a:t>Alcance del Proyecto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dirty="0"/>
              <a:t>Metodología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dirty="0"/>
              <a:t>Cronograma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dirty="0"/>
              <a:t>Tecnologías a usar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dirty="0"/>
              <a:t>Conclusión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Contexto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180339"/>
            <a:ext cx="7533781" cy="3676649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CL" dirty="0"/>
              <a:t>El proyecto aborda el desafío de modernización del </a:t>
            </a:r>
            <a:r>
              <a:rPr lang="es-CL" dirty="0" err="1"/>
              <a:t>retail</a:t>
            </a:r>
            <a:r>
              <a:rPr lang="es-CL" dirty="0"/>
              <a:t> físico chileno, específicamente la necesidad de mejorar la experiencia del cliente en tiendas mediante tecnologías de interacción avanzadas.</a:t>
            </a:r>
          </a:p>
          <a:p>
            <a:r>
              <a:rPr lang="es-CL" dirty="0"/>
              <a:t>Esta problemática afecta directamente a consumidores que buscan experiencias de compra más ágiles y personalizadas, así como a </a:t>
            </a:r>
            <a:r>
              <a:rPr lang="es-CL" dirty="0" err="1"/>
              <a:t>retailers</a:t>
            </a:r>
            <a:r>
              <a:rPr lang="es-CL" dirty="0"/>
              <a:t> que necesitan aumentar la eficiencia operacional y la conversión de ventas. 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FE024F78-56A6-7740-B68D-8D4D026EDF3F}" type="slidenum">
              <a:rPr lang="es-ES" smtClean="0"/>
              <a:pPr rtl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r>
              <a:rPr lang="es-ES" dirty="0"/>
              <a:t>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3814" y="2795492"/>
            <a:ext cx="4466504" cy="3405187"/>
          </a:xfrm>
        </p:spPr>
        <p:txBody>
          <a:bodyPr rtlCol="0"/>
          <a:lstStyle>
            <a:defPPr>
              <a:defRPr lang="es-ES"/>
            </a:defPPr>
          </a:lstStyle>
          <a:p>
            <a:pPr marL="457200" lvl="1" indent="0">
              <a:buNone/>
            </a:pPr>
            <a:r>
              <a:rPr lang="es-ES" dirty="0"/>
              <a:t>Desarrollar e implementar un prototipo funcional de </a:t>
            </a:r>
            <a:r>
              <a:rPr lang="es-ES" b="1" dirty="0"/>
              <a:t>tótem inteligente para </a:t>
            </a:r>
            <a:r>
              <a:rPr lang="es-ES" b="1" dirty="0" err="1"/>
              <a:t>retail</a:t>
            </a:r>
            <a:r>
              <a:rPr lang="es-ES" dirty="0"/>
              <a:t> que integre tecnologías de inteligencia artificial (visión por computador y procesamiento de lenguaje natural) para personalizar la experiencia del cliente, junto con un </a:t>
            </a:r>
            <a:r>
              <a:rPr lang="es-ES" dirty="0" err="1"/>
              <a:t>backend</a:t>
            </a:r>
            <a:r>
              <a:rPr lang="es-ES" dirty="0"/>
              <a:t> escalable y un sistema de Business </a:t>
            </a:r>
            <a:r>
              <a:rPr lang="es-ES" dirty="0" err="1"/>
              <a:t>Intelligence</a:t>
            </a:r>
            <a:r>
              <a:rPr lang="es-ES" dirty="0"/>
              <a:t> para el análisis de datos.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226175"/>
            <a:ext cx="274320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FE024F78-56A6-7740-B68D-8D4D026EDF3F}" type="slidenum">
              <a:rPr lang="es-ES" smtClean="0"/>
              <a:pPr rtl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Objetivos específicos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447800" y="2474811"/>
            <a:ext cx="4940300" cy="4116512"/>
          </a:xfrm>
        </p:spPr>
        <p:txBody>
          <a:bodyPr rtlCol="0"/>
          <a:lstStyle>
            <a:defPPr>
              <a:defRPr lang="es-ES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1600" dirty="0">
                <a:cs typeface="Arial" panose="020B0604020202020204" pitchFamily="34" charset="0"/>
              </a:rPr>
              <a:t>Diseño e Implementación de Base de Datos:</a:t>
            </a:r>
          </a:p>
          <a:p>
            <a:pPr rtl="0"/>
            <a:endParaRPr lang="es-ES" sz="1600" dirty="0">
              <a:cs typeface="Arial" panose="020B0604020202020204" pitchFamily="34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s-ES" sz="1600" dirty="0">
              <a:cs typeface="Arial" panose="020B0604020202020204" pitchFamily="34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s-ES" sz="1600" dirty="0">
              <a:cs typeface="Arial" panose="020B0604020202020204" pitchFamily="34" charset="0"/>
            </a:endParaRPr>
          </a:p>
          <a:p>
            <a:pPr rtl="0"/>
            <a:endParaRPr lang="es-ES" sz="1600" dirty="0">
              <a:cs typeface="Arial" panose="020B0604020202020204" pitchFamily="34" charset="0"/>
            </a:endParaRPr>
          </a:p>
          <a:p>
            <a:pPr rtl="0"/>
            <a:endParaRPr lang="es-ES" sz="1600" dirty="0">
              <a:cs typeface="Arial" panose="020B0604020202020204" pitchFamily="34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1600" dirty="0">
                <a:cs typeface="Arial" panose="020B0604020202020204" pitchFamily="34" charset="0"/>
              </a:rPr>
              <a:t>Desarrollo del </a:t>
            </a:r>
            <a:r>
              <a:rPr lang="es-ES" sz="1600" dirty="0" err="1">
                <a:cs typeface="Arial" panose="020B0604020202020204" pitchFamily="34" charset="0"/>
              </a:rPr>
              <a:t>Backend</a:t>
            </a:r>
            <a:r>
              <a:rPr lang="es-ES" sz="1600" dirty="0">
                <a:cs typeface="Arial" panose="020B0604020202020204" pitchFamily="34" charset="0"/>
              </a:rPr>
              <a:t> y Servicios: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CEF9FB7-E2B5-AD9B-8F5E-9C369E4BADC7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5883159" y="2511222"/>
            <a:ext cx="4940300" cy="203900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cs typeface="Calibri" panose="020F0502020204030204" pitchFamily="34" charset="0"/>
              </a:rPr>
              <a:t>Diseñar e implementar el modelo de datos transaccional (OLTP) para la gestión de operaciones en tiempo real.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cs typeface="Calibri" panose="020F0502020204030204" pitchFamily="34" charset="0"/>
              </a:rPr>
              <a:t>Diseñar e implementar el modelo dimensional (Kimball) para el Data </a:t>
            </a:r>
            <a:r>
              <a:rPr lang="es-ES" sz="1600" dirty="0" err="1">
                <a:cs typeface="Calibri" panose="020F0502020204030204" pitchFamily="34" charset="0"/>
              </a:rPr>
              <a:t>Warehouse</a:t>
            </a:r>
            <a:r>
              <a:rPr lang="es-ES" sz="1600" dirty="0">
                <a:cs typeface="Calibri" panose="020F0502020204030204" pitchFamily="34" charset="0"/>
              </a:rPr>
              <a:t> y el análisis de métricas.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E024F78-56A6-7740-B68D-8D4D026EDF3F}" type="slidenum">
              <a:rPr lang="es-ES" smtClean="0"/>
              <a:pPr rtl="0"/>
              <a:t>6</a:t>
            </a:fld>
            <a:endParaRPr lang="es-ES" dirty="0"/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C9267825-544B-CA40-521A-9F100CDA341D}"/>
              </a:ext>
            </a:extLst>
          </p:cNvPr>
          <p:cNvSpPr txBox="1">
            <a:spLocks/>
          </p:cNvSpPr>
          <p:nvPr/>
        </p:nvSpPr>
        <p:spPr>
          <a:xfrm>
            <a:off x="5047909" y="4964526"/>
            <a:ext cx="4940300" cy="14442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es-ES"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6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s-ES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cs typeface="Calibri" panose="020F0502020204030204" pitchFamily="34" charset="0"/>
              </a:rPr>
              <a:t>Desarrollar los servicios </a:t>
            </a:r>
            <a:r>
              <a:rPr lang="es-ES" sz="1600" dirty="0" err="1">
                <a:cs typeface="Calibri" panose="020F0502020204030204" pitchFamily="34" charset="0"/>
              </a:rPr>
              <a:t>backend</a:t>
            </a:r>
            <a:r>
              <a:rPr lang="es-ES" sz="1600" dirty="0">
                <a:cs typeface="Calibri" panose="020F0502020204030204" pitchFamily="34" charset="0"/>
              </a:rPr>
              <a:t> en </a:t>
            </a:r>
            <a:r>
              <a:rPr lang="es-ES" sz="1600" dirty="0" err="1">
                <a:cs typeface="Calibri" panose="020F0502020204030204" pitchFamily="34" charset="0"/>
              </a:rPr>
              <a:t>FastAPI</a:t>
            </a:r>
            <a:r>
              <a:rPr lang="es-ES" sz="1600" dirty="0">
                <a:cs typeface="Calibri" panose="020F0502020204030204" pitchFamily="34" charset="0"/>
              </a:rPr>
              <a:t> para la detección por visión artificial, el procesamiento de voz y el sistema de recomendaciones.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cs typeface="Calibri" panose="020F0502020204030204" pitchFamily="34" charset="0"/>
              </a:rPr>
              <a:t>Implementar algoritmos de </a:t>
            </a:r>
            <a:r>
              <a:rPr lang="es-ES" sz="1600" dirty="0" err="1">
                <a:cs typeface="Calibri" panose="020F0502020204030204" pitchFamily="34" charset="0"/>
              </a:rPr>
              <a:t>computer</a:t>
            </a:r>
            <a:r>
              <a:rPr lang="es-ES" sz="1600" dirty="0">
                <a:cs typeface="Calibri" panose="020F0502020204030204" pitchFamily="34" charset="0"/>
              </a:rPr>
              <a:t> </a:t>
            </a:r>
            <a:r>
              <a:rPr lang="es-ES" sz="1600" dirty="0" err="1">
                <a:cs typeface="Calibri" panose="020F0502020204030204" pitchFamily="34" charset="0"/>
              </a:rPr>
              <a:t>vision</a:t>
            </a:r>
            <a:r>
              <a:rPr lang="es-ES" sz="1600" dirty="0">
                <a:cs typeface="Calibri" panose="020F0502020204030204" pitchFamily="34" charset="0"/>
              </a:rPr>
              <a:t> para la detección de prendas, colores y rango etario.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39078-71A5-5BB6-C651-8D5AD37E2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31124-E7CC-8529-2C80-897C76BF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Objetivos específicos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5E5212-2D35-2A89-7ABA-88BD6047F93C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447800" y="2102410"/>
            <a:ext cx="5627914" cy="41165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Integración de Inteligencia Artificial: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  <a:p>
            <a:br>
              <a:rPr lang="es-CL" dirty="0"/>
            </a:br>
            <a:endParaRPr lang="es-CL" dirty="0"/>
          </a:p>
          <a:p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Desarrollo de </a:t>
            </a:r>
            <a:r>
              <a:rPr lang="es-ES" dirty="0" err="1"/>
              <a:t>Frontend</a:t>
            </a:r>
            <a:r>
              <a:rPr lang="es-ES" dirty="0"/>
              <a:t> y Experiencia de Usuario: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68C66A-C83C-EF42-F762-00BB0B4F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E024F78-56A6-7740-B68D-8D4D026EDF3F}" type="slidenum">
              <a:rPr lang="es-ES" smtClean="0"/>
              <a:pPr rtl="0"/>
              <a:t>7</a:t>
            </a:fld>
            <a:endParaRPr lang="es-ES" dirty="0"/>
          </a:p>
        </p:txBody>
      </p:sp>
      <p:sp>
        <p:nvSpPr>
          <p:cNvPr id="8" name="Marcador de contenido 6">
            <a:extLst>
              <a:ext uri="{FF2B5EF4-FFF2-40B4-BE49-F238E27FC236}">
                <a16:creationId xmlns:a16="http://schemas.microsoft.com/office/drawing/2014/main" id="{BFA2EB34-BD44-FEDE-058B-9C3FDBC7BE4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5469502" y="2616701"/>
            <a:ext cx="4940300" cy="203900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cs typeface="Calibri" panose="020F0502020204030204" pitchFamily="34" charset="0"/>
              </a:rPr>
              <a:t>Integrar un sistema de </a:t>
            </a:r>
            <a:r>
              <a:rPr lang="es-ES" sz="1600" dirty="0" err="1">
                <a:cs typeface="Calibri" panose="020F0502020204030204" pitchFamily="34" charset="0"/>
              </a:rPr>
              <a:t>speech-to-text</a:t>
            </a:r>
            <a:r>
              <a:rPr lang="es-ES" sz="1600" dirty="0">
                <a:cs typeface="Calibri" panose="020F0502020204030204" pitchFamily="34" charset="0"/>
              </a:rPr>
              <a:t> (ASR) para el reconocimiento de comandos de voz en español.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cs typeface="Calibri" panose="020F0502020204030204" pitchFamily="34" charset="0"/>
              </a:rPr>
              <a:t>Implementar un sistema de recomendación de productos basado en las características detectadas del cliente.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Marcador de contenido 6">
            <a:extLst>
              <a:ext uri="{FF2B5EF4-FFF2-40B4-BE49-F238E27FC236}">
                <a16:creationId xmlns:a16="http://schemas.microsoft.com/office/drawing/2014/main" id="{9B89E006-0281-EA79-6484-D02C42DCD219}"/>
              </a:ext>
            </a:extLst>
          </p:cNvPr>
          <p:cNvSpPr txBox="1">
            <a:spLocks/>
          </p:cNvSpPr>
          <p:nvPr/>
        </p:nvSpPr>
        <p:spPr>
          <a:xfrm>
            <a:off x="6821145" y="4732633"/>
            <a:ext cx="4940300" cy="2039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es-ES"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6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es-ES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cs typeface="Calibri" panose="020F0502020204030204" pitchFamily="34" charset="0"/>
              </a:rPr>
              <a:t>Desarrollar la interfaz de usuario en </a:t>
            </a:r>
            <a:r>
              <a:rPr lang="es-ES" sz="1600" dirty="0" err="1">
                <a:cs typeface="Calibri" panose="020F0502020204030204" pitchFamily="34" charset="0"/>
              </a:rPr>
              <a:t>Flutter</a:t>
            </a:r>
            <a:r>
              <a:rPr lang="es-ES" sz="1600" dirty="0">
                <a:cs typeface="Calibri" panose="020F0502020204030204" pitchFamily="34" charset="0"/>
              </a:rPr>
              <a:t> Web, optimizada para modo </a:t>
            </a:r>
            <a:r>
              <a:rPr lang="es-ES" sz="1600" dirty="0" err="1">
                <a:cs typeface="Calibri" panose="020F0502020204030204" pitchFamily="34" charset="0"/>
              </a:rPr>
              <a:t>retail</a:t>
            </a:r>
            <a:r>
              <a:rPr lang="es-ES" sz="1600" dirty="0">
                <a:cs typeface="Calibri" panose="020F0502020204030204" pitchFamily="34" charset="0"/>
              </a:rPr>
              <a:t> y pantalla táctil.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124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 noProof="0" dirty="0"/>
              <a:t>Alcance del proyecto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>
              <a:spcAft>
                <a:spcPts val="600"/>
              </a:spcAft>
            </a:pPr>
            <a:fld id="{FE024F78-56A6-7740-B68D-8D4D026EDF3F}" type="slidenum">
              <a:rPr lang="es-ES" smtClean="0"/>
              <a:pPr rtl="0">
                <a:spcAft>
                  <a:spcPts val="600"/>
                </a:spcAft>
              </a:pPr>
              <a:t>8</a:t>
            </a:fld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146C3327-A63A-3B27-6B53-6F9F81FA4153}"/>
              </a:ext>
            </a:extLst>
          </p:cNvPr>
          <p:cNvSpPr/>
          <p:nvPr/>
        </p:nvSpPr>
        <p:spPr>
          <a:xfrm>
            <a:off x="733562" y="2309586"/>
            <a:ext cx="3363686" cy="17308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72AC223-9AEB-7421-3B95-F0A1381E4651}"/>
              </a:ext>
            </a:extLst>
          </p:cNvPr>
          <p:cNvSpPr/>
          <p:nvPr/>
        </p:nvSpPr>
        <p:spPr>
          <a:xfrm>
            <a:off x="4306524" y="2309586"/>
            <a:ext cx="3363686" cy="17308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BF070F6-835C-A2AD-AB4D-E6BBE16E12BE}"/>
              </a:ext>
            </a:extLst>
          </p:cNvPr>
          <p:cNvSpPr/>
          <p:nvPr/>
        </p:nvSpPr>
        <p:spPr>
          <a:xfrm>
            <a:off x="7885477" y="2309586"/>
            <a:ext cx="3363686" cy="17308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172FB09-1028-9AFE-E19C-A8D6EB546E8E}"/>
              </a:ext>
            </a:extLst>
          </p:cNvPr>
          <p:cNvSpPr/>
          <p:nvPr/>
        </p:nvSpPr>
        <p:spPr>
          <a:xfrm>
            <a:off x="733562" y="4267892"/>
            <a:ext cx="3363686" cy="17308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69FF62E-3628-FA58-CD88-6A372C4033F0}"/>
              </a:ext>
            </a:extLst>
          </p:cNvPr>
          <p:cNvSpPr/>
          <p:nvPr/>
        </p:nvSpPr>
        <p:spPr>
          <a:xfrm>
            <a:off x="4306524" y="4267892"/>
            <a:ext cx="3363686" cy="17308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3BEC032-0492-3B6C-829D-63B10834CCD6}"/>
              </a:ext>
            </a:extLst>
          </p:cNvPr>
          <p:cNvSpPr/>
          <p:nvPr/>
        </p:nvSpPr>
        <p:spPr>
          <a:xfrm>
            <a:off x="7885477" y="4267892"/>
            <a:ext cx="3363686" cy="17308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302B299E-7CE8-2B8C-C206-7A3823481BD7}"/>
              </a:ext>
            </a:extLst>
          </p:cNvPr>
          <p:cNvSpPr/>
          <p:nvPr/>
        </p:nvSpPr>
        <p:spPr>
          <a:xfrm>
            <a:off x="885962" y="2461986"/>
            <a:ext cx="3363686" cy="173082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/>
              <a:t>Visión por computadora</a:t>
            </a:r>
            <a:endParaRPr lang="es-CL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43381727-704F-5177-25A9-C2799B534CB3}"/>
              </a:ext>
            </a:extLst>
          </p:cNvPr>
          <p:cNvSpPr/>
          <p:nvPr/>
        </p:nvSpPr>
        <p:spPr>
          <a:xfrm>
            <a:off x="4458924" y="2461986"/>
            <a:ext cx="3363686" cy="173082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/>
              <a:t>Procesamiento de voz</a:t>
            </a:r>
            <a:endParaRPr lang="es-CL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3E0B8B8D-9D51-768E-147C-A4B07D673B5D}"/>
              </a:ext>
            </a:extLst>
          </p:cNvPr>
          <p:cNvSpPr/>
          <p:nvPr/>
        </p:nvSpPr>
        <p:spPr>
          <a:xfrm>
            <a:off x="8037877" y="2461986"/>
            <a:ext cx="3363686" cy="173082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/>
              <a:t>Sistema de recomendación</a:t>
            </a:r>
            <a:endParaRPr lang="es-CL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AB4EAE7-3FAF-75DC-7E90-56EF16F1C67D}"/>
              </a:ext>
            </a:extLst>
          </p:cNvPr>
          <p:cNvSpPr/>
          <p:nvPr/>
        </p:nvSpPr>
        <p:spPr>
          <a:xfrm>
            <a:off x="885962" y="4420292"/>
            <a:ext cx="3363686" cy="173082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err="1"/>
              <a:t>Backend</a:t>
            </a:r>
            <a:r>
              <a:rPr lang="es-CL" b="1" dirty="0"/>
              <a:t> escalable</a:t>
            </a:r>
            <a:endParaRPr lang="es-CL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114DA9BE-9134-54F1-4F3C-FB8C96ACE879}"/>
              </a:ext>
            </a:extLst>
          </p:cNvPr>
          <p:cNvSpPr/>
          <p:nvPr/>
        </p:nvSpPr>
        <p:spPr>
          <a:xfrm>
            <a:off x="4458924" y="4420292"/>
            <a:ext cx="3363686" cy="173082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 err="1"/>
              <a:t>Dashboard</a:t>
            </a:r>
            <a:r>
              <a:rPr lang="es-CL" b="1" dirty="0"/>
              <a:t> de BI</a:t>
            </a:r>
            <a:endParaRPr lang="es-CL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53FEB94C-6BC5-9316-DB53-EF2EE1A48989}"/>
              </a:ext>
            </a:extLst>
          </p:cNvPr>
          <p:cNvSpPr/>
          <p:nvPr/>
        </p:nvSpPr>
        <p:spPr>
          <a:xfrm>
            <a:off x="8037877" y="4420292"/>
            <a:ext cx="3363686" cy="173082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Desarrollo de un prototipo funcional (MVP)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C160B25B-59F6-8506-BB61-10B9732E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  <a:endParaRPr lang="es-CL" dirty="0"/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D5ABBC92-AAB6-2490-C9DE-D57590104D1D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2969460"/>
            <a:ext cx="4627459" cy="3022201"/>
          </a:xfrm>
        </p:spPr>
        <p:txBody>
          <a:bodyPr/>
          <a:lstStyle/>
          <a:p>
            <a:r>
              <a:rPr lang="es-ES" dirty="0"/>
              <a:t>El proyecto se desarrollará bajo el </a:t>
            </a:r>
            <a:r>
              <a:rPr lang="es-ES" b="1" dirty="0"/>
              <a:t>modelo de Ciclo de Vida Tradicional (</a:t>
            </a:r>
            <a:r>
              <a:rPr lang="es-ES" b="1" dirty="0" err="1"/>
              <a:t>Waterfall</a:t>
            </a:r>
            <a:r>
              <a:rPr lang="es-ES" b="1" dirty="0"/>
              <a:t>)</a:t>
            </a:r>
            <a:r>
              <a:rPr lang="es-ES" dirty="0"/>
              <a:t>, caracterizado por su enfoque secuencial y etapas claramente delimitadas. Esto garantiza una planificación rigurosa, documentación exhaustiva y un avance estructurado, ideal para proyectos con requisitos estables y bien definidos desde el inicio.</a:t>
            </a:r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FE024F78-56A6-7740-B68D-8D4D026EDF3F}" type="slidenum">
              <a:rPr lang="es-ES" smtClean="0"/>
              <a:pPr rtl="0"/>
              <a:t>9</a:t>
            </a:fld>
            <a:endParaRPr lang="es-ES" dirty="0"/>
          </a:p>
        </p:txBody>
      </p:sp>
      <p:sp>
        <p:nvSpPr>
          <p:cNvPr id="17" name="Diagrama de flujo: proceso alternativo 16">
            <a:extLst>
              <a:ext uri="{FF2B5EF4-FFF2-40B4-BE49-F238E27FC236}">
                <a16:creationId xmlns:a16="http://schemas.microsoft.com/office/drawing/2014/main" id="{4D6DDFC7-E226-163D-ED31-6AB9B8A0F81D}"/>
              </a:ext>
            </a:extLst>
          </p:cNvPr>
          <p:cNvSpPr/>
          <p:nvPr/>
        </p:nvSpPr>
        <p:spPr>
          <a:xfrm>
            <a:off x="217714" y="664029"/>
            <a:ext cx="1698172" cy="947057"/>
          </a:xfrm>
          <a:prstGeom prst="flowChartAlternate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Requisito</a:t>
            </a:r>
            <a:endParaRPr lang="es-CL" dirty="0"/>
          </a:p>
        </p:txBody>
      </p:sp>
      <p:sp>
        <p:nvSpPr>
          <p:cNvPr id="18" name="Diagrama de flujo: proceso alternativo 17">
            <a:extLst>
              <a:ext uri="{FF2B5EF4-FFF2-40B4-BE49-F238E27FC236}">
                <a16:creationId xmlns:a16="http://schemas.microsoft.com/office/drawing/2014/main" id="{AF22B8A7-2CD1-51F9-DF58-C0A156F314BC}"/>
              </a:ext>
            </a:extLst>
          </p:cNvPr>
          <p:cNvSpPr/>
          <p:nvPr/>
        </p:nvSpPr>
        <p:spPr>
          <a:xfrm>
            <a:off x="783772" y="1756955"/>
            <a:ext cx="1698172" cy="947057"/>
          </a:xfrm>
          <a:prstGeom prst="flowChartAlternate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Diseño</a:t>
            </a:r>
            <a:endParaRPr lang="es-CL" dirty="0"/>
          </a:p>
        </p:txBody>
      </p:sp>
      <p:sp>
        <p:nvSpPr>
          <p:cNvPr id="19" name="Diagrama de flujo: proceso alternativo 18">
            <a:extLst>
              <a:ext uri="{FF2B5EF4-FFF2-40B4-BE49-F238E27FC236}">
                <a16:creationId xmlns:a16="http://schemas.microsoft.com/office/drawing/2014/main" id="{0C960589-AA50-B875-2177-95B4989AC7C7}"/>
              </a:ext>
            </a:extLst>
          </p:cNvPr>
          <p:cNvSpPr/>
          <p:nvPr/>
        </p:nvSpPr>
        <p:spPr>
          <a:xfrm>
            <a:off x="1632857" y="2849881"/>
            <a:ext cx="1915885" cy="947057"/>
          </a:xfrm>
          <a:prstGeom prst="flowChartAlternate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Implementación</a:t>
            </a:r>
            <a:endParaRPr lang="es-CL" dirty="0"/>
          </a:p>
        </p:txBody>
      </p:sp>
      <p:sp>
        <p:nvSpPr>
          <p:cNvPr id="20" name="Diagrama de flujo: proceso alternativo 19">
            <a:extLst>
              <a:ext uri="{FF2B5EF4-FFF2-40B4-BE49-F238E27FC236}">
                <a16:creationId xmlns:a16="http://schemas.microsoft.com/office/drawing/2014/main" id="{7EF5BF4D-1F65-C8BE-2341-2C7665AC8A4D}"/>
              </a:ext>
            </a:extLst>
          </p:cNvPr>
          <p:cNvSpPr/>
          <p:nvPr/>
        </p:nvSpPr>
        <p:spPr>
          <a:xfrm>
            <a:off x="2383971" y="3942807"/>
            <a:ext cx="1698172" cy="947057"/>
          </a:xfrm>
          <a:prstGeom prst="flowChartAlternate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Verificación</a:t>
            </a:r>
            <a:endParaRPr lang="es-CL" dirty="0"/>
          </a:p>
        </p:txBody>
      </p:sp>
      <p:sp>
        <p:nvSpPr>
          <p:cNvPr id="21" name="Diagrama de flujo: proceso alternativo 20">
            <a:extLst>
              <a:ext uri="{FF2B5EF4-FFF2-40B4-BE49-F238E27FC236}">
                <a16:creationId xmlns:a16="http://schemas.microsoft.com/office/drawing/2014/main" id="{2294E1D4-D353-8A13-109D-35C7654D67F6}"/>
              </a:ext>
            </a:extLst>
          </p:cNvPr>
          <p:cNvSpPr/>
          <p:nvPr/>
        </p:nvSpPr>
        <p:spPr>
          <a:xfrm>
            <a:off x="3211285" y="5035733"/>
            <a:ext cx="1872343" cy="947057"/>
          </a:xfrm>
          <a:prstGeom prst="flowChartAlternate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Mantenimiento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49609_TF11936837_Win32" id="{EA91F63F-43AF-45A1-BA22-3594552516A4}" vid="{FE88F1CF-4A0A-4453-A100-D57DCC094A4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conclusiones científicas</Template>
  <TotalTime>179</TotalTime>
  <Words>731</Words>
  <Application>Microsoft Office PowerPoint</Application>
  <PresentationFormat>Panorámica</PresentationFormat>
  <Paragraphs>102</Paragraphs>
  <Slides>13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Arial Nova</vt:lpstr>
      <vt:lpstr>Biome</vt:lpstr>
      <vt:lpstr>Calibri</vt:lpstr>
      <vt:lpstr>Personalizar</vt:lpstr>
      <vt:lpstr>Tótem Inteligente para Retail</vt:lpstr>
      <vt:lpstr>Equipo</vt:lpstr>
      <vt:lpstr>Agenda</vt:lpstr>
      <vt:lpstr>Contexto</vt:lpstr>
      <vt:lpstr>Objetivo General</vt:lpstr>
      <vt:lpstr>Objetivos específicos</vt:lpstr>
      <vt:lpstr>Objetivos específicos</vt:lpstr>
      <vt:lpstr>Alcance del proyecto</vt:lpstr>
      <vt:lpstr>metodología</vt:lpstr>
      <vt:lpstr>Cronograma</vt:lpstr>
      <vt:lpstr>Tecnologías a implantar</vt:lpstr>
      <vt:lpstr>Conclusión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 death</dc:creator>
  <cp:lastModifiedBy>leon death</cp:lastModifiedBy>
  <cp:revision>1</cp:revision>
  <dcterms:created xsi:type="dcterms:W3CDTF">2025-09-01T16:58:36Z</dcterms:created>
  <dcterms:modified xsi:type="dcterms:W3CDTF">2025-09-01T21:14:37Z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