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29" autoAdjust="0"/>
  </p:normalViewPr>
  <p:slideViewPr>
    <p:cSldViewPr snapToGrid="0">
      <p:cViewPr varScale="1">
        <p:scale>
          <a:sx n="66" d="100"/>
          <a:sy n="66" d="100"/>
        </p:scale>
        <p:origin x="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51F66-BB44-4124-8B83-F45FAA2481A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0F83E-A759-4EF6-93AD-A24084941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08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발표를 맡은 박준수입니다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안드로이드에서 사용되는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준비했습니다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시작하겠습니다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F83E-A759-4EF6-93AD-A24084941D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77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xml</a:t>
            </a:r>
            <a:r>
              <a:rPr lang="ko-KR" altLang="en-US" dirty="0"/>
              <a:t>에 대해 먼저 설명해 보겠습니다</a:t>
            </a:r>
            <a:r>
              <a:rPr lang="en-US" altLang="ko-KR" dirty="0"/>
              <a:t>. xml</a:t>
            </a:r>
            <a:r>
              <a:rPr lang="ko-KR" altLang="en-US" dirty="0"/>
              <a:t>이 </a:t>
            </a:r>
            <a:r>
              <a:rPr lang="ko-KR" altLang="en-US" dirty="0" err="1"/>
              <a:t>뭘까요</a:t>
            </a:r>
            <a:r>
              <a:rPr lang="en-US" altLang="ko-KR" dirty="0"/>
              <a:t>???? xml</a:t>
            </a:r>
            <a:r>
              <a:rPr lang="ko-KR" altLang="en-US" dirty="0"/>
              <a:t>이란</a:t>
            </a:r>
            <a:r>
              <a:rPr lang="en-US" altLang="ko-KR" dirty="0"/>
              <a:t>, O </a:t>
            </a:r>
            <a:r>
              <a:rPr lang="ko-KR" altLang="en-US" dirty="0" err="1"/>
              <a:t>익스텐시블</a:t>
            </a:r>
            <a:r>
              <a:rPr lang="ko-KR" altLang="en-US" dirty="0"/>
              <a:t> 마크업 랭귀지의 약자로써</a:t>
            </a:r>
            <a:r>
              <a:rPr lang="en-US" altLang="ko-KR" dirty="0"/>
              <a:t>, </a:t>
            </a:r>
            <a:r>
              <a:rPr lang="ko-KR" altLang="en-US" dirty="0"/>
              <a:t>해석하면 확장 가능한 마크업 언어라는 뜻입니다</a:t>
            </a:r>
            <a:r>
              <a:rPr lang="en-US" altLang="ko-KR" dirty="0"/>
              <a:t>. </a:t>
            </a:r>
            <a:r>
              <a:rPr lang="ko-KR" altLang="en-US" dirty="0"/>
              <a:t>마크업 언어라는 이름에서도 알 수 있듯이</a:t>
            </a:r>
            <a:r>
              <a:rPr lang="en-US" altLang="ko-KR" dirty="0"/>
              <a:t>, xml</a:t>
            </a:r>
            <a:r>
              <a:rPr lang="ko-KR" altLang="en-US" dirty="0"/>
              <a:t>은 </a:t>
            </a:r>
            <a:r>
              <a:rPr lang="en-US" altLang="ko-KR" dirty="0"/>
              <a:t>O </a:t>
            </a:r>
            <a:r>
              <a:rPr lang="ko-KR" altLang="en-US" dirty="0"/>
              <a:t>많은 종류의 데이터의 구조를 명시하는 </a:t>
            </a:r>
            <a:r>
              <a:rPr lang="en-US" altLang="ko-KR" dirty="0"/>
              <a:t>'</a:t>
            </a:r>
            <a:r>
              <a:rPr lang="ko-KR" altLang="en-US" dirty="0"/>
              <a:t>마크업 언어</a:t>
            </a:r>
            <a:r>
              <a:rPr lang="en-US" altLang="ko-KR" dirty="0"/>
              <a:t>' </a:t>
            </a:r>
            <a:r>
              <a:rPr lang="ko-KR" altLang="en-US" dirty="0"/>
              <a:t>중 하나입니다</a:t>
            </a:r>
            <a:r>
              <a:rPr lang="en-US" altLang="ko-KR" dirty="0"/>
              <a:t>.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개발에서 쓰이는 </a:t>
            </a:r>
            <a:r>
              <a:rPr lang="en-US" altLang="ko-KR" dirty="0"/>
              <a:t>html </a:t>
            </a:r>
            <a:r>
              <a:rPr lang="ko-KR" altLang="en-US" dirty="0"/>
              <a:t>또한 </a:t>
            </a:r>
            <a:r>
              <a:rPr lang="en-US" altLang="ko-KR" dirty="0"/>
              <a:t>O </a:t>
            </a:r>
            <a:r>
              <a:rPr lang="ko-KR" altLang="en-US" dirty="0"/>
              <a:t>마크업 언어의 일종입니다</a:t>
            </a:r>
            <a:r>
              <a:rPr lang="en-US" altLang="ko-KR" dirty="0"/>
              <a:t>. </a:t>
            </a:r>
            <a:r>
              <a:rPr lang="ko-KR" altLang="en-US" dirty="0"/>
              <a:t>그리고 데이터를 다른 시스템으로 전달할 때</a:t>
            </a:r>
            <a:r>
              <a:rPr lang="en-US" altLang="ko-KR" dirty="0"/>
              <a:t>, xml</a:t>
            </a:r>
            <a:r>
              <a:rPr lang="ko-KR" altLang="en-US" dirty="0"/>
              <a:t>은 기본적으로 텍스트 구조로 전달하기 때문에 </a:t>
            </a:r>
            <a:r>
              <a:rPr lang="en-US" altLang="ko-KR" dirty="0"/>
              <a:t>O </a:t>
            </a:r>
            <a:r>
              <a:rPr lang="ko-KR" altLang="en-US" dirty="0"/>
              <a:t>데이터를 안전하고 손쉽게 전달할 수 있습니다</a:t>
            </a:r>
            <a:r>
              <a:rPr lang="en-US" altLang="ko-KR" dirty="0"/>
              <a:t>. </a:t>
            </a:r>
            <a:r>
              <a:rPr lang="ko-KR" altLang="en-US" dirty="0"/>
              <a:t>자료를 전달 할 때</a:t>
            </a:r>
            <a:r>
              <a:rPr lang="en-US" altLang="ko-KR" dirty="0"/>
              <a:t>, O </a:t>
            </a:r>
            <a:r>
              <a:rPr lang="ko-KR" altLang="en-US" dirty="0"/>
              <a:t>태그 라는 것을 이용하여 사람도 </a:t>
            </a:r>
            <a:r>
              <a:rPr lang="en-US" altLang="ko-KR" dirty="0"/>
              <a:t>xml </a:t>
            </a:r>
            <a:r>
              <a:rPr lang="ko-KR" altLang="en-US" dirty="0"/>
              <a:t>파일을 구분하기 쉽습니다</a:t>
            </a:r>
            <a:r>
              <a:rPr lang="en-US" altLang="ko-KR" dirty="0"/>
              <a:t>. </a:t>
            </a:r>
            <a:r>
              <a:rPr lang="ko-KR" altLang="en-US" dirty="0"/>
              <a:t>이러한 특성 덕분에 </a:t>
            </a:r>
            <a:r>
              <a:rPr lang="en-US" altLang="ko-KR" dirty="0"/>
              <a:t>xml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대표적으로 안드로이드에서 가장 많이 사용되며</a:t>
            </a:r>
            <a:r>
              <a:rPr lang="en-US" altLang="ko-KR" dirty="0"/>
              <a:t>, O </a:t>
            </a:r>
            <a:r>
              <a:rPr lang="ko-KR" altLang="en-US" dirty="0"/>
              <a:t>이외에도</a:t>
            </a:r>
            <a:r>
              <a:rPr lang="en-US" altLang="ko-KR" dirty="0"/>
              <a:t> </a:t>
            </a:r>
            <a:r>
              <a:rPr lang="ko-KR" altLang="en-US" dirty="0"/>
              <a:t>데이터베이스 문서 저장</a:t>
            </a:r>
            <a:r>
              <a:rPr lang="en-US" altLang="ko-KR" dirty="0"/>
              <a:t>, API </a:t>
            </a:r>
            <a:r>
              <a:rPr lang="ko-KR" altLang="en-US" dirty="0"/>
              <a:t>등의 분야에서 널리 사용됩니다</a:t>
            </a:r>
            <a:r>
              <a:rPr lang="en-US" altLang="ko-KR" dirty="0"/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 그런데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마크업 언어인데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안드로이드에서는 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F83E-A759-4EF6-93AD-A24084941D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9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차이점을 말씀드리겠습니다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기본적으로 비슷한 구조를 가지고 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목적이 단순한 데이터 작성과 표현을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목적으로 사용된다면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데이터를 작성하고 가지고 있으나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 표현을 목적으로 하기보다는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저장하고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데이터를 다른 곳에 전달하기 위한 목적으로 사용됩니다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태그를 사용할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용으로 만들어진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지정된 태그를 사용하여야 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안드로이드에서 사용하기 어렵습니다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사용자가 직접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태그를 지정해 사용할 수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다른 물체들마다 속성을 저장하는 일이 잦은 안드로이드 개발 분야에서는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XML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사용 목적에 더 적합하다고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F83E-A759-4EF6-93AD-A24084941D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3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 그럼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안드로이드에서는 어떤 방법으로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세 가지로 나이이 수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앱의 필수적인 정보를 담고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매니페스트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매니페스트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파일에서는 앱의 패키지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컴포넌트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권한과 호환성에 관련한 설정을 다룹니다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레이아웃 파일입니다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레이아웃 파일은 사용자의 눈에 보이는 화면을 구성하는데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파일입니다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파일에는 기본적으로 앞서 설명한 레이아웃 파일이 포함되며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 레이아웃 등 다양한 리소스로 구성되어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 레이아웃의 예로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 뷰의 모양을 지정할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F83E-A759-4EF6-93AD-A24084941D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87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가장 큰 장점이라고 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뷰를 재사용할 수 있다는 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설명한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 뷰를 지정한 모양은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버튼에서만 사용할 수 있는 것이 아닌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버튼에서도 사용할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심지어는 레이아웃의 배경에도 이 모양을 입힐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 화면과 직접 동작하는 코드가 서로 분리되어 있어서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관리하기 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기능은 똑같은데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사용자에게 표시되는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바꾸고 싶다면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디자인 코드만 손보면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미리보기가 지원이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미리보기를 통해서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개발자가 작성하는 코드를 실시간으로 구성해서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확인을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안드로이드에서 빠져서는 안될 필수적인 언어입니다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F83E-A759-4EF6-93AD-A24084941D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48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정리를 해보겠습니다</a:t>
            </a:r>
            <a:r>
              <a:rPr lang="en-US" altLang="ko-KR" dirty="0"/>
              <a:t>. </a:t>
            </a:r>
            <a:r>
              <a:rPr lang="ko-KR" altLang="en-US" dirty="0"/>
              <a:t>첫 번째</a:t>
            </a:r>
            <a:r>
              <a:rPr lang="en-US" altLang="ko-KR" dirty="0"/>
              <a:t>, O xml</a:t>
            </a:r>
            <a:r>
              <a:rPr lang="ko-KR" altLang="en-US" dirty="0"/>
              <a:t>은 사용자의 편의를 위해 만들어진 마크업 언어이다</a:t>
            </a:r>
            <a:r>
              <a:rPr lang="en-US" altLang="ko-KR" dirty="0"/>
              <a:t>. </a:t>
            </a:r>
            <a:r>
              <a:rPr lang="ko-KR" altLang="en-US" dirty="0"/>
              <a:t>두 번째</a:t>
            </a:r>
            <a:r>
              <a:rPr lang="en-US" altLang="ko-KR" dirty="0"/>
              <a:t>, O </a:t>
            </a:r>
            <a:r>
              <a:rPr lang="ko-KR" altLang="en-US" dirty="0"/>
              <a:t>안드로이드 개발에서의 </a:t>
            </a:r>
            <a:r>
              <a:rPr lang="en-US" altLang="ko-KR" dirty="0"/>
              <a:t>XML </a:t>
            </a:r>
            <a:r>
              <a:rPr lang="ko-KR" altLang="en-US" dirty="0"/>
              <a:t>활용도는 매우 높다</a:t>
            </a:r>
            <a:r>
              <a:rPr lang="en-US" altLang="ko-KR" dirty="0"/>
              <a:t>. </a:t>
            </a:r>
            <a:r>
              <a:rPr lang="ko-KR" altLang="en-US" dirty="0"/>
              <a:t>세 번째</a:t>
            </a:r>
            <a:r>
              <a:rPr lang="en-US" altLang="ko-KR" dirty="0"/>
              <a:t>, O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F83E-A759-4EF6-93AD-A24084941D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4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2C15-E997-420C-B459-56C71FBF1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2B7A1D-7AEC-42C1-8EAA-5F6C5852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A8778-B6A6-43A8-B2F7-F41A5999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44253-8EC0-46A7-953B-5F2793FC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A4AD6-5A05-44EA-94DE-B09B7BF1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33AE-8EC8-4779-AAB9-5D82C11A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9FA80-1ECA-41CD-BBBB-BD89E625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6AA53D-8BAA-4421-BACA-8B0AD404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FBE69-75C7-4616-8642-4E597D68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21F6B-0A34-478F-BDCE-265E0D3D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64A2F-280C-4FAD-B1B8-1B71F779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0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5398F-C732-42AF-BC64-078778B0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4D22CB-0A11-4568-A6CD-4DB06DC47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F737B-9765-435C-986C-08A5C9C6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32B58-DA14-46DE-A488-E26C493D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0192A-57BA-45A5-8BD1-1B5F0DA8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6ABA6-51BC-4043-AF8C-F8E7CA61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6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E6A32-1C9C-4B2D-AC31-967A18E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A4A88-4EEF-4094-9653-1C77072CA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9435F-088D-47CD-B6BC-C9384A68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DD5AA-9EB1-4FC3-8097-063279D0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7AAC6-8664-4FF5-BAEC-E8277FF5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9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1D3931-3B57-4466-B30E-3F82F393E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3475D4-9929-4C56-A4B5-636EBDEC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69DCF-F41B-47AC-A0F7-CAF3BCE9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007D7-C83C-484F-B3D5-352E78F3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F3D53-946A-40FA-BBAC-821C1B0A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6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C8942-E7F7-4520-9EC0-C05057F3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1ABCC-DD34-4506-AD0F-857E7704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432C1-A494-4FC2-A938-21D68F6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4C8A1-8BD9-4112-993E-E29A9D1F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47ACD-E7E4-4D93-A71E-85E0FCB3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5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7845C-CFCE-48D3-A572-19D9F05F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B8295-23DC-4F12-AF73-784A9D28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179E0-1C21-4C6B-9AF7-4A55BF5A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DFD7-F803-4C2B-9B0B-91EE75B0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460C6-0C03-4A3E-B634-7397F4E8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1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2734E-E7A3-4314-88E2-1F79DDA6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918AC-C4A0-4502-A937-C6EDE30DF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AAEBE-FF15-490A-82AF-0390B78D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94EA2A-FB26-4A3A-A77E-78A9813B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61539-8E5B-42ED-AF24-41D17C8E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CBC398-7A49-4D7B-8AEA-05B62418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B228B-AFAF-49A9-B34C-B6F1CDE5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90B31-F258-4792-AC2F-43E11CF5F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0FC7B4-AEE2-45C6-B37C-CAAD6B36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340442-191A-48A5-894F-FA27E03BC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89126D-45B5-477D-BA7F-B16784CD5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F2DE30-7CF6-4F42-A851-88B02F8E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19BD59-B685-4468-89CD-BB9413B6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9DFB99-3673-4DD4-9EFA-FF5A5436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3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E1AC-FAC5-4795-AE97-E7C0532A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2E6F0-E960-4EEF-9981-6F13200A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92280B-4DC5-474D-8B15-319DCD8E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65B8-1F9B-4D78-BBC6-AE5FB6C7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>
            <a:extLst>
              <a:ext uri="{FF2B5EF4-FFF2-40B4-BE49-F238E27FC236}">
                <a16:creationId xmlns:a16="http://schemas.microsoft.com/office/drawing/2014/main" id="{219FA463-410B-4348-83FA-4B9DCA633429}"/>
              </a:ext>
            </a:extLst>
          </p:cNvPr>
          <p:cNvSpPr/>
          <p:nvPr userDrawn="1"/>
        </p:nvSpPr>
        <p:spPr>
          <a:xfrm>
            <a:off x="0" y="5921406"/>
            <a:ext cx="12192000" cy="936594"/>
          </a:xfrm>
          <a:prstGeom prst="flowChartManualInp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8CBD9A-1984-4A1F-9315-98D1D7CC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8E59B3-0552-488D-AB09-A805C43D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9856C-3795-41F4-822F-2C2B4D2F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D04CCD66-A557-4AEC-97DF-1754EEA0492C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flowChartManualIn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8CBD9A-1984-4A1F-9315-98D1D7CC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8E59B3-0552-488D-AB09-A805C43D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9856C-3795-41F4-822F-2C2B4D2F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4A08B8-EED3-4FCF-94D3-BDA13C348B1A}"/>
              </a:ext>
            </a:extLst>
          </p:cNvPr>
          <p:cNvGrpSpPr/>
          <p:nvPr userDrawn="1"/>
        </p:nvGrpSpPr>
        <p:grpSpPr>
          <a:xfrm flipH="1" flipV="1">
            <a:off x="-1" y="0"/>
            <a:ext cx="12191999" cy="936594"/>
            <a:chOff x="0" y="5921406"/>
            <a:chExt cx="12192000" cy="936594"/>
          </a:xfrm>
        </p:grpSpPr>
        <p:sp>
          <p:nvSpPr>
            <p:cNvPr id="5" name="순서도: 수동 입력 4">
              <a:extLst>
                <a:ext uri="{FF2B5EF4-FFF2-40B4-BE49-F238E27FC236}">
                  <a16:creationId xmlns:a16="http://schemas.microsoft.com/office/drawing/2014/main" id="{219FA463-410B-4348-83FA-4B9DCA633429}"/>
                </a:ext>
              </a:extLst>
            </p:cNvPr>
            <p:cNvSpPr/>
            <p:nvPr userDrawn="1"/>
          </p:nvSpPr>
          <p:spPr>
            <a:xfrm>
              <a:off x="0" y="5921406"/>
              <a:ext cx="12192000" cy="936594"/>
            </a:xfrm>
            <a:prstGeom prst="flowChartManualInp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D04CCD66-A557-4AEC-97DF-1754EEA0492C}"/>
                </a:ext>
              </a:extLst>
            </p:cNvPr>
            <p:cNvSpPr/>
            <p:nvPr userDrawn="1"/>
          </p:nvSpPr>
          <p:spPr>
            <a:xfrm>
              <a:off x="0" y="6356350"/>
              <a:ext cx="12192000" cy="501650"/>
            </a:xfrm>
            <a:prstGeom prst="flowChartManualInpu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D67003EB-6880-458B-BB41-AF09F9CB6E88}"/>
              </a:ext>
            </a:extLst>
          </p:cNvPr>
          <p:cNvSpPr/>
          <p:nvPr userDrawn="1"/>
        </p:nvSpPr>
        <p:spPr>
          <a:xfrm>
            <a:off x="-1" y="0"/>
            <a:ext cx="6096001" cy="936594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8CBD9A-1984-4A1F-9315-98D1D7CC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8E59B3-0552-488D-AB09-A805C43D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9856C-3795-41F4-822F-2C2B4D2F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17CA46-D658-4417-B181-43D9C685D9F8}"/>
              </a:ext>
            </a:extLst>
          </p:cNvPr>
          <p:cNvGrpSpPr/>
          <p:nvPr userDrawn="1"/>
        </p:nvGrpSpPr>
        <p:grpSpPr>
          <a:xfrm flipH="1" flipV="1">
            <a:off x="-1" y="0"/>
            <a:ext cx="12191999" cy="936594"/>
            <a:chOff x="0" y="5921406"/>
            <a:chExt cx="12192000" cy="936594"/>
          </a:xfrm>
        </p:grpSpPr>
        <p:sp>
          <p:nvSpPr>
            <p:cNvPr id="5" name="순서도: 수동 입력 4">
              <a:extLst>
                <a:ext uri="{FF2B5EF4-FFF2-40B4-BE49-F238E27FC236}">
                  <a16:creationId xmlns:a16="http://schemas.microsoft.com/office/drawing/2014/main" id="{219FA463-410B-4348-83FA-4B9DCA633429}"/>
                </a:ext>
              </a:extLst>
            </p:cNvPr>
            <p:cNvSpPr/>
            <p:nvPr userDrawn="1"/>
          </p:nvSpPr>
          <p:spPr>
            <a:xfrm>
              <a:off x="0" y="5921406"/>
              <a:ext cx="12192000" cy="936594"/>
            </a:xfrm>
            <a:prstGeom prst="flowChartManualInp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D04CCD66-A557-4AEC-97DF-1754EEA0492C}"/>
                </a:ext>
              </a:extLst>
            </p:cNvPr>
            <p:cNvSpPr/>
            <p:nvPr userDrawn="1"/>
          </p:nvSpPr>
          <p:spPr>
            <a:xfrm>
              <a:off x="0" y="6356350"/>
              <a:ext cx="12192000" cy="501650"/>
            </a:xfrm>
            <a:prstGeom prst="flowChartManualInp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D87DCF7D-1506-4156-B3F3-7C1D4D80F6CF}"/>
              </a:ext>
            </a:extLst>
          </p:cNvPr>
          <p:cNvSpPr/>
          <p:nvPr userDrawn="1"/>
        </p:nvSpPr>
        <p:spPr>
          <a:xfrm>
            <a:off x="-1" y="0"/>
            <a:ext cx="6096001" cy="93659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9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8086BF-F7D1-4A63-9A0E-D7FA224E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ACBB8-B3F8-4995-A980-5164B55FA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3EB26-11D8-464E-8668-DE6744161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01BB4-C482-4AD1-862F-3DF26DD8A37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1B922-20CE-4150-BD34-1FDD535A2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AE79B-ABA2-484D-9BC6-4E5E5792B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8BF1-CFD4-4BCE-8EA9-12AF524E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png"/><Relationship Id="rId7" Type="http://schemas.openxmlformats.org/officeDocument/2006/relationships/hyperlink" Target="https://logodix.com/databa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hyperlink" Target="https://www.android.com/gms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danielleskosky.com/what-is-an-api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37642258/cant-parse-tag-from-xml-using-python/37642520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ixabay.com/en/code-html-digital-coding-web-1076533/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www.android.com/gm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xhere.com/ko/photo/1455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F02DD-9ABB-4BD8-AECC-63AA8F8D3FD7}"/>
              </a:ext>
            </a:extLst>
          </p:cNvPr>
          <p:cNvSpPr txBox="1"/>
          <p:nvPr/>
        </p:nvSpPr>
        <p:spPr>
          <a:xfrm>
            <a:off x="1341120" y="2105561"/>
            <a:ext cx="30486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Leferi Base Type Bold" panose="020B0803000000000000" pitchFamily="34" charset="-127"/>
                <a:ea typeface="Leferi Base Type Bold" panose="020B0803000000000000" pitchFamily="34" charset="-127"/>
                <a:cs typeface="카페24 써라운드" pitchFamily="2" charset="-127"/>
              </a:rPr>
              <a:t>XML?</a:t>
            </a:r>
          </a:p>
        </p:txBody>
      </p:sp>
      <p:sp>
        <p:nvSpPr>
          <p:cNvPr id="4" name="순서도: 수동 입력 3">
            <a:extLst>
              <a:ext uri="{FF2B5EF4-FFF2-40B4-BE49-F238E27FC236}">
                <a16:creationId xmlns:a16="http://schemas.microsoft.com/office/drawing/2014/main" id="{90589052-C047-4156-86FA-56F25027D870}"/>
              </a:ext>
            </a:extLst>
          </p:cNvPr>
          <p:cNvSpPr/>
          <p:nvPr userDrawn="1"/>
        </p:nvSpPr>
        <p:spPr>
          <a:xfrm flipH="1" flipV="1">
            <a:off x="1341119" y="3243578"/>
            <a:ext cx="3048655" cy="461663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592BB-D99A-403E-9061-85DB95738DAC}"/>
              </a:ext>
            </a:extLst>
          </p:cNvPr>
          <p:cNvSpPr txBox="1"/>
          <p:nvPr/>
        </p:nvSpPr>
        <p:spPr>
          <a:xfrm>
            <a:off x="1341120" y="3243579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박준수</a:t>
            </a:r>
          </a:p>
        </p:txBody>
      </p:sp>
    </p:spTree>
    <p:extLst>
      <p:ext uri="{BB962C8B-B14F-4D97-AF65-F5344CB8AC3E}">
        <p14:creationId xmlns:p14="http://schemas.microsoft.com/office/powerpoint/2010/main" val="81501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0B58F-85DB-4482-9AB5-938027F8EE95}"/>
              </a:ext>
            </a:extLst>
          </p:cNvPr>
          <p:cNvSpPr txBox="1"/>
          <p:nvPr/>
        </p:nvSpPr>
        <p:spPr>
          <a:xfrm>
            <a:off x="451413" y="138896"/>
            <a:ext cx="2080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Leferi Base Type Bold" panose="020B0803000000000000" pitchFamily="34" charset="-127"/>
                <a:ea typeface="Leferi Base Type Bold" panose="020B0803000000000000" pitchFamily="34" charset="-127"/>
                <a:cs typeface="카페24 써라운드" pitchFamily="2" charset="-127"/>
              </a:rPr>
              <a:t>1. XML?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E3914-395D-4C30-9D8F-452CBAC8F4DA}"/>
              </a:ext>
            </a:extLst>
          </p:cNvPr>
          <p:cNvSpPr txBox="1"/>
          <p:nvPr/>
        </p:nvSpPr>
        <p:spPr>
          <a:xfrm>
            <a:off x="451413" y="1273215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많은 종류의 데이터의 틀을 잡아주는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 ‘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마크업 언어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'</a:t>
            </a:r>
            <a:endParaRPr lang="ko-KR" altLang="en-US" sz="2400" dirty="0">
              <a:latin typeface="Leferi Base Type Regular" panose="020B0503000000000000" pitchFamily="34" charset="-127"/>
              <a:ea typeface="Leferi Base Type Regular" panose="020B0503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16789-D2D3-423B-B504-3629A3A0C6FF}"/>
              </a:ext>
            </a:extLst>
          </p:cNvPr>
          <p:cNvSpPr txBox="1"/>
          <p:nvPr/>
        </p:nvSpPr>
        <p:spPr>
          <a:xfrm>
            <a:off x="451413" y="1734880"/>
            <a:ext cx="947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운영체제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/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프로그램에 상관없이 데이터를 안전하고 손쉽게 전달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E6DB1-4E1B-468F-AA20-BE86EB296E41}"/>
              </a:ext>
            </a:extLst>
          </p:cNvPr>
          <p:cNvSpPr txBox="1"/>
          <p:nvPr/>
        </p:nvSpPr>
        <p:spPr>
          <a:xfrm>
            <a:off x="7533823" y="1273215"/>
            <a:ext cx="159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-html too</a:t>
            </a:r>
            <a:endParaRPr lang="ko-KR" altLang="en-US" sz="2400" dirty="0">
              <a:latin typeface="Leferi Base Type Regular" panose="020B0503000000000000" pitchFamily="34" charset="-127"/>
              <a:ea typeface="Leferi Base Type Regular" panose="020B0503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776A6-134A-4AE3-AE25-DAE60B7D5FA4}"/>
              </a:ext>
            </a:extLst>
          </p:cNvPr>
          <p:cNvSpPr txBox="1"/>
          <p:nvPr/>
        </p:nvSpPr>
        <p:spPr>
          <a:xfrm>
            <a:off x="451413" y="615949"/>
            <a:ext cx="477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=</a:t>
            </a:r>
            <a:r>
              <a:rPr lang="en-US" altLang="ko-KR" sz="2400" dirty="0" err="1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e</a:t>
            </a:r>
            <a:r>
              <a:rPr lang="en-US" altLang="ko-KR" sz="2400" b="1" dirty="0" err="1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X</a:t>
            </a:r>
            <a:r>
              <a:rPr lang="en-US" altLang="ko-KR" sz="2400" dirty="0" err="1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tensible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 </a:t>
            </a:r>
            <a:r>
              <a:rPr lang="en-US" altLang="ko-KR" sz="2400" b="1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M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arkup </a:t>
            </a:r>
            <a:r>
              <a:rPr lang="en-US" altLang="ko-KR" sz="2400" b="1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L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anguage</a:t>
            </a:r>
            <a:endParaRPr lang="ko-KR" altLang="en-US" sz="2400" dirty="0">
              <a:latin typeface="Leferi Base Type Regular" panose="020B0503000000000000" pitchFamily="34" charset="-127"/>
              <a:ea typeface="Leferi Base Type Regular" panose="020B0503000000000000" pitchFamily="34" charset="-127"/>
            </a:endParaRPr>
          </a:p>
        </p:txBody>
      </p:sp>
      <p:pic>
        <p:nvPicPr>
          <p:cNvPr id="1026" name="Picture 2" descr="XML - 해시넷">
            <a:extLst>
              <a:ext uri="{FF2B5EF4-FFF2-40B4-BE49-F238E27FC236}">
                <a16:creationId xmlns:a16="http://schemas.microsoft.com/office/drawing/2014/main" id="{45C74B30-2CD4-463A-9E18-C83DC02D1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220" y="84678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75E750-0036-4D30-B6C9-3F232B972657}"/>
              </a:ext>
            </a:extLst>
          </p:cNvPr>
          <p:cNvSpPr txBox="1"/>
          <p:nvPr/>
        </p:nvSpPr>
        <p:spPr>
          <a:xfrm>
            <a:off x="451413" y="2196545"/>
            <a:ext cx="5644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&lt;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태그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&gt;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를 사용하여 사람이 알아보기 편함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03197-66EB-4F1D-8F42-986A8DD63CB3}"/>
              </a:ext>
            </a:extLst>
          </p:cNvPr>
          <p:cNvSpPr txBox="1"/>
          <p:nvPr/>
        </p:nvSpPr>
        <p:spPr>
          <a:xfrm>
            <a:off x="451413" y="2658210"/>
            <a:ext cx="6256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안드로이드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, DB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문서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, API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등의 분야에서 사용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E57F2D-B12D-4BFE-957B-25A938AAE6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6084" t="21819" r="35930" b="25456"/>
          <a:stretch/>
        </p:blipFill>
        <p:spPr>
          <a:xfrm>
            <a:off x="572682" y="3195041"/>
            <a:ext cx="3007151" cy="2960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74E449-4210-4DC2-85F8-37FDFCC37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710771" y="3664376"/>
            <a:ext cx="2960160" cy="29601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E9670B0-7837-462A-BAD0-D76E4C6065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20631" y="3055999"/>
            <a:ext cx="4533089" cy="25498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4ECEF9-909F-4825-843A-0586352EC77E}"/>
              </a:ext>
            </a:extLst>
          </p:cNvPr>
          <p:cNvSpPr txBox="1"/>
          <p:nvPr/>
        </p:nvSpPr>
        <p:spPr>
          <a:xfrm rot="20168550">
            <a:off x="6896485" y="4984620"/>
            <a:ext cx="3467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HTML?</a:t>
            </a:r>
            <a:endParaRPr lang="ko-KR" altLang="en-US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feri Base Type Regular" panose="020B0503000000000000" pitchFamily="34" charset="-127"/>
              <a:ea typeface="Leferi Base Type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1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  <p:bldP spid="11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CA7A5C7-CAC4-48F5-A47E-158482AE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6084" t="21819" r="35930" b="25456"/>
          <a:stretch/>
        </p:blipFill>
        <p:spPr>
          <a:xfrm>
            <a:off x="7831378" y="1109083"/>
            <a:ext cx="2042447" cy="2010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63171B-4A7E-4D6B-AADA-1D67A68F8406}"/>
              </a:ext>
            </a:extLst>
          </p:cNvPr>
          <p:cNvSpPr txBox="1"/>
          <p:nvPr/>
        </p:nvSpPr>
        <p:spPr>
          <a:xfrm>
            <a:off x="451413" y="138896"/>
            <a:ext cx="3767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Leferi Base Type Bold" panose="020B0803000000000000" pitchFamily="34" charset="-127"/>
                <a:ea typeface="Leferi Base Type Bold" panose="020B0803000000000000" pitchFamily="34" charset="-127"/>
                <a:cs typeface="카페24 써라운드" pitchFamily="2" charset="-127"/>
              </a:rPr>
              <a:t>2. HTML : XML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C430F-8895-4110-A240-99AAA7E64A99}"/>
              </a:ext>
            </a:extLst>
          </p:cNvPr>
          <p:cNvSpPr txBox="1"/>
          <p:nvPr/>
        </p:nvSpPr>
        <p:spPr>
          <a:xfrm>
            <a:off x="451413" y="1273215"/>
            <a:ext cx="297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HTML =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데이터 표현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99AB0-C73B-4CD8-9926-6CFE164EFC97}"/>
              </a:ext>
            </a:extLst>
          </p:cNvPr>
          <p:cNvSpPr txBox="1"/>
          <p:nvPr/>
        </p:nvSpPr>
        <p:spPr>
          <a:xfrm>
            <a:off x="3423702" y="1273215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XML =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데이터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1CEC5-4B9B-45D7-9AB2-C4EC93F5F6E5}"/>
              </a:ext>
            </a:extLst>
          </p:cNvPr>
          <p:cNvSpPr txBox="1"/>
          <p:nvPr/>
        </p:nvSpPr>
        <p:spPr>
          <a:xfrm>
            <a:off x="451412" y="1734880"/>
            <a:ext cx="6181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HTML –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웹 페이지용으로 지정된 태그만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F78AD-563C-415E-AEBA-E2FE7A85317F}"/>
              </a:ext>
            </a:extLst>
          </p:cNvPr>
          <p:cNvSpPr txBox="1"/>
          <p:nvPr/>
        </p:nvSpPr>
        <p:spPr>
          <a:xfrm>
            <a:off x="451411" y="2196545"/>
            <a:ext cx="5968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XML –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사용자가 직접 태그를 지정하여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B460B-907C-4639-95EB-007C9A845552}"/>
              </a:ext>
            </a:extLst>
          </p:cNvPr>
          <p:cNvSpPr txBox="1"/>
          <p:nvPr/>
        </p:nvSpPr>
        <p:spPr>
          <a:xfrm>
            <a:off x="1157468" y="633135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sz="2400" dirty="0">
              <a:latin typeface="Leferi Base Type Regular" panose="020B0503000000000000" pitchFamily="34" charset="-127"/>
              <a:ea typeface="Leferi Base Type Regular" panose="020B0503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0D9EE9-ED53-46D0-8754-97E4FFFA1817}"/>
              </a:ext>
            </a:extLst>
          </p:cNvPr>
          <p:cNvGrpSpPr/>
          <p:nvPr/>
        </p:nvGrpSpPr>
        <p:grpSpPr>
          <a:xfrm>
            <a:off x="515548" y="3119874"/>
            <a:ext cx="5144077" cy="3349589"/>
            <a:chOff x="515549" y="3119875"/>
            <a:chExt cx="5144077" cy="334958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BAA970D-CA43-4647-BDCB-A229D3FC4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15549" y="3119875"/>
              <a:ext cx="5144077" cy="288818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B32AE8-9EE4-4FA5-A87B-1AEAE9C09D76}"/>
                </a:ext>
              </a:extLst>
            </p:cNvPr>
            <p:cNvSpPr txBox="1"/>
            <p:nvPr/>
          </p:nvSpPr>
          <p:spPr>
            <a:xfrm>
              <a:off x="2560840" y="6007799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 dirty="0">
                  <a:latin typeface="Leferi Base Type Regular" panose="020B0503000000000000" pitchFamily="34" charset="-127"/>
                  <a:ea typeface="Leferi Base Type Regular" panose="020B0503000000000000" pitchFamily="34" charset="-127"/>
                </a:rPr>
                <a:t>HTML</a:t>
              </a:r>
              <a:endPara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6DEAE0-5B64-400C-BFF1-55B4F976A19B}"/>
              </a:ext>
            </a:extLst>
          </p:cNvPr>
          <p:cNvGrpSpPr/>
          <p:nvPr/>
        </p:nvGrpSpPr>
        <p:grpSpPr>
          <a:xfrm>
            <a:off x="6532376" y="3119614"/>
            <a:ext cx="5280695" cy="3349849"/>
            <a:chOff x="6532376" y="3119614"/>
            <a:chExt cx="5280695" cy="334984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A232753-D60F-439E-B307-2E16BDF0B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6532376" y="3119614"/>
              <a:ext cx="5280695" cy="288818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B8C7D-C4BA-4611-92D9-32260E6E2DEE}"/>
                </a:ext>
              </a:extLst>
            </p:cNvPr>
            <p:cNvSpPr txBox="1"/>
            <p:nvPr/>
          </p:nvSpPr>
          <p:spPr>
            <a:xfrm>
              <a:off x="8752575" y="6007798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 dirty="0">
                  <a:latin typeface="Leferi Base Type Regular" panose="020B0503000000000000" pitchFamily="34" charset="-127"/>
                  <a:ea typeface="Leferi Base Type Regular" panose="020B0503000000000000" pitchFamily="34" charset="-127"/>
                </a:rPr>
                <a:t>XML</a:t>
              </a:r>
              <a:endPara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EFE1CD-55E3-4510-8BF7-1C5F2BA72CE5}"/>
              </a:ext>
            </a:extLst>
          </p:cNvPr>
          <p:cNvSpPr txBox="1"/>
          <p:nvPr/>
        </p:nvSpPr>
        <p:spPr>
          <a:xfrm rot="20168550">
            <a:off x="5865129" y="1596381"/>
            <a:ext cx="6037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XML &gt; HTML</a:t>
            </a:r>
            <a:endParaRPr lang="ko-KR" altLang="en-US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feri Base Type Regular" panose="020B0503000000000000" pitchFamily="34" charset="-127"/>
              <a:ea typeface="Leferi Base Type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3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81480E-490A-4F50-9DE3-7ED70D0A3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36" y="2914784"/>
            <a:ext cx="3829149" cy="2570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D0B58F-85DB-4482-9AB5-938027F8EE95}"/>
              </a:ext>
            </a:extLst>
          </p:cNvPr>
          <p:cNvSpPr txBox="1"/>
          <p:nvPr/>
        </p:nvSpPr>
        <p:spPr>
          <a:xfrm>
            <a:off x="451413" y="138896"/>
            <a:ext cx="5120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Leferi Base Type Bold" panose="020B0803000000000000" pitchFamily="34" charset="-127"/>
                <a:ea typeface="Leferi Base Type Bold" panose="020B0803000000000000" pitchFamily="34" charset="-127"/>
                <a:cs typeface="카페24 써라운드" pitchFamily="2" charset="-127"/>
              </a:rPr>
              <a:t>3. XML In ANDROID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4255E-2E39-411F-AAF8-57D17ED2BE3F}"/>
              </a:ext>
            </a:extLst>
          </p:cNvPr>
          <p:cNvSpPr txBox="1"/>
          <p:nvPr/>
        </p:nvSpPr>
        <p:spPr>
          <a:xfrm>
            <a:off x="451413" y="1273215"/>
            <a:ext cx="5353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Manifest -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앱의 필수적인 정보를 담음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56E2B-1CB7-4A58-8899-B4D79C242D0F}"/>
              </a:ext>
            </a:extLst>
          </p:cNvPr>
          <p:cNvSpPr txBox="1"/>
          <p:nvPr/>
        </p:nvSpPr>
        <p:spPr>
          <a:xfrm>
            <a:off x="6096000" y="1273215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패키지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,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컴포넌트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,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권한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,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호환성 등등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..</a:t>
            </a:r>
            <a:endParaRPr lang="ko-KR" altLang="en-US" sz="2400" dirty="0">
              <a:latin typeface="Leferi Base Type Regular" panose="020B0503000000000000" pitchFamily="34" charset="-127"/>
              <a:ea typeface="Leferi Base Type Regular" panose="020B0503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C31A7-89E6-4CB6-AA0A-78EAD30DB3E4}"/>
              </a:ext>
            </a:extLst>
          </p:cNvPr>
          <p:cNvSpPr txBox="1"/>
          <p:nvPr/>
        </p:nvSpPr>
        <p:spPr>
          <a:xfrm>
            <a:off x="451412" y="1733050"/>
            <a:ext cx="543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Layout –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사용자 눈에 보일 화면을 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9AA2-5200-4E99-9F59-0C25B331B22F}"/>
              </a:ext>
            </a:extLst>
          </p:cNvPr>
          <p:cNvSpPr txBox="1"/>
          <p:nvPr/>
        </p:nvSpPr>
        <p:spPr>
          <a:xfrm>
            <a:off x="451412" y="2196545"/>
            <a:ext cx="9887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Resource – Layout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 파일을 포함한 이미지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/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디자인 레이아웃 등으로 구성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78FE5C-1677-4D3B-9F3D-7EA69B3663AD}"/>
              </a:ext>
            </a:extLst>
          </p:cNvPr>
          <p:cNvGrpSpPr/>
          <p:nvPr/>
        </p:nvGrpSpPr>
        <p:grpSpPr>
          <a:xfrm>
            <a:off x="451412" y="2654550"/>
            <a:ext cx="6222707" cy="4203450"/>
            <a:chOff x="451412" y="2654550"/>
            <a:chExt cx="6222707" cy="42034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CB8C12B-5F95-4127-96FA-A283C3365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412" y="2654550"/>
              <a:ext cx="6222707" cy="369721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689250-4CF9-408E-8398-27CB75555590}"/>
                </a:ext>
              </a:extLst>
            </p:cNvPr>
            <p:cNvSpPr txBox="1"/>
            <p:nvPr/>
          </p:nvSpPr>
          <p:spPr>
            <a:xfrm>
              <a:off x="1186954" y="6396335"/>
              <a:ext cx="4751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dirty="0">
                  <a:latin typeface="Leferi Base Type Regular" panose="020B0503000000000000" pitchFamily="34" charset="-127"/>
                  <a:ea typeface="Leferi Base Type Regular" panose="020B0503000000000000" pitchFamily="34" charset="-127"/>
                </a:rPr>
                <a:t>버튼의 배경 모양을 구성하는 </a:t>
              </a:r>
              <a:r>
                <a:rPr lang="en-US" altLang="ko-KR" sz="2400" dirty="0">
                  <a:latin typeface="Leferi Base Type Regular" panose="020B0503000000000000" pitchFamily="34" charset="-127"/>
                  <a:ea typeface="Leferi Base Type Regular" panose="020B0503000000000000" pitchFamily="34" charset="-127"/>
                </a:rPr>
                <a:t>XML</a:t>
              </a:r>
              <a:endPara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4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36663-7FC0-49F7-ABD4-D9FD375C0D08}"/>
              </a:ext>
            </a:extLst>
          </p:cNvPr>
          <p:cNvSpPr txBox="1"/>
          <p:nvPr/>
        </p:nvSpPr>
        <p:spPr>
          <a:xfrm>
            <a:off x="451413" y="138896"/>
            <a:ext cx="3534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Leferi Base Type Bold" panose="020B0803000000000000" pitchFamily="34" charset="-127"/>
                <a:ea typeface="Leferi Base Type Bold" panose="020B0803000000000000" pitchFamily="34" charset="-127"/>
                <a:cs typeface="카페24 써라운드" pitchFamily="2" charset="-127"/>
              </a:rPr>
              <a:t>4. XML </a:t>
            </a:r>
            <a:r>
              <a:rPr lang="ko-KR" altLang="en-US" sz="4000" dirty="0" err="1">
                <a:latin typeface="Leferi Base Type Bold" panose="020B0803000000000000" pitchFamily="34" charset="-127"/>
                <a:ea typeface="Leferi Base Type Bold" panose="020B0803000000000000" pitchFamily="34" charset="-127"/>
                <a:cs typeface="카페24 써라운드" pitchFamily="2" charset="-127"/>
              </a:rPr>
              <a:t>짱짱맨</a:t>
            </a:r>
            <a:endParaRPr lang="en-US" altLang="ko-KR" sz="4000" dirty="0">
              <a:latin typeface="Leferi Base Type Bold" panose="020B0803000000000000" pitchFamily="34" charset="-127"/>
              <a:ea typeface="Leferi Base Type Bold" panose="020B0803000000000000" pitchFamily="34" charset="-127"/>
              <a:cs typeface="카페24 써라운드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BA62C-016D-44D2-91A0-D2A88AC6CB1A}"/>
              </a:ext>
            </a:extLst>
          </p:cNvPr>
          <p:cNvSpPr txBox="1"/>
          <p:nvPr/>
        </p:nvSpPr>
        <p:spPr>
          <a:xfrm>
            <a:off x="451413" y="1273215"/>
            <a:ext cx="609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View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의 재사용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,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다른 레이아웃에서의 접근성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90DA87-2B26-4277-B3BF-4B7FE2054A97}"/>
              </a:ext>
            </a:extLst>
          </p:cNvPr>
          <p:cNvGrpSpPr/>
          <p:nvPr/>
        </p:nvGrpSpPr>
        <p:grpSpPr>
          <a:xfrm>
            <a:off x="451412" y="2654550"/>
            <a:ext cx="6222707" cy="4203450"/>
            <a:chOff x="451412" y="2654550"/>
            <a:chExt cx="6222707" cy="42034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E53F32-0EFB-4015-BB46-B02F6C4D6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412" y="2654550"/>
              <a:ext cx="6222707" cy="369721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931FDE-245D-4054-A2F9-77F2A79F447A}"/>
                </a:ext>
              </a:extLst>
            </p:cNvPr>
            <p:cNvSpPr txBox="1"/>
            <p:nvPr/>
          </p:nvSpPr>
          <p:spPr>
            <a:xfrm>
              <a:off x="1186954" y="6396335"/>
              <a:ext cx="4751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dirty="0">
                  <a:latin typeface="Leferi Base Type Regular" panose="020B0503000000000000" pitchFamily="34" charset="-127"/>
                  <a:ea typeface="Leferi Base Type Regular" panose="020B0503000000000000" pitchFamily="34" charset="-127"/>
                </a:rPr>
                <a:t>버튼의 배경 모양을 구성하는 </a:t>
              </a:r>
              <a:r>
                <a:rPr lang="en-US" altLang="ko-KR" sz="2400" dirty="0">
                  <a:latin typeface="Leferi Base Type Regular" panose="020B0503000000000000" pitchFamily="34" charset="-127"/>
                  <a:ea typeface="Leferi Base Type Regular" panose="020B0503000000000000" pitchFamily="34" charset="-127"/>
                </a:rPr>
                <a:t>XML</a:t>
              </a:r>
              <a:endPara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2DDBC4-8F41-409B-A696-CADA5DC42C20}"/>
              </a:ext>
            </a:extLst>
          </p:cNvPr>
          <p:cNvSpPr txBox="1"/>
          <p:nvPr/>
        </p:nvSpPr>
        <p:spPr>
          <a:xfrm>
            <a:off x="451413" y="1734880"/>
            <a:ext cx="469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화면 구성과 동작이 분리되어 있음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A560F-8646-48E5-B89F-534B8F689CC2}"/>
              </a:ext>
            </a:extLst>
          </p:cNvPr>
          <p:cNvSpPr txBox="1"/>
          <p:nvPr/>
        </p:nvSpPr>
        <p:spPr>
          <a:xfrm>
            <a:off x="4696197" y="1987999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-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관리 용이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2FA8B-1551-4959-B69B-A5F4282927E9}"/>
              </a:ext>
            </a:extLst>
          </p:cNvPr>
          <p:cNvSpPr txBox="1"/>
          <p:nvPr/>
        </p:nvSpPr>
        <p:spPr>
          <a:xfrm>
            <a:off x="8320378" y="1526334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미리보기 지원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EACE206-49F9-4277-9EFE-86D185C99C5C}"/>
              </a:ext>
            </a:extLst>
          </p:cNvPr>
          <p:cNvGrpSpPr/>
          <p:nvPr/>
        </p:nvGrpSpPr>
        <p:grpSpPr>
          <a:xfrm>
            <a:off x="7076345" y="2192885"/>
            <a:ext cx="4545043" cy="4665115"/>
            <a:chOff x="7076345" y="2192885"/>
            <a:chExt cx="4545043" cy="4665115"/>
          </a:xfrm>
        </p:grpSpPr>
        <p:pic>
          <p:nvPicPr>
            <p:cNvPr id="1026" name="Picture 2" descr="레이아웃 미리보기에 대해서 - 인프런 | 질문 &amp; 답변">
              <a:extLst>
                <a:ext uri="{FF2B5EF4-FFF2-40B4-BE49-F238E27FC236}">
                  <a16:creationId xmlns:a16="http://schemas.microsoft.com/office/drawing/2014/main" id="{B0445592-9159-4DDD-9A52-4A43753BC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6345" y="2192885"/>
              <a:ext cx="4545043" cy="4207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641E74-E703-4A8A-BB20-FBC6A9C390C8}"/>
                </a:ext>
              </a:extLst>
            </p:cNvPr>
            <p:cNvSpPr txBox="1"/>
            <p:nvPr/>
          </p:nvSpPr>
          <p:spPr>
            <a:xfrm>
              <a:off x="7801807" y="6396335"/>
              <a:ext cx="30941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 dirty="0">
                  <a:latin typeface="Leferi Base Type Regular" panose="020B0503000000000000" pitchFamily="34" charset="-127"/>
                  <a:ea typeface="Leferi Base Type Regular" panose="020B0503000000000000" pitchFamily="34" charset="-127"/>
                </a:rPr>
                <a:t>XML </a:t>
              </a:r>
              <a:r>
                <a:rPr lang="ko-KR" altLang="en-US" sz="2400" dirty="0">
                  <a:latin typeface="Leferi Base Type Regular" panose="020B0503000000000000" pitchFamily="34" charset="-127"/>
                  <a:ea typeface="Leferi Base Type Regular" panose="020B0503000000000000" pitchFamily="34" charset="-127"/>
                </a:rPr>
                <a:t>코드와 미리보기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8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1EBCE-448F-48D6-B82A-74F591617B99}"/>
              </a:ext>
            </a:extLst>
          </p:cNvPr>
          <p:cNvSpPr txBox="1"/>
          <p:nvPr/>
        </p:nvSpPr>
        <p:spPr>
          <a:xfrm>
            <a:off x="451413" y="138896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Leferi Base Type Bold" panose="020B0803000000000000" pitchFamily="34" charset="-127"/>
                <a:ea typeface="Leferi Base Type Bold" panose="020B0803000000000000" pitchFamily="34" charset="-127"/>
                <a:cs typeface="카페24 써라운드" pitchFamily="2" charset="-127"/>
              </a:rPr>
              <a:t>정리</a:t>
            </a:r>
            <a:endParaRPr lang="en-US" altLang="ko-KR" sz="4000" dirty="0">
              <a:latin typeface="Leferi Base Type Bold" panose="020B0803000000000000" pitchFamily="34" charset="-127"/>
              <a:ea typeface="Leferi Base Type Bold" panose="020B0803000000000000" pitchFamily="34" charset="-127"/>
              <a:cs typeface="카페24 써라운드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E7B57-73B7-4660-A1DD-A1498713C74F}"/>
              </a:ext>
            </a:extLst>
          </p:cNvPr>
          <p:cNvSpPr txBox="1"/>
          <p:nvPr/>
        </p:nvSpPr>
        <p:spPr>
          <a:xfrm>
            <a:off x="451413" y="1273215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- XML :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가독성이 좋은 마크업 언어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BB59C-ABA7-4159-AC30-A8705AFC613B}"/>
              </a:ext>
            </a:extLst>
          </p:cNvPr>
          <p:cNvSpPr txBox="1"/>
          <p:nvPr/>
        </p:nvSpPr>
        <p:spPr>
          <a:xfrm>
            <a:off x="446603" y="1734880"/>
            <a:ext cx="4847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-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안드로이드 개발에서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 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활용도 높음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DB3DF-5209-45B5-BF59-35A50E398933}"/>
              </a:ext>
            </a:extLst>
          </p:cNvPr>
          <p:cNvSpPr txBox="1"/>
          <p:nvPr/>
        </p:nvSpPr>
        <p:spPr>
          <a:xfrm>
            <a:off x="446603" y="2196545"/>
            <a:ext cx="392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- </a:t>
            </a:r>
            <a:r>
              <a:rPr lang="ko-KR" altLang="en-US" sz="2400" dirty="0" err="1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들어주셔서</a:t>
            </a:r>
            <a:r>
              <a:rPr lang="ko-KR" altLang="en-US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 감사합니다 </a:t>
            </a:r>
            <a:r>
              <a:rPr lang="en-US" altLang="ko-KR" sz="2400" dirty="0">
                <a:latin typeface="Leferi Base Type Regular" panose="020B0503000000000000" pitchFamily="34" charset="-127"/>
                <a:ea typeface="Leferi Base Type Regular" panose="020B0503000000000000" pitchFamily="34" charset="-127"/>
              </a:rPr>
              <a:t>^^ </a:t>
            </a:r>
            <a:endParaRPr lang="ko-KR" altLang="en-US" sz="2400" dirty="0">
              <a:latin typeface="Leferi Base Type Regular" panose="020B0503000000000000" pitchFamily="34" charset="-127"/>
              <a:ea typeface="Leferi Base Type Regular" panose="020B0503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D2A52F-161A-4B28-A5F0-31FB28779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20000" y="2196545"/>
            <a:ext cx="4572000" cy="6858000"/>
          </a:xfrm>
          <a:prstGeom prst="rect">
            <a:avLst/>
          </a:prstGeom>
          <a:ln>
            <a:noFill/>
          </a:ln>
          <a:effectLst>
            <a:softEdge rad="800100"/>
          </a:effectLst>
        </p:spPr>
      </p:pic>
    </p:spTree>
    <p:extLst>
      <p:ext uri="{BB962C8B-B14F-4D97-AF65-F5344CB8AC3E}">
        <p14:creationId xmlns:p14="http://schemas.microsoft.com/office/powerpoint/2010/main" val="18136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dirty="0" smtClean="0">
            <a:latin typeface="Leferi Base Type Regular" panose="020B0503000000000000" pitchFamily="34" charset="-127"/>
            <a:ea typeface="Leferi Base Type Regular" panose="020B0503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688</Words>
  <Application>Microsoft Office PowerPoint</Application>
  <PresentationFormat>와이드스크린</PresentationFormat>
  <Paragraphs>47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Leferi Base Type Bold</vt:lpstr>
      <vt:lpstr>Leferi Base Type Regular</vt:lpstr>
      <vt:lpstr>맑은 고딕</vt:lpstr>
      <vt:lpstr>카페24 써라운드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DSM2022</dc:creator>
  <cp:lastModifiedBy>DSM2022</cp:lastModifiedBy>
  <cp:revision>37</cp:revision>
  <dcterms:created xsi:type="dcterms:W3CDTF">2022-07-04T13:48:28Z</dcterms:created>
  <dcterms:modified xsi:type="dcterms:W3CDTF">2022-07-05T14:28:08Z</dcterms:modified>
</cp:coreProperties>
</file>