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544" autoAdjust="0"/>
  </p:normalViewPr>
  <p:slideViewPr>
    <p:cSldViewPr>
      <p:cViewPr varScale="1">
        <p:scale>
          <a:sx n="40" d="100"/>
          <a:sy n="40" d="100"/>
        </p:scale>
        <p:origin x="152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8F02E-84A4-4D06-A904-1B0B38BAB34E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E429-FEB8-4871-A565-11F08571C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905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E429-FEB8-4871-A565-11F08571C5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46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목차입니다</a:t>
            </a:r>
            <a:r>
              <a:rPr lang="en-US" altLang="ko-KR" dirty="0"/>
              <a:t>. </a:t>
            </a:r>
            <a:r>
              <a:rPr lang="ko-KR" altLang="en-US" dirty="0"/>
              <a:t>첫 번째로는 우선 간단히 안드로이드에 대해 설명을 하겠습니다</a:t>
            </a:r>
            <a:r>
              <a:rPr lang="en-US" altLang="ko-KR" dirty="0"/>
              <a:t>, </a:t>
            </a:r>
            <a:r>
              <a:rPr lang="ko-KR" altLang="en-US" dirty="0"/>
              <a:t>두 번째 </a:t>
            </a:r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 err="1"/>
              <a:t>Kotiln</a:t>
            </a:r>
            <a:r>
              <a:rPr lang="ko-KR" altLang="en-US" dirty="0"/>
              <a:t>에 대해 간단한 정의를 내린 후 둘을 차이점을 비교하겠습니다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 안드로이드에서 </a:t>
            </a:r>
            <a:r>
              <a:rPr lang="en-US" altLang="ko-KR" dirty="0"/>
              <a:t>Kotlin</a:t>
            </a:r>
            <a:r>
              <a:rPr lang="ko-KR" altLang="en-US" dirty="0"/>
              <a:t>을 쓰는 이유를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E429-FEB8-4871-A565-11F08571C51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51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안드로이드는 </a:t>
            </a:r>
            <a:r>
              <a:rPr lang="en-US" altLang="ko-KR" dirty="0"/>
              <a:t>2005</a:t>
            </a:r>
            <a:r>
              <a:rPr lang="ko-KR" altLang="en-US" dirty="0"/>
              <a:t>년 구글이 안드로이드의 운영체제 안드로이드를 인수해 오픈소스로 공개하여 현재에 이르렀습니다</a:t>
            </a:r>
            <a:r>
              <a:rPr lang="en-US" altLang="ko-KR" dirty="0"/>
              <a:t>. </a:t>
            </a:r>
          </a:p>
          <a:p>
            <a:r>
              <a:rPr lang="en-US" altLang="ko-KR" dirty="0"/>
              <a:t>TMI</a:t>
            </a:r>
            <a:r>
              <a:rPr lang="ko-KR" altLang="en-US" dirty="0"/>
              <a:t>지만 안드로이드는 버전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ko-KR" altLang="en-US" dirty="0" err="1"/>
              <a:t>코드네임에</a:t>
            </a:r>
            <a:r>
              <a:rPr lang="ko-KR" altLang="en-US" dirty="0"/>
              <a:t> 디저트 이름을 붙였습니다</a:t>
            </a:r>
            <a:r>
              <a:rPr lang="en-US" altLang="ko-KR" dirty="0"/>
              <a:t>. 2018</a:t>
            </a:r>
            <a:r>
              <a:rPr lang="ko-KR" altLang="en-US" dirty="0"/>
              <a:t>년에 </a:t>
            </a:r>
            <a:r>
              <a:rPr lang="en-US" altLang="ko-KR" dirty="0"/>
              <a:t>9.0 </a:t>
            </a:r>
            <a:r>
              <a:rPr lang="ko-KR" altLang="en-US" dirty="0"/>
              <a:t>버전인 파이로 마지막으로 </a:t>
            </a:r>
            <a:endParaRPr lang="en-US" altLang="ko-KR" dirty="0"/>
          </a:p>
          <a:p>
            <a:r>
              <a:rPr lang="ko-KR" altLang="en-US" dirty="0"/>
              <a:t>버전 </a:t>
            </a:r>
            <a:r>
              <a:rPr lang="en-US" altLang="ko-KR" dirty="0"/>
              <a:t>10.0 </a:t>
            </a:r>
            <a:r>
              <a:rPr lang="ko-KR" altLang="en-US" dirty="0"/>
              <a:t>이후로 디저트 이름을 부르지 않고 있습니다</a:t>
            </a:r>
            <a:r>
              <a:rPr lang="en-US" altLang="ko-KR" dirty="0"/>
              <a:t>. </a:t>
            </a:r>
            <a:r>
              <a:rPr lang="ko-KR" altLang="en-US" dirty="0" err="1"/>
              <a:t>ㅎㅎ</a:t>
            </a:r>
            <a:endParaRPr lang="en-US" altLang="ko-KR" dirty="0"/>
          </a:p>
          <a:p>
            <a:r>
              <a:rPr lang="ko-KR" altLang="en-US" dirty="0"/>
              <a:t>안드로이드의 특징으로는 크게 </a:t>
            </a:r>
            <a:r>
              <a:rPr lang="en-US" altLang="ko-KR" dirty="0"/>
              <a:t>5</a:t>
            </a:r>
            <a:r>
              <a:rPr lang="ko-KR" altLang="en-US" dirty="0"/>
              <a:t>가지로 말할 수 있습니다</a:t>
            </a:r>
            <a:r>
              <a:rPr lang="en-US" altLang="ko-KR" dirty="0"/>
              <a:t>.</a:t>
            </a:r>
          </a:p>
          <a:p>
            <a:pPr marL="228600" indent="-228600" latinLnBrk="0">
              <a:buAutoNum type="arabicPeriod"/>
            </a:pPr>
            <a:r>
              <a:rPr lang="ko-KR" altLang="en-US" dirty="0"/>
              <a:t>안드로이드는 오픈소스입니다</a:t>
            </a:r>
            <a:r>
              <a:rPr lang="en-US" altLang="ko-KR" dirty="0"/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또한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Drive, Google Photos, Google Sheets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다양한 클라우드 서비스를 무료로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구글은 대중적인 서비스들을 제공하면서 고객들의 데이터를 바탕으로 광고 수익을 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구글의 매출 중 대부분은 광고에서 나오고 있어요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 latinLnBrk="0">
              <a:buAutoNum type="arabicPeriod"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자바기반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안드로이드를 개발할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언어는 자바입니다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전 세계의 많은 자바 개발자들이 안드로이드 앱 개발에 뛰어들 수 있었고 안드로이드가 빠르게 성장할 수 있는 계기가 되었습니다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latinLnBrk="0">
              <a:buAutoNum type="arabicPeriod"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높은 점유율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위에서 언급한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가지를 주축으로 안드로이드는 빠르게 성장하여 애플의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제치고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넘는 점유율을 가지게 되었으며 심지어 최근에는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점유율마저 넘어섰다는 보도가 나오고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쉬운연동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안드로이드로 만든 앱은 다른 앱에서 제공하는 기능을 쉽게 사용할 수 있도록 만들어져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편리한 개발 환경 제공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디바이스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애뮬레이터를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이용해 실제 안드로이드 디바이스가 없어도 개발이 가능하다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latinLnBrk="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E429-FEB8-4871-A565-11F08571C5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8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우선 </a:t>
            </a:r>
            <a:r>
              <a:rPr lang="ko-KR" altLang="en-US" dirty="0" err="1"/>
              <a:t>자바란</a:t>
            </a:r>
            <a:r>
              <a:rPr lang="en-US" altLang="ko-KR" dirty="0"/>
              <a:t>? </a:t>
            </a:r>
            <a:r>
              <a:rPr lang="en-US" altLang="ko-KR" sz="1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전 </a:t>
            </a:r>
            <a:r>
              <a:rPr lang="en-US" altLang="ko-KR" sz="12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세계의</a:t>
            </a:r>
            <a:r>
              <a:rPr lang="en-US" altLang="ko-KR" sz="1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많은</a:t>
            </a:r>
            <a:r>
              <a:rPr lang="en-US" altLang="ko-KR" sz="1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개발자들이</a:t>
            </a:r>
            <a:r>
              <a:rPr lang="en-US" altLang="ko-KR" sz="1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자바를</a:t>
            </a:r>
            <a:r>
              <a:rPr lang="en-US" altLang="ko-KR" sz="1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쓰고</a:t>
            </a:r>
            <a:r>
              <a:rPr lang="en-US" altLang="ko-KR" sz="1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있고</a:t>
            </a:r>
            <a:r>
              <a:rPr lang="en-US" altLang="ko-KR" sz="1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,  Android 앱 </a:t>
            </a:r>
            <a:r>
              <a:rPr lang="en-US" altLang="ko-KR" sz="12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개발을</a:t>
            </a:r>
            <a:r>
              <a:rPr lang="en-US" altLang="ko-KR" sz="1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위한</a:t>
            </a:r>
            <a:r>
              <a:rPr lang="en-US" altLang="ko-KR" sz="1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유일한</a:t>
            </a:r>
            <a:r>
              <a:rPr lang="en-US" altLang="ko-KR" sz="1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공식</a:t>
            </a:r>
            <a:r>
              <a:rPr lang="en-US" altLang="ko-KR" sz="1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언어</a:t>
            </a:r>
            <a:r>
              <a:rPr lang="en-US" altLang="ko-KR" sz="1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구글이</a:t>
            </a:r>
            <a:r>
              <a:rPr lang="en-US" altLang="ko-KR" sz="1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Kotlin</a:t>
            </a:r>
            <a:r>
              <a:rPr lang="ko-KR" altLang="en-US" sz="1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을 공식 언어로 </a:t>
            </a:r>
            <a:r>
              <a:rPr lang="ko-KR" altLang="en-US" sz="12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채텍</a:t>
            </a:r>
            <a:r>
              <a:rPr lang="en-US" altLang="ko-KR" sz="1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전</a:t>
            </a:r>
            <a:r>
              <a:rPr lang="ko-KR" altLang="en-US" sz="1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까지만</a:t>
            </a:r>
            <a:r>
              <a:rPr lang="en-US" altLang="ko-KR" sz="1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객체지향프로그래밍에 대해 간단한 설명을 하자면 </a:t>
            </a:r>
            <a:r>
              <a:rPr lang="ko-KR" altLang="en-US" dirty="0"/>
              <a:t>객체지향이란 컴퓨터 프로그래밍의 패러다임이며 프로그램을 명령어의 묶음으로 </a:t>
            </a:r>
            <a:r>
              <a:rPr lang="ko-KR" altLang="en-US" dirty="0" err="1"/>
              <a:t>보는것이아니라</a:t>
            </a:r>
            <a:r>
              <a:rPr lang="ko-KR" altLang="en-US" dirty="0"/>
              <a:t> 객체</a:t>
            </a:r>
            <a:r>
              <a:rPr lang="en-US" altLang="ko-KR" dirty="0"/>
              <a:t>(Object) </a:t>
            </a:r>
            <a:r>
              <a:rPr lang="ko-KR" altLang="en-US" dirty="0"/>
              <a:t>단위로 나눈다는 개념이다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ko-KR" altLang="en-US" dirty="0" err="1"/>
              <a:t>코틀린이란</a:t>
            </a:r>
            <a:r>
              <a:rPr lang="en-US" altLang="ko-KR" dirty="0"/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간결한 문법과 높은 안정성으로 높은 생산성을 보장하여 개발된 프로그래밍언어로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자바와의 호환이 가능하다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자바로 작성된 프로젝트에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코틀린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코드가 추가할 수 있다는 점이 가장 큰 장점입니다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자바 코드를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코틀린으로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쉽게 변환이 가능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코틀린은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함수형 프로그래밍언어이다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✔️ 간결한 문법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뒤에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문장끝을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의미하는 세미콜론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사라졌습니다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생성할 때에는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키워드 없이 쉽게 객체를 생성할 수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보통의 언어에서는 타입을 명시하며 변수나 상수를 선언했지만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코틀린에서는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타입 추론을 지원하여 일반적인 경우 타입을 명시하지 않아도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✔️널 안정성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자바에서는 객체 타입의 변수에서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허용 여부에 대한 구분을 할 수 없었습니다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코틀린에서는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, !!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구분할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dirty="0"/>
              <a:t>왜 </a:t>
            </a:r>
            <a:r>
              <a:rPr lang="en-US" altLang="ko-KR" dirty="0"/>
              <a:t>null </a:t>
            </a:r>
            <a:r>
              <a:rPr lang="ko-KR" altLang="en-US" dirty="0"/>
              <a:t>값을 </a:t>
            </a:r>
            <a:r>
              <a:rPr lang="ko-KR" altLang="en-US" dirty="0" err="1"/>
              <a:t>구분해야할까</a:t>
            </a:r>
            <a:r>
              <a:rPr lang="en-US" altLang="ko-KR" dirty="0"/>
              <a:t>?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널값의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허용 여부를 컴파일 단계에서 검사하기 때문에 런타임 에러를 줄일 수 있어요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: 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✔️가변과 불변의 구분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자바에서는 타입을 명시하여 변수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상수를 생성하지만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코틀린에서는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변수와 상수를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선언시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'var'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한번 선언하면 값을 변화시킬 수 없어요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동일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한번 선어하고 값을 변화시킬 수 있어요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없이 선언하는 변수와 동일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ko-KR" dirty="0"/>
            </a:br>
            <a:endParaRPr lang="en-US" altLang="ko-KR" sz="12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E429-FEB8-4871-A565-11F08571C51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0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haroni" panose="020B0604020202020204" pitchFamily="2" charset="-79"/>
              </a:defRPr>
            </a:lvl1pPr>
          </a:lstStyle>
          <a:p>
            <a:fld id="{F8166F1F-CE9B-4651-A6AA-CD717754106B}" type="datetimeFigureOut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haroni" panose="020B0604020202020204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haroni" panose="020B0604020202020204" pitchFamily="2" charset="-79"/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haroni" panose="020B0604020202020204" pitchFamily="2" charset="-79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Aharoni" panose="020B0604020202020204" pitchFamily="2" charset="-79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Aharoni" panose="020B0604020202020204" pitchFamily="2" charset="-79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Aharoni" panose="020B0604020202020204" pitchFamily="2" charset="-79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Aharoni" panose="020B0604020202020204" pitchFamily="2" charset="-79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Aharoni" panose="020B0604020202020204" pitchFamily="2" charset="-79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D3C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12472" y="-1624625"/>
            <a:ext cx="4243991" cy="10807989"/>
            <a:chOff x="-2912472" y="-1624625"/>
            <a:chExt cx="4243991" cy="108079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912472" y="-1624625"/>
              <a:ext cx="4243991" cy="108079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72196" y="7145269"/>
            <a:ext cx="20819048" cy="3238095"/>
            <a:chOff x="-1772196" y="7145269"/>
            <a:chExt cx="20819048" cy="32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72196" y="7145269"/>
              <a:ext cx="20819048" cy="323809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53514" y="2430026"/>
            <a:ext cx="15843790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600" kern="0" spc="-1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JAVA vs Kotlin</a:t>
            </a:r>
            <a:endParaRPr lang="en-US" dirty="0">
              <a:latin typeface="Aharoni" panose="020B0604020202020204" pitchFamily="2" charset="-79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84509" y="8953765"/>
            <a:ext cx="630120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6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1110 - 김연우</a:t>
            </a:r>
            <a:endParaRPr lang="en-US" dirty="0">
              <a:latin typeface="Aharoni" panose="020B0604020202020204" pitchFamily="2" charset="-79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3990" y="1990273"/>
            <a:ext cx="7819070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dirty="0">
                <a:solidFill>
                  <a:srgbClr val="FFFFFF"/>
                </a:solidFill>
                <a:latin typeface="KoPubWorldDotum_Pro Medium" pitchFamily="34" charset="0"/>
                <a:cs typeface="KoPubWorldDotum_Pro Medium" pitchFamily="34" charset="0"/>
              </a:rPr>
              <a:t>안드로이드 스터디 그룹</a:t>
            </a:r>
            <a:endParaRPr lang="en-US" dirty="0">
              <a:latin typeface="Aharoni" panose="020B0604020202020204" pitchFamily="2" charset="-79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5483761" y="8953765"/>
            <a:ext cx="971429" cy="838095"/>
            <a:chOff x="5483761" y="8953765"/>
            <a:chExt cx="971429" cy="8380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3761" y="8953765"/>
              <a:ext cx="971429" cy="838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76956" y="8378602"/>
            <a:ext cx="660372" cy="575163"/>
            <a:chOff x="7976956" y="8378602"/>
            <a:chExt cx="660372" cy="5751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6956" y="8378602"/>
              <a:ext cx="660372" cy="5751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72194" y="7561973"/>
            <a:ext cx="2500989" cy="2167524"/>
            <a:chOff x="9972194" y="7561973"/>
            <a:chExt cx="2500989" cy="2167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72194" y="7561973"/>
              <a:ext cx="2500989" cy="2167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616031" y="461777"/>
            <a:ext cx="3138563" cy="6292329"/>
            <a:chOff x="14616031" y="461777"/>
            <a:chExt cx="3138563" cy="62923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16031" y="461777"/>
              <a:ext cx="3138563" cy="62923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15419" y="7445475"/>
            <a:ext cx="2022543" cy="1737889"/>
            <a:chOff x="2215419" y="7445475"/>
            <a:chExt cx="2022543" cy="17378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15419" y="7445475"/>
              <a:ext cx="2022543" cy="173788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075398" y="2313895"/>
            <a:ext cx="2219829" cy="2588091"/>
            <a:chOff x="15075398" y="2313895"/>
            <a:chExt cx="2219829" cy="258809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75398" y="2313895"/>
              <a:ext cx="2219829" cy="25880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317943" y="8047113"/>
            <a:ext cx="729543" cy="811414"/>
            <a:chOff x="3317943" y="8047113"/>
            <a:chExt cx="729543" cy="8114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17943" y="8047113"/>
              <a:ext cx="729543" cy="8114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15419" y="6506126"/>
            <a:ext cx="1525756" cy="1360541"/>
            <a:chOff x="2215419" y="6506126"/>
            <a:chExt cx="1525756" cy="136054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15419" y="6506126"/>
              <a:ext cx="1525756" cy="136054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011689" y="6906388"/>
            <a:ext cx="612508" cy="650290"/>
            <a:chOff x="3011689" y="6906388"/>
            <a:chExt cx="612508" cy="6502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60000">
              <a:off x="3011689" y="6906388"/>
              <a:ext cx="612508" cy="6502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603997" y="2762992"/>
            <a:ext cx="12426493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800" kern="0" spc="-100" dirty="0">
                <a:solidFill>
                  <a:srgbClr val="2D3C76"/>
                </a:solidFill>
                <a:latin typeface="Gmarket Sans Bold" pitchFamily="34" charset="0"/>
                <a:cs typeface="Gmarket Sans Bold" pitchFamily="34" charset="0"/>
              </a:rPr>
              <a:t>01. 안드로이드란?</a:t>
            </a:r>
            <a:endParaRPr lang="en-US" dirty="0">
              <a:latin typeface="Aharoni" panose="020B0604020202020204" pitchFamily="2" charset="-79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-1272190" y="-1595736"/>
            <a:ext cx="18260762" cy="2954069"/>
            <a:chOff x="-1272190" y="-1595736"/>
            <a:chExt cx="18260762" cy="29540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272190" y="-1595736"/>
              <a:ext cx="18260762" cy="29540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94729" y="7802991"/>
            <a:ext cx="3271613" cy="2829141"/>
            <a:chOff x="-594729" y="7802991"/>
            <a:chExt cx="3271613" cy="28291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94729" y="7802991"/>
              <a:ext cx="3271613" cy="28291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1684" y="9035897"/>
            <a:ext cx="1810114" cy="1555357"/>
            <a:chOff x="1681684" y="9035897"/>
            <a:chExt cx="1810114" cy="155535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1684" y="9035897"/>
              <a:ext cx="1810114" cy="155535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42836" y="269249"/>
            <a:ext cx="304885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200" dirty="0">
                <a:solidFill>
                  <a:srgbClr val="2D3C76"/>
                </a:solidFill>
                <a:latin typeface="Pretendard SemiBold" pitchFamily="34" charset="0"/>
                <a:cs typeface="Pretendard SemiBold" pitchFamily="34" charset="0"/>
              </a:rPr>
              <a:t>목차</a:t>
            </a:r>
            <a:endParaRPr lang="en-US" dirty="0">
              <a:latin typeface="Aharoni" panose="020B0604020202020204" pitchFamily="2" charset="-79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495238" y="383535"/>
            <a:ext cx="247619" cy="247619"/>
            <a:chOff x="495238" y="383535"/>
            <a:chExt cx="247619" cy="2476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238" y="383535"/>
              <a:ext cx="247619" cy="24761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615005" y="4425127"/>
            <a:ext cx="13514666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800" kern="0" spc="-100" dirty="0">
                <a:solidFill>
                  <a:srgbClr val="2D3C76"/>
                </a:solidFill>
                <a:latin typeface="Gmarket Sans Bold" pitchFamily="34" charset="0"/>
                <a:cs typeface="Gmarket Sans Bold" pitchFamily="34" charset="0"/>
              </a:rPr>
              <a:t>02. JAVA와 Kotlin 비교</a:t>
            </a:r>
            <a:endParaRPr lang="en-US" dirty="0">
              <a:latin typeface="Aharoni" panose="020B0604020202020204" pitchFamily="2" charset="-79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15005" y="6489036"/>
            <a:ext cx="13600069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800" kern="0" spc="-100" dirty="0">
                <a:solidFill>
                  <a:srgbClr val="2D3C76"/>
                </a:solidFill>
                <a:latin typeface="Gmarket Sans Bold" pitchFamily="34" charset="0"/>
                <a:cs typeface="Gmarket Sans Bold" pitchFamily="34" charset="0"/>
              </a:rPr>
              <a:t>03. Kotlin을 사용하는 이유</a:t>
            </a:r>
            <a:endParaRPr lang="en-US" dirty="0">
              <a:latin typeface="Aharoni" panose="020B0604020202020204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571801" y="487028"/>
            <a:ext cx="1547624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100" dirty="0">
                <a:solidFill>
                  <a:srgbClr val="2D3C76"/>
                </a:solidFill>
                <a:latin typeface="Gmarket Sans Bold" pitchFamily="34" charset="0"/>
                <a:cs typeface="Gmarket Sans Bold" pitchFamily="34" charset="0"/>
              </a:rPr>
              <a:t>안드로이드란?</a:t>
            </a:r>
            <a:endParaRPr lang="en-US" dirty="0">
              <a:latin typeface="Aharoni" panose="020B0604020202020204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874862" y="0"/>
            <a:ext cx="5293022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800" kern="0" spc="300" dirty="0">
                <a:solidFill>
                  <a:srgbClr val="2D3C76"/>
                </a:solidFill>
                <a:latin typeface="Pretendard" pitchFamily="34" charset="0"/>
                <a:cs typeface="Pretendard" pitchFamily="34" charset="0"/>
              </a:rPr>
              <a:t>JAVA vs Kotlin</a:t>
            </a:r>
            <a:endParaRPr lang="en-US" dirty="0">
              <a:latin typeface="Aharoni" panose="020B0604020202020204" pitchFamily="2" charset="-79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-454482" y="7955372"/>
            <a:ext cx="3271613" cy="2829141"/>
            <a:chOff x="-454482" y="7955372"/>
            <a:chExt cx="3271613" cy="282914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54482" y="7955372"/>
              <a:ext cx="3271613" cy="28291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26063" y="870436"/>
            <a:ext cx="834286" cy="927912"/>
            <a:chOff x="15126063" y="870436"/>
            <a:chExt cx="834286" cy="9279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26063" y="870436"/>
              <a:ext cx="834286" cy="9279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100808" y="899396"/>
            <a:ext cx="847627" cy="899912"/>
            <a:chOff x="17100808" y="899396"/>
            <a:chExt cx="847627" cy="8999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60000">
              <a:off x="17100808" y="899396"/>
              <a:ext cx="847627" cy="89991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567381" y="901314"/>
            <a:ext cx="1351466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2D3C76"/>
                </a:solidFill>
                <a:latin typeface="Gmarket Sans Bold" pitchFamily="34" charset="0"/>
                <a:cs typeface="Gmarket Sans Bold" pitchFamily="34" charset="0"/>
              </a:rPr>
              <a:t>JAVA?</a:t>
            </a:r>
            <a:endParaRPr lang="en-US" dirty="0">
              <a:latin typeface="Aharoni" panose="020B0604020202020204" pitchFamily="2" charset="-79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96250" y="1094214"/>
            <a:ext cx="65024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vs</a:t>
            </a:r>
            <a:endParaRPr lang="en-US" dirty="0">
              <a:latin typeface="Aharoni" panose="020B0604020202020204" pitchFamily="2" charset="-79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1801" y="31168"/>
            <a:ext cx="4828571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JAVA와 Kotlin 비교</a:t>
            </a:r>
            <a:endParaRPr lang="en-US" dirty="0">
              <a:latin typeface="Aharoni" panose="020B0604020202020204" pitchFamily="2" charset="-79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52257" y="4610100"/>
            <a:ext cx="1351466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2D3C76"/>
                </a:solidFill>
                <a:latin typeface="Gmarket Sans Bold" pitchFamily="34" charset="0"/>
                <a:cs typeface="Gmarket Sans Bold" pitchFamily="34" charset="0"/>
              </a:rPr>
              <a:t>Kotlin?</a:t>
            </a:r>
            <a:endParaRPr lang="en-US" dirty="0">
              <a:latin typeface="Aharoni" panose="020B0604020202020204" pitchFamily="2" charset="-79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21457" y="2003724"/>
            <a:ext cx="13775943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자바(Java)는 1995년 썬 마이크로시스템즈에서 발표한 객체 지향 프로그래밍 언어</a:t>
            </a:r>
          </a:p>
          <a:p>
            <a:r>
              <a:rPr lang="en-US" sz="2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WORA와 같이 한 번 작성한 코드를 모든 플랫폼에서 작동 시킬 수 있는 범용적인 언어</a:t>
            </a:r>
          </a:p>
          <a:p>
            <a:r>
              <a:rPr lang="en-US" sz="2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객체지향프로그래밍이다. </a:t>
            </a:r>
          </a:p>
          <a:p>
            <a:endParaRPr lang="en-US" dirty="0">
              <a:latin typeface="Aharoni" panose="020B0604020202020204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2D3C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9192" y="1197812"/>
            <a:ext cx="15205507" cy="7922860"/>
            <a:chOff x="1469192" y="1197812"/>
            <a:chExt cx="15205507" cy="79228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192" y="1197812"/>
              <a:ext cx="15205507" cy="79228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535872" y="6667308"/>
            <a:ext cx="1948987" cy="2272318"/>
            <a:chOff x="14535872" y="6667308"/>
            <a:chExt cx="1948987" cy="227231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35872" y="6667308"/>
              <a:ext cx="1948987" cy="22723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15749"/>
            <a:ext cx="18314286" cy="10333333"/>
            <a:chOff x="-9524" y="-15749"/>
            <a:chExt cx="18314286" cy="103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15749"/>
              <a:ext cx="18314286" cy="103333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87047" y="6967067"/>
            <a:ext cx="10311619" cy="699982"/>
            <a:chOff x="3987047" y="6967067"/>
            <a:chExt cx="10311619" cy="6999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7047" y="6967067"/>
              <a:ext cx="10311619" cy="69998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173602" y="1730674"/>
            <a:ext cx="1393851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kern="0" spc="-100" dirty="0">
                <a:solidFill>
                  <a:srgbClr val="2D3C76"/>
                </a:solidFill>
                <a:latin typeface="Gmarket Sans Bold" pitchFamily="34" charset="0"/>
                <a:cs typeface="Gmarket Sans Bold" pitchFamily="34" charset="0"/>
              </a:rPr>
              <a:t># 바람직한 선택을 돕는 영업전략 02</a:t>
            </a:r>
            <a:endParaRPr lang="en-US" dirty="0">
              <a:latin typeface="Aharoni" panose="020B0604020202020204" pitchFamily="2" charset="-79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7914" y="2527483"/>
            <a:ext cx="852988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dirty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&lt;인기 상품 제안하기&gt;</a:t>
            </a:r>
            <a:endParaRPr lang="en-US" dirty="0">
              <a:latin typeface="Aharoni" panose="020B0604020202020204" pitchFamily="2" charset="-79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3260" y="7089291"/>
            <a:ext cx="14999189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dirty="0">
                <a:solidFill>
                  <a:srgbClr val="2D3C76"/>
                </a:solidFill>
                <a:latin typeface="Pretendard Medium" pitchFamily="34" charset="0"/>
                <a:cs typeface="Pretendard Medium" pitchFamily="34" charset="0"/>
              </a:rPr>
              <a:t>만 29세~34세 남성 그룹이 가장 많이 구매한 자동차는 A모델입니다.</a:t>
            </a:r>
            <a:endParaRPr lang="en-US" dirty="0">
              <a:latin typeface="Aharoni" panose="020B0604020202020204" pitchFamily="2" charset="-79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2593" y="7922619"/>
            <a:ext cx="13560529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00" kern="0" spc="-100" dirty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관련된 내용을 간략하게 작성해주세요.  폰트는 프리텐다드 레귤러 입니다. </a:t>
            </a:r>
          </a:p>
          <a:p>
            <a:pPr algn="ctr"/>
            <a:r>
              <a:rPr lang="en-US" sz="2300" kern="0" spc="-100" dirty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폰트 크기는 23pt이고 행간은 1.5로 설정해주시면 좋습니다. </a:t>
            </a:r>
            <a:endParaRPr lang="en-US" dirty="0">
              <a:latin typeface="Aharoni" panose="020B0604020202020204" pitchFamily="2" charset="-79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3387116" y="3922782"/>
            <a:ext cx="3671017" cy="2463219"/>
            <a:chOff x="3387116" y="3922782"/>
            <a:chExt cx="3671017" cy="24632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7116" y="3922782"/>
              <a:ext cx="3671017" cy="24632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63263" y="3563421"/>
            <a:ext cx="718723" cy="718723"/>
            <a:chOff x="4863263" y="3563421"/>
            <a:chExt cx="718723" cy="7187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3263" y="3563421"/>
              <a:ext cx="718723" cy="71872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826298" y="3726542"/>
            <a:ext cx="792653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kern="0" spc="-3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A</a:t>
            </a:r>
            <a:endParaRPr lang="en-US" dirty="0">
              <a:latin typeface="Aharoni" panose="020B0604020202020204" pitchFamily="2" charset="-79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7295273" y="3922782"/>
            <a:ext cx="3671017" cy="2463219"/>
            <a:chOff x="7295273" y="3922782"/>
            <a:chExt cx="3671017" cy="246321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95273" y="3922782"/>
              <a:ext cx="3671017" cy="24632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71421" y="3563421"/>
            <a:ext cx="718723" cy="718723"/>
            <a:chOff x="8771421" y="3563421"/>
            <a:chExt cx="718723" cy="71872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1421" y="3563421"/>
              <a:ext cx="718723" cy="71872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734453" y="3726540"/>
            <a:ext cx="792653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kern="0" spc="-300" dirty="0">
                <a:solidFill>
                  <a:srgbClr val="2D3C76"/>
                </a:solidFill>
                <a:latin typeface="S-Core Dream 4 Regular" pitchFamily="34" charset="0"/>
                <a:cs typeface="S-Core Dream 4 Regular" pitchFamily="34" charset="0"/>
              </a:rPr>
              <a:t>B</a:t>
            </a:r>
            <a:endParaRPr lang="en-US" dirty="0">
              <a:latin typeface="Aharoni" panose="020B0604020202020204" pitchFamily="2" charset="-79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11227581" y="3922782"/>
            <a:ext cx="3671017" cy="2463219"/>
            <a:chOff x="11227581" y="3922782"/>
            <a:chExt cx="3671017" cy="246321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27581" y="3922782"/>
              <a:ext cx="3671017" cy="24632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703728" y="3563421"/>
            <a:ext cx="718723" cy="718723"/>
            <a:chOff x="12703728" y="3563421"/>
            <a:chExt cx="718723" cy="71872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03728" y="3563421"/>
              <a:ext cx="718723" cy="71872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2941619" y="3726540"/>
            <a:ext cx="242857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kern="0" spc="-300" dirty="0">
                <a:solidFill>
                  <a:srgbClr val="2D3C76"/>
                </a:solidFill>
                <a:latin typeface="S-Core Dream 4 Regular" pitchFamily="34" charset="0"/>
                <a:cs typeface="S-Core Dream 4 Regular" pitchFamily="34" charset="0"/>
              </a:rPr>
              <a:t>C</a:t>
            </a:r>
            <a:endParaRPr lang="en-US" dirty="0">
              <a:latin typeface="Aharoni" panose="020B0604020202020204" pitchFamily="2" charset="-79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1484522" y="7899248"/>
            <a:ext cx="2950819" cy="2042880"/>
            <a:chOff x="1484522" y="7899248"/>
            <a:chExt cx="2950819" cy="204288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484522" y="7899248"/>
              <a:ext cx="2362382" cy="2042880"/>
              <a:chOff x="1484522" y="7899248"/>
              <a:chExt cx="2362382" cy="204288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84522" y="7899248"/>
                <a:ext cx="2362382" cy="204288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3128285" y="8789511"/>
              <a:ext cx="1307056" cy="1123100"/>
              <a:chOff x="3128285" y="8789511"/>
              <a:chExt cx="1307056" cy="1123100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128285" y="8789511"/>
                <a:ext cx="1307056" cy="11231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D3C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73562" y="7193424"/>
            <a:ext cx="19564038" cy="3428571"/>
            <a:chOff x="-573562" y="7193424"/>
            <a:chExt cx="19564038" cy="34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3562" y="7193424"/>
              <a:ext cx="19564038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8229" y="3451309"/>
            <a:ext cx="7995374" cy="2091549"/>
            <a:chOff x="5028229" y="3451309"/>
            <a:chExt cx="7995374" cy="20915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8229" y="3451309"/>
              <a:ext cx="7995374" cy="209154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872420" y="3780190"/>
            <a:ext cx="10352682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500" kern="0" spc="-100" dirty="0">
                <a:solidFill>
                  <a:srgbClr val="2D3C76"/>
                </a:solidFill>
                <a:latin typeface="Gmarket Sans Bold" pitchFamily="34" charset="0"/>
                <a:cs typeface="Gmarket Sans Bold" pitchFamily="34" charset="0"/>
              </a:rPr>
              <a:t>THANK YOU.</a:t>
            </a:r>
            <a:endParaRPr lang="en-US" dirty="0">
              <a:latin typeface="Aharoni" panose="020B0604020202020204" pitchFamily="2" charset="-79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34658" y="8439931"/>
            <a:ext cx="8416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2D3C76"/>
                </a:solidFill>
                <a:latin typeface="Pretendard" pitchFamily="34" charset="0"/>
                <a:cs typeface="Pretendard" pitchFamily="34" charset="0"/>
              </a:rPr>
              <a:t>1110 - 김연우</a:t>
            </a:r>
            <a:endParaRPr lang="en-US" dirty="0">
              <a:latin typeface="Aharoni" panose="020B0604020202020204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620</Words>
  <Application>Microsoft Office PowerPoint</Application>
  <PresentationFormat>사용자 지정</PresentationFormat>
  <Paragraphs>67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Gmarket Sans Bold</vt:lpstr>
      <vt:lpstr>KoPubWorldDotum_Pro Medium</vt:lpstr>
      <vt:lpstr>Noto Sans CJK KR Regular</vt:lpstr>
      <vt:lpstr>Pretendard</vt:lpstr>
      <vt:lpstr>Pretendard Medium</vt:lpstr>
      <vt:lpstr>Pretendard SemiBold</vt:lpstr>
      <vt:lpstr>S-Core Dream 4 Regular</vt:lpstr>
      <vt:lpstr>맑은 고딕</vt:lpstr>
      <vt:lpstr>Aharoni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DSM2022</cp:lastModifiedBy>
  <cp:revision>14</cp:revision>
  <dcterms:created xsi:type="dcterms:W3CDTF">2022-07-06T19:10:19Z</dcterms:created>
  <dcterms:modified xsi:type="dcterms:W3CDTF">2022-07-14T13:46:20Z</dcterms:modified>
</cp:coreProperties>
</file>