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풀로 뒤덮인 사구에서 바라본 해변과 바다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바다로 이어지는 두 언덕 사이의 모랫길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전경에 짧은 울타리를 두고 해안에서 낮게 비행하는 왜가리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풀로 뒤덮인 사구에서 바라본 해변과 바다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TP API, REST API"/>
          <p:cNvSpPr txBox="1"/>
          <p:nvPr>
            <p:ph type="ctrTitle"/>
          </p:nvPr>
        </p:nvSpPr>
        <p:spPr>
          <a:xfrm>
            <a:off x="1778000" y="450350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HTTP API, REST API</a:t>
            </a:r>
          </a:p>
        </p:txBody>
      </p:sp>
      <p:sp>
        <p:nvSpPr>
          <p:cNvPr id="120" name="HTTP를 사용하여 프로그램끼리 소통하는 API를 말한다.…"/>
          <p:cNvSpPr txBox="1"/>
          <p:nvPr/>
        </p:nvSpPr>
        <p:spPr>
          <a:xfrm>
            <a:off x="5675930" y="6849615"/>
            <a:ext cx="14027405" cy="20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/>
            </a:pPr>
            <a:r>
              <a:t>HTTP를 사용하여 프로그램끼리 소통하는 API를 말한다. </a:t>
            </a:r>
          </a:p>
          <a:p>
            <a:pPr algn="l" defTabSz="457200">
              <a:defRPr b="0" sz="4000"/>
            </a:pPr>
            <a:r>
              <a:t>보통 우리가 흔히 보는 OPEN API, facebook API, kakao API 등의 </a:t>
            </a:r>
          </a:p>
          <a:p>
            <a:pPr algn="l" defTabSz="457200">
              <a:defRPr b="0" sz="4000"/>
            </a:pPr>
            <a:r>
              <a:t>대부분 API는 HTTP라는 통신 규칙으로 소통하는 API 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TTP를 사용하지 않는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HTTP를 사용하지 않는 API</a:t>
            </a:r>
          </a:p>
        </p:txBody>
      </p:sp>
      <p:pic>
        <p:nvPicPr>
          <p:cNvPr id="123" name="스크린샷 2022-10-20 오후 6.19.26.png" descr="스크린샷 2022-10-20 오후 6.1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887" y="3195944"/>
            <a:ext cx="16612708" cy="528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2000년도에 로이 필딩 (Roy Fielding)의 박사학위 논문에서 최초로 소개되었다.…"/>
          <p:cNvSpPr txBox="1"/>
          <p:nvPr/>
        </p:nvSpPr>
        <p:spPr>
          <a:xfrm>
            <a:off x="3116833" y="5719987"/>
            <a:ext cx="18150333" cy="270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/>
            </a:pPr>
            <a:r>
              <a:t>2000년도에 로이 필딩 (Roy Fielding)의 박사학위 논문에서 최초로 소개되었다. </a:t>
            </a:r>
          </a:p>
          <a:p>
            <a:pPr algn="l" defTabSz="457200">
              <a:defRPr b="0" sz="4000"/>
            </a:pPr>
            <a:r>
              <a:t>로이 필딩은 HTTP의 주요 저자 중 한 사람으로 </a:t>
            </a:r>
          </a:p>
          <a:p>
            <a:pPr algn="l" defTabSz="457200">
              <a:defRPr b="0" sz="4000"/>
            </a:pPr>
            <a:r>
              <a:t>그 당시 웹(HTTP) 설계의 우수성에 비해 제대로 사용되어지지 못하는 모습에 안타까워하며 </a:t>
            </a:r>
          </a:p>
          <a:p>
            <a:pPr algn="l" defTabSz="457200">
              <a:defRPr b="0" sz="4000"/>
            </a:pPr>
            <a:r>
              <a:t>HTTP의 장점을 최대한 활용할 수 있는 아키텍처로써 REST를 발표했다</a:t>
            </a:r>
          </a:p>
        </p:txBody>
      </p:sp>
      <p:sp>
        <p:nvSpPr>
          <p:cNvPr id="126" name="REST API"/>
          <p:cNvSpPr txBox="1"/>
          <p:nvPr/>
        </p:nvSpPr>
        <p:spPr>
          <a:xfrm>
            <a:off x="9242425" y="1210423"/>
            <a:ext cx="58991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REST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ST API 중심 규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 중심 규칙</a:t>
            </a:r>
          </a:p>
        </p:txBody>
      </p:sp>
      <p:sp>
        <p:nvSpPr>
          <p:cNvPr id="129" name="URI로 자원을 표현해야 한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URI로 자원을 표현해야 한다</a:t>
            </a:r>
          </a:p>
          <a:p>
            <a:pPr/>
            <a:r>
              <a:t>자원에 대한 행위는 HTTP 메서드로 표현된다.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. 소문자를 사용한다.…"/>
          <p:cNvSpPr txBox="1"/>
          <p:nvPr/>
        </p:nvSpPr>
        <p:spPr>
          <a:xfrm>
            <a:off x="2296019" y="3020665"/>
            <a:ext cx="19452153" cy="72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5000"/>
            </a:pPr>
            <a:r>
              <a:t>1. 소문자를 사용한다.</a:t>
            </a:r>
          </a:p>
          <a:p>
            <a:pPr algn="l">
              <a:spcBef>
                <a:spcPts val="4500"/>
              </a:spcBef>
              <a:defRPr b="0" sz="5000"/>
            </a:pPr>
            <a:r>
              <a:t> 대문자는 때로 문제를 일으키는 경우가 있기 때문에 </a:t>
            </a:r>
            <a:br/>
            <a:r>
              <a:t>URI를 작성할 때는 소문자를 선호한다.</a:t>
            </a:r>
          </a:p>
          <a:p>
            <a:pPr algn="l">
              <a:spcBef>
                <a:spcPts val="4500"/>
              </a:spcBef>
              <a:defRPr b="0" sz="5000"/>
            </a:pPr>
            <a:r>
              <a:t>❌ api/users/Post-Comments</a:t>
            </a:r>
          </a:p>
          <a:p>
            <a:pPr algn="l">
              <a:spcBef>
                <a:spcPts val="4500"/>
              </a:spcBef>
              <a:defRPr b="0" sz="5000"/>
            </a:pPr>
            <a:r>
              <a:t>⭕ api/users/post-comments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. 언더바(_) 대신 하이픈(-)을 사용한다.…"/>
          <p:cNvSpPr txBox="1"/>
          <p:nvPr/>
        </p:nvSpPr>
        <p:spPr>
          <a:xfrm>
            <a:off x="2296018" y="2391603"/>
            <a:ext cx="19452154" cy="9501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5000"/>
            </a:pPr>
            <a:r>
              <a:t>2. 언더바(_) 대신 하이픈(-)을 사용한다.</a:t>
            </a:r>
          </a:p>
          <a:p>
            <a:pPr marL="944033" indent="-804333" algn="l">
              <a:spcBef>
                <a:spcPts val="4500"/>
              </a:spcBef>
              <a:buClr>
                <a:srgbClr val="383838"/>
              </a:buClr>
              <a:buSzPct val="125000"/>
              <a:buFont typeface="Times-Roman"/>
              <a:buChar char="•"/>
              <a:defRPr b="0" sz="5000"/>
            </a:pPr>
            <a:r>
              <a:t>가독성을 위해 긴 Path를 표현하는 단어는 </a:t>
            </a:r>
            <a:br/>
            <a:r>
              <a:t>하이픈(-)으로 구분하는 것이 좋다. </a:t>
            </a:r>
          </a:p>
          <a:p>
            <a:pPr marL="944033" indent="-804333" algn="l">
              <a:spcBef>
                <a:spcPts val="4500"/>
              </a:spcBef>
              <a:buClr>
                <a:srgbClr val="383838"/>
              </a:buClr>
              <a:buSzPct val="125000"/>
              <a:buFont typeface="Times-Roman"/>
              <a:buChar char="•"/>
              <a:defRPr b="0" sz="5000"/>
            </a:pPr>
            <a:r>
              <a:t>프로그램의 글자 폰트에 따라 언더바 문자는 </a:t>
            </a:r>
            <a:br/>
            <a:r>
              <a:t>부분적으로 가려지거나 숨겨질수 있다. </a:t>
            </a:r>
          </a:p>
          <a:p>
            <a:pPr algn="l">
              <a:spcBef>
                <a:spcPts val="4500"/>
              </a:spcBef>
              <a:defRPr b="0" sz="5000"/>
            </a:pPr>
            <a:r>
              <a:t>❌ api/users/post_comments</a:t>
            </a:r>
          </a:p>
          <a:p>
            <a:pPr algn="l">
              <a:spcBef>
                <a:spcPts val="4500"/>
              </a:spcBef>
              <a:defRPr b="0" sz="5000"/>
            </a:pPr>
            <a:r>
              <a:t>⭕ api/users/post-comments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3. 마지막에 슬래시(/)를 포함하지 않는다.…"/>
          <p:cNvSpPr txBox="1"/>
          <p:nvPr/>
        </p:nvSpPr>
        <p:spPr>
          <a:xfrm>
            <a:off x="2296018" y="2800227"/>
            <a:ext cx="19452154" cy="868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5000"/>
            </a:pPr>
            <a:r>
              <a:t>3. 마지막에 슬래시(/)를 포함하지 않는다.</a:t>
            </a:r>
          </a:p>
          <a:p>
            <a:pPr marL="944033" indent="-804333" algn="l">
              <a:spcBef>
                <a:spcPts val="4500"/>
              </a:spcBef>
              <a:buClr>
                <a:srgbClr val="383838"/>
              </a:buClr>
              <a:buSzPct val="125000"/>
              <a:buFont typeface="Times-Roman"/>
              <a:buChar char="•"/>
              <a:defRPr b="0" sz="5000"/>
            </a:pPr>
            <a:r>
              <a:t>후행 슬래시(/)는 의미가 전혀 없고 혼란을 야기할 수 있다.</a:t>
            </a:r>
          </a:p>
          <a:p>
            <a:pPr marL="944033" indent="-804333" algn="l">
              <a:spcBef>
                <a:spcPts val="4500"/>
              </a:spcBef>
              <a:buClr>
                <a:srgbClr val="383838"/>
              </a:buClr>
              <a:buSzPct val="125000"/>
              <a:buFont typeface="Times-Roman"/>
              <a:buChar char="•"/>
              <a:defRPr b="0" sz="5000"/>
            </a:pPr>
            <a:r>
              <a:t>URI내의 모든 문자는 리소스의 고유 ID에 포함된다. URI 가 다르면 리소스도 다르기 때문에 명확한 URI를 생성해야한다.</a:t>
            </a:r>
          </a:p>
          <a:p>
            <a:pPr algn="l">
              <a:spcBef>
                <a:spcPts val="4500"/>
              </a:spcBef>
              <a:defRPr b="0" sz="5000"/>
            </a:pPr>
            <a:r>
              <a:t>❌ api/users/post_comments/</a:t>
            </a:r>
          </a:p>
          <a:p>
            <a:pPr algn="l">
              <a:spcBef>
                <a:spcPts val="4500"/>
              </a:spcBef>
              <a:defRPr b="0" sz="5000"/>
            </a:pPr>
            <a:r>
              <a:t>⭕ api/users/post-comments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4. 행위를 포함하지 않는다.…"/>
          <p:cNvSpPr txBox="1"/>
          <p:nvPr/>
        </p:nvSpPr>
        <p:spPr>
          <a:xfrm>
            <a:off x="2296018" y="3903224"/>
            <a:ext cx="19452154" cy="6478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5000"/>
            </a:pPr>
            <a:r>
              <a:t>4. 행위를 포함하지 않는다.</a:t>
            </a:r>
          </a:p>
          <a:p>
            <a:pPr marL="944033" indent="-804333" algn="l">
              <a:spcBef>
                <a:spcPts val="4500"/>
              </a:spcBef>
              <a:buClr>
                <a:srgbClr val="383838"/>
              </a:buClr>
              <a:buSzPct val="125000"/>
              <a:buFont typeface="Times-Roman"/>
              <a:buChar char="•"/>
              <a:defRPr b="0" sz="5000"/>
            </a:pPr>
            <a:r>
              <a:t>행위는 URI 대신 Method를 사용하여 전달한다.</a:t>
            </a:r>
          </a:p>
          <a:p>
            <a:pPr algn="l">
              <a:spcBef>
                <a:spcPts val="4500"/>
              </a:spcBef>
              <a:defRPr b="0" sz="5000"/>
            </a:pPr>
            <a:r>
              <a:t>❌ Post api/users/post_comments/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post</a:t>
            </a:r>
            <a:r>
              <a:t>/1</a:t>
            </a:r>
          </a:p>
          <a:p>
            <a:pPr algn="l">
              <a:spcBef>
                <a:spcPts val="4500"/>
              </a:spcBef>
              <a:defRPr b="0" sz="5000"/>
            </a:pPr>
            <a:r>
              <a:t>⭕ Put api/users/post-comments/1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TTP 메서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메서드</a:t>
            </a:r>
          </a:p>
        </p:txBody>
      </p:sp>
      <p:sp>
        <p:nvSpPr>
          <p:cNvPr id="140" name="GET…"/>
          <p:cNvSpPr txBox="1"/>
          <p:nvPr/>
        </p:nvSpPr>
        <p:spPr>
          <a:xfrm>
            <a:off x="2505761" y="2950209"/>
            <a:ext cx="21087385" cy="852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i="1" sz="3200"/>
            </a:pPr>
            <a:r>
              <a:t>GET</a:t>
            </a:r>
            <a:endParaRPr b="0" i="0"/>
          </a:p>
          <a:p>
            <a:pPr algn="l" defTabSz="457200">
              <a:spcBef>
                <a:spcPts val="1200"/>
              </a:spcBef>
              <a:defRPr b="0" sz="3200"/>
            </a:pPr>
            <a:r>
              <a:t>클라이언트는 GET을 사용하여 서버의 지정된 URL에 있는 리소스에 액세스합니다. </a:t>
            </a:r>
          </a:p>
          <a:p>
            <a:pPr algn="l" defTabSz="457200">
              <a:spcBef>
                <a:spcPts val="1200"/>
              </a:spcBef>
              <a:defRPr b="0" sz="3200"/>
            </a:pPr>
            <a:r>
              <a:t>GET 요청을 캐싱하고 RESTful API 요청에 파라미터를 넣어 전송하여 전송 전에 데이터를 필터링하도록 서버에 지시할 수 있습니다.</a:t>
            </a:r>
          </a:p>
          <a:p>
            <a:pPr algn="l" defTabSz="457200">
              <a:spcBef>
                <a:spcPts val="1200"/>
              </a:spcBef>
              <a:defRPr i="1" sz="3200"/>
            </a:pPr>
            <a:r>
              <a:t>POST</a:t>
            </a:r>
            <a:endParaRPr b="0" i="0"/>
          </a:p>
          <a:p>
            <a:pPr algn="l" defTabSz="457200">
              <a:spcBef>
                <a:spcPts val="1200"/>
              </a:spcBef>
              <a:defRPr b="0" sz="3200"/>
            </a:pPr>
            <a:r>
              <a:t>클라이언트는 POST를 사용하여 서버에 데이터를 전송합니다. 여기에는 요청과 함께 데이터 표현이 포함됩니다. </a:t>
            </a:r>
          </a:p>
          <a:p>
            <a:pPr algn="l" defTabSz="457200">
              <a:spcBef>
                <a:spcPts val="1200"/>
              </a:spcBef>
              <a:defRPr b="0" sz="3200"/>
            </a:pPr>
            <a:r>
              <a:t>동일한 POST 요청을 여러 번 전송하면 동일한 리소스를 여러 번 생성하는 부작용이 있습니다.</a:t>
            </a:r>
          </a:p>
          <a:p>
            <a:pPr algn="l" defTabSz="457200">
              <a:spcBef>
                <a:spcPts val="1200"/>
              </a:spcBef>
              <a:defRPr i="1" sz="3200"/>
            </a:pPr>
            <a:r>
              <a:t>PUT</a:t>
            </a:r>
            <a:endParaRPr b="0" i="0"/>
          </a:p>
          <a:p>
            <a:pPr algn="l" defTabSz="457200">
              <a:spcBef>
                <a:spcPts val="1200"/>
              </a:spcBef>
              <a:defRPr b="0" sz="3200"/>
            </a:pPr>
            <a:r>
              <a:t>클라이언트는 PUT을 사용하여 서버의 기존 리소스를 업데이트합니다. </a:t>
            </a:r>
          </a:p>
          <a:p>
            <a:pPr algn="l" defTabSz="457200">
              <a:spcBef>
                <a:spcPts val="1200"/>
              </a:spcBef>
              <a:defRPr b="0" sz="3200"/>
            </a:pPr>
            <a:r>
              <a:t>POST와 달리, RESTful 웹 서비스에서 동일한 PUT 요청을 여러 번 전송해도 결과는 동일합니다.</a:t>
            </a:r>
          </a:p>
          <a:p>
            <a:pPr algn="l" defTabSz="457200">
              <a:spcBef>
                <a:spcPts val="1200"/>
              </a:spcBef>
              <a:defRPr i="1" sz="3200"/>
            </a:pPr>
            <a:r>
              <a:t>DELETE</a:t>
            </a:r>
            <a:endParaRPr b="0" i="0"/>
          </a:p>
          <a:p>
            <a:pPr algn="l" defTabSz="457200">
              <a:spcBef>
                <a:spcPts val="1200"/>
              </a:spcBef>
              <a:defRPr b="0" sz="3200"/>
            </a:pPr>
            <a:r>
              <a:t>클라이언트는 DELETE 요청을 사용하여 리소스를 제거합니다. DELETE 요청은 서버 상태를 변경할 수 있습니다. </a:t>
            </a:r>
          </a:p>
          <a:p>
            <a:pPr algn="l" defTabSz="457200">
              <a:spcBef>
                <a:spcPts val="1200"/>
              </a:spcBef>
              <a:defRPr b="0" sz="3200"/>
            </a:pPr>
            <a:r>
              <a:t>하지만 사용자에게 적절한 인증이 없으면 요청은 실패합니다.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