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풀로 뒤덮인 사구에서 바라본 해변과 바다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바다로 이어지는 두 언덕 사이의 모랫길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전경에 짧은 울타리를 두고 해안에서 낮게 비행하는 왜가리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풀로 뒤덮인 사구에서 바라본 해변과 바다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안드로이드 기본 개념 정리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안드로이드 기본 개념 정리</a:t>
            </a:r>
          </a:p>
        </p:txBody>
      </p:sp>
      <p:sp>
        <p:nvSpPr>
          <p:cNvPr id="120" name="AndroidManifes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AndroidManifest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ndroidManif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AndroidManifest</a:t>
            </a:r>
          </a:p>
        </p:txBody>
      </p:sp>
      <p:pic>
        <p:nvPicPr>
          <p:cNvPr id="145" name="스크린샷 2022-07-12 오후 10.44.49.png" descr="스크린샷 2022-07-12 오후 10.44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2479" y="2446189"/>
            <a:ext cx="11366710" cy="4215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&lt;?xml version=&quot;1.0&quot; encoding=&quot;utf-8&quot;?&gt;…"/>
          <p:cNvSpPr txBox="1"/>
          <p:nvPr/>
        </p:nvSpPr>
        <p:spPr>
          <a:xfrm>
            <a:off x="170866" y="2658317"/>
            <a:ext cx="11119372" cy="74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9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A36"/>
                </a:solidFill>
              </a:rPr>
              <a:t>&lt;?</a:t>
            </a:r>
            <a:r>
              <a:t>xml version</a:t>
            </a:r>
            <a:r>
              <a:rPr>
                <a:solidFill>
                  <a:srgbClr val="6A8759"/>
                </a:solidFill>
              </a:rPr>
              <a:t>="1.0" </a:t>
            </a:r>
            <a:r>
              <a:t>encoding</a:t>
            </a:r>
            <a:r>
              <a:rPr>
                <a:solidFill>
                  <a:srgbClr val="6A8759"/>
                </a:solidFill>
              </a:rPr>
              <a:t>="utf-8"</a:t>
            </a:r>
            <a:r>
              <a:rPr>
                <a:solidFill>
                  <a:srgbClr val="E8BA36"/>
                </a:solidFill>
              </a:rPr>
              <a:t>?&gt;</a:t>
            </a:r>
            <a:endParaRPr>
              <a:solidFill>
                <a:srgbClr val="E8BA36"/>
              </a:solidFill>
            </a:endParaRP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A36"/>
                </a:solidFill>
              </a:rPr>
              <a:t>&lt;</a:t>
            </a:r>
            <a:r>
              <a:rPr>
                <a:solidFill>
                  <a:srgbClr val="E8BF6B"/>
                </a:solidFill>
              </a:rPr>
              <a:t>manifest </a:t>
            </a:r>
            <a:r>
              <a:rPr>
                <a:solidFill>
                  <a:srgbClr val="BABABA"/>
                </a:solidFill>
              </a:rPr>
              <a:t>xmlns: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t>="http://schemas.android.com/apk/res/android"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xmlns:</a:t>
            </a:r>
            <a:r>
              <a:rPr>
                <a:solidFill>
                  <a:srgbClr val="9876AA"/>
                </a:solidFill>
              </a:rPr>
              <a:t>tools</a:t>
            </a:r>
            <a:r>
              <a:t>="http://schemas.android.com/tools"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BABABA"/>
                </a:solidFill>
              </a:rPr>
              <a:t>package</a:t>
            </a:r>
            <a:r>
              <a:t>="com.example.livedata_viewmodel"</a:t>
            </a:r>
            <a:r>
              <a:rPr>
                <a:solidFill>
                  <a:srgbClr val="E8BA36"/>
                </a:solidFill>
              </a:rPr>
              <a:t>&gt;</a:t>
            </a:r>
            <a:endParaRPr>
              <a:solidFill>
                <a:srgbClr val="E8BA36"/>
              </a:solidFill>
            </a:endParaRPr>
          </a:p>
          <a:p>
            <a:pPr algn="l" defTabSz="457200">
              <a:defRPr b="0" sz="1900">
                <a:solidFill>
                  <a:srgbClr val="E8BA36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A36"/>
                </a:solidFill>
              </a:rPr>
              <a:t>    </a:t>
            </a:r>
            <a:r>
              <a:rPr>
                <a:solidFill>
                  <a:srgbClr val="54A857"/>
                </a:solidFill>
              </a:rPr>
              <a:t>&lt;</a:t>
            </a:r>
            <a:r>
              <a:t>application</a:t>
            </a:r>
          </a:p>
          <a:p>
            <a:pPr algn="l" defTabSz="457200">
              <a:defRPr b="0" sz="19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F6B"/>
                </a:solidFill>
              </a:rPr>
              <a:t>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t>:allowBackup</a:t>
            </a:r>
            <a:r>
              <a:rPr>
                <a:solidFill>
                  <a:srgbClr val="6A8759"/>
                </a:solidFill>
              </a:rPr>
              <a:t>="true"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:icon</a:t>
            </a:r>
            <a:r>
              <a:t>="@mipmap/ic_launcher"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:label</a:t>
            </a:r>
            <a:r>
              <a:t>="@string/app_name"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:roundIcon</a:t>
            </a:r>
            <a:r>
              <a:t>="@mipmap/ic_launcher_round"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:theme</a:t>
            </a:r>
            <a:r>
              <a:t>="@style/Theme.Livedata_viewmodel"</a:t>
            </a:r>
          </a:p>
          <a:p>
            <a:pPr algn="l" defTabSz="457200">
              <a:defRPr b="0" sz="1900">
                <a:solidFill>
                  <a:srgbClr val="BABAB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6A8759"/>
                </a:solidFill>
              </a:rPr>
              <a:t>        </a:t>
            </a:r>
            <a:r>
              <a:rPr>
                <a:solidFill>
                  <a:srgbClr val="9876AA"/>
                </a:solidFill>
              </a:rPr>
              <a:t>tools</a:t>
            </a:r>
            <a:r>
              <a:t>:targetApi</a:t>
            </a:r>
            <a:r>
              <a:rPr>
                <a:solidFill>
                  <a:srgbClr val="6A8759"/>
                </a:solidFill>
              </a:rPr>
              <a:t>="31"</a:t>
            </a:r>
            <a:r>
              <a:rPr>
                <a:solidFill>
                  <a:srgbClr val="54A857"/>
                </a:solidFill>
              </a:rPr>
              <a:t>&gt;</a:t>
            </a:r>
            <a:endParaRPr>
              <a:solidFill>
                <a:srgbClr val="54A857"/>
              </a:solidFill>
            </a:endParaR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4A857"/>
                </a:solidFill>
              </a:rPr>
              <a:t>        </a:t>
            </a:r>
            <a:r>
              <a:rPr>
                <a:solidFill>
                  <a:srgbClr val="359FF4"/>
                </a:solidFill>
              </a:rPr>
              <a:t>&lt;</a:t>
            </a:r>
            <a:r>
              <a:t>activity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F6B"/>
                </a:solidFill>
              </a:rPr>
              <a:t>    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:name</a:t>
            </a:r>
            <a:r>
              <a:t>=".MainActivity"</a:t>
            </a: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:exported</a:t>
            </a:r>
            <a:r>
              <a:t>="true"</a:t>
            </a:r>
            <a:r>
              <a:rPr>
                <a:solidFill>
                  <a:srgbClr val="359FF4"/>
                </a:solidFill>
              </a:rPr>
              <a:t>&gt;</a:t>
            </a:r>
            <a:endParaRPr>
              <a:solidFill>
                <a:srgbClr val="359FF4"/>
              </a:solidFill>
            </a:endParaR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59FF4"/>
                </a:solidFill>
              </a:rPr>
              <a:t>            </a:t>
            </a:r>
            <a:r>
              <a:rPr>
                <a:solidFill>
                  <a:srgbClr val="5060BB"/>
                </a:solidFill>
              </a:rPr>
              <a:t>&lt;</a:t>
            </a:r>
            <a:r>
              <a:t>intent-filter</a:t>
            </a:r>
            <a:r>
              <a:rPr>
                <a:solidFill>
                  <a:srgbClr val="5060BB"/>
                </a:solidFill>
              </a:rPr>
              <a:t>&gt;</a:t>
            </a:r>
            <a:endParaRPr>
              <a:solidFill>
                <a:srgbClr val="5060BB"/>
              </a:solidFill>
            </a:endParaRP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060BB"/>
                </a:solidFill>
              </a:rPr>
              <a:t>                </a:t>
            </a:r>
            <a:r>
              <a:rPr>
                <a:solidFill>
                  <a:srgbClr val="189387"/>
                </a:solidFill>
              </a:rPr>
              <a:t>&lt;</a:t>
            </a:r>
            <a:r>
              <a:rPr>
                <a:solidFill>
                  <a:srgbClr val="E8BF6B"/>
                </a:solidFill>
              </a:rPr>
              <a:t>action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:name</a:t>
            </a:r>
            <a:r>
              <a:t>="android.intent.action.MAIN" </a:t>
            </a:r>
            <a:r>
              <a:rPr>
                <a:solidFill>
                  <a:srgbClr val="189387"/>
                </a:solidFill>
              </a:rPr>
              <a:t>/&gt;</a:t>
            </a:r>
            <a:endParaRPr>
              <a:solidFill>
                <a:srgbClr val="189387"/>
              </a:solidFill>
            </a:endParaRPr>
          </a:p>
          <a:p>
            <a:pPr algn="l" defTabSz="457200">
              <a:defRPr b="0" sz="1900">
                <a:solidFill>
                  <a:srgbClr val="189387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900">
                <a:solidFill>
                  <a:srgbClr val="6A875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89387"/>
                </a:solidFill>
              </a:rPr>
              <a:t>                &lt;</a:t>
            </a:r>
            <a:r>
              <a:rPr>
                <a:solidFill>
                  <a:srgbClr val="E8BF6B"/>
                </a:solidFill>
              </a:rPr>
              <a:t>category </a:t>
            </a:r>
            <a:r>
              <a:rPr>
                <a:solidFill>
                  <a:srgbClr val="9876AA"/>
                </a:solidFill>
              </a:rPr>
              <a:t>android</a:t>
            </a:r>
            <a:r>
              <a:rPr>
                <a:solidFill>
                  <a:srgbClr val="BABABA"/>
                </a:solidFill>
              </a:rPr>
              <a:t>:name</a:t>
            </a:r>
            <a:r>
              <a:t>="android.intent.category.LAUNCHER" </a:t>
            </a:r>
            <a:r>
              <a:rPr>
                <a:solidFill>
                  <a:srgbClr val="189387"/>
                </a:solidFill>
              </a:rPr>
              <a:t>/&gt;</a:t>
            </a:r>
            <a:endParaRPr>
              <a:solidFill>
                <a:srgbClr val="189387"/>
              </a:solidFill>
            </a:endParaR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89387"/>
                </a:solidFill>
              </a:rPr>
              <a:t>            </a:t>
            </a:r>
            <a:r>
              <a:rPr>
                <a:solidFill>
                  <a:srgbClr val="5060BB"/>
                </a:solidFill>
              </a:rPr>
              <a:t>&lt;/</a:t>
            </a:r>
            <a:r>
              <a:t>intent-filter</a:t>
            </a:r>
            <a:r>
              <a:rPr>
                <a:solidFill>
                  <a:srgbClr val="5060BB"/>
                </a:solidFill>
              </a:rPr>
              <a:t>&gt;</a:t>
            </a:r>
            <a:endParaRPr>
              <a:solidFill>
                <a:srgbClr val="5060BB"/>
              </a:solidFill>
            </a:endParaRPr>
          </a:p>
          <a:p>
            <a:pPr algn="l" defTabSz="457200">
              <a:defRPr b="0" sz="1900">
                <a:solidFill>
                  <a:srgbClr val="5060B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359FF4"/>
                </a:solidFill>
              </a:rPr>
              <a:t>&lt;/</a:t>
            </a:r>
            <a:r>
              <a:rPr>
                <a:solidFill>
                  <a:srgbClr val="E8BF6B"/>
                </a:solidFill>
              </a:rPr>
              <a:t>activity</a:t>
            </a:r>
            <a:r>
              <a:rPr>
                <a:solidFill>
                  <a:srgbClr val="359FF4"/>
                </a:solidFill>
              </a:rPr>
              <a:t>&gt;</a:t>
            </a:r>
            <a:endParaRPr>
              <a:solidFill>
                <a:srgbClr val="359FF4"/>
              </a:solidFill>
            </a:endParaR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59FF4"/>
                </a:solidFill>
              </a:rPr>
              <a:t>    </a:t>
            </a:r>
            <a:r>
              <a:rPr>
                <a:solidFill>
                  <a:srgbClr val="54A857"/>
                </a:solidFill>
              </a:rPr>
              <a:t>&lt;/</a:t>
            </a:r>
            <a:r>
              <a:t>application</a:t>
            </a:r>
            <a:r>
              <a:rPr>
                <a:solidFill>
                  <a:srgbClr val="54A857"/>
                </a:solidFill>
              </a:rPr>
              <a:t>&gt;</a:t>
            </a:r>
            <a:endParaRPr>
              <a:solidFill>
                <a:srgbClr val="54A857"/>
              </a:solidFill>
            </a:endParaRPr>
          </a:p>
          <a:p>
            <a:pPr algn="l" defTabSz="457200">
              <a:defRPr b="0" sz="1900">
                <a:solidFill>
                  <a:srgbClr val="54A857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 defTabSz="457200">
              <a:defRPr b="0" sz="1900">
                <a:solidFill>
                  <a:srgbClr val="E8BF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E8BA36"/>
                </a:solidFill>
              </a:rPr>
              <a:t>&lt;/</a:t>
            </a:r>
            <a:r>
              <a:t>manifest</a:t>
            </a:r>
            <a:r>
              <a:rPr>
                <a:solidFill>
                  <a:srgbClr val="E8BA36"/>
                </a:solidFill>
              </a:rPr>
              <a:t>&gt;</a:t>
            </a:r>
            <a:endParaRPr>
              <a:solidFill>
                <a:srgbClr val="E8BA3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스크린샷 2022-07-12 오후 10.49.54.png" descr="스크린샷 2022-07-12 오후 10.49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6383" y="802220"/>
            <a:ext cx="14262340" cy="12699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스크린샷 2022-07-12 오후 10.50.33.png" descr="스크린샷 2022-07-12 오후 10.50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203" y="479175"/>
            <a:ext cx="11429594" cy="12659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850" y="2190750"/>
            <a:ext cx="18148300" cy="933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0" r="49511" b="82503"/>
          <a:stretch>
            <a:fillRect/>
          </a:stretch>
        </p:blipFill>
        <p:spPr>
          <a:xfrm>
            <a:off x="3117850" y="2190750"/>
            <a:ext cx="9162798" cy="163321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자바로 개발된 어플리케이션이 위치하는 영역"/>
          <p:cNvSpPr txBox="1"/>
          <p:nvPr/>
        </p:nvSpPr>
        <p:spPr>
          <a:xfrm>
            <a:off x="12981941" y="2716680"/>
            <a:ext cx="6799708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/>
            </a:lvl1pPr>
          </a:lstStyle>
          <a:p>
            <a:pPr/>
            <a:r>
              <a:t>자바로 개발된 어플리케이션이 위치하는 영역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17352" r="49531" b="55355"/>
          <a:stretch>
            <a:fillRect/>
          </a:stretch>
        </p:blipFill>
        <p:spPr>
          <a:xfrm>
            <a:off x="3117850" y="3810534"/>
            <a:ext cx="9159259" cy="2547602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어플리케이션을 개발하기 위해 필요한 각종 API를 제공하는 영역"/>
          <p:cNvSpPr txBox="1"/>
          <p:nvPr/>
        </p:nvSpPr>
        <p:spPr>
          <a:xfrm>
            <a:off x="12958244" y="4793665"/>
            <a:ext cx="9687307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/>
            </a:lvl1pPr>
          </a:lstStyle>
          <a:p>
            <a:pPr/>
            <a:r>
              <a:t>어플리케이션을 개발하기 위해 필요한 각종 API를 제공하는 영역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스크린샷 2022-07-12 오후 10.33.35.png" descr="스크린샷 2022-07-12 오후 10.33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8160" y="590416"/>
            <a:ext cx="14367680" cy="12535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44508" r="49511" b="23373"/>
          <a:stretch>
            <a:fillRect/>
          </a:stretch>
        </p:blipFill>
        <p:spPr>
          <a:xfrm>
            <a:off x="3117850" y="6345399"/>
            <a:ext cx="9162867" cy="299805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안드로이드에서 사용할 수 있는 다양한 C/C++ 라이브러리를 제공하는 영역이다"/>
          <p:cNvSpPr txBox="1"/>
          <p:nvPr/>
        </p:nvSpPr>
        <p:spPr>
          <a:xfrm>
            <a:off x="12271037" y="7456359"/>
            <a:ext cx="11982832" cy="581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/>
            </a:lvl1pPr>
          </a:lstStyle>
          <a:p>
            <a:pPr/>
            <a:r>
              <a:t>안드로이드에서 사용할 수 있는 다양한 C/C++ 라이브러리를 제공하는 영역이다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달빅 가상 머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달빅 가상 머신</a:t>
            </a:r>
          </a:p>
        </p:txBody>
      </p:sp>
      <p:sp>
        <p:nvSpPr>
          <p:cNvPr id="136" name="댄 본스타인이 다른 구글 엔지니어들의 도움 하에 설계/구현하였다, 적은 메모리 요구 사양에 최적화되어 있다. 이후 ARTVM으로 대체됨"/>
          <p:cNvSpPr txBox="1"/>
          <p:nvPr/>
        </p:nvSpPr>
        <p:spPr>
          <a:xfrm>
            <a:off x="2072068" y="3617479"/>
            <a:ext cx="20239864" cy="58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/>
            </a:lvl1pPr>
          </a:lstStyle>
          <a:p>
            <a:pPr/>
            <a:r>
              <a:t>댄 본스타인이 다른 구글 엔지니어들의 도움 하에 설계/구현하였다, 적은 메모리 요구 사양에 최적화되어 있다. 이후 ARTVM으로 대체됨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0" t="76378" r="49710" b="0"/>
          <a:stretch>
            <a:fillRect/>
          </a:stretch>
        </p:blipFill>
        <p:spPr>
          <a:xfrm>
            <a:off x="3117850" y="9320282"/>
            <a:ext cx="9126605" cy="220496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안드로이드는 리눅스 커널 3.0.1(안드로이드 4.0)을 기반으로 하며, 이를 통해…"/>
          <p:cNvSpPr txBox="1"/>
          <p:nvPr/>
        </p:nvSpPr>
        <p:spPr>
          <a:xfrm>
            <a:off x="12309082" y="9886986"/>
            <a:ext cx="11707750" cy="107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/>
            </a:pPr>
            <a:r>
              <a:t>안드로이드는 리눅스 커널 3.0.1(안드로이드 4.0)을 기반으로 하며, 이를 통해 </a:t>
            </a:r>
          </a:p>
          <a:p>
            <a:pPr algn="l" defTabSz="457200">
              <a:defRPr b="0"/>
            </a:pPr>
            <a:r>
              <a:t>보안, 메모리 관리, 프로세스 관리, 네트워크 스택과 각종 드라이버를 제공한다.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프로젝트의 구성 요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프로젝트의 구성 요소</a:t>
            </a:r>
          </a:p>
        </p:txBody>
      </p:sp>
      <p:sp>
        <p:nvSpPr>
          <p:cNvPr id="142" name="libs : 프로젝트에서 사용하는 다양한 라이브러리 소스가 저장되는 공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libs : 프로젝트에서 사용하는 다양한 라이브러리 소스가 저장되는 공간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androidTest : 앱의 일부 코드를 테스트하기 위한 소스를 저장하는 공간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java : 자바 코드를 저장하는 공간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res : 리소스(이미지, xml 레이아웃, 메뉴, 값)를 저장하는 공간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AndroidManifest.xml : 앱에 대한 전체적인 정보를 담고있는 파일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project &gt; build.gradle : 프로그래머가 직접 작성한 그래들 빌드 스크립트 파일</a:t>
            </a:r>
          </a:p>
          <a:p>
            <a:pPr marL="457200" indent="-317500" defTabSz="457200">
              <a:spcBef>
                <a:spcPts val="0"/>
              </a:spcBef>
              <a:buFont typeface="Times Roman"/>
              <a:defRPr sz="3500"/>
            </a:pPr>
            <a:r>
              <a:t>gradle &gt; build.gradle : 앱에 대한 컴파일 버전정보, 의존성 프로젝트에 대한 정의가 되어있는 파일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