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pen Sans SemiBold"/>
      <p:regular r:id="rId14"/>
      <p:bold r:id="rId15"/>
      <p:italic r:id="rId16"/>
      <p:boldItalic r:id="rId17"/>
    </p:embeddedFont>
    <p:embeddedFont>
      <p:font typeface="Open Sans ExtraBold"/>
      <p:bold r:id="rId18"/>
      <p:boldItalic r:id="rId19"/>
    </p:embeddedFont>
    <p:embeddedFont>
      <p:font typeface="Open Sans Medium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Medium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Medium-italic.fntdata"/><Relationship Id="rId10" Type="http://schemas.openxmlformats.org/officeDocument/2006/relationships/slide" Target="slides/slide5.xml"/><Relationship Id="rId21" Type="http://schemas.openxmlformats.org/officeDocument/2006/relationships/font" Target="fonts/OpenSansMedium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SemiBold-bold.fntdata"/><Relationship Id="rId14" Type="http://schemas.openxmlformats.org/officeDocument/2006/relationships/font" Target="fonts/OpenSansSemiBold-regular.fntdata"/><Relationship Id="rId17" Type="http://schemas.openxmlformats.org/officeDocument/2006/relationships/font" Target="fonts/OpenSansSemiBold-boldItalic.fntdata"/><Relationship Id="rId16" Type="http://schemas.openxmlformats.org/officeDocument/2006/relationships/font" Target="fonts/OpenSansSemiBold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ExtraBold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a2735502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a2735502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a4bc2a2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a4bc2a2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51515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원래 코틀린으로 개발할 시에는 xml로 UI를 그립니다.  위 그림은 Xml으로 UI를 그릴 경우에 흔히 나타나는 패턴을 나타냅니다. view와 데이터 사이에 중간 계층이 하나 끼어들어야만 하는 형태입니다.</a:t>
            </a:r>
            <a:endParaRPr sz="1200">
              <a:solidFill>
                <a:srgbClr val="51515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51515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UI를 그리기 위해 XML을 사용하고 있음에도 불구하고, 코틀린 역시 UI에 어떤 id 값이 있고, 어떤 UI를 포함하려 하는지를 알고 있어야 하기 때문에 둘은 강하게 의존하게 됩니다. </a:t>
            </a:r>
            <a:r>
              <a:rPr b="1" lang="ko" sz="1200">
                <a:solidFill>
                  <a:srgbClr val="30303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시간이 많이 흐른 뒤 view를 수정하고 싶어서 xml을 수정하게 되면, 어쩔 수 없이 kotlin 코드도 수정해야 하며, 이때 하나라도 놓치면 런타임 에러가 나게 됩니다.</a:t>
            </a:r>
            <a:r>
              <a:rPr lang="ko" sz="1200">
                <a:solidFill>
                  <a:srgbClr val="51515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결국 코틀린 개발자와 코틀린 코드가 어떠한 안전장치도 없이 UI에 개념적으로 의존해야 한다는 의미이기도 합니다.MVVM과 databinding 조합은 그나마 상황이 낫지만 여전히 xml파일을 사용해야한다는 점이 있습니다</a:t>
            </a:r>
            <a:endParaRPr sz="1200">
              <a:solidFill>
                <a:srgbClr val="51515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1515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51515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하지만!!! 제트팩 컴포즈는 </a:t>
            </a:r>
            <a:r>
              <a:rPr lang="ko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위 그림은, 선언형 UI toolkit인 Jetpack Compose(only kotlin)로 구현할 경우 나타나는 패턴입니다. 즉, 데이터를 입력받으면 UI를 그려주는 Kotlin 함수(composable 함수)를 사용하여 UI를 그리게 되는 상황이다.</a:t>
            </a:r>
            <a:endParaRPr sz="1200">
              <a:solidFill>
                <a:srgbClr val="51515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a02bf4d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a02bf4d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51515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하나의 Activity에 성격이 다른 화면(View)이 두 개 필요할 때, Fragment를 사용하면 </a:t>
            </a:r>
            <a:r>
              <a:rPr lang="ko" sz="1000">
                <a:solidFill>
                  <a:srgbClr val="66666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findViewById</a:t>
            </a:r>
            <a:r>
              <a:rPr lang="ko" sz="1200">
                <a:solidFill>
                  <a:srgbClr val="51515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와 기타 로직이 Activity 하나에 너무 많아지는 걸 방지할 수 있게 되었습니다. 그러나 결국 Lifecycle을 추종하는 View 일 뿐이기 때문에 UI Toolkit이 Jetpack Compose로 바뀌면 View를 위한 Fragment의 사용성은 사라집니다. findViewById는 역사속으로 사라지고, 기타 로직은 ViewModel에서 수행하기 때문에 위의 그림 처럼 Fragment가 설 자리는 없어집니다.</a:t>
            </a:r>
            <a:endParaRPr sz="1200">
              <a:solidFill>
                <a:srgbClr val="51515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51515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실제로 React나 Flutter같은 선언형 UI 들을 보면 fragment같은 개념이 없습니다.</a:t>
            </a:r>
            <a:endParaRPr sz="1200">
              <a:solidFill>
                <a:srgbClr val="51515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a02bf4d7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a02bf4d7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명령형 프로그래밍과 선언형 프로그래밍이란 단어를 들어 보셨을 겁니다. 명령형 프로그래밍은 우리가 흔히 코딩하듯이 , 컴퓨터에게 하나하나 명령을 하는 형태로 코딩을 하는 것입니다. 반면에 선언형 프로그래밍은 우리가 원하는바를 선언 또는 표현하듯이 코딩하는 것입니다.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51515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컴퓨터에게 구체적으로 하나하나 명령한 이 코드를 따라가다 보니, 그제서야 list에서 짝수만 필터링하는 기능이라는 것을 알 수 있습니다. 우리는 방금 리스트에서 짝수만 필터링하는 그 과정, </a:t>
            </a:r>
            <a:r>
              <a:rPr b="1" lang="ko" sz="1200">
                <a:solidFill>
                  <a:srgbClr val="30303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즉 필터링을 하기 위해 어떻게(how) 하는지를 본 것</a:t>
            </a:r>
            <a:r>
              <a:rPr lang="ko" sz="1200">
                <a:solidFill>
                  <a:srgbClr val="51515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입니다.</a:t>
            </a:r>
            <a:endParaRPr sz="1200">
              <a:solidFill>
                <a:srgbClr val="51515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1515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이같은 프로그래밍 방법이 명령형 프로그래밍입니다.</a:t>
            </a:r>
            <a:endParaRPr sz="1200">
              <a:solidFill>
                <a:srgbClr val="51515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1515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1515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같은 필터링 기능인데, 세부 동작 하나하나를 명령한 느낌이 아닙니다. “나는 이 list에서 이것들을 필터링 할거야”라고 선언한 것에 불과합니다. 내부적으로 어떻게(how) 할지는 관심이 없습니다. 단지 “이렇게 표현할래”를 나타낸 것입니다.</a:t>
            </a:r>
            <a:endParaRPr sz="1200">
              <a:solidFill>
                <a:srgbClr val="51515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이때 사람이야 사람 전환 ::우리는 컴퓨터가 아니라 사람입니다. 어렸을 때를 떠올려 보면, “엄마, 밥 먹고 싶어요”라고 표현했지, “엄마, 우선 밥솥에 쌀을 넣고, 물을 이만큼 넣은 후 밥솥에 전기를 연결해서 무슨 무슨 버튼을 눌러서..”이렇게 명령하지 않았습니다. 우리는 특정 개발자가 컴퓨터에게 명령한 로직들을 보고 그게 무슨 기능인지 이해하는 것보단, 개발자가 원했던 기능의 선언을 보고 이해하는 게 훨씬 익숙합니다. 그게 바로 선언형 UI가 대세가 된 이유라고 생각합니다.</a:t>
            </a:r>
            <a:endParaRPr sz="1200">
              <a:solidFill>
                <a:srgbClr val="51515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51515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우</a:t>
            </a:r>
            <a:endParaRPr sz="1200">
              <a:solidFill>
                <a:srgbClr val="51515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a02bf4d7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a02bf4d7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제가 원하는 UI를 표현한것인데 어떤 UI가 될지 훨씬 유추하기 쉽다. 사</a:t>
            </a:r>
            <a:r>
              <a:rPr lang="ko" sz="1200">
                <a:solidFill>
                  <a:srgbClr val="51515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사실 XML도 선언형이기 때문에 Android 개발자라면 이미 선언형 UI에 익숙하신 겁니다. 다만 XML 파일에 선언하였기 때문에 더 다이나믹하게 UI 자체를 바꾸는 건 굉장히 귀찮고 어렵습니다.</a:t>
            </a:r>
            <a:endParaRPr sz="1200">
              <a:solidFill>
                <a:srgbClr val="51515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1515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위의 코드를 컴포즈로 바꿔보면, 아래와 같습니다.</a:t>
            </a:r>
            <a:endParaRPr sz="1200">
              <a:solidFill>
                <a:srgbClr val="51515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1515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1515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만약 다른 뷰로 바꾸고 싶으면, 그저 다른 Composable 함수를 호출하면 그만입니다. 프레그먼트를 사용해서 바꿀 필요가 없습니다.</a:t>
            </a:r>
            <a:endParaRPr sz="1200">
              <a:solidFill>
                <a:srgbClr val="51515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1515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1515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a2735502d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a2735502d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51515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Android는 다른 플랫폼에 비해 선언형 UI ToolKit 도입이 많이 늦은 편입니다. 늦은 만큼 좋은 UI toolkit(React.js, Flutter 등등)을 많이 참고했다고 하니 충분히 기대해봐도 좋을 것 같고, github에 이미 꾀나 훌륭하게 만들어진 샘플들도 많으니 참고하셔서 학습하시면 많은 도움이 될 것 같습니다.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a02bf4d7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a02bf4d7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18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 Medium"/>
                <a:ea typeface="Open Sans Medium"/>
                <a:cs typeface="Open Sans Medium"/>
                <a:sym typeface="Open Sans Medium"/>
              </a:rPr>
              <a:t>	              Jetpack Compose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90750" y="3399950"/>
            <a:ext cx="81417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lang="ko">
                <a:latin typeface="Open Sans Medium"/>
                <a:ea typeface="Open Sans Medium"/>
                <a:cs typeface="Open Sans Medium"/>
                <a:sym typeface="Open Sans Medium"/>
              </a:rPr>
              <a:t>        더 이상의 xml은 필요가 없어질지도…?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025" y="214000"/>
            <a:ext cx="2251728" cy="245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 SemiBold"/>
                <a:ea typeface="Open Sans SemiBold"/>
                <a:cs typeface="Open Sans SemiBold"/>
                <a:sym typeface="Open Sans SemiBold"/>
              </a:rPr>
              <a:t>최근에 이상한게 생겻다..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200" y="1223575"/>
            <a:ext cx="4474376" cy="334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915050" y="417025"/>
            <a:ext cx="644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 ExtraBold"/>
                <a:ea typeface="Open Sans ExtraBold"/>
                <a:cs typeface="Open Sans ExtraBold"/>
                <a:sym typeface="Open Sans ExtraBold"/>
              </a:rPr>
              <a:t>Jetpack Compose..? 그게 뭐에요??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25" y="1260475"/>
            <a:ext cx="821055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326" y="1152475"/>
            <a:ext cx="6848149" cy="38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    Fragment가 </a:t>
            </a:r>
            <a:r>
              <a:rPr lang="ko"/>
              <a:t>필요가 없어지는 시대가 온다.</a:t>
            </a:r>
            <a:r>
              <a:rPr lang="ko"/>
              <a:t>						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700" y="1184996"/>
            <a:ext cx="6372024" cy="359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선언형 UI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313" y="1866900"/>
            <a:ext cx="454342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8300" y="2362862"/>
            <a:ext cx="6922324" cy="48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7689" y="1201076"/>
            <a:ext cx="4888625" cy="33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예제????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25" y="1354651"/>
            <a:ext cx="7355600" cy="26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979" y="1509866"/>
            <a:ext cx="3969975" cy="278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611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9588" y="954038"/>
            <a:ext cx="2505075" cy="37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550" y="1395413"/>
            <a:ext cx="253365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7063" y="1225500"/>
            <a:ext cx="277177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9600"/>
              <a:t>         </a:t>
            </a:r>
            <a:r>
              <a:rPr lang="ko" sz="9600">
                <a:solidFill>
                  <a:schemeClr val="dk1"/>
                </a:solidFill>
              </a:rPr>
              <a:t> </a:t>
            </a:r>
            <a:r>
              <a:rPr lang="ko" sz="9600">
                <a:solidFill>
                  <a:schemeClr val="dk1"/>
                </a:solidFill>
              </a:rPr>
              <a:t>끝</a:t>
            </a:r>
            <a:endParaRPr sz="9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