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dde6cd8e0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dde6cd8e0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dde6cd8e00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dde6cd8e00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dde6cd8e00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dde6cd8e00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dde6cd8e00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dde6cd8e00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dde6cd8e00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dde6cd8e00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dde6cd8e00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dde6cd8e00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dde6cd8e00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dde6cd8e00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dde6cd8e00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dde6cd8e0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dde6cd8e0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dde6cd8e0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de6cd8e0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de6cd8e0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de6cd8e0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de6cd8e0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dde6cd8e0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dde6cd8e0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dde6cd8e0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dde6cd8e0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de6cd8e0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de6cd8e0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de6cd8e0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dde6cd8e0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de6cd8e0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dde6cd8e0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759800"/>
            <a:ext cx="8520600" cy="162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EDA SQL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/>
              <a:t>Car Sales dataset</a:t>
            </a:r>
            <a:endParaRPr sz="3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ctrTitle"/>
          </p:nvPr>
        </p:nvSpPr>
        <p:spPr>
          <a:xfrm>
            <a:off x="0" y="73775"/>
            <a:ext cx="3675000" cy="11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880"/>
              <a:t>SQL Queries</a:t>
            </a:r>
            <a:endParaRPr sz="3420"/>
          </a:p>
        </p:txBody>
      </p:sp>
      <p:sp>
        <p:nvSpPr>
          <p:cNvPr id="114" name="Google Shape;114;p22"/>
          <p:cNvSpPr txBox="1"/>
          <p:nvPr/>
        </p:nvSpPr>
        <p:spPr>
          <a:xfrm>
            <a:off x="3737200" y="446675"/>
            <a:ext cx="511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3</a:t>
            </a:r>
            <a:r>
              <a:rPr lang="en-GB" sz="1800">
                <a:solidFill>
                  <a:schemeClr val="dk1"/>
                </a:solidFill>
              </a:rPr>
              <a:t>  What category of vehicle is the most sold </a:t>
            </a:r>
            <a:endParaRPr sz="3200"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438" y="1628750"/>
            <a:ext cx="8239125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ctrTitle"/>
          </p:nvPr>
        </p:nvSpPr>
        <p:spPr>
          <a:xfrm>
            <a:off x="0" y="73775"/>
            <a:ext cx="3675000" cy="11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880"/>
              <a:t>SQL Queries</a:t>
            </a:r>
            <a:endParaRPr sz="3420"/>
          </a:p>
        </p:txBody>
      </p:sp>
      <p:sp>
        <p:nvSpPr>
          <p:cNvPr id="121" name="Google Shape;121;p23"/>
          <p:cNvSpPr txBox="1"/>
          <p:nvPr/>
        </p:nvSpPr>
        <p:spPr>
          <a:xfrm>
            <a:off x="3744975" y="267975"/>
            <a:ext cx="5112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</a:rPr>
              <a:t>4</a:t>
            </a:r>
            <a:r>
              <a:rPr lang="en-GB" sz="1600">
                <a:solidFill>
                  <a:schemeClr val="dk1"/>
                </a:solidFill>
              </a:rPr>
              <a:t>  What percentage of the sales do all types of vehicle encompass </a:t>
            </a:r>
            <a:endParaRPr sz="3500"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2213" y="1247075"/>
            <a:ext cx="5699576" cy="359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ctrTitle"/>
          </p:nvPr>
        </p:nvSpPr>
        <p:spPr>
          <a:xfrm>
            <a:off x="0" y="73775"/>
            <a:ext cx="3675000" cy="11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880"/>
              <a:t>SQL Queries</a:t>
            </a:r>
            <a:endParaRPr sz="3420"/>
          </a:p>
        </p:txBody>
      </p:sp>
      <p:sp>
        <p:nvSpPr>
          <p:cNvPr id="128" name="Google Shape;128;p24"/>
          <p:cNvSpPr txBox="1"/>
          <p:nvPr/>
        </p:nvSpPr>
        <p:spPr>
          <a:xfrm>
            <a:off x="3737200" y="446675"/>
            <a:ext cx="5112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dk1"/>
                </a:solidFill>
              </a:rPr>
              <a:t>5</a:t>
            </a:r>
            <a:r>
              <a:rPr lang="en-GB" sz="1900">
                <a:solidFill>
                  <a:schemeClr val="dk1"/>
                </a:solidFill>
              </a:rPr>
              <a:t>  Most popular colour for toyota cars </a:t>
            </a:r>
            <a:r>
              <a:rPr lang="en-GB" sz="2200">
                <a:solidFill>
                  <a:schemeClr val="dk1"/>
                </a:solidFill>
              </a:rPr>
              <a:t> </a:t>
            </a:r>
            <a:endParaRPr sz="4100"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800" y="1131500"/>
            <a:ext cx="6190390" cy="364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ctrTitle"/>
          </p:nvPr>
        </p:nvSpPr>
        <p:spPr>
          <a:xfrm>
            <a:off x="0" y="73775"/>
            <a:ext cx="3675000" cy="11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880"/>
              <a:t>SQL Queries</a:t>
            </a:r>
            <a:endParaRPr sz="3420"/>
          </a:p>
        </p:txBody>
      </p:sp>
      <p:sp>
        <p:nvSpPr>
          <p:cNvPr id="135" name="Google Shape;135;p25"/>
          <p:cNvSpPr txBox="1"/>
          <p:nvPr/>
        </p:nvSpPr>
        <p:spPr>
          <a:xfrm>
            <a:off x="3589575" y="291275"/>
            <a:ext cx="5493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</a:rPr>
              <a:t>6</a:t>
            </a:r>
            <a:r>
              <a:rPr lang="en-GB" sz="1600">
                <a:solidFill>
                  <a:schemeClr val="dk1"/>
                </a:solidFill>
              </a:rPr>
              <a:t>  How many manuals and how many automatics are in the database sorted by each year of production (not sold)? </a:t>
            </a:r>
            <a:endParaRPr b="1" sz="2200">
              <a:solidFill>
                <a:schemeClr val="dk1"/>
              </a:solidFill>
            </a:endParaRPr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2650" y="1232500"/>
            <a:ext cx="6158697" cy="364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ctrTitle"/>
          </p:nvPr>
        </p:nvSpPr>
        <p:spPr>
          <a:xfrm>
            <a:off x="0" y="73775"/>
            <a:ext cx="3675000" cy="11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880"/>
              <a:t>SQL Queries</a:t>
            </a:r>
            <a:endParaRPr sz="3420"/>
          </a:p>
        </p:txBody>
      </p:sp>
      <p:sp>
        <p:nvSpPr>
          <p:cNvPr id="142" name="Google Shape;142;p26"/>
          <p:cNvSpPr txBox="1"/>
          <p:nvPr/>
        </p:nvSpPr>
        <p:spPr>
          <a:xfrm>
            <a:off x="3752725" y="408125"/>
            <a:ext cx="5493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</a:rPr>
              <a:t>7</a:t>
            </a:r>
            <a:r>
              <a:rPr lang="en-GB" sz="1700">
                <a:solidFill>
                  <a:schemeClr val="dk1"/>
                </a:solidFill>
              </a:rPr>
              <a:t>  Average odometer of a car when sold</a:t>
            </a:r>
            <a:endParaRPr b="1" sz="2600">
              <a:solidFill>
                <a:schemeClr val="dk1"/>
              </a:solidFill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5750" y="1861850"/>
            <a:ext cx="4200525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ctrTitle"/>
          </p:nvPr>
        </p:nvSpPr>
        <p:spPr>
          <a:xfrm>
            <a:off x="0" y="73775"/>
            <a:ext cx="3675000" cy="11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880"/>
              <a:t>SQL Queries</a:t>
            </a:r>
            <a:endParaRPr sz="3420"/>
          </a:p>
        </p:txBody>
      </p:sp>
      <p:sp>
        <p:nvSpPr>
          <p:cNvPr id="149" name="Google Shape;149;p27"/>
          <p:cNvSpPr txBox="1"/>
          <p:nvPr/>
        </p:nvSpPr>
        <p:spPr>
          <a:xfrm>
            <a:off x="3752725" y="408125"/>
            <a:ext cx="5493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</a:rPr>
              <a:t>8</a:t>
            </a:r>
            <a:r>
              <a:rPr lang="en-GB" sz="2000">
                <a:solidFill>
                  <a:schemeClr val="dk1"/>
                </a:solidFill>
              </a:rPr>
              <a:t>  Most popular interiors ? </a:t>
            </a:r>
            <a:endParaRPr b="1" sz="3300">
              <a:solidFill>
                <a:schemeClr val="dk1"/>
              </a:solidFill>
            </a:endParaRPr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7525" y="1188875"/>
            <a:ext cx="5388952" cy="3649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ctrTitle"/>
          </p:nvPr>
        </p:nvSpPr>
        <p:spPr>
          <a:xfrm>
            <a:off x="0" y="73775"/>
            <a:ext cx="3675000" cy="11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880"/>
              <a:t>SQL Queries</a:t>
            </a:r>
            <a:endParaRPr sz="3420"/>
          </a:p>
        </p:txBody>
      </p:sp>
      <p:sp>
        <p:nvSpPr>
          <p:cNvPr id="156" name="Google Shape;156;p28"/>
          <p:cNvSpPr txBox="1"/>
          <p:nvPr/>
        </p:nvSpPr>
        <p:spPr>
          <a:xfrm>
            <a:off x="3752725" y="408125"/>
            <a:ext cx="5493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</a:rPr>
              <a:t>9</a:t>
            </a:r>
            <a:r>
              <a:rPr lang="en-GB" sz="1700">
                <a:solidFill>
                  <a:schemeClr val="dk1"/>
                </a:solidFill>
              </a:rPr>
              <a:t>  Which seller has the highest total sales in $ ?</a:t>
            </a:r>
            <a:endParaRPr b="1" sz="3700">
              <a:solidFill>
                <a:schemeClr val="dk1"/>
              </a:solidFill>
            </a:endParaRPr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200" y="1745275"/>
            <a:ext cx="7677150" cy="215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8"/>
          <p:cNvSpPr txBox="1"/>
          <p:nvPr/>
        </p:nvSpPr>
        <p:spPr>
          <a:xfrm>
            <a:off x="1690950" y="4204475"/>
            <a:ext cx="5762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</a:rPr>
              <a:t>310’897’475$  -  310M  -  Ford Motor Credit Company</a:t>
            </a:r>
            <a:endParaRPr b="1" sz="3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ctrTitle"/>
          </p:nvPr>
        </p:nvSpPr>
        <p:spPr>
          <a:xfrm>
            <a:off x="0" y="73775"/>
            <a:ext cx="3675000" cy="11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880"/>
              <a:t>SQL Queries</a:t>
            </a:r>
            <a:endParaRPr sz="3420"/>
          </a:p>
        </p:txBody>
      </p:sp>
      <p:sp>
        <p:nvSpPr>
          <p:cNvPr id="164" name="Google Shape;164;p29"/>
          <p:cNvSpPr txBox="1"/>
          <p:nvPr/>
        </p:nvSpPr>
        <p:spPr>
          <a:xfrm>
            <a:off x="3737200" y="231125"/>
            <a:ext cx="5493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</a:rPr>
              <a:t>10</a:t>
            </a:r>
            <a:r>
              <a:rPr lang="en-GB" sz="1600">
                <a:solidFill>
                  <a:schemeClr val="dk1"/>
                </a:solidFill>
              </a:rPr>
              <a:t>  Rank sellers by the amount of cars they sold in total descending </a:t>
            </a:r>
            <a:endParaRPr b="1" sz="2000">
              <a:solidFill>
                <a:schemeClr val="dk1"/>
              </a:solidFill>
            </a:endParaRPr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5888" y="1291000"/>
            <a:ext cx="4232223" cy="363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202025" y="0"/>
            <a:ext cx="5042400" cy="153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/>
              <a:t>Dataset Introduction</a:t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</p:txBody>
      </p:sp>
      <p:sp>
        <p:nvSpPr>
          <p:cNvPr id="60" name="Google Shape;60;p14"/>
          <p:cNvSpPr txBox="1"/>
          <p:nvPr/>
        </p:nvSpPr>
        <p:spPr>
          <a:xfrm>
            <a:off x="334100" y="1309650"/>
            <a:ext cx="4366500" cy="3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This dataset provides a comprehensive collection of information pertaining to the sale transactions of various vehicles, new and used from end of 2014 to 2015.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Vehicles included in the data are from 1990 to 2015.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5614450" y="543900"/>
            <a:ext cx="3000000" cy="42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Available details are the following 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</a:rPr>
              <a:t>Year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</a:rPr>
              <a:t>Brand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</a:rPr>
              <a:t>Model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</a:rPr>
              <a:t>Trim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</a:rPr>
              <a:t>Category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</a:rPr>
              <a:t>Transmission Type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</a:rPr>
              <a:t>Vin (Vehicle Identification Number)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</a:rPr>
              <a:t>State Of Registration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</a:rPr>
              <a:t>Condition Rating 1 To 49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</a:rPr>
              <a:t>Odometer Reading 1 To 999’999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</a:rPr>
              <a:t>Exterior Colour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</a:rPr>
              <a:t>Interior Colour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</a:rPr>
              <a:t>Seller Name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</a:rPr>
              <a:t>Manheim Market Report (Mmr) Value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</a:rPr>
              <a:t>Selling Price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</a:rPr>
              <a:t>Sale Date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296150" y="159250"/>
            <a:ext cx="5958300" cy="13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/>
              <a:t>Problem Introduction</a:t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</p:txBody>
      </p:sp>
      <p:sp>
        <p:nvSpPr>
          <p:cNvPr id="67" name="Google Shape;67;p15"/>
          <p:cNvSpPr txBox="1"/>
          <p:nvPr/>
        </p:nvSpPr>
        <p:spPr>
          <a:xfrm>
            <a:off x="613800" y="1258700"/>
            <a:ext cx="7777200" cy="3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Our brand new company is looking to enter the car selling market and knows nothing about it.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Scope of analysis : General.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The goal of our analysis is to gain insight on broad data to determine what sub niche of the car market our company should focus on.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We want to know : How big is the market, who is the biggest player, nº of cars sold per month, most sold category, automatic vs manual…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249550" y="-81600"/>
            <a:ext cx="4163700" cy="162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/>
              <a:t>Data Cleaning</a:t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</p:txBody>
      </p:sp>
      <p:sp>
        <p:nvSpPr>
          <p:cNvPr id="73" name="Google Shape;73;p16"/>
          <p:cNvSpPr txBox="1"/>
          <p:nvPr/>
        </p:nvSpPr>
        <p:spPr>
          <a:xfrm>
            <a:off x="613800" y="1258700"/>
            <a:ext cx="7777200" cy="3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Deleted the column MMR as it is not relevant for our analysis.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Deleted the trim column as it is not relevant since we are conducting a general analysis on the cars market.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Cleaned the sale date column to obtain only the day, month and year in SQL preferred format.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Eliminated every row where at least one column has a null value, that way we are working with a dataset without null values :) 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ctrTitle"/>
          </p:nvPr>
        </p:nvSpPr>
        <p:spPr>
          <a:xfrm>
            <a:off x="0" y="73775"/>
            <a:ext cx="9144000" cy="162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880"/>
              <a:t>Business Questions with SQL Query</a:t>
            </a:r>
            <a:endParaRPr sz="38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420"/>
          </a:p>
        </p:txBody>
      </p:sp>
      <p:sp>
        <p:nvSpPr>
          <p:cNvPr id="79" name="Google Shape;79;p17"/>
          <p:cNvSpPr txBox="1"/>
          <p:nvPr/>
        </p:nvSpPr>
        <p:spPr>
          <a:xfrm>
            <a:off x="256375" y="1258675"/>
            <a:ext cx="8717700" cy="3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Intro Question</a:t>
            </a:r>
            <a:r>
              <a:rPr lang="en-GB" sz="1200">
                <a:solidFill>
                  <a:schemeClr val="dk1"/>
                </a:solidFill>
              </a:rPr>
              <a:t> Total sales in 2015 across all sellers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0</a:t>
            </a:r>
            <a:r>
              <a:rPr lang="en-GB" sz="1300">
                <a:solidFill>
                  <a:schemeClr val="dk1"/>
                </a:solidFill>
              </a:rPr>
              <a:t>  Show amount of cars sold per month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1</a:t>
            </a:r>
            <a:r>
              <a:rPr lang="en-GB" sz="1300">
                <a:solidFill>
                  <a:schemeClr val="dk1"/>
                </a:solidFill>
              </a:rPr>
              <a:t>  Which car brand sold the most vehicles in 2015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2</a:t>
            </a:r>
            <a:r>
              <a:rPr lang="en-GB" sz="1300">
                <a:solidFill>
                  <a:schemeClr val="dk1"/>
                </a:solidFill>
              </a:rPr>
              <a:t>  Which vehicle model is the most sold overall models across all brands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3</a:t>
            </a:r>
            <a:r>
              <a:rPr lang="en-GB" sz="1300">
                <a:solidFill>
                  <a:schemeClr val="dk1"/>
                </a:solidFill>
              </a:rPr>
              <a:t>  What category of vehicle is the most sold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4</a:t>
            </a:r>
            <a:r>
              <a:rPr lang="en-GB" sz="1300">
                <a:solidFill>
                  <a:schemeClr val="dk1"/>
                </a:solidFill>
              </a:rPr>
              <a:t>  What percentage of the sales do all types of vehicle encompass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5</a:t>
            </a:r>
            <a:r>
              <a:rPr lang="en-GB" sz="1300">
                <a:solidFill>
                  <a:schemeClr val="dk1"/>
                </a:solidFill>
              </a:rPr>
              <a:t>  Most popular colour for toyota cars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6</a:t>
            </a:r>
            <a:r>
              <a:rPr lang="en-GB" sz="1300">
                <a:solidFill>
                  <a:schemeClr val="dk1"/>
                </a:solidFill>
              </a:rPr>
              <a:t>  How many manuals and how many automatics are in the database sorted by each year of production (not sold)?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7</a:t>
            </a:r>
            <a:r>
              <a:rPr lang="en-GB" sz="1300">
                <a:solidFill>
                  <a:schemeClr val="dk1"/>
                </a:solidFill>
              </a:rPr>
              <a:t>  Average odometer of a Nissan Altima when sold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8</a:t>
            </a:r>
            <a:r>
              <a:rPr lang="en-GB" sz="1300">
                <a:solidFill>
                  <a:schemeClr val="dk1"/>
                </a:solidFill>
              </a:rPr>
              <a:t>  Most popular interior for volvos?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9</a:t>
            </a:r>
            <a:r>
              <a:rPr lang="en-GB" sz="1300">
                <a:solidFill>
                  <a:schemeClr val="dk1"/>
                </a:solidFill>
              </a:rPr>
              <a:t>  Which seller has the highest total sales in $ ?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10</a:t>
            </a:r>
            <a:r>
              <a:rPr lang="en-GB" sz="1300">
                <a:solidFill>
                  <a:schemeClr val="dk1"/>
                </a:solidFill>
              </a:rPr>
              <a:t>  Rank sellers by the amount of cars they sold in total descending 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ctrTitle"/>
          </p:nvPr>
        </p:nvSpPr>
        <p:spPr>
          <a:xfrm>
            <a:off x="0" y="73775"/>
            <a:ext cx="3675000" cy="11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880"/>
              <a:t>SQL Queries</a:t>
            </a:r>
            <a:endParaRPr sz="3420"/>
          </a:p>
        </p:txBody>
      </p:sp>
      <p:sp>
        <p:nvSpPr>
          <p:cNvPr id="85" name="Google Shape;85;p18"/>
          <p:cNvSpPr txBox="1"/>
          <p:nvPr/>
        </p:nvSpPr>
        <p:spPr>
          <a:xfrm>
            <a:off x="3737200" y="446675"/>
            <a:ext cx="5112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</a:rPr>
              <a:t>Intro Question</a:t>
            </a:r>
            <a:r>
              <a:rPr lang="en-GB" sz="1500">
                <a:solidFill>
                  <a:schemeClr val="dk1"/>
                </a:solidFill>
              </a:rPr>
              <a:t> Total sales in 2015 across all sellers</a:t>
            </a:r>
            <a:endParaRPr sz="1700"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3950" y="1619250"/>
            <a:ext cx="5019675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/>
        </p:nvSpPr>
        <p:spPr>
          <a:xfrm>
            <a:off x="1853950" y="3869275"/>
            <a:ext cx="5294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</a:rPr>
              <a:t>5’921’765’721$ - Almost 6B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ctrTitle"/>
          </p:nvPr>
        </p:nvSpPr>
        <p:spPr>
          <a:xfrm>
            <a:off x="0" y="73775"/>
            <a:ext cx="3675000" cy="11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880"/>
              <a:t>SQL Queries</a:t>
            </a:r>
            <a:endParaRPr sz="3420"/>
          </a:p>
        </p:txBody>
      </p:sp>
      <p:sp>
        <p:nvSpPr>
          <p:cNvPr id="93" name="Google Shape;93;p19"/>
          <p:cNvSpPr txBox="1"/>
          <p:nvPr/>
        </p:nvSpPr>
        <p:spPr>
          <a:xfrm>
            <a:off x="3737200" y="446675"/>
            <a:ext cx="511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0</a:t>
            </a:r>
            <a:r>
              <a:rPr lang="en-GB" sz="1800">
                <a:solidFill>
                  <a:schemeClr val="dk1"/>
                </a:solidFill>
              </a:rPr>
              <a:t>  Show amount of cars sold per month </a:t>
            </a:r>
            <a:endParaRPr sz="2200"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1275"/>
            <a:ext cx="8372475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ctrTitle"/>
          </p:nvPr>
        </p:nvSpPr>
        <p:spPr>
          <a:xfrm>
            <a:off x="0" y="73775"/>
            <a:ext cx="3675000" cy="11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880"/>
              <a:t>SQL Queries</a:t>
            </a:r>
            <a:endParaRPr sz="3420"/>
          </a:p>
        </p:txBody>
      </p:sp>
      <p:sp>
        <p:nvSpPr>
          <p:cNvPr id="100" name="Google Shape;100;p20"/>
          <p:cNvSpPr txBox="1"/>
          <p:nvPr/>
        </p:nvSpPr>
        <p:spPr>
          <a:xfrm>
            <a:off x="3737200" y="446675"/>
            <a:ext cx="5112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</a:rPr>
              <a:t>1</a:t>
            </a:r>
            <a:r>
              <a:rPr lang="en-GB" sz="1600">
                <a:solidFill>
                  <a:schemeClr val="dk1"/>
                </a:solidFill>
              </a:rPr>
              <a:t>  Which car brand sold the most vehicles in 2015 </a:t>
            </a:r>
            <a:endParaRPr sz="2500"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288" y="1815200"/>
            <a:ext cx="8353425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ctrTitle"/>
          </p:nvPr>
        </p:nvSpPr>
        <p:spPr>
          <a:xfrm>
            <a:off x="0" y="73775"/>
            <a:ext cx="3675000" cy="11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880"/>
              <a:t>SQL Queries</a:t>
            </a:r>
            <a:endParaRPr sz="3420"/>
          </a:p>
        </p:txBody>
      </p:sp>
      <p:sp>
        <p:nvSpPr>
          <p:cNvPr id="107" name="Google Shape;107;p21"/>
          <p:cNvSpPr txBox="1"/>
          <p:nvPr/>
        </p:nvSpPr>
        <p:spPr>
          <a:xfrm>
            <a:off x="3737200" y="446675"/>
            <a:ext cx="51123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</a:rPr>
              <a:t>2</a:t>
            </a:r>
            <a:r>
              <a:rPr lang="en-GB" sz="1500">
                <a:solidFill>
                  <a:schemeClr val="dk1"/>
                </a:solidFill>
              </a:rPr>
              <a:t>  Which vehicle model is the most sold overall models across all brands </a:t>
            </a:r>
            <a:endParaRPr sz="2700"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59350"/>
            <a:ext cx="8839200" cy="162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