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5B33-C7E7-7024-B4D5-635332738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3B06C-94C7-2696-0A7A-8793E27DE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98F5D-7A93-F66B-6D32-FEEF6EDA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E01B-8B48-40FF-AEF9-87D067BE1E1F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BA797-A234-D20B-A25C-A33654A3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2D3CB-AF1E-AA6F-BCB9-36EE9F34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9FF8-AA82-43C2-811A-317151F26C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41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89425-B86D-919B-DB7B-25411A61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A007C-BAC3-474A-F9C7-1CD19FADC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AB95B-0E03-495C-6E77-AC3E7077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E01B-8B48-40FF-AEF9-87D067BE1E1F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9BDAD-B7EA-2599-049A-413BE55A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C03B5-9328-B89A-B817-BDE35805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9FF8-AA82-43C2-811A-317151F26C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25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47FA83-33CE-CE85-E8CD-22100B32D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B5116-6522-B5C2-8117-CAF12274B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7DF1E-407D-D205-A43E-0BBFAF2B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E01B-8B48-40FF-AEF9-87D067BE1E1F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AA076-3F41-6FB2-FCC8-BD6F3B98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34D2C-B06B-B33F-225D-077F26A4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9FF8-AA82-43C2-811A-317151F26C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279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06AD-72D1-0283-653D-F1B592E3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C4CC7-551E-F9B8-ADC7-ED9C79FEA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C930A-FDDE-78FF-850F-1E9D27EE5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E01B-8B48-40FF-AEF9-87D067BE1E1F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77B4C-CF4D-294D-65C0-A71647E07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6C17A-4F76-8D6B-15D5-1272E868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9FF8-AA82-43C2-811A-317151F26C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20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EA7FF-9816-BDCA-A38E-4C4F60622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DBDC3-81D1-4C36-1EF9-29116F49C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F8105-F809-6CD6-3FDC-6E959C1E0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E01B-8B48-40FF-AEF9-87D067BE1E1F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66C8B-51B0-1A5D-F22C-91872814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F9E3A-7ECA-24E2-965E-133BAC94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9FF8-AA82-43C2-811A-317151F26C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51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46E7-F147-8325-0F8C-FA0AB070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EB544-46F5-960D-BE0C-2D65781D4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4A66A-4132-C2CE-297A-01817F013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303A9-B722-7CD6-B344-85A3831F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E01B-8B48-40FF-AEF9-87D067BE1E1F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1CF49-F875-9E14-D48E-1F620742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82D73-6FBB-0E19-0A08-AC0ECD0E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9FF8-AA82-43C2-811A-317151F26C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09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3138-849C-93EC-6BFA-F5E0DBDB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AE2F6-F769-FA7C-C230-DB7AF67BC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16F6A-803D-B4C8-8BC1-A4494B751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FD03D-B0D1-9F78-EA01-BA688D130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6A083-FF99-ACF1-9207-E88C05B74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4AABC7-7A14-9996-6A8D-CC3923D6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E01B-8B48-40FF-AEF9-87D067BE1E1F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E89E3E-CB6A-C3CF-EAA4-AADC85ED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59952C-EDB2-F65C-3BE7-5A047076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9FF8-AA82-43C2-811A-317151F26C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87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41EC-B94C-CE32-AF0B-EE172F844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A43D9-A511-E68D-19F5-6628B9A3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E01B-8B48-40FF-AEF9-87D067BE1E1F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5496F-5EC2-69C7-3C18-01CD9110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8DBA5-DD37-0528-B3FF-6A796029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9FF8-AA82-43C2-811A-317151F26C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44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AE416-683E-D51F-1A6C-E6AD8A3F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E01B-8B48-40FF-AEF9-87D067BE1E1F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D8195-F727-941B-0648-E06BD4D4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BC6BD-B0E8-E713-4A75-96B85889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9FF8-AA82-43C2-811A-317151F26C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98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84F1-78AD-7EDD-1670-A54141CA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5E2EA-0921-FD80-995A-DA2B870E9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E41A5-4649-1F64-21C8-FF7E4745E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39239-3F83-754F-A16E-17AA0453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E01B-8B48-40FF-AEF9-87D067BE1E1F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C6D8C-900D-21A3-B1DB-407D0F5B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B2EE6-B412-FA5E-363B-BB43364F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9FF8-AA82-43C2-811A-317151F26C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17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A018A-B1E2-96E4-674D-FD3435DE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CEBDC-4BDA-3090-B1E2-CBDE21940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E9097-B95D-1043-E347-51949A3CF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E6FDE-C5ED-E070-720D-A0A6F2F94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E01B-8B48-40FF-AEF9-87D067BE1E1F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B886D-D8D5-0D6B-BF44-546848B4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DC697-C301-DE06-9B22-05D71A58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69FF8-AA82-43C2-811A-317151F26C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52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4B9C49-5747-91EB-65C7-1081C79CE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7E9C7-CA1C-C441-A574-EC97A7FEE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8DB5D-9229-0DB6-395D-3D72B0C8C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49E01B-8B48-40FF-AEF9-87D067BE1E1F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3B423-7347-7B99-9533-EE5544D01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CE127-2369-AB92-44D4-BDA2C6F4A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169FF8-AA82-43C2-811A-317151F26C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36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782B9-8D1B-B8D1-62E9-7F55E0E3FF26}"/>
              </a:ext>
            </a:extLst>
          </p:cNvPr>
          <p:cNvSpPr txBox="1"/>
          <p:nvPr/>
        </p:nvSpPr>
        <p:spPr>
          <a:xfrm>
            <a:off x="2066544" y="1911096"/>
            <a:ext cx="8055864" cy="20766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INDIA ECOMMERCE SALES PROJECT 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59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61749C-82FB-8AA0-8FA1-A654A788BE89}"/>
              </a:ext>
            </a:extLst>
          </p:cNvPr>
          <p:cNvSpPr txBox="1"/>
          <p:nvPr/>
        </p:nvSpPr>
        <p:spPr>
          <a:xfrm>
            <a:off x="132318" y="0"/>
            <a:ext cx="4651945" cy="1394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Business Question: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</a:t>
            </a:r>
            <a:r>
              <a:rPr kumimoji="0" lang="en-001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hat happened for the revenue to drop?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715947-3B74-8A07-CE39-B2AAE69C6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477" y="4180962"/>
            <a:ext cx="1425063" cy="17146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4C4E4AB-F358-9AA3-443D-F3E0147E6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11" y="1979482"/>
            <a:ext cx="3871416" cy="12211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1F0D8E1-4CAB-9D4B-11B9-FD3E4986110F}"/>
              </a:ext>
            </a:extLst>
          </p:cNvPr>
          <p:cNvSpPr txBox="1"/>
          <p:nvPr/>
        </p:nvSpPr>
        <p:spPr>
          <a:xfrm>
            <a:off x="4916581" y="918285"/>
            <a:ext cx="301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b="1" dirty="0"/>
              <a:t>Units share by category</a:t>
            </a:r>
            <a:endParaRPr lang="en-GB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863845-2E3F-ED91-A81D-B210050A3FA9}"/>
              </a:ext>
            </a:extLst>
          </p:cNvPr>
          <p:cNvSpPr txBox="1"/>
          <p:nvPr/>
        </p:nvSpPr>
        <p:spPr>
          <a:xfrm>
            <a:off x="8648540" y="1480129"/>
            <a:ext cx="34700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001" sz="1600" dirty="0"/>
              <a:t>Orders faced a drop;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001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001" sz="1600" dirty="0"/>
              <a:t>What made revenue show a less of an impact was the </a:t>
            </a:r>
            <a:r>
              <a:rPr lang="en-001" sz="1600" u="sng" dirty="0"/>
              <a:t>category mix change</a:t>
            </a:r>
            <a:r>
              <a:rPr lang="en-001" sz="1600" dirty="0"/>
              <a:t>, mainly for the </a:t>
            </a:r>
            <a:r>
              <a:rPr lang="en-001" sz="1600" u="sng" dirty="0"/>
              <a:t>Western Dress </a:t>
            </a:r>
            <a:r>
              <a:rPr lang="en-001" sz="1600" dirty="0"/>
              <a:t>increasing its </a:t>
            </a:r>
            <a:r>
              <a:rPr lang="en-001" sz="1600" u="sng" dirty="0"/>
              <a:t>units share </a:t>
            </a:r>
            <a:r>
              <a:rPr lang="en-001" sz="1600" dirty="0"/>
              <a:t>and </a:t>
            </a:r>
            <a:r>
              <a:rPr lang="en-001" sz="1600" u="sng" dirty="0"/>
              <a:t>ASP</a:t>
            </a:r>
            <a:r>
              <a:rPr lang="en-001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001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001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001" sz="16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95388AD-989D-1B8C-5893-C8A192B49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42" y="4180962"/>
            <a:ext cx="2522439" cy="18442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C99D7C1-0F47-1D13-1D93-F540F27AE71D}"/>
              </a:ext>
            </a:extLst>
          </p:cNvPr>
          <p:cNvSpPr txBox="1"/>
          <p:nvPr/>
        </p:nvSpPr>
        <p:spPr>
          <a:xfrm>
            <a:off x="551160" y="3774700"/>
            <a:ext cx="301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001" b="1" dirty="0"/>
              <a:t>ASP</a:t>
            </a:r>
            <a:endParaRPr lang="en-GB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DEB813-B2F1-B2EF-ACF7-106FF0779DD5}"/>
              </a:ext>
            </a:extLst>
          </p:cNvPr>
          <p:cNvSpPr txBox="1"/>
          <p:nvPr/>
        </p:nvSpPr>
        <p:spPr>
          <a:xfrm>
            <a:off x="707542" y="1480129"/>
            <a:ext cx="301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001" b="1" dirty="0"/>
              <a:t>MoM diff.</a:t>
            </a:r>
            <a:endParaRPr lang="en-GB" b="1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0BEF9A4-354F-F7D8-8D84-0FC820956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726" y="1199664"/>
            <a:ext cx="1798393" cy="495533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E30EBED-4BF7-F8EB-C5DA-35ACD4D229BE}"/>
              </a:ext>
            </a:extLst>
          </p:cNvPr>
          <p:cNvSpPr/>
          <p:nvPr/>
        </p:nvSpPr>
        <p:spPr>
          <a:xfrm>
            <a:off x="707542" y="4835217"/>
            <a:ext cx="2522439" cy="186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A7E9C7-ABD7-4F65-BB6D-4C0B29672575}"/>
              </a:ext>
            </a:extLst>
          </p:cNvPr>
          <p:cNvSpPr/>
          <p:nvPr/>
        </p:nvSpPr>
        <p:spPr>
          <a:xfrm>
            <a:off x="707543" y="4529827"/>
            <a:ext cx="1121708" cy="186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75ED98-F455-0FF6-F00E-AEE2CE405E9E}"/>
              </a:ext>
            </a:extLst>
          </p:cNvPr>
          <p:cNvSpPr/>
          <p:nvPr/>
        </p:nvSpPr>
        <p:spPr>
          <a:xfrm>
            <a:off x="2450343" y="4529827"/>
            <a:ext cx="362148" cy="186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569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61749C-82FB-8AA0-8FA1-A654A788BE89}"/>
              </a:ext>
            </a:extLst>
          </p:cNvPr>
          <p:cNvSpPr txBox="1"/>
          <p:nvPr/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Cleaning</a:t>
            </a:r>
            <a:endParaRPr kumimoji="0" lang="en-US" sz="5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F0D8E1-4CAB-9D4B-11B9-FD3E4986110F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NaN</a:t>
            </a:r>
            <a:r>
              <a:rPr lang="en-US" sz="2200" dirty="0"/>
              <a:t> values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Convert INR to USD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Drop columns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Renaming columns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Creating Month column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Convert datetime column</a:t>
            </a:r>
          </a:p>
        </p:txBody>
      </p:sp>
      <p:pic>
        <p:nvPicPr>
          <p:cNvPr id="25" name="Picture 24" descr="Graph">
            <a:extLst>
              <a:ext uri="{FF2B5EF4-FFF2-40B4-BE49-F238E27FC236}">
                <a16:creationId xmlns:a16="http://schemas.microsoft.com/office/drawing/2014/main" id="{9F8935FC-7F43-2CB4-8840-EE44AFDAF0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1" r="27887"/>
          <a:stretch/>
        </p:blipFill>
        <p:spPr>
          <a:xfrm>
            <a:off x="6352328" y="640080"/>
            <a:ext cx="495240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7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782B9-8D1B-B8D1-62E9-7F55E0E3FF26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7BF19-DA62-8BCC-2862-2801DE2A15E0}"/>
              </a:ext>
            </a:extLst>
          </p:cNvPr>
          <p:cNvSpPr txBox="1"/>
          <p:nvPr/>
        </p:nvSpPr>
        <p:spPr>
          <a:xfrm>
            <a:off x="6448638" y="3347529"/>
            <a:ext cx="5100084" cy="21290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Datasets: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Orders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order_id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quantity, amount spent,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sku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customer type, order status, city.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Products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SKU codes, design numbers, stock levels, product categories, sizes and colors.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DFEFB8-6521-3C3C-3759-C108B49A2061}"/>
              </a:ext>
            </a:extLst>
          </p:cNvPr>
          <p:cNvSpPr txBox="1"/>
          <p:nvPr/>
        </p:nvSpPr>
        <p:spPr>
          <a:xfrm>
            <a:off x="6448638" y="1035128"/>
            <a:ext cx="489154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001" b="1" dirty="0"/>
              <a:t>Context:</a:t>
            </a:r>
          </a:p>
          <a:p>
            <a:pPr>
              <a:spcAft>
                <a:spcPts val="600"/>
              </a:spcAft>
            </a:pPr>
            <a:r>
              <a:rPr lang="en-001" dirty="0"/>
              <a:t>We want to understand how Amazon India </a:t>
            </a:r>
            <a:r>
              <a:rPr lang="en-001" dirty="0" err="1"/>
              <a:t>ecom</a:t>
            </a:r>
            <a:r>
              <a:rPr lang="en-001" dirty="0"/>
              <a:t> is performing in terms of sales for the months April, May and June and explain ups or downs in revenue.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547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61749C-82FB-8AA0-8FA1-A654A788BE89}"/>
              </a:ext>
            </a:extLst>
          </p:cNvPr>
          <p:cNvSpPr txBox="1"/>
          <p:nvPr/>
        </p:nvSpPr>
        <p:spPr>
          <a:xfrm>
            <a:off x="282265" y="1027579"/>
            <a:ext cx="4651945" cy="1394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/>
              <a:t>Business Question: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What is the total revenue per month?</a:t>
            </a:r>
            <a:endParaRPr lang="en-001" sz="2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E58442-4AC8-C415-CEB5-808B10918C7D}"/>
              </a:ext>
            </a:extLst>
          </p:cNvPr>
          <p:cNvSpPr/>
          <p:nvPr/>
        </p:nvSpPr>
        <p:spPr>
          <a:xfrm>
            <a:off x="5083497" y="555738"/>
            <a:ext cx="4640607" cy="335828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dirty="0"/>
              <a:t>Code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D6E3EF-9A54-7241-FBA3-F6E3DF5539FF}"/>
              </a:ext>
            </a:extLst>
          </p:cNvPr>
          <p:cNvSpPr/>
          <p:nvPr/>
        </p:nvSpPr>
        <p:spPr>
          <a:xfrm>
            <a:off x="5133157" y="3536630"/>
            <a:ext cx="2167971" cy="335828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dirty="0"/>
              <a:t>Output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CE51A5-C20B-6530-C085-27A34C9F4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497" y="1093415"/>
            <a:ext cx="4630196" cy="8233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450493-9F62-8733-BFF0-FD03BC8B8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569" y="4062183"/>
            <a:ext cx="2142560" cy="9380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D641F7-B6D1-3286-D2DD-9F7233A9F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33" y="2422275"/>
            <a:ext cx="1509149" cy="43028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B510BC6-57DF-3BCA-5D71-9F044B8613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8895" y="5537420"/>
            <a:ext cx="1597752" cy="93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0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61749C-82FB-8AA0-8FA1-A654A788BE89}"/>
              </a:ext>
            </a:extLst>
          </p:cNvPr>
          <p:cNvSpPr txBox="1"/>
          <p:nvPr/>
        </p:nvSpPr>
        <p:spPr>
          <a:xfrm>
            <a:off x="116919" y="820970"/>
            <a:ext cx="4651945" cy="1394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Business Question: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What is the Revenue by Category?</a:t>
            </a:r>
            <a:endParaRPr kumimoji="0" lang="en-001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001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What is the Revenue share by Category?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What is the average price per </a:t>
            </a:r>
            <a:r>
              <a:rPr kumimoji="0" lang="en-001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ategory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?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14A592F-E548-4736-259A-50B6EA2EF986}"/>
              </a:ext>
            </a:extLst>
          </p:cNvPr>
          <p:cNvSpPr/>
          <p:nvPr/>
        </p:nvSpPr>
        <p:spPr>
          <a:xfrm>
            <a:off x="4986596" y="573924"/>
            <a:ext cx="7048088" cy="335828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dirty="0"/>
              <a:t>Code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F290D00-6FFF-CEB5-C831-4BE1546E661B}"/>
              </a:ext>
            </a:extLst>
          </p:cNvPr>
          <p:cNvSpPr/>
          <p:nvPr/>
        </p:nvSpPr>
        <p:spPr>
          <a:xfrm>
            <a:off x="4995612" y="4456595"/>
            <a:ext cx="7117729" cy="335828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dirty="0"/>
              <a:t>Output</a:t>
            </a:r>
            <a:endParaRPr lang="en-GB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D9503A2-B2C9-D7AA-F0D9-ECF565872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58" y="2708003"/>
            <a:ext cx="3696327" cy="38686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F914171-5CF9-D51B-7CD6-F940B26BC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477" y="4816470"/>
            <a:ext cx="2016800" cy="189186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D0DA1D7-03F8-7928-A22E-8C596D2A8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596" y="968882"/>
            <a:ext cx="4724809" cy="120406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906DBB0-3A29-1EC9-6564-3ADFD328A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2613" y="4845811"/>
            <a:ext cx="1943462" cy="189186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9B93868-ECE6-120A-F11E-E2FBB7F9EA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6596" y="2129445"/>
            <a:ext cx="6416596" cy="119644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A6F9E5-A684-9126-6503-0A5A2F35D68D}"/>
              </a:ext>
            </a:extLst>
          </p:cNvPr>
          <p:cNvCxnSpPr/>
          <p:nvPr/>
        </p:nvCxnSpPr>
        <p:spPr>
          <a:xfrm>
            <a:off x="4944775" y="2134111"/>
            <a:ext cx="7148901" cy="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F6F88FA-DDA2-3E6D-E990-EC3AFCB22170}"/>
              </a:ext>
            </a:extLst>
          </p:cNvPr>
          <p:cNvCxnSpPr/>
          <p:nvPr/>
        </p:nvCxnSpPr>
        <p:spPr>
          <a:xfrm>
            <a:off x="4944775" y="3355264"/>
            <a:ext cx="7148901" cy="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633C915D-7C46-384C-E204-F68B4D9C53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9499" y="4876454"/>
            <a:ext cx="1602999" cy="17838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DC46DFC-EFBE-9A69-B064-18856D7454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5612" y="3440033"/>
            <a:ext cx="6058425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0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61749C-82FB-8AA0-8FA1-A654A788BE89}"/>
              </a:ext>
            </a:extLst>
          </p:cNvPr>
          <p:cNvSpPr txBox="1"/>
          <p:nvPr/>
        </p:nvSpPr>
        <p:spPr>
          <a:xfrm>
            <a:off x="141462" y="502486"/>
            <a:ext cx="4651945" cy="1394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Business Question: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What are the most popular category by state?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72CBCAC-6B6D-8B30-2BC9-73AEC7DFC91E}"/>
              </a:ext>
            </a:extLst>
          </p:cNvPr>
          <p:cNvSpPr/>
          <p:nvPr/>
        </p:nvSpPr>
        <p:spPr>
          <a:xfrm>
            <a:off x="5133158" y="555738"/>
            <a:ext cx="4590946" cy="335828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dirty="0"/>
              <a:t>Code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57753D8-B6B1-B9AC-FC70-E68F13BD18AB}"/>
              </a:ext>
            </a:extLst>
          </p:cNvPr>
          <p:cNvSpPr/>
          <p:nvPr/>
        </p:nvSpPr>
        <p:spPr>
          <a:xfrm>
            <a:off x="896438" y="2709748"/>
            <a:ext cx="2982244" cy="335828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dirty="0"/>
              <a:t>Output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192883-4CE8-073A-7D54-18ED81024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969" y="1027579"/>
            <a:ext cx="5913632" cy="3048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9E6EEC-2745-BA09-5776-165B0F426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420" y="4075843"/>
            <a:ext cx="5121084" cy="2194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1DD039-C5E0-D74A-C028-EF2E93D12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438" y="3152843"/>
            <a:ext cx="2982244" cy="235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4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61749C-82FB-8AA0-8FA1-A654A788BE89}"/>
              </a:ext>
            </a:extLst>
          </p:cNvPr>
          <p:cNvSpPr txBox="1"/>
          <p:nvPr/>
        </p:nvSpPr>
        <p:spPr>
          <a:xfrm>
            <a:off x="239083" y="393546"/>
            <a:ext cx="4651945" cy="1394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Business Question: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What is the most ordered size by category?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DD01018-6C58-FD8E-D261-F654838310D3}"/>
              </a:ext>
            </a:extLst>
          </p:cNvPr>
          <p:cNvSpPr/>
          <p:nvPr/>
        </p:nvSpPr>
        <p:spPr>
          <a:xfrm>
            <a:off x="5130110" y="62826"/>
            <a:ext cx="4590946" cy="335828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dirty="0"/>
              <a:t>Code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82753B6-5C65-2FBF-D5C0-CBF7F4CCC6BB}"/>
              </a:ext>
            </a:extLst>
          </p:cNvPr>
          <p:cNvSpPr/>
          <p:nvPr/>
        </p:nvSpPr>
        <p:spPr>
          <a:xfrm>
            <a:off x="939066" y="2633121"/>
            <a:ext cx="2596318" cy="335828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dirty="0"/>
              <a:t>Output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FE4147-E698-3D44-2D5F-EBE1384FF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66" y="3129532"/>
            <a:ext cx="2596318" cy="2142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888600-CFFB-E1B9-2C81-765956E54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598" y="393546"/>
            <a:ext cx="7254083" cy="29992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9F0B21-3464-76D1-49A8-E99E6F695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385" y="3323779"/>
            <a:ext cx="3749845" cy="18016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DFEFFB-B4DD-40A7-84C8-A77C55FCA1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8044" y="3775681"/>
            <a:ext cx="3600908" cy="308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4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61749C-82FB-8AA0-8FA1-A654A788BE89}"/>
              </a:ext>
            </a:extLst>
          </p:cNvPr>
          <p:cNvSpPr txBox="1"/>
          <p:nvPr/>
        </p:nvSpPr>
        <p:spPr>
          <a:xfrm>
            <a:off x="342337" y="723652"/>
            <a:ext cx="4651945" cy="1394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Business Question: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What is the AOV by customer type?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7EE048-0838-5E82-B24E-B8182D65A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158" y="1027579"/>
            <a:ext cx="4692068" cy="8873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5CF528-D07B-C856-7A30-91E0194AC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067" y="3645292"/>
            <a:ext cx="1756114" cy="806863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4D6BB5-6C5D-7AA6-B326-A7269DFD24A4}"/>
              </a:ext>
            </a:extLst>
          </p:cNvPr>
          <p:cNvSpPr/>
          <p:nvPr/>
        </p:nvSpPr>
        <p:spPr>
          <a:xfrm>
            <a:off x="5133158" y="555738"/>
            <a:ext cx="4590946" cy="335828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dirty="0"/>
              <a:t>Code</a:t>
            </a:r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8B91D7-68F9-AB3C-701C-F5CD11946B33}"/>
              </a:ext>
            </a:extLst>
          </p:cNvPr>
          <p:cNvSpPr/>
          <p:nvPr/>
        </p:nvSpPr>
        <p:spPr>
          <a:xfrm>
            <a:off x="5880409" y="3267859"/>
            <a:ext cx="2010034" cy="335828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dirty="0"/>
              <a:t>Output</a:t>
            </a:r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37F1F3-728F-983F-DFD7-F1976299A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935" y="2219252"/>
            <a:ext cx="2224904" cy="433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09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61749C-82FB-8AA0-8FA1-A654A788BE89}"/>
              </a:ext>
            </a:extLst>
          </p:cNvPr>
          <p:cNvSpPr txBox="1"/>
          <p:nvPr/>
        </p:nvSpPr>
        <p:spPr>
          <a:xfrm>
            <a:off x="294440" y="723652"/>
            <a:ext cx="4651945" cy="1394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Business Question: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How many orders got cancelled?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5574B3C-C195-4BC6-91FB-82D9D0249B6A}"/>
              </a:ext>
            </a:extLst>
          </p:cNvPr>
          <p:cNvSpPr/>
          <p:nvPr/>
        </p:nvSpPr>
        <p:spPr>
          <a:xfrm>
            <a:off x="5133158" y="555738"/>
            <a:ext cx="4590946" cy="335828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dirty="0"/>
              <a:t>Code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5255E8-90B3-E406-C220-236B7C2679AE}"/>
              </a:ext>
            </a:extLst>
          </p:cNvPr>
          <p:cNvSpPr/>
          <p:nvPr/>
        </p:nvSpPr>
        <p:spPr>
          <a:xfrm>
            <a:off x="5161766" y="3560968"/>
            <a:ext cx="3639480" cy="335828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dirty="0"/>
              <a:t>Output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08440A-9C74-0702-039F-F9547A1ED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158" y="4144089"/>
            <a:ext cx="3518276" cy="6239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AF3984-7C4A-1C1B-3E22-99C1FA0FB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923" y="1075061"/>
            <a:ext cx="6198255" cy="18549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C9DF5E-3366-3D85-2607-413BEDE2E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601" y="2172218"/>
            <a:ext cx="1605298" cy="427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94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61749C-82FB-8AA0-8FA1-A654A788BE89}"/>
              </a:ext>
            </a:extLst>
          </p:cNvPr>
          <p:cNvSpPr txBox="1"/>
          <p:nvPr/>
        </p:nvSpPr>
        <p:spPr>
          <a:xfrm>
            <a:off x="240606" y="432465"/>
            <a:ext cx="4651945" cy="1394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Business Question: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How many orders got </a:t>
            </a:r>
            <a:r>
              <a:rPr kumimoji="0" lang="en-001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returned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?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956D014-7323-C48E-21D6-30B5997EB540}"/>
              </a:ext>
            </a:extLst>
          </p:cNvPr>
          <p:cNvSpPr/>
          <p:nvPr/>
        </p:nvSpPr>
        <p:spPr>
          <a:xfrm>
            <a:off x="5133158" y="555738"/>
            <a:ext cx="4590946" cy="335828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dirty="0"/>
              <a:t>Code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BCBF14-8501-290D-2220-B3F0A1E970EE}"/>
              </a:ext>
            </a:extLst>
          </p:cNvPr>
          <p:cNvSpPr/>
          <p:nvPr/>
        </p:nvSpPr>
        <p:spPr>
          <a:xfrm>
            <a:off x="5089459" y="3351269"/>
            <a:ext cx="3248296" cy="335828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 dirty="0"/>
              <a:t>Output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420092-2244-C5E8-4925-FF4632F2E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158" y="3866351"/>
            <a:ext cx="3402986" cy="6663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4F2D5B-89E5-DA55-A29A-906B6D3DF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157" y="1129813"/>
            <a:ext cx="6276321" cy="18618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B41D23-4911-E275-BCA6-5E9508236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349" y="1691292"/>
            <a:ext cx="1578860" cy="46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0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253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Francesco  Corda</dc:creator>
  <cp:lastModifiedBy>Francesco Corda</cp:lastModifiedBy>
  <cp:revision>11</cp:revision>
  <dcterms:created xsi:type="dcterms:W3CDTF">2024-05-17T09:01:03Z</dcterms:created>
  <dcterms:modified xsi:type="dcterms:W3CDTF">2024-05-17T13:09:50Z</dcterms:modified>
</cp:coreProperties>
</file>