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5bd7d6d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5bd7d6d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939967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1d939967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5bd7d6db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e5bd7d6db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5bd7d6d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e5bd7d6d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5bd7d6db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e5bd7d6db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1d939967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11d939967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d939967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11d939967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1d939967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11d939967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1d93996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11d93996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d939967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1d939967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1d939967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11d939967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hyperlink" Target="https://pubmed.ncbi.nlm.nih.gov/1648336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032437" y="2490738"/>
            <a:ext cx="8520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Alexandre, Rodrigo and </a:t>
            </a:r>
            <a:r>
              <a:rPr lang="ca" sz="1800">
                <a:latin typeface="Roboto"/>
                <a:ea typeface="Roboto"/>
                <a:cs typeface="Roboto"/>
                <a:sym typeface="Roboto"/>
              </a:rPr>
              <a:t>Lydia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Bone fracture detection Project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2413" y="79497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5375" y="1147613"/>
            <a:ext cx="2278620" cy="28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5388" y="-17882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Model deployment using streamlit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089075" y="1908600"/>
            <a:ext cx="6200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925" y="1312325"/>
            <a:ext cx="6657700" cy="32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8213" y="29275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Test the model on streamlit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01475" y="1117000"/>
            <a:ext cx="68559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We </a:t>
            </a:r>
            <a:r>
              <a:rPr lang="ca" sz="1800">
                <a:solidFill>
                  <a:schemeClr val="dk2"/>
                </a:solidFill>
              </a:rPr>
              <a:t>used</a:t>
            </a:r>
            <a:r>
              <a:rPr lang="ca" sz="1800">
                <a:solidFill>
                  <a:schemeClr val="dk2"/>
                </a:solidFill>
              </a:rPr>
              <a:t> </a:t>
            </a:r>
            <a:r>
              <a:rPr lang="ca" sz="1800">
                <a:solidFill>
                  <a:schemeClr val="dk2"/>
                </a:solidFill>
              </a:rPr>
              <a:t>X Ray</a:t>
            </a:r>
            <a:r>
              <a:rPr lang="ca" sz="1800">
                <a:solidFill>
                  <a:schemeClr val="dk2"/>
                </a:solidFill>
              </a:rPr>
              <a:t> pictures that </a:t>
            </a:r>
            <a:r>
              <a:rPr lang="ca" sz="1800">
                <a:solidFill>
                  <a:schemeClr val="dk2"/>
                </a:solidFill>
              </a:rPr>
              <a:t>were</a:t>
            </a:r>
            <a:r>
              <a:rPr lang="ca" sz="1800">
                <a:solidFill>
                  <a:schemeClr val="dk2"/>
                </a:solidFill>
              </a:rPr>
              <a:t> </a:t>
            </a:r>
            <a:r>
              <a:rPr lang="ca" sz="1800">
                <a:solidFill>
                  <a:schemeClr val="dk2"/>
                </a:solidFill>
              </a:rPr>
              <a:t>misdiagnosed by doctors.</a:t>
            </a:r>
            <a:r>
              <a:rPr lang="ca" sz="1800">
                <a:solidFill>
                  <a:schemeClr val="dk2"/>
                </a:solidFill>
              </a:rPr>
              <a:t> Our model correctly classifies them as a fracture.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2"/>
                </a:solidFill>
              </a:rPr>
              <a:t>(</a:t>
            </a:r>
            <a:r>
              <a:rPr i="1" lang="ca" sz="1000">
                <a:solidFill>
                  <a:schemeClr val="dk2"/>
                </a:solidFill>
              </a:rPr>
              <a:t>Pinto et al. "Traumatic fractures in adults: missed diagnosis on plain radiographs in the Emergency Department</a:t>
            </a:r>
            <a:r>
              <a:rPr lang="ca" sz="1000">
                <a:solidFill>
                  <a:schemeClr val="dk2"/>
                </a:solidFill>
              </a:rPr>
              <a:t>")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8124" y="2221424"/>
            <a:ext cx="6441605" cy="221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Bone Fracture Detection </a:t>
            </a:r>
            <a:r>
              <a:rPr b="1" lang="ca" sz="1800">
                <a:solidFill>
                  <a:schemeClr val="dk2"/>
                </a:solidFill>
              </a:rPr>
              <a:t>Project Overview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8400" y="1507625"/>
            <a:ext cx="68559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Misdiagnosis of fractures is very common in </a:t>
            </a:r>
            <a:r>
              <a:rPr lang="ca" sz="1800">
                <a:solidFill>
                  <a:schemeClr val="dk2"/>
                </a:solidFill>
              </a:rPr>
              <a:t>Emergency</a:t>
            </a:r>
            <a:r>
              <a:rPr lang="ca" sz="1800">
                <a:solidFill>
                  <a:schemeClr val="dk2"/>
                </a:solidFill>
              </a:rPr>
              <a:t> Departments. It can have serious consequences like delays in treatment or long-term disabilities.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Past </a:t>
            </a:r>
            <a:r>
              <a:rPr lang="ca" sz="1800">
                <a:solidFill>
                  <a:schemeClr val="dk2"/>
                </a:solidFill>
              </a:rPr>
              <a:t>studies</a:t>
            </a:r>
            <a:r>
              <a:rPr lang="ca" sz="1800">
                <a:solidFill>
                  <a:schemeClr val="dk2"/>
                </a:solidFill>
              </a:rPr>
              <a:t> </a:t>
            </a:r>
            <a:r>
              <a:rPr lang="ca" sz="1800">
                <a:solidFill>
                  <a:schemeClr val="dk2"/>
                </a:solidFill>
              </a:rPr>
              <a:t>focus</a:t>
            </a:r>
            <a:r>
              <a:rPr lang="ca" sz="1800">
                <a:solidFill>
                  <a:schemeClr val="dk2"/>
                </a:solidFill>
              </a:rPr>
              <a:t> on the interpretation of the x-rays and the importance of training and supervision of junior doctors.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604000" y="3387100"/>
            <a:ext cx="4909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chemeClr val="dk2"/>
                </a:solidFill>
              </a:rPr>
              <a:t>Hallas et al. Errors in fracture diagnoses in the emergency department. </a:t>
            </a:r>
            <a:r>
              <a:rPr i="1" lang="ca" sz="1100">
                <a:solidFill>
                  <a:schemeClr val="accent2"/>
                </a:solidFill>
              </a:rPr>
              <a:t>PMID: </a:t>
            </a:r>
            <a:r>
              <a:rPr i="1" lang="ca" sz="1100">
                <a:solidFill>
                  <a:srgbClr val="376FAA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16483365</a:t>
            </a:r>
            <a:endParaRPr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2"/>
                </a:solidFill>
              </a:rPr>
              <a:t>Bone Fracture Detection Project Overview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62625" y="1691950"/>
            <a:ext cx="54588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This project </a:t>
            </a:r>
            <a:r>
              <a:rPr lang="ca" sz="1800">
                <a:solidFill>
                  <a:schemeClr val="dk2"/>
                </a:solidFill>
              </a:rPr>
              <a:t>proposal</a:t>
            </a:r>
            <a:r>
              <a:rPr lang="ca" sz="1800">
                <a:solidFill>
                  <a:schemeClr val="dk2"/>
                </a:solidFill>
              </a:rPr>
              <a:t> aims to help doctors classify x-rays imagery.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Used in rural zones where there’s no specialist close.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7325" y="2280450"/>
            <a:ext cx="2253175" cy="2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Data preprocessing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650525" y="1273475"/>
            <a:ext cx="52881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1"/>
                </a:solidFill>
              </a:rPr>
              <a:t>Our 5 steps.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1.</a:t>
            </a:r>
            <a:r>
              <a:rPr lang="ca" sz="1500">
                <a:solidFill>
                  <a:schemeClr val="dk1"/>
                </a:solidFill>
              </a:rPr>
              <a:t> Loading images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2.</a:t>
            </a:r>
            <a:r>
              <a:rPr lang="ca" sz="1500">
                <a:solidFill>
                  <a:schemeClr val="dk1"/>
                </a:solidFill>
              </a:rPr>
              <a:t> Grayscale conversion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3.</a:t>
            </a:r>
            <a:r>
              <a:rPr lang="ca" sz="1500">
                <a:solidFill>
                  <a:schemeClr val="dk1"/>
                </a:solidFill>
              </a:rPr>
              <a:t> Resizing to 150x150 with padding to keep the aspect ratio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4.</a:t>
            </a:r>
            <a:r>
              <a:rPr lang="ca" sz="1500">
                <a:solidFill>
                  <a:schemeClr val="dk1"/>
                </a:solidFill>
              </a:rPr>
              <a:t> Normalize pixels from [-1 , 1]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500">
                <a:solidFill>
                  <a:schemeClr val="dk1"/>
                </a:solidFill>
              </a:rPr>
              <a:t>5.</a:t>
            </a:r>
            <a:r>
              <a:rPr lang="ca" sz="1500">
                <a:solidFill>
                  <a:schemeClr val="dk1"/>
                </a:solidFill>
              </a:rPr>
              <a:t> Data augmentation on the training set only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Model development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7500" y="1123850"/>
            <a:ext cx="44274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Pytorch with GPU ( RTX 4060 )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Used convolutional neural networks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Adam optimiser Binary Cross entropy loss function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7 layers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00" y="3724400"/>
            <a:ext cx="5128625" cy="9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0" l="0" r="15426" t="0"/>
          <a:stretch/>
        </p:blipFill>
        <p:spPr>
          <a:xfrm>
            <a:off x="6075850" y="2292050"/>
            <a:ext cx="1446090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484979" y="2809404"/>
            <a:ext cx="103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Sigmoid</a:t>
            </a:r>
            <a:endParaRPr sz="1500">
              <a:solidFill>
                <a:schemeClr val="dk2"/>
              </a:solidFill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5031163" y="424498"/>
            <a:ext cx="3626350" cy="1572176"/>
            <a:chOff x="4003525" y="556588"/>
            <a:chExt cx="5326601" cy="2400636"/>
          </a:xfrm>
        </p:grpSpPr>
        <p:pic>
          <p:nvPicPr>
            <p:cNvPr id="95" name="Google Shape;95;p17"/>
            <p:cNvPicPr preferRelativeResize="0"/>
            <p:nvPr/>
          </p:nvPicPr>
          <p:blipFill rotWithShape="1">
            <a:blip r:embed="rId7">
              <a:alphaModFix/>
            </a:blip>
            <a:srcRect b="83987" l="0" r="0" t="0"/>
            <a:stretch/>
          </p:blipFill>
          <p:spPr>
            <a:xfrm>
              <a:off x="4003525" y="556588"/>
              <a:ext cx="5326601" cy="82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 rotWithShape="1">
            <a:blip r:embed="rId7">
              <a:alphaModFix/>
            </a:blip>
            <a:srcRect b="0" l="0" r="0" t="69446"/>
            <a:stretch/>
          </p:blipFill>
          <p:spPr>
            <a:xfrm>
              <a:off x="4003525" y="1385724"/>
              <a:ext cx="5326601" cy="1571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Model optimisation with threshold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00600" y="1395750"/>
            <a:ext cx="62004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We noticed by increasing epochs and looking at validation loss per epoch that the model was reaching values as low as 0.05 validation loss.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Included a threshold of 0.05 to stop the training and let the model run for 70 epochs max. Took 20-30 mins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6">
            <a:alphaModFix/>
          </a:blip>
          <a:srcRect b="0" l="0" r="22432" t="0"/>
          <a:stretch/>
        </p:blipFill>
        <p:spPr>
          <a:xfrm>
            <a:off x="700600" y="2905850"/>
            <a:ext cx="7175724" cy="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63" y="182938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489625" y="779800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chemeClr val="dk2"/>
                </a:solidFill>
              </a:rPr>
              <a:t>Evaluation metrics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089075" y="1908600"/>
            <a:ext cx="6200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00" y="583525"/>
            <a:ext cx="3600775" cy="12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1425" y="1546150"/>
            <a:ext cx="3764450" cy="31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25" y="1965950"/>
            <a:ext cx="3547574" cy="28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63" y="182938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489625" y="779800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chemeClr val="dk2"/>
                </a:solidFill>
              </a:rPr>
              <a:t>Prediction </a:t>
            </a:r>
            <a:r>
              <a:rPr b="1" lang="ca" sz="2200">
                <a:solidFill>
                  <a:schemeClr val="dk2"/>
                </a:solidFill>
              </a:rPr>
              <a:t>metrics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75" y="557025"/>
            <a:ext cx="3683650" cy="13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677325" y="1189625"/>
            <a:ext cx="397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100">
                <a:solidFill>
                  <a:schemeClr val="dk2"/>
                </a:solidFill>
              </a:rPr>
              <a:t>Since the predict dataset is also tagged</a:t>
            </a:r>
            <a:endParaRPr i="1" sz="1100">
              <a:solidFill>
                <a:schemeClr val="dk2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1981" y="1660175"/>
            <a:ext cx="3640818" cy="3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8">
            <a:alphaModFix/>
          </a:blip>
          <a:srcRect b="9982" l="0" r="0" t="0"/>
          <a:stretch/>
        </p:blipFill>
        <p:spPr>
          <a:xfrm>
            <a:off x="1056475" y="2188025"/>
            <a:ext cx="2652449" cy="2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Conclusions and selling points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096850" y="1087000"/>
            <a:ext cx="62004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Performance: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High accuracy; only 1 misclassified image as not being a broken bone.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Implementing a threshold can maximize recall, ensuring all true broken bones are included.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Trade-off: doctors may review more cases without broken bones.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Limitations: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Model trained only on X-rays; misclassifies non-X-ray images.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Requires diverse, high-quality training data to generalize well.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( probably ) Lower image quality or small fractures reduce prediction accuracy.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Selling Point: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Enhances doctors' ability to identify broken bones if their accuracy is below 99%.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Saves doctors' time by highlighting potential fractures in less than a second.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Allows doctors to catch all patients with fractures if they add their symptoms and pain.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