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WU868PqAEH+xLQOfbxfQGtncl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311700" y="3153075"/>
            <a:ext cx="8520600" cy="440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Data Analytics</a:t>
            </a:r>
            <a:endParaRPr b="0" i="0" sz="18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 Full-Time Bootcamp</a:t>
            </a:r>
            <a:endParaRPr b="0" i="0" sz="1800" u="none" cap="none" strike="noStrike">
              <a:solidFill>
                <a:srgbClr val="000000"/>
              </a:solidFill>
              <a:latin typeface="Roboto"/>
              <a:ea typeface="Roboto"/>
              <a:cs typeface="Roboto"/>
              <a:sym typeface="Roboto"/>
            </a:endParaRPr>
          </a:p>
        </p:txBody>
      </p:sp>
      <p:sp>
        <p:nvSpPr>
          <p:cNvPr id="55" name="Google Shape;55;p1"/>
          <p:cNvSpPr txBox="1"/>
          <p:nvPr/>
        </p:nvSpPr>
        <p:spPr>
          <a:xfrm>
            <a:off x="311700" y="3560975"/>
            <a:ext cx="8520600" cy="34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595959"/>
                </a:solidFill>
                <a:latin typeface="Roboto"/>
                <a:ea typeface="Roboto"/>
                <a:cs typeface="Roboto"/>
                <a:sym typeface="Roboto"/>
              </a:rPr>
              <a:t>HYPOTHESIS TESTING</a:t>
            </a:r>
            <a:endParaRPr b="0" i="0" sz="1400" u="none" cap="none" strike="noStrike">
              <a:solidFill>
                <a:srgbClr val="595959"/>
              </a:solidFill>
              <a:latin typeface="Roboto"/>
              <a:ea typeface="Roboto"/>
              <a:cs typeface="Roboto"/>
              <a:sym typeface="Roboto"/>
            </a:endParaRPr>
          </a:p>
        </p:txBody>
      </p:sp>
      <p:pic>
        <p:nvPicPr>
          <p:cNvPr id="56" name="Google Shape;56;p1"/>
          <p:cNvPicPr preferRelativeResize="0"/>
          <p:nvPr/>
        </p:nvPicPr>
        <p:blipFill rotWithShape="1">
          <a:blip r:embed="rId4">
            <a:alphaModFix/>
          </a:blip>
          <a:srcRect b="0" l="0" r="0" t="0"/>
          <a:stretch/>
        </p:blipFill>
        <p:spPr>
          <a:xfrm>
            <a:off x="3786563" y="1393225"/>
            <a:ext cx="1570875" cy="1570875"/>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58" name="Google Shape;58;p1"/>
          <p:cNvPicPr preferRelativeResize="0"/>
          <p:nvPr/>
        </p:nvPicPr>
        <p:blipFill rotWithShape="1">
          <a:blip r:embed="rId5">
            <a:alphaModFix/>
          </a:blip>
          <a:srcRect b="0" l="0" r="0" t="0"/>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10"/>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THE 5 STEPS OF HYPOTHESIS TESTING</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2000" u="none" cap="none" strike="noStrike">
              <a:solidFill>
                <a:schemeClr val="dk1"/>
              </a:solidFill>
              <a:latin typeface="Roboto"/>
              <a:ea typeface="Roboto"/>
              <a:cs typeface="Roboto"/>
              <a:sym typeface="Roboto"/>
            </a:endParaRPr>
          </a:p>
          <a:p>
            <a:pPr indent="-330200" lvl="0" marL="457200" marR="0" rtl="0" algn="just">
              <a:lnSpc>
                <a:spcPct val="100000"/>
              </a:lnSpc>
              <a:spcBef>
                <a:spcPts val="0"/>
              </a:spcBef>
              <a:spcAft>
                <a:spcPts val="0"/>
              </a:spcAft>
              <a:buClr>
                <a:schemeClr val="dk1"/>
              </a:buClr>
              <a:buSzPts val="1600"/>
              <a:buFont typeface="Roboto"/>
              <a:buAutoNum type="arabicPeriod"/>
            </a:pPr>
            <a:r>
              <a:rPr b="0" i="0" lang="en" sz="1700" u="none" cap="none" strike="noStrike">
                <a:solidFill>
                  <a:schemeClr val="dk1"/>
                </a:solidFill>
                <a:latin typeface="Arial"/>
                <a:ea typeface="Arial"/>
                <a:cs typeface="Arial"/>
                <a:sym typeface="Arial"/>
              </a:rPr>
              <a:t>Set the hypothesis</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Choose significance / confidence level</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latin typeface="Arial"/>
                <a:ea typeface="Arial"/>
                <a:cs typeface="Arial"/>
                <a:sym typeface="Arial"/>
              </a:rPr>
              <a:t>Sample</a:t>
            </a:r>
            <a:endParaRPr b="1"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Compute statistic + Get p-value </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Decide</a:t>
            </a:r>
            <a:endParaRPr b="0" i="0" sz="1700" u="none" cap="none" strike="noStrike">
              <a:solidFill>
                <a:schemeClr val="dk1"/>
              </a:solidFill>
              <a:latin typeface="Arial"/>
              <a:ea typeface="Arial"/>
              <a:cs typeface="Arial"/>
              <a:sym typeface="Arial"/>
            </a:endParaRPr>
          </a:p>
        </p:txBody>
      </p:sp>
      <p:pic>
        <p:nvPicPr>
          <p:cNvPr id="114" name="Google Shape;114;p10"/>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11"/>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RUNNING EXAMPLE</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Open the class collab. </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Let’s assume we have access to only 30 3rd class passengers (say, to get the price paid for the ticket you had to track down their families to send you a copy of the receipt).</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Sample your dataset for 30 entries</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pic>
        <p:nvPicPr>
          <p:cNvPr id="120" name="Google Shape;120;p11"/>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12"/>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THE 5 STEPS OF HYPOTHESIS TESTING</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2000" u="none" cap="none" strike="noStrike">
              <a:solidFill>
                <a:schemeClr val="dk1"/>
              </a:solidFill>
              <a:latin typeface="Roboto"/>
              <a:ea typeface="Roboto"/>
              <a:cs typeface="Roboto"/>
              <a:sym typeface="Roboto"/>
            </a:endParaRPr>
          </a:p>
          <a:p>
            <a:pPr indent="-330200" lvl="0" marL="457200" marR="0" rtl="0" algn="just">
              <a:lnSpc>
                <a:spcPct val="100000"/>
              </a:lnSpc>
              <a:spcBef>
                <a:spcPts val="0"/>
              </a:spcBef>
              <a:spcAft>
                <a:spcPts val="0"/>
              </a:spcAft>
              <a:buClr>
                <a:schemeClr val="dk1"/>
              </a:buClr>
              <a:buSzPts val="1600"/>
              <a:buFont typeface="Roboto"/>
              <a:buAutoNum type="arabicPeriod"/>
            </a:pPr>
            <a:r>
              <a:rPr b="0" i="0" lang="en" sz="1700" u="none" cap="none" strike="noStrike">
                <a:solidFill>
                  <a:schemeClr val="dk1"/>
                </a:solidFill>
                <a:latin typeface="Arial"/>
                <a:ea typeface="Arial"/>
                <a:cs typeface="Arial"/>
                <a:sym typeface="Arial"/>
              </a:rPr>
              <a:t>Set the hypothesis</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Choose significance / confidence level</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Sample</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latin typeface="Arial"/>
                <a:ea typeface="Arial"/>
                <a:cs typeface="Arial"/>
                <a:sym typeface="Arial"/>
              </a:rPr>
              <a:t>Compute statistic + Get p-value </a:t>
            </a:r>
            <a:endParaRPr b="1"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Decide</a:t>
            </a:r>
            <a:endParaRPr b="0" i="0" sz="1700" u="none" cap="none" strike="noStrike">
              <a:solidFill>
                <a:schemeClr val="dk1"/>
              </a:solidFill>
              <a:latin typeface="Arial"/>
              <a:ea typeface="Arial"/>
              <a:cs typeface="Arial"/>
              <a:sym typeface="Arial"/>
            </a:endParaRPr>
          </a:p>
        </p:txBody>
      </p:sp>
      <p:pic>
        <p:nvPicPr>
          <p:cNvPr id="126" name="Google Shape;126;p12"/>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13"/>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COMPUTE YOUR TEST STATISTIC</a:t>
            </a:r>
            <a:endParaRPr b="1"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Your test statistic depends on what kind of test you are trying to make. </a:t>
            </a:r>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For each test, there is a formula that takes the </a:t>
            </a:r>
            <a:r>
              <a:rPr lang="en" sz="1200">
                <a:solidFill>
                  <a:schemeClr val="dk1"/>
                </a:solidFill>
                <a:latin typeface="Roboto"/>
                <a:ea typeface="Roboto"/>
                <a:cs typeface="Roboto"/>
                <a:sym typeface="Roboto"/>
              </a:rPr>
              <a:t>circumstances</a:t>
            </a:r>
            <a:r>
              <a:rPr b="0" i="0" lang="en" sz="1200" u="none" cap="none" strike="noStrike">
                <a:solidFill>
                  <a:schemeClr val="dk1"/>
                </a:solidFill>
                <a:latin typeface="Roboto"/>
                <a:ea typeface="Roboto"/>
                <a:cs typeface="Roboto"/>
                <a:sym typeface="Roboto"/>
              </a:rPr>
              <a:t> of your observation and returns a number that is as high as it is unlikely that your observation came from </a:t>
            </a:r>
            <a:r>
              <a:rPr b="0" i="0" lang="en" sz="1200" u="none" cap="none" strike="noStrike">
                <a:solidFill>
                  <a:schemeClr val="dk1"/>
                </a:solidFill>
                <a:latin typeface="Arial"/>
                <a:ea typeface="Arial"/>
                <a:cs typeface="Arial"/>
                <a:sym typeface="Arial"/>
              </a:rPr>
              <a:t>H₀.</a:t>
            </a:r>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In the case of trying to infer the average of a population the relevant </a:t>
            </a:r>
            <a:r>
              <a:rPr lang="en" sz="1200">
                <a:solidFill>
                  <a:schemeClr val="dk1"/>
                </a:solidFill>
                <a:latin typeface="Roboto"/>
                <a:ea typeface="Roboto"/>
                <a:cs typeface="Roboto"/>
                <a:sym typeface="Roboto"/>
              </a:rPr>
              <a:t>circumstances</a:t>
            </a:r>
            <a:r>
              <a:rPr b="0" i="0" lang="en" sz="1200" u="none" cap="none" strike="noStrike">
                <a:solidFill>
                  <a:schemeClr val="dk1"/>
                </a:solidFill>
                <a:latin typeface="Roboto"/>
                <a:ea typeface="Roboto"/>
                <a:cs typeface="Roboto"/>
                <a:sym typeface="Roboto"/>
              </a:rPr>
              <a:t> to consider are:</a:t>
            </a:r>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171450" lvl="0" marL="171450" marR="0" rtl="0" algn="just">
              <a:lnSpc>
                <a:spcPct val="150000"/>
              </a:lnSpc>
              <a:spcBef>
                <a:spcPts val="0"/>
              </a:spcBef>
              <a:spcAft>
                <a:spcPts val="0"/>
              </a:spcAft>
              <a:buClr>
                <a:srgbClr val="000000"/>
              </a:buClr>
              <a:buSzPts val="1200"/>
              <a:buFont typeface="Arial"/>
              <a:buChar char="•"/>
            </a:pPr>
            <a:r>
              <a:rPr b="0" i="0" lang="en" sz="1200" u="none" cap="none" strike="noStrike">
                <a:solidFill>
                  <a:schemeClr val="dk1"/>
                </a:solidFill>
                <a:latin typeface="Roboto"/>
                <a:ea typeface="Roboto"/>
                <a:cs typeface="Roboto"/>
                <a:sym typeface="Roboto"/>
              </a:rPr>
              <a:t>The observed mean</a:t>
            </a:r>
            <a:endParaRPr/>
          </a:p>
          <a:p>
            <a:pPr indent="-171450" lvl="0" marL="171450" marR="0" rtl="0" algn="just">
              <a:lnSpc>
                <a:spcPct val="150000"/>
              </a:lnSpc>
              <a:spcBef>
                <a:spcPts val="0"/>
              </a:spcBef>
              <a:spcAft>
                <a:spcPts val="0"/>
              </a:spcAft>
              <a:buClr>
                <a:srgbClr val="000000"/>
              </a:buClr>
              <a:buSzPts val="1200"/>
              <a:buFont typeface="Arial"/>
              <a:buChar char="•"/>
            </a:pPr>
            <a:r>
              <a:rPr b="0" i="0" lang="en" sz="1200" u="none" cap="none" strike="noStrike">
                <a:solidFill>
                  <a:schemeClr val="dk1"/>
                </a:solidFill>
                <a:latin typeface="Roboto"/>
                <a:ea typeface="Roboto"/>
                <a:cs typeface="Roboto"/>
                <a:sym typeface="Roboto"/>
              </a:rPr>
              <a:t>How much the samples vary from each other</a:t>
            </a:r>
            <a:endParaRPr/>
          </a:p>
          <a:p>
            <a:pPr indent="-171450" lvl="0" marL="171450" marR="0" rtl="0" algn="just">
              <a:lnSpc>
                <a:spcPct val="150000"/>
              </a:lnSpc>
              <a:spcBef>
                <a:spcPts val="0"/>
              </a:spcBef>
              <a:spcAft>
                <a:spcPts val="0"/>
              </a:spcAft>
              <a:buClr>
                <a:srgbClr val="000000"/>
              </a:buClr>
              <a:buSzPts val="1200"/>
              <a:buFont typeface="Arial"/>
              <a:buChar char="•"/>
            </a:pPr>
            <a:r>
              <a:rPr b="0" i="0" lang="en" sz="1200" u="none" cap="none" strike="noStrike">
                <a:solidFill>
                  <a:schemeClr val="dk1"/>
                </a:solidFill>
                <a:latin typeface="Roboto"/>
                <a:ea typeface="Roboto"/>
                <a:cs typeface="Roboto"/>
                <a:sym typeface="Roboto"/>
              </a:rPr>
              <a:t>The number of observations sampled</a:t>
            </a:r>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p:txBody>
      </p:sp>
      <p:pic>
        <p:nvPicPr>
          <p:cNvPr id="132" name="Google Shape;132;p13"/>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14"/>
          <p:cNvSpPr txBox="1"/>
          <p:nvPr/>
        </p:nvSpPr>
        <p:spPr>
          <a:xfrm>
            <a:off x="719375" y="842675"/>
            <a:ext cx="7657200" cy="2693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GET THE P-VALUE</a:t>
            </a:r>
            <a:endParaRPr b="1"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We said the statistic is higher the more unlikely it is for your sample to be sampled under </a:t>
            </a:r>
            <a:r>
              <a:rPr b="0" i="0" lang="en" sz="1200" u="none" cap="none" strike="noStrike">
                <a:solidFill>
                  <a:schemeClr val="dk1"/>
                </a:solidFill>
                <a:latin typeface="Arial"/>
                <a:ea typeface="Arial"/>
                <a:cs typeface="Arial"/>
                <a:sym typeface="Arial"/>
              </a:rPr>
              <a:t>H₀, but how can we quantify that?</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We use the statistic to check </a:t>
            </a:r>
            <a:r>
              <a:rPr b="1" i="0" lang="en" sz="1200" u="none" cap="none" strike="noStrike">
                <a:solidFill>
                  <a:schemeClr val="dk1"/>
                </a:solidFill>
                <a:latin typeface="Roboto"/>
                <a:ea typeface="Roboto"/>
                <a:cs typeface="Roboto"/>
                <a:sym typeface="Roboto"/>
              </a:rPr>
              <a:t>how likely is it to get a sample mean as extreme as the one we actually sampled.</a:t>
            </a:r>
            <a:endParaRPr b="1"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This quantity is called the </a:t>
            </a:r>
            <a:r>
              <a:rPr b="1" i="0" lang="en" sz="1200" u="none" cap="none" strike="noStrike">
                <a:solidFill>
                  <a:schemeClr val="dk1"/>
                </a:solidFill>
                <a:latin typeface="Roboto"/>
                <a:ea typeface="Roboto"/>
                <a:cs typeface="Roboto"/>
                <a:sym typeface="Roboto"/>
              </a:rPr>
              <a:t>p-value</a:t>
            </a:r>
            <a:endParaRPr b="1"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If the p-value is very small, it means that it is extremely unlikely, under </a:t>
            </a:r>
            <a:r>
              <a:rPr b="0" i="0" lang="en" sz="1100" u="none" cap="none" strike="noStrike">
                <a:solidFill>
                  <a:schemeClr val="dk1"/>
                </a:solidFill>
                <a:latin typeface="Arial"/>
                <a:ea typeface="Arial"/>
                <a:cs typeface="Arial"/>
                <a:sym typeface="Arial"/>
              </a:rPr>
              <a:t>H₀</a:t>
            </a:r>
            <a:r>
              <a:rPr b="0" i="0" lang="en" sz="1200" u="none" cap="none" strike="noStrike">
                <a:solidFill>
                  <a:schemeClr val="dk1"/>
                </a:solidFill>
                <a:latin typeface="Roboto"/>
                <a:ea typeface="Roboto"/>
                <a:cs typeface="Roboto"/>
                <a:sym typeface="Roboto"/>
              </a:rPr>
              <a:t>, to get a result like the one we did in our sample and thus we should reject </a:t>
            </a:r>
            <a:r>
              <a:rPr b="0" i="0" lang="en" sz="1100" u="none" cap="none" strike="noStrike">
                <a:solidFill>
                  <a:schemeClr val="dk1"/>
                </a:solidFill>
                <a:latin typeface="Arial"/>
                <a:ea typeface="Arial"/>
                <a:cs typeface="Arial"/>
                <a:sym typeface="Arial"/>
              </a:rPr>
              <a:t>H₀</a:t>
            </a:r>
            <a:r>
              <a:rPr b="0" i="0" lang="en" sz="1200" u="none" cap="none" strike="noStrike">
                <a:solidFill>
                  <a:schemeClr val="dk1"/>
                </a:solidFill>
                <a:latin typeface="Roboto"/>
                <a:ea typeface="Roboto"/>
                <a:cs typeface="Roboto"/>
                <a:sym typeface="Roboto"/>
              </a:rPr>
              <a:t>, because staying with it strains credibility.</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We compute the p-value from a table and the value of our statistic or, because it’s 2020, from a scipy call.</a:t>
            </a:r>
            <a:endParaRPr b="0" i="0" sz="1200" u="none" cap="none" strike="noStrike">
              <a:solidFill>
                <a:schemeClr val="dk1"/>
              </a:solidFill>
              <a:latin typeface="Roboto"/>
              <a:ea typeface="Roboto"/>
              <a:cs typeface="Roboto"/>
              <a:sym typeface="Roboto"/>
            </a:endParaRPr>
          </a:p>
        </p:txBody>
      </p:sp>
      <p:pic>
        <p:nvPicPr>
          <p:cNvPr id="138" name="Google Shape;138;p14"/>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
        <p:nvSpPr>
          <p:cNvPr id="139" name="Google Shape;139;p14"/>
          <p:cNvSpPr/>
          <p:nvPr/>
        </p:nvSpPr>
        <p:spPr>
          <a:xfrm>
            <a:off x="1456050" y="3826225"/>
            <a:ext cx="13638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3F3F3"/>
                </a:solidFill>
                <a:latin typeface="Roboto"/>
                <a:ea typeface="Roboto"/>
                <a:cs typeface="Roboto"/>
                <a:sym typeface="Roboto"/>
              </a:rPr>
              <a:t>one-tailed</a:t>
            </a:r>
            <a:endParaRPr b="1" i="0" sz="1800" u="none" cap="none" strike="noStrike">
              <a:solidFill>
                <a:srgbClr val="F3F3F3"/>
              </a:solidFill>
              <a:latin typeface="Roboto"/>
              <a:ea typeface="Roboto"/>
              <a:cs typeface="Roboto"/>
              <a:sym typeface="Roboto"/>
            </a:endParaRPr>
          </a:p>
        </p:txBody>
      </p:sp>
      <p:sp>
        <p:nvSpPr>
          <p:cNvPr id="140" name="Google Shape;140;p14"/>
          <p:cNvSpPr/>
          <p:nvPr/>
        </p:nvSpPr>
        <p:spPr>
          <a:xfrm>
            <a:off x="4877250" y="3826225"/>
            <a:ext cx="13638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3F3F3"/>
                </a:solidFill>
                <a:latin typeface="Roboto"/>
                <a:ea typeface="Roboto"/>
                <a:cs typeface="Roboto"/>
                <a:sym typeface="Roboto"/>
              </a:rPr>
              <a:t>two-tailed</a:t>
            </a:r>
            <a:endParaRPr b="1" i="0" sz="1800" u="none" cap="none" strike="noStrike">
              <a:solidFill>
                <a:srgbClr val="F3F3F3"/>
              </a:solidFill>
              <a:latin typeface="Roboto"/>
              <a:ea typeface="Roboto"/>
              <a:cs typeface="Roboto"/>
              <a:sym typeface="Roboto"/>
            </a:endParaRPr>
          </a:p>
        </p:txBody>
      </p:sp>
      <p:sp>
        <p:nvSpPr>
          <p:cNvPr id="141" name="Google Shape;141;p14"/>
          <p:cNvSpPr txBox="1"/>
          <p:nvPr/>
        </p:nvSpPr>
        <p:spPr>
          <a:xfrm>
            <a:off x="4877251" y="4151526"/>
            <a:ext cx="259985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Courier New"/>
                <a:ea typeface="Courier New"/>
                <a:cs typeface="Courier New"/>
                <a:sym typeface="Courier New"/>
              </a:rPr>
              <a:t>st.ttest_1samp(sample,</a:t>
            </a:r>
            <a:r>
              <a:rPr b="0" i="0" lang="en" sz="1400" u="none" cap="none" strike="noStrike">
                <a:solidFill>
                  <a:srgbClr val="09885A"/>
                </a:solidFill>
                <a:latin typeface="Courier New"/>
                <a:ea typeface="Courier New"/>
                <a:cs typeface="Courier New"/>
                <a:sym typeface="Courier New"/>
              </a:rPr>
              <a:t>H0</a:t>
            </a:r>
            <a:r>
              <a:rPr b="0" i="0" lang="en" sz="1400" u="none" cap="none" strike="noStrike">
                <a:solidFill>
                  <a:srgbClr val="000000"/>
                </a:solidFill>
                <a:latin typeface="Courier New"/>
                <a:ea typeface="Courier New"/>
                <a:cs typeface="Courier New"/>
                <a:sym typeface="Courier New"/>
              </a:rPr>
              <a:t>,alternative=</a:t>
            </a:r>
            <a:r>
              <a:rPr b="0" i="0" lang="en" sz="1400" u="none" cap="none" strike="noStrike">
                <a:solidFill>
                  <a:srgbClr val="A31515"/>
                </a:solidFill>
                <a:latin typeface="Courier New"/>
                <a:ea typeface="Courier New"/>
                <a:cs typeface="Courier New"/>
                <a:sym typeface="Courier New"/>
              </a:rPr>
              <a:t>'less'</a:t>
            </a:r>
            <a:r>
              <a:rPr b="0" i="0" lang="en" sz="1400" u="none" cap="none" strike="noStrike">
                <a:solidFill>
                  <a:srgbClr val="000000"/>
                </a:solidFill>
                <a:latin typeface="Courier New"/>
                <a:ea typeface="Courier New"/>
                <a:cs typeface="Courier New"/>
                <a:sym typeface="Courier New"/>
              </a:rPr>
              <a:t>)</a:t>
            </a:r>
            <a:endParaRPr/>
          </a:p>
        </p:txBody>
      </p:sp>
      <p:sp>
        <p:nvSpPr>
          <p:cNvPr id="142" name="Google Shape;142;p14"/>
          <p:cNvSpPr txBox="1"/>
          <p:nvPr/>
        </p:nvSpPr>
        <p:spPr>
          <a:xfrm>
            <a:off x="1465528" y="4139001"/>
            <a:ext cx="29311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Courier New"/>
                <a:ea typeface="Courier New"/>
                <a:cs typeface="Courier New"/>
                <a:sym typeface="Courier New"/>
              </a:rPr>
              <a:t>st.ttest_1samp(sample,</a:t>
            </a:r>
            <a:r>
              <a:rPr b="0" i="0" lang="en" sz="1400" u="none" cap="none" strike="noStrike">
                <a:solidFill>
                  <a:srgbClr val="09885A"/>
                </a:solidFill>
                <a:latin typeface="Courier New"/>
                <a:ea typeface="Courier New"/>
                <a:cs typeface="Courier New"/>
                <a:sym typeface="Courier New"/>
              </a:rPr>
              <a:t>H0</a:t>
            </a:r>
            <a:r>
              <a:rPr b="0" i="0" lang="en" sz="1400" u="none" cap="none" strike="noStrike">
                <a:solidFill>
                  <a:srgbClr val="000000"/>
                </a:solidFill>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15"/>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RUNNING EXAMPLE</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Get the p-value for your test statistic</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Watch out, the way to compute p-values for each of our hypotheses is actually different</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pic>
        <p:nvPicPr>
          <p:cNvPr id="148" name="Google Shape;148;p15"/>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6"/>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THE 5 STEPS OF HYPOTHESIS TESTING</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2000" u="none" cap="none" strike="noStrike">
              <a:solidFill>
                <a:schemeClr val="dk1"/>
              </a:solidFill>
              <a:latin typeface="Roboto"/>
              <a:ea typeface="Roboto"/>
              <a:cs typeface="Roboto"/>
              <a:sym typeface="Roboto"/>
            </a:endParaRPr>
          </a:p>
          <a:p>
            <a:pPr indent="-330200" lvl="0" marL="457200" marR="0" rtl="0" algn="just">
              <a:lnSpc>
                <a:spcPct val="100000"/>
              </a:lnSpc>
              <a:spcBef>
                <a:spcPts val="0"/>
              </a:spcBef>
              <a:spcAft>
                <a:spcPts val="0"/>
              </a:spcAft>
              <a:buClr>
                <a:schemeClr val="dk1"/>
              </a:buClr>
              <a:buSzPts val="1600"/>
              <a:buFont typeface="Roboto"/>
              <a:buAutoNum type="arabicPeriod"/>
            </a:pPr>
            <a:r>
              <a:rPr b="0" i="0" lang="en" sz="1700" u="none" cap="none" strike="noStrike">
                <a:solidFill>
                  <a:schemeClr val="dk1"/>
                </a:solidFill>
                <a:latin typeface="Arial"/>
                <a:ea typeface="Arial"/>
                <a:cs typeface="Arial"/>
                <a:sym typeface="Arial"/>
              </a:rPr>
              <a:t>Set the hypothesis</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Choose significance / confidence level</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Sample</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Compute statistic + Get p-value </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latin typeface="Arial"/>
                <a:ea typeface="Arial"/>
                <a:cs typeface="Arial"/>
                <a:sym typeface="Arial"/>
              </a:rPr>
              <a:t>Decide</a:t>
            </a:r>
            <a:endParaRPr b="1" i="0" sz="1700" u="none" cap="none" strike="noStrike">
              <a:solidFill>
                <a:schemeClr val="dk1"/>
              </a:solidFill>
              <a:latin typeface="Arial"/>
              <a:ea typeface="Arial"/>
              <a:cs typeface="Arial"/>
              <a:sym typeface="Arial"/>
            </a:endParaRPr>
          </a:p>
        </p:txBody>
      </p:sp>
      <p:pic>
        <p:nvPicPr>
          <p:cNvPr id="154" name="Google Shape;154;p16"/>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17"/>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DECISION CRITERIA</a:t>
            </a:r>
            <a:endParaRPr b="0" i="0" sz="12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We now compare our obtained p-value (chance to see an observation at least as extreme as the one we saw) with our significance level .</a:t>
            </a:r>
            <a:endParaRPr b="0" i="0" sz="12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304800" lvl="0" marL="457200" marR="0" rtl="0" algn="just">
              <a:lnSpc>
                <a:spcPct val="100000"/>
              </a:lnSpc>
              <a:spcBef>
                <a:spcPts val="0"/>
              </a:spcBef>
              <a:spcAft>
                <a:spcPts val="0"/>
              </a:spcAft>
              <a:buClr>
                <a:schemeClr val="dk1"/>
              </a:buClr>
              <a:buSzPts val="1200"/>
              <a:buFont typeface="Roboto"/>
              <a:buChar char="●"/>
            </a:pPr>
            <a:r>
              <a:rPr b="0" i="0" lang="en" sz="1200" u="none" cap="none" strike="noStrike">
                <a:solidFill>
                  <a:schemeClr val="dk1"/>
                </a:solidFill>
                <a:latin typeface="Roboto"/>
                <a:ea typeface="Roboto"/>
                <a:cs typeface="Roboto"/>
                <a:sym typeface="Roboto"/>
              </a:rPr>
              <a:t>If p&lt;𝝰, we have just witnessed an event that, if H₀ is true, happens less than a fraction 𝝰 of the times. This strains credibility and we therefore reject H₀</a:t>
            </a:r>
            <a:endParaRPr/>
          </a:p>
          <a:p>
            <a:pPr indent="0" lvl="0" marL="152400" marR="0" rtl="0" algn="just">
              <a:lnSpc>
                <a:spcPct val="100000"/>
              </a:lnSpc>
              <a:spcBef>
                <a:spcPts val="0"/>
              </a:spcBef>
              <a:spcAft>
                <a:spcPts val="0"/>
              </a:spcAft>
              <a:buNone/>
            </a:pPr>
            <a:r>
              <a:t/>
            </a:r>
            <a:endParaRPr b="0" i="0" sz="1200" u="none" cap="none" strike="noStrike">
              <a:solidFill>
                <a:schemeClr val="dk1"/>
              </a:solidFill>
              <a:latin typeface="Roboto"/>
              <a:ea typeface="Roboto"/>
              <a:cs typeface="Roboto"/>
              <a:sym typeface="Roboto"/>
            </a:endParaRPr>
          </a:p>
          <a:p>
            <a:pPr indent="-298450" lvl="0" marL="457200" marR="0" rtl="0" algn="just">
              <a:lnSpc>
                <a:spcPct val="100000"/>
              </a:lnSpc>
              <a:spcBef>
                <a:spcPts val="0"/>
              </a:spcBef>
              <a:spcAft>
                <a:spcPts val="0"/>
              </a:spcAft>
              <a:buClr>
                <a:schemeClr val="dk1"/>
              </a:buClr>
              <a:buSzPts val="1100"/>
              <a:buFont typeface="Arial"/>
              <a:buChar char="●"/>
            </a:pPr>
            <a:r>
              <a:rPr b="0" i="0" lang="en" sz="1200" u="none" cap="none" strike="noStrike">
                <a:solidFill>
                  <a:schemeClr val="dk1"/>
                </a:solidFill>
                <a:latin typeface="Roboto"/>
                <a:ea typeface="Roboto"/>
                <a:cs typeface="Roboto"/>
                <a:sym typeface="Roboto"/>
              </a:rPr>
              <a:t>If p≥𝝰, we have witnessed an event that, if H₀ is true, happens more than a fraction 𝝰 of the times. This is not enough to convince us to change our minds about H₀ and thus we do not reject it</a:t>
            </a:r>
            <a:endParaRPr b="0" i="0" sz="12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Word of warning: in single sided tests, your test statistic needs to “go against” H₀ for you to reject it. E.g. If H₀ posits that average weights are lower than 50 and your observation is below 50kg, you can’t reject, even if the p value is smaller than 𝝰</a:t>
            </a:r>
            <a:endParaRPr b="0" i="0" sz="1200" u="none" cap="none" strike="noStrike">
              <a:solidFill>
                <a:schemeClr val="dk1"/>
              </a:solidFill>
              <a:latin typeface="Roboto"/>
              <a:ea typeface="Roboto"/>
              <a:cs typeface="Roboto"/>
              <a:sym typeface="Roboto"/>
            </a:endParaRPr>
          </a:p>
        </p:txBody>
      </p:sp>
      <p:pic>
        <p:nvPicPr>
          <p:cNvPr id="160" name="Google Shape;160;p17"/>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18"/>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RUNNING EXAMPLE</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Make a decision on whether you reject that</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prices in 3rd class were usually a fifth of prices in first class</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prices in third class are a fifth of prices in first class or more expensive</a:t>
            </a:r>
            <a:endParaRPr b="0" i="0" sz="1400" u="none" cap="none" strike="noStrike">
              <a:solidFill>
                <a:schemeClr val="dk1"/>
              </a:solidFill>
              <a:latin typeface="Roboto"/>
              <a:ea typeface="Roboto"/>
              <a:cs typeface="Roboto"/>
              <a:sym typeface="Roboto"/>
            </a:endParaRPr>
          </a:p>
        </p:txBody>
      </p:sp>
      <p:pic>
        <p:nvPicPr>
          <p:cNvPr id="166" name="Google Shape;166;p18"/>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19"/>
          <p:cNvSpPr txBox="1"/>
          <p:nvPr/>
        </p:nvSpPr>
        <p:spPr>
          <a:xfrm>
            <a:off x="719375" y="842675"/>
            <a:ext cx="76572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TESTING - FIXED VALUE</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292929"/>
              </a:solidFill>
              <a:highlight>
                <a:srgbClr val="F2F2F2"/>
              </a:highlight>
              <a:latin typeface="Courier New"/>
              <a:ea typeface="Courier New"/>
              <a:cs typeface="Courier New"/>
              <a:sym typeface="Courier New"/>
            </a:endParaRPr>
          </a:p>
        </p:txBody>
      </p:sp>
      <p:pic>
        <p:nvPicPr>
          <p:cNvPr id="172" name="Google Shape;172;p19"/>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
        <p:nvSpPr>
          <p:cNvPr id="173" name="Google Shape;173;p19"/>
          <p:cNvSpPr txBox="1"/>
          <p:nvPr/>
        </p:nvSpPr>
        <p:spPr>
          <a:xfrm>
            <a:off x="808275" y="1552250"/>
            <a:ext cx="75132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Tests</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𝛍=k   vs   H₁: 𝛍≠k   </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𝛍≥k   vs   H₁: 𝛍&lt;k  </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𝛍≤k   vs   H₁: 𝛍&gt;k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Function</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0" i="0" lang="en" sz="1200" u="none" cap="none" strike="noStrike">
                <a:solidFill>
                  <a:srgbClr val="292929"/>
                </a:solidFill>
                <a:highlight>
                  <a:srgbClr val="F2F2F2"/>
                </a:highlight>
                <a:latin typeface="Courier New"/>
                <a:ea typeface="Courier New"/>
                <a:cs typeface="Courier New"/>
                <a:sym typeface="Courier New"/>
              </a:rPr>
              <a:t>ttest_1samp(sample,k)</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Roboto"/>
                <a:ea typeface="Roboto"/>
                <a:cs typeface="Roboto"/>
                <a:sym typeface="Roboto"/>
              </a:rPr>
              <a:t>The default test is double sided, so if we are doing a uni-sided test we need to add the </a:t>
            </a:r>
            <a:r>
              <a:rPr b="0" i="0" lang="en" sz="1400" u="none" cap="none" strike="noStrike">
                <a:solidFill>
                  <a:srgbClr val="292929"/>
                </a:solidFill>
                <a:highlight>
                  <a:srgbClr val="F2F2F2"/>
                </a:highlight>
                <a:latin typeface="Courier New"/>
                <a:ea typeface="Courier New"/>
                <a:cs typeface="Courier New"/>
                <a:sym typeface="Courier New"/>
              </a:rPr>
              <a:t>alternative</a:t>
            </a:r>
            <a:r>
              <a:rPr b="0" i="0" lang="en" sz="1400" u="none" cap="none" strike="noStrike">
                <a:solidFill>
                  <a:schemeClr val="dk1"/>
                </a:solidFill>
                <a:latin typeface="Roboto"/>
                <a:ea typeface="Roboto"/>
                <a:cs typeface="Roboto"/>
                <a:sym typeface="Roboto"/>
              </a:rPr>
              <a:t> optional argument with the sign of the H1</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2"/>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THE 5 STEPS OF HYPOTHESIS TESTING</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2000" u="none" cap="none" strike="noStrike">
              <a:solidFill>
                <a:schemeClr val="dk1"/>
              </a:solidFill>
              <a:latin typeface="Roboto"/>
              <a:ea typeface="Roboto"/>
              <a:cs typeface="Roboto"/>
              <a:sym typeface="Roboto"/>
            </a:endParaRPr>
          </a:p>
          <a:p>
            <a:pPr indent="-330200" lvl="0" marL="457200" marR="0" rtl="0" algn="just">
              <a:lnSpc>
                <a:spcPct val="100000"/>
              </a:lnSpc>
              <a:spcBef>
                <a:spcPts val="0"/>
              </a:spcBef>
              <a:spcAft>
                <a:spcPts val="0"/>
              </a:spcAft>
              <a:buClr>
                <a:schemeClr val="dk1"/>
              </a:buClr>
              <a:buSzPts val="1600"/>
              <a:buFont typeface="Roboto"/>
              <a:buAutoNum type="arabicPeriod"/>
            </a:pPr>
            <a:r>
              <a:rPr b="1" i="0" lang="en" sz="1700" u="none" cap="none" strike="noStrike">
                <a:solidFill>
                  <a:schemeClr val="dk1"/>
                </a:solidFill>
                <a:latin typeface="Arial"/>
                <a:ea typeface="Arial"/>
                <a:cs typeface="Arial"/>
                <a:sym typeface="Arial"/>
              </a:rPr>
              <a:t>Set the hypothesis</a:t>
            </a:r>
            <a:endParaRPr b="1"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Choose significance / confidence level</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Sample</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Compute statistic / Get p-value </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Decide</a:t>
            </a:r>
            <a:endParaRPr b="0" i="0" sz="1700" u="none" cap="none" strike="noStrike">
              <a:solidFill>
                <a:schemeClr val="dk1"/>
              </a:solidFill>
              <a:latin typeface="Arial"/>
              <a:ea typeface="Arial"/>
              <a:cs typeface="Arial"/>
              <a:sym typeface="Arial"/>
            </a:endParaRPr>
          </a:p>
        </p:txBody>
      </p:sp>
      <p:pic>
        <p:nvPicPr>
          <p:cNvPr id="64" name="Google Shape;64;p2"/>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20"/>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TESTING - MATCHED PAIR</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292929"/>
              </a:solidFill>
              <a:highlight>
                <a:srgbClr val="F2F2F2"/>
              </a:highlight>
              <a:latin typeface="Courier New"/>
              <a:ea typeface="Courier New"/>
              <a:cs typeface="Courier New"/>
              <a:sym typeface="Courier New"/>
            </a:endParaRPr>
          </a:p>
        </p:txBody>
      </p:sp>
      <p:pic>
        <p:nvPicPr>
          <p:cNvPr id="179" name="Google Shape;179;p20"/>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
        <p:nvSpPr>
          <p:cNvPr id="180" name="Google Shape;180;p20"/>
          <p:cNvSpPr txBox="1"/>
          <p:nvPr/>
        </p:nvSpPr>
        <p:spPr>
          <a:xfrm>
            <a:off x="808275" y="1552250"/>
            <a:ext cx="75132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Tests</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𝛍₁=𝛍₂   vs   H₁: 𝛍₁≠𝛍₂   </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𝛍₁≥𝛍₂   vs   H₁: 𝛍₁&lt;𝛍₂  </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𝛍₁≤𝛍₂    vs   H₁: 𝛍₁&gt;𝛍₂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Function</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1200"/>
              </a:spcBef>
              <a:spcAft>
                <a:spcPts val="0"/>
              </a:spcAft>
              <a:buClr>
                <a:srgbClr val="000000"/>
              </a:buClr>
              <a:buSzPts val="1200"/>
              <a:buFont typeface="Arial"/>
              <a:buNone/>
            </a:pPr>
            <a:r>
              <a:rPr b="0" i="0" lang="en" sz="1200" u="none" cap="none" strike="noStrike">
                <a:solidFill>
                  <a:srgbClr val="313131"/>
                </a:solidFill>
                <a:highlight>
                  <a:srgbClr val="FFFFFF"/>
                </a:highlight>
                <a:latin typeface="Courier New"/>
                <a:ea typeface="Courier New"/>
                <a:cs typeface="Courier New"/>
                <a:sym typeface="Courier New"/>
              </a:rPr>
              <a:t>ttest_rel(sample1, sample2)</a:t>
            </a:r>
            <a:br>
              <a:rPr b="0" i="0" lang="en" sz="1200" u="none" cap="none" strike="noStrike">
                <a:solidFill>
                  <a:srgbClr val="313131"/>
                </a:solidFill>
                <a:highlight>
                  <a:srgbClr val="FFFFFF"/>
                </a:highlight>
                <a:latin typeface="Courier New"/>
                <a:ea typeface="Courier New"/>
                <a:cs typeface="Courier New"/>
                <a:sym typeface="Courier New"/>
              </a:rPr>
            </a:b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Roboto"/>
                <a:ea typeface="Roboto"/>
                <a:cs typeface="Roboto"/>
                <a:sym typeface="Roboto"/>
              </a:rPr>
              <a:t>The default test is double sided, so if we are doing a uni-sided test we need to add the </a:t>
            </a:r>
            <a:r>
              <a:rPr b="0" i="0" lang="en" sz="1400" u="none" cap="none" strike="noStrike">
                <a:solidFill>
                  <a:srgbClr val="292929"/>
                </a:solidFill>
                <a:highlight>
                  <a:srgbClr val="F2F2F2"/>
                </a:highlight>
                <a:latin typeface="Courier New"/>
                <a:ea typeface="Courier New"/>
                <a:cs typeface="Courier New"/>
                <a:sym typeface="Courier New"/>
              </a:rPr>
              <a:t>alternative</a:t>
            </a:r>
            <a:r>
              <a:rPr b="0" i="0" lang="en" sz="1400" u="none" cap="none" strike="noStrike">
                <a:solidFill>
                  <a:schemeClr val="dk1"/>
                </a:solidFill>
                <a:latin typeface="Roboto"/>
                <a:ea typeface="Roboto"/>
                <a:cs typeface="Roboto"/>
                <a:sym typeface="Roboto"/>
              </a:rPr>
              <a:t> optional argument with the sign of the H1</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181" name="Google Shape;181;p20"/>
          <p:cNvSpPr txBox="1"/>
          <p:nvPr/>
        </p:nvSpPr>
        <p:spPr>
          <a:xfrm>
            <a:off x="4133175" y="1660100"/>
            <a:ext cx="4105800" cy="70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313131"/>
                </a:solidFill>
                <a:highlight>
                  <a:srgbClr val="FFFFFF"/>
                </a:highlight>
                <a:latin typeface="Arial"/>
                <a:ea typeface="Arial"/>
                <a:cs typeface="Arial"/>
                <a:sym typeface="Arial"/>
              </a:rPr>
              <a:t>Data in the two samples is dependent. E.g. heart rate before and after taking a pill, measured for the same individuals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1"/>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TESTING - INDEPENDENT SAMPLES</a:t>
            </a:r>
            <a:endParaRPr b="1"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292929"/>
              </a:solidFill>
              <a:highlight>
                <a:srgbClr val="F2F2F2"/>
              </a:highlight>
              <a:latin typeface="Courier New"/>
              <a:ea typeface="Courier New"/>
              <a:cs typeface="Courier New"/>
              <a:sym typeface="Courier New"/>
            </a:endParaRPr>
          </a:p>
        </p:txBody>
      </p:sp>
      <p:pic>
        <p:nvPicPr>
          <p:cNvPr id="187" name="Google Shape;187;p21"/>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
        <p:nvSpPr>
          <p:cNvPr id="188" name="Google Shape;188;p21"/>
          <p:cNvSpPr txBox="1"/>
          <p:nvPr/>
        </p:nvSpPr>
        <p:spPr>
          <a:xfrm>
            <a:off x="808275" y="1552250"/>
            <a:ext cx="75132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Tests</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𝛍₁=𝛍₂   vs   H₁: 𝛍₁≠𝛍₂   </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𝛍₁≥𝛍₂   vs   H₁: 𝛍₁&lt;𝛍₂  </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𝛍₁≤𝛍₂    vs   H₁: 𝛍₁&gt;𝛍₂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Function</a:t>
            </a:r>
            <a:endParaRPr b="0" i="0" sz="1400" u="none" cap="none" strike="noStrike">
              <a:solidFill>
                <a:schemeClr val="dk1"/>
              </a:solidFill>
              <a:latin typeface="Roboto"/>
              <a:ea typeface="Roboto"/>
              <a:cs typeface="Roboto"/>
              <a:sym typeface="Roboto"/>
            </a:endParaRPr>
          </a:p>
          <a:p>
            <a:pPr indent="0" lvl="0" marL="0" marR="0" rtl="0" algn="l">
              <a:lnSpc>
                <a:spcPct val="140000"/>
              </a:lnSpc>
              <a:spcBef>
                <a:spcPts val="1200"/>
              </a:spcBef>
              <a:spcAft>
                <a:spcPts val="0"/>
              </a:spcAft>
              <a:buClr>
                <a:srgbClr val="000000"/>
              </a:buClr>
              <a:buSzPts val="1200"/>
              <a:buFont typeface="Arial"/>
              <a:buNone/>
            </a:pPr>
            <a:r>
              <a:rPr b="0" i="0" lang="en" sz="1200" u="none" cap="none" strike="noStrike">
                <a:solidFill>
                  <a:srgbClr val="313131"/>
                </a:solidFill>
                <a:highlight>
                  <a:srgbClr val="FFFFFF"/>
                </a:highlight>
                <a:latin typeface="Courier New"/>
                <a:ea typeface="Courier New"/>
                <a:cs typeface="Courier New"/>
                <a:sym typeface="Courier New"/>
              </a:rPr>
              <a:t>ttest_ind(ab_test.a, ab_test.b, equal_var=False)</a:t>
            </a:r>
            <a:br>
              <a:rPr b="0" i="0" lang="en" sz="1200" u="none" cap="none" strike="noStrike">
                <a:solidFill>
                  <a:srgbClr val="313131"/>
                </a:solidFill>
                <a:highlight>
                  <a:srgbClr val="FFFFFF"/>
                </a:highlight>
                <a:latin typeface="Courier New"/>
                <a:ea typeface="Courier New"/>
                <a:cs typeface="Courier New"/>
                <a:sym typeface="Courier New"/>
              </a:rPr>
            </a:br>
            <a:endParaRPr b="0" i="0" sz="1200" u="none" cap="none" strike="noStrike">
              <a:solidFill>
                <a:srgbClr val="313131"/>
              </a:solidFill>
              <a:highlight>
                <a:srgbClr val="FFFFFF"/>
              </a:highlight>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Roboto"/>
                <a:ea typeface="Roboto"/>
                <a:cs typeface="Roboto"/>
                <a:sym typeface="Roboto"/>
              </a:rPr>
              <a:t>The default test is double sided, so if we are doing a uni-sided test we need to add the </a:t>
            </a:r>
            <a:r>
              <a:rPr b="0" i="0" lang="en" sz="1400" u="none" cap="none" strike="noStrike">
                <a:solidFill>
                  <a:srgbClr val="292929"/>
                </a:solidFill>
                <a:highlight>
                  <a:srgbClr val="F2F2F2"/>
                </a:highlight>
                <a:latin typeface="Courier New"/>
                <a:ea typeface="Courier New"/>
                <a:cs typeface="Courier New"/>
                <a:sym typeface="Courier New"/>
              </a:rPr>
              <a:t>alternative</a:t>
            </a:r>
            <a:r>
              <a:rPr b="0" i="0" lang="en" sz="1400" u="none" cap="none" strike="noStrike">
                <a:solidFill>
                  <a:schemeClr val="dk1"/>
                </a:solidFill>
                <a:latin typeface="Roboto"/>
                <a:ea typeface="Roboto"/>
                <a:cs typeface="Roboto"/>
                <a:sym typeface="Roboto"/>
              </a:rPr>
              <a:t> optional argument with the sign of the H1</a:t>
            </a:r>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Roboto"/>
                <a:ea typeface="Roboto"/>
                <a:cs typeface="Roboto"/>
                <a:sym typeface="Roboto"/>
              </a:rPr>
              <a:t>*in cases when we rejected the variance to be different in both populations, we can set the third parameter to </a:t>
            </a:r>
            <a:r>
              <a:rPr b="0" i="0" lang="en" sz="1000" u="none" cap="none" strike="noStrike">
                <a:solidFill>
                  <a:srgbClr val="313131"/>
                </a:solidFill>
                <a:highlight>
                  <a:srgbClr val="FFFFFF"/>
                </a:highlight>
                <a:latin typeface="Courier New"/>
                <a:ea typeface="Courier New"/>
                <a:cs typeface="Courier New"/>
                <a:sym typeface="Courier New"/>
              </a:rPr>
              <a:t>True</a:t>
            </a:r>
            <a:endParaRPr b="0" i="0" sz="1400" u="none" cap="none" strike="noStrike">
              <a:solidFill>
                <a:schemeClr val="dk1"/>
              </a:solidFill>
              <a:latin typeface="Roboto"/>
              <a:ea typeface="Roboto"/>
              <a:cs typeface="Roboto"/>
              <a:sym typeface="Roboto"/>
            </a:endParaRPr>
          </a:p>
        </p:txBody>
      </p:sp>
      <p:sp>
        <p:nvSpPr>
          <p:cNvPr id="189" name="Google Shape;189;p21"/>
          <p:cNvSpPr txBox="1"/>
          <p:nvPr/>
        </p:nvSpPr>
        <p:spPr>
          <a:xfrm>
            <a:off x="4307675" y="1761175"/>
            <a:ext cx="3968100" cy="70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313131"/>
                </a:solidFill>
                <a:highlight>
                  <a:srgbClr val="FFFFFF"/>
                </a:highlight>
                <a:latin typeface="Arial"/>
                <a:ea typeface="Arial"/>
                <a:cs typeface="Arial"/>
                <a:sym typeface="Arial"/>
              </a:rPr>
              <a:t>Data in the two samples is independent. E.g. effect of pill in men and women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2"/>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OTHER TYPES OF TESTING - ANOVA AND F-TESTS</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292929"/>
              </a:solidFill>
              <a:highlight>
                <a:srgbClr val="F2F2F2"/>
              </a:highlight>
              <a:latin typeface="Courier New"/>
              <a:ea typeface="Courier New"/>
              <a:cs typeface="Courier New"/>
              <a:sym typeface="Courier New"/>
            </a:endParaRPr>
          </a:p>
        </p:txBody>
      </p:sp>
      <p:pic>
        <p:nvPicPr>
          <p:cNvPr id="195" name="Google Shape;195;p22"/>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
        <p:nvSpPr>
          <p:cNvPr id="196" name="Google Shape;196;p22"/>
          <p:cNvSpPr txBox="1"/>
          <p:nvPr/>
        </p:nvSpPr>
        <p:spPr>
          <a:xfrm>
            <a:off x="808275" y="1552250"/>
            <a:ext cx="75132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Anova is the most well known of a series of complex tests that test for many parameters at once. In the case of Anova we are trying to understand if the mean of several samples can reasonably said to be the same, e.g., the income of multiple ethnic groups, the CO2 emitted by the citizens of multiple countries, etc.</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Tests</a:t>
            </a:r>
            <a:endParaRPr b="0" i="0" sz="1400" u="none" cap="none" strike="noStrike">
              <a:solidFill>
                <a:schemeClr val="dk1"/>
              </a:solidFill>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H₀: 𝛍₁=𝛍₂=...=𝛍ₙ   vs   H₁: 𝛍ₛ≠𝛍ₜ for some s,t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Function</a:t>
            </a:r>
            <a:endParaRPr b="0" i="0" sz="1400" u="none" cap="none" strike="noStrike">
              <a:solidFill>
                <a:schemeClr val="dk1"/>
              </a:solidFill>
              <a:latin typeface="Roboto"/>
              <a:ea typeface="Roboto"/>
              <a:cs typeface="Roboto"/>
              <a:sym typeface="Roboto"/>
            </a:endParaRPr>
          </a:p>
          <a:p>
            <a:pPr indent="0" lvl="0" marL="0" marR="0" rtl="0" algn="l">
              <a:lnSpc>
                <a:spcPct val="140000"/>
              </a:lnSpc>
              <a:spcBef>
                <a:spcPts val="1200"/>
              </a:spcBef>
              <a:spcAft>
                <a:spcPts val="0"/>
              </a:spcAft>
              <a:buClr>
                <a:srgbClr val="000000"/>
              </a:buClr>
              <a:buSzPts val="1200"/>
              <a:buFont typeface="Arial"/>
              <a:buNone/>
            </a:pPr>
            <a:r>
              <a:rPr b="0" i="0" lang="en" sz="1200" u="none" cap="none" strike="noStrike">
                <a:solidFill>
                  <a:srgbClr val="313131"/>
                </a:solidFill>
                <a:highlight>
                  <a:srgbClr val="FFFFFF"/>
                </a:highlight>
                <a:latin typeface="Courier New"/>
                <a:ea typeface="Courier New"/>
                <a:cs typeface="Courier New"/>
                <a:sym typeface="Courier New"/>
              </a:rPr>
              <a:t>f_oneway(sample1,sample2,...,samplen)</a:t>
            </a:r>
            <a:endParaRPr b="0" i="0" sz="12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40000"/>
              </a:lnSpc>
              <a:spcBef>
                <a:spcPts val="1200"/>
              </a:spcBef>
              <a:spcAft>
                <a:spcPts val="0"/>
              </a:spcAft>
              <a:buClr>
                <a:srgbClr val="000000"/>
              </a:buClr>
              <a:buSzPts val="1200"/>
              <a:buFont typeface="Arial"/>
              <a:buNone/>
            </a:pPr>
            <a:r>
              <a:t/>
            </a:r>
            <a:endParaRPr b="0" i="0" sz="1200" u="none" cap="none" strike="noStrike">
              <a:solidFill>
                <a:srgbClr val="313131"/>
              </a:solidFill>
              <a:highlight>
                <a:srgbClr val="FFFFFF"/>
              </a:highlight>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3"/>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EXPERIMENTAL PROTOCOL</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order to do hypothesis testing we need to have an hypothesis. An assertion that we make about our population whose validity we will try to assess.</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Statistical hypothesis testing is based on the premise that you cannot prove that something is universally true, but you can prove, by showing a counterexample, that something is false.</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Therefore for statistical hypothesis testing we set two opposing hypothesis. One is the </a:t>
            </a:r>
            <a:r>
              <a:rPr b="0" i="1" lang="en" sz="1100" u="none" cap="none" strike="noStrike">
                <a:solidFill>
                  <a:schemeClr val="dk1"/>
                </a:solidFill>
                <a:latin typeface="Arial"/>
                <a:ea typeface="Arial"/>
                <a:cs typeface="Arial"/>
                <a:sym typeface="Arial"/>
              </a:rPr>
              <a:t>null hypothesis</a:t>
            </a:r>
            <a:r>
              <a:rPr b="0" i="0" lang="en" sz="1100" u="none" cap="none" strike="noStrike">
                <a:solidFill>
                  <a:schemeClr val="dk1"/>
                </a:solidFill>
                <a:latin typeface="Arial"/>
                <a:ea typeface="Arial"/>
                <a:cs typeface="Arial"/>
                <a:sym typeface="Arial"/>
              </a:rPr>
              <a:t>, denoted by H₀. The null hypothesis represents the baseline assertion that should be “the default” and it should be falsifiable. The other hypothesis, called the </a:t>
            </a:r>
            <a:r>
              <a:rPr b="0" i="1" lang="en" sz="1100" u="none" cap="none" strike="noStrike">
                <a:solidFill>
                  <a:schemeClr val="dk1"/>
                </a:solidFill>
                <a:latin typeface="Arial"/>
                <a:ea typeface="Arial"/>
                <a:cs typeface="Arial"/>
                <a:sym typeface="Arial"/>
              </a:rPr>
              <a:t>alternative hypothesis</a:t>
            </a:r>
            <a:r>
              <a:rPr b="0" i="0" lang="en" sz="1100" u="none" cap="none" strike="noStrike">
                <a:solidFill>
                  <a:schemeClr val="dk1"/>
                </a:solidFill>
                <a:latin typeface="Arial"/>
                <a:ea typeface="Arial"/>
                <a:cs typeface="Arial"/>
                <a:sym typeface="Arial"/>
              </a:rPr>
              <a:t>, denoted by H₁ is mutually exclusive with the null hypothesis. If H₁ is true, we should be able to  gather enough evidence such that maintaining H₀ strains credibility.</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these cases we say that we </a:t>
            </a:r>
            <a:r>
              <a:rPr b="0" i="1" lang="en" sz="1100" u="none" cap="none" strike="noStrike">
                <a:solidFill>
                  <a:schemeClr val="dk1"/>
                </a:solidFill>
                <a:latin typeface="Arial"/>
                <a:ea typeface="Arial"/>
                <a:cs typeface="Arial"/>
                <a:sym typeface="Arial"/>
              </a:rPr>
              <a:t>reject the null hypothesis</a:t>
            </a:r>
            <a:r>
              <a:rPr b="0" i="0" lang="en" sz="1100" u="none" cap="none" strike="noStrike">
                <a:solidFill>
                  <a:schemeClr val="dk1"/>
                </a:solidFill>
                <a:latin typeface="Arial"/>
                <a:ea typeface="Arial"/>
                <a:cs typeface="Arial"/>
                <a:sym typeface="Arial"/>
              </a:rPr>
              <a:t>. Notice the careful wording.</a:t>
            </a:r>
            <a:endParaRPr b="0" i="0" sz="11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Roboto"/>
              <a:ea typeface="Roboto"/>
              <a:cs typeface="Roboto"/>
              <a:sym typeface="Roboto"/>
            </a:endParaRPr>
          </a:p>
        </p:txBody>
      </p:sp>
      <p:pic>
        <p:nvPicPr>
          <p:cNvPr id="70" name="Google Shape;70;p3"/>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4"/>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EXPERIMENTAL PROTOCOL</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What should be the null and the alternative in the following cases?</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All swans are white versus there is a swan that is black</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There is a placebo effect versus there is no placebo effect</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The mean of two distributions is the same vs the mean of two distributions is different</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pic>
        <p:nvPicPr>
          <p:cNvPr id="76" name="Google Shape;76;p4"/>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5"/>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EXPERIMENTAL PROTOCOL</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Quick validations</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Hypothesis should be about the population parameters, not statistics nor samples</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If there is a “no effect” option, it should be on the null</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“Equalities” (=,&lt;=,&gt;=) should be on the null</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pic>
        <p:nvPicPr>
          <p:cNvPr id="82" name="Google Shape;82;p5"/>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6"/>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RUNNING EXAMPLE</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Let’s take our Titanic dataset. You have seen that the prices in first class were on average 85 dollars and someone told you that prices in 3rd class were usually a fifth of prices in first class. You are skeptical. Set up the hypotheses to test this.</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Now, you think the prices in third class are even cheaper than that. Set up the hypotheses to test this.</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pic>
        <p:nvPicPr>
          <p:cNvPr id="88" name="Google Shape;88;p6"/>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7"/>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THE 5 STEPS OF HYPOTHESIS TESTING</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2000" u="none" cap="none" strike="noStrike">
              <a:solidFill>
                <a:schemeClr val="dk1"/>
              </a:solidFill>
              <a:latin typeface="Roboto"/>
              <a:ea typeface="Roboto"/>
              <a:cs typeface="Roboto"/>
              <a:sym typeface="Roboto"/>
            </a:endParaRPr>
          </a:p>
          <a:p>
            <a:pPr indent="-330200" lvl="0" marL="457200" marR="0" rtl="0" algn="just">
              <a:lnSpc>
                <a:spcPct val="100000"/>
              </a:lnSpc>
              <a:spcBef>
                <a:spcPts val="0"/>
              </a:spcBef>
              <a:spcAft>
                <a:spcPts val="0"/>
              </a:spcAft>
              <a:buClr>
                <a:schemeClr val="dk1"/>
              </a:buClr>
              <a:buSzPts val="1600"/>
              <a:buFont typeface="Roboto"/>
              <a:buAutoNum type="arabicPeriod"/>
            </a:pPr>
            <a:r>
              <a:rPr b="0" i="0" lang="en" sz="1700" u="none" cap="none" strike="noStrike">
                <a:solidFill>
                  <a:schemeClr val="dk1"/>
                </a:solidFill>
                <a:latin typeface="Arial"/>
                <a:ea typeface="Arial"/>
                <a:cs typeface="Arial"/>
                <a:sym typeface="Arial"/>
              </a:rPr>
              <a:t>Set the hypothesis</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latin typeface="Arial"/>
                <a:ea typeface="Arial"/>
                <a:cs typeface="Arial"/>
                <a:sym typeface="Arial"/>
              </a:rPr>
              <a:t>Choose significance / confidence level</a:t>
            </a:r>
            <a:endParaRPr b="1"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Sample</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Compute statistic + Get p-value </a:t>
            </a:r>
            <a:endParaRPr b="0" i="0" sz="1700" u="none" cap="none" strike="noStrike">
              <a:solidFill>
                <a:schemeClr val="dk1"/>
              </a:solidFill>
              <a:latin typeface="Arial"/>
              <a:ea typeface="Arial"/>
              <a:cs typeface="Arial"/>
              <a:sym typeface="Arial"/>
            </a:endParaRPr>
          </a:p>
          <a:p>
            <a:pPr indent="-336550" lvl="0" marL="457200" marR="0" rtl="0" algn="just">
              <a:lnSpc>
                <a:spcPct val="100000"/>
              </a:lnSpc>
              <a:spcBef>
                <a:spcPts val="0"/>
              </a:spcBef>
              <a:spcAft>
                <a:spcPts val="0"/>
              </a:spcAft>
              <a:buClr>
                <a:schemeClr val="dk1"/>
              </a:buClr>
              <a:buSzPts val="1700"/>
              <a:buFont typeface="Arial"/>
              <a:buAutoNum type="arabicPeriod"/>
            </a:pPr>
            <a:r>
              <a:rPr b="0" i="0" lang="en" sz="1700" u="none" cap="none" strike="noStrike">
                <a:solidFill>
                  <a:schemeClr val="dk1"/>
                </a:solidFill>
                <a:latin typeface="Arial"/>
                <a:ea typeface="Arial"/>
                <a:cs typeface="Arial"/>
                <a:sym typeface="Arial"/>
              </a:rPr>
              <a:t>Decide</a:t>
            </a:r>
            <a:endParaRPr b="0" i="0" sz="1700" u="none" cap="none" strike="noStrike">
              <a:solidFill>
                <a:schemeClr val="dk1"/>
              </a:solidFill>
              <a:latin typeface="Arial"/>
              <a:ea typeface="Arial"/>
              <a:cs typeface="Arial"/>
              <a:sym typeface="Arial"/>
            </a:endParaRPr>
          </a:p>
        </p:txBody>
      </p:sp>
      <p:pic>
        <p:nvPicPr>
          <p:cNvPr id="94" name="Google Shape;94;p7"/>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8"/>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SIGNIFICANCE AND TYPES OF ERRORS</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We said that we would make our decision to reject the null when it strains credibility yo maintain it. But how do we measure this? We set a significance level 𝝰 </a:t>
            </a:r>
            <a:r>
              <a:rPr b="0" i="1" lang="en" sz="1200" u="none" cap="none" strike="noStrike">
                <a:solidFill>
                  <a:schemeClr val="dk1"/>
                </a:solidFill>
                <a:latin typeface="Roboto"/>
                <a:ea typeface="Roboto"/>
                <a:cs typeface="Roboto"/>
                <a:sym typeface="Roboto"/>
              </a:rPr>
              <a:t>à priori</a:t>
            </a:r>
            <a:r>
              <a:rPr b="0" i="0" lang="en" sz="1200" u="none" cap="none" strike="noStrike">
                <a:solidFill>
                  <a:schemeClr val="dk1"/>
                </a:solidFill>
                <a:latin typeface="Roboto"/>
                <a:ea typeface="Roboto"/>
                <a:cs typeface="Roboto"/>
                <a:sym typeface="Roboto"/>
              </a:rPr>
              <a:t>.</a:t>
            </a:r>
            <a:endParaRPr b="0" i="0" sz="12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pic>
        <p:nvPicPr>
          <p:cNvPr id="100" name="Google Shape;100;p8"/>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
        <p:nvSpPr>
          <p:cNvPr id="101" name="Google Shape;101;p8"/>
          <p:cNvSpPr txBox="1"/>
          <p:nvPr/>
        </p:nvSpPr>
        <p:spPr>
          <a:xfrm>
            <a:off x="719375" y="2260050"/>
            <a:ext cx="38577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Significance is the probability of rejecting the null if it happens to be true. This is the most damaging type of error so we should be demanding with our significance (𝝰 chosen at most 5%, usually)</a:t>
            </a:r>
            <a:endParaRPr b="0" i="0" sz="12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We have seen that significance is the converse of confidence (1-𝝰).</a:t>
            </a:r>
            <a:endParaRPr b="0" i="0" sz="1200" u="none" cap="none" strike="noStrike">
              <a:solidFill>
                <a:schemeClr val="dk1"/>
              </a:solidFill>
              <a:latin typeface="Roboto"/>
              <a:ea typeface="Roboto"/>
              <a:cs typeface="Roboto"/>
              <a:sym typeface="Roboto"/>
            </a:endParaRPr>
          </a:p>
        </p:txBody>
      </p:sp>
      <p:pic>
        <p:nvPicPr>
          <p:cNvPr id="102" name="Google Shape;102;p8"/>
          <p:cNvPicPr preferRelativeResize="0"/>
          <p:nvPr/>
        </p:nvPicPr>
        <p:blipFill rotWithShape="1">
          <a:blip r:embed="rId5">
            <a:alphaModFix/>
          </a:blip>
          <a:srcRect b="0" l="0" r="0" t="0"/>
          <a:stretch/>
        </p:blipFill>
        <p:spPr>
          <a:xfrm>
            <a:off x="4803826" y="2069650"/>
            <a:ext cx="3447075" cy="230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9"/>
          <p:cNvSpPr txBox="1"/>
          <p:nvPr/>
        </p:nvSpPr>
        <p:spPr>
          <a:xfrm>
            <a:off x="719375" y="842675"/>
            <a:ext cx="7657200" cy="3529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RUNNING EXAMPLE</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317500" lvl="0" marL="457200" marR="0" rtl="0" algn="l">
              <a:lnSpc>
                <a:spcPct val="150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Let’s pick a significance level. Are you feeling confident about our claim or not?</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pic>
        <p:nvPicPr>
          <p:cNvPr id="108" name="Google Shape;108;p9"/>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