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JzHLtXnxJtssLRdH4ip7L3Onc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37"/>
  </p:normalViewPr>
  <p:slideViewPr>
    <p:cSldViewPr snapToGrid="0">
      <p:cViewPr varScale="1">
        <p:scale>
          <a:sx n="113" d="100"/>
          <a:sy n="113" d="100"/>
        </p:scale>
        <p:origin x="20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pt-PT" sz="1800" b="0" i="0" u="none" strike="noStrike" cap="none" dirty="0">
                <a:solidFill>
                  <a:srgbClr val="000000"/>
                </a:solidFill>
                <a:latin typeface="Roboto"/>
                <a:ea typeface="Roboto"/>
                <a:cs typeface="Roboto"/>
                <a:sym typeface="Roboto"/>
              </a:rPr>
              <a:t>Dat</a:t>
            </a:r>
            <a:r>
              <a:rPr lang="pt-PT" sz="1800" dirty="0">
                <a:latin typeface="Roboto"/>
                <a:ea typeface="Roboto"/>
                <a:cs typeface="Roboto"/>
                <a:sym typeface="Roboto"/>
              </a:rPr>
              <a:t>a </a:t>
            </a:r>
            <a:r>
              <a:rPr lang="pt-PT" sz="1800" dirty="0" err="1">
                <a:latin typeface="Roboto"/>
                <a:ea typeface="Roboto"/>
                <a:cs typeface="Roboto"/>
                <a:sym typeface="Roboto"/>
              </a:rPr>
              <a:t>Science</a:t>
            </a:r>
            <a:r>
              <a:rPr lang="pt-PT" sz="1800" dirty="0">
                <a:latin typeface="Roboto"/>
                <a:ea typeface="Roboto"/>
                <a:cs typeface="Roboto"/>
                <a:sym typeface="Roboto"/>
              </a:rPr>
              <a:t> </a:t>
            </a:r>
            <a:r>
              <a:rPr lang="pt-PT" sz="1800" dirty="0" err="1">
                <a:latin typeface="Roboto"/>
                <a:ea typeface="Roboto"/>
                <a:cs typeface="Roboto"/>
                <a:sym typeface="Roboto"/>
              </a:rPr>
              <a:t>and</a:t>
            </a:r>
            <a:r>
              <a:rPr lang="pt-PT" sz="1800" dirty="0">
                <a:latin typeface="Roboto"/>
                <a:ea typeface="Roboto"/>
                <a:cs typeface="Roboto"/>
                <a:sym typeface="Roboto"/>
              </a:rPr>
              <a:t> </a:t>
            </a:r>
            <a:r>
              <a:rPr lang="pt-PT" sz="1800" dirty="0" err="1">
                <a:latin typeface="Roboto"/>
                <a:ea typeface="Roboto"/>
                <a:cs typeface="Roboto"/>
                <a:sym typeface="Roboto"/>
              </a:rPr>
              <a:t>Machine</a:t>
            </a:r>
            <a:r>
              <a:rPr lang="pt-PT" sz="1800" dirty="0">
                <a:latin typeface="Roboto"/>
                <a:ea typeface="Roboto"/>
                <a:cs typeface="Roboto"/>
                <a:sym typeface="Roboto"/>
              </a:rPr>
              <a:t> </a:t>
            </a:r>
            <a:r>
              <a:rPr lang="pt-PT" sz="1800" dirty="0" err="1">
                <a:latin typeface="Roboto"/>
                <a:ea typeface="Roboto"/>
                <a:cs typeface="Roboto"/>
                <a:sym typeface="Roboto"/>
              </a:rPr>
              <a:t>Learning</a:t>
            </a:r>
            <a:endParaRPr sz="1800" b="0" i="0" u="none" strike="noStrike" cap="none" dirty="0">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Roboto"/>
                <a:ea typeface="Roboto"/>
                <a:cs typeface="Roboto"/>
                <a:sym typeface="Roboto"/>
              </a:rPr>
              <a:t>CONFIDENCE INTERVALS</a:t>
            </a:r>
            <a:endParaRPr sz="1400" b="0" i="0" u="none" strike="noStrike" cap="none">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58" name="Google Shape;58;p1"/>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11"/>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T-VALUES</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173" name="Google Shape;173;p11"/>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74" name="Google Shape;174;p11"/>
          <p:cNvSpPr txBox="1"/>
          <p:nvPr/>
        </p:nvSpPr>
        <p:spPr>
          <a:xfrm>
            <a:off x="743400" y="1442025"/>
            <a:ext cx="5851500" cy="992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Like before, we get a t-value associated with each confidence level c.</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But now we also have to take into consideration degrees of freedom.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175" name="Google Shape;175;p11"/>
          <p:cNvSpPr txBox="1"/>
          <p:nvPr/>
        </p:nvSpPr>
        <p:spPr>
          <a:xfrm>
            <a:off x="743400" y="3587500"/>
            <a:ext cx="7657200" cy="3567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We then compute our interval as</a:t>
            </a: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𝒙   ±   t * 𝛔/sqrt(𝒏) </a:t>
            </a: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176" name="Google Shape;176;p11"/>
          <p:cNvSpPr txBox="1"/>
          <p:nvPr/>
        </p:nvSpPr>
        <p:spPr>
          <a:xfrm>
            <a:off x="3286778" y="2834800"/>
            <a:ext cx="3876021" cy="576000"/>
          </a:xfrm>
          <a:prstGeom prst="rect">
            <a:avLst/>
          </a:prstGeom>
          <a:noFill/>
          <a:ln>
            <a:noFill/>
          </a:ln>
        </p:spPr>
        <p:txBody>
          <a:bodyPr spcFirstLastPara="1" wrap="square" lIns="91425" tIns="91425" rIns="91425" bIns="91425" anchor="t" anchorCtr="0">
            <a:noAutofit/>
          </a:bodyPr>
          <a:lstStyle/>
          <a:p>
            <a:pPr marL="114300" marR="114300" lvl="0" indent="0" algn="l" rtl="0">
              <a:lnSpc>
                <a:spcPct val="130769"/>
              </a:lnSpc>
              <a:spcBef>
                <a:spcPts val="0"/>
              </a:spcBef>
              <a:spcAft>
                <a:spcPts val="0"/>
              </a:spcAft>
              <a:buClr>
                <a:srgbClr val="000000"/>
              </a:buClr>
              <a:buSzPts val="1000"/>
              <a:buFont typeface="Arial"/>
              <a:buNone/>
            </a:pPr>
            <a:r>
              <a:rPr lang="en" sz="1000" b="0" i="0" u="none" strike="noStrike" cap="none">
                <a:solidFill>
                  <a:schemeClr val="dk1"/>
                </a:solidFill>
                <a:latin typeface="Courier New"/>
                <a:ea typeface="Courier New"/>
                <a:cs typeface="Courier New"/>
                <a:sym typeface="Courier New"/>
              </a:rPr>
              <a:t>import scipy.stats as st </a:t>
            </a:r>
            <a:endParaRPr sz="1000" b="0" i="0" u="none" strike="noStrike" cap="none">
              <a:solidFill>
                <a:schemeClr val="dk1"/>
              </a:solidFill>
              <a:latin typeface="Courier New"/>
              <a:ea typeface="Courier New"/>
              <a:cs typeface="Courier New"/>
              <a:sym typeface="Courier New"/>
            </a:endParaRPr>
          </a:p>
          <a:p>
            <a:pPr marL="114300" marR="114300" lvl="0" indent="0" algn="l" rtl="0">
              <a:lnSpc>
                <a:spcPct val="130769"/>
              </a:lnSpc>
              <a:spcBef>
                <a:spcPts val="0"/>
              </a:spcBef>
              <a:spcAft>
                <a:spcPts val="0"/>
              </a:spcAft>
              <a:buClr>
                <a:srgbClr val="000000"/>
              </a:buClr>
              <a:buSzPts val="1000"/>
              <a:buFont typeface="Arial"/>
              <a:buNone/>
            </a:pPr>
            <a:r>
              <a:rPr lang="en" sz="1000" b="0" i="0" u="none" strike="noStrike" cap="none">
                <a:solidFill>
                  <a:schemeClr val="dk1"/>
                </a:solidFill>
                <a:latin typeface="Courier New"/>
                <a:ea typeface="Courier New"/>
                <a:cs typeface="Courier New"/>
                <a:sym typeface="Courier New"/>
              </a:rPr>
              <a:t>t = st.t.ppf(1-((1-c)/2),n-1)</a:t>
            </a:r>
            <a:endParaRPr sz="1000" b="0" i="0" u="none" strike="noStrike" cap="none">
              <a:solidFill>
                <a:schemeClr val="dk1"/>
              </a:solidFill>
              <a:latin typeface="Courier New"/>
              <a:ea typeface="Courier New"/>
              <a:cs typeface="Courier New"/>
              <a:sym typeface="Courier New"/>
            </a:endParaRPr>
          </a:p>
        </p:txBody>
      </p:sp>
      <p:cxnSp>
        <p:nvCxnSpPr>
          <p:cNvPr id="177" name="Google Shape;177;p11"/>
          <p:cNvCxnSpPr/>
          <p:nvPr/>
        </p:nvCxnSpPr>
        <p:spPr>
          <a:xfrm>
            <a:off x="4029575" y="3940900"/>
            <a:ext cx="62100" cy="33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2"/>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INFERENCE - SEARCHING THE POPULATION MEAN</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Let’s suppose we want to infer the population mean (𝜇) from a sample.</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Whenever we present an estimate of a population parameter, it is good practice to give it as a confidence interval.</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64" name="Google Shape;64;p2"/>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65" name="Google Shape;65;p2"/>
          <p:cNvSpPr txBox="1"/>
          <p:nvPr/>
        </p:nvSpPr>
        <p:spPr>
          <a:xfrm>
            <a:off x="719375" y="2460925"/>
            <a:ext cx="3636000" cy="15684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Rather than</a:t>
            </a: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The mean for the population is...</a:t>
            </a:r>
            <a:endParaRPr sz="1100" b="1"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66" name="Google Shape;66;p2"/>
          <p:cNvSpPr txBox="1"/>
          <p:nvPr/>
        </p:nvSpPr>
        <p:spPr>
          <a:xfrm>
            <a:off x="4648175" y="2434425"/>
            <a:ext cx="3728400" cy="15684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Go for</a:t>
            </a: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The mean for the population is between … and ...</a:t>
            </a:r>
            <a:endParaRPr sz="11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67" name="Google Shape;67;p2"/>
          <p:cNvSpPr txBox="1"/>
          <p:nvPr/>
        </p:nvSpPr>
        <p:spPr>
          <a:xfrm>
            <a:off x="1714500" y="3829875"/>
            <a:ext cx="5325600" cy="701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What would affect the width of a confidence interval?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3"/>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WHAT AFFECTS THE WIDTH OF A CONFIDENCE INTERVAL?</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73" name="Google Shape;73;p3"/>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74" name="Google Shape;74;p3"/>
          <p:cNvSpPr txBox="1"/>
          <p:nvPr/>
        </p:nvSpPr>
        <p:spPr>
          <a:xfrm>
            <a:off x="743400"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 more real variance our dataset has, the more leeway we have to give to our interval. Any sample is going to be “all over the place”</a:t>
            </a: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743400"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True variation</a:t>
            </a:r>
            <a:endParaRPr sz="1800" b="1" i="0" u="none" strike="noStrike" cap="none">
              <a:solidFill>
                <a:srgbClr val="F3F3F3"/>
              </a:solidFill>
              <a:latin typeface="Roboto"/>
              <a:ea typeface="Roboto"/>
              <a:cs typeface="Roboto"/>
              <a:sym typeface="Roboto"/>
            </a:endParaRPr>
          </a:p>
        </p:txBody>
      </p:sp>
      <p:sp>
        <p:nvSpPr>
          <p:cNvPr id="76" name="Google Shape;76;p3"/>
          <p:cNvSpPr/>
          <p:nvPr/>
        </p:nvSpPr>
        <p:spPr>
          <a:xfrm>
            <a:off x="6098750"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Confidence</a:t>
            </a:r>
            <a:endParaRPr sz="1800" b="1" i="0" u="none" strike="noStrike" cap="none">
              <a:solidFill>
                <a:srgbClr val="F3F3F3"/>
              </a:solidFill>
              <a:latin typeface="Roboto"/>
              <a:ea typeface="Roboto"/>
              <a:cs typeface="Roboto"/>
              <a:sym typeface="Roboto"/>
            </a:endParaRPr>
          </a:p>
        </p:txBody>
      </p:sp>
      <p:sp>
        <p:nvSpPr>
          <p:cNvPr id="77" name="Google Shape;77;p3"/>
          <p:cNvSpPr/>
          <p:nvPr/>
        </p:nvSpPr>
        <p:spPr>
          <a:xfrm>
            <a:off x="3421075"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Sample variation</a:t>
            </a:r>
            <a:endParaRPr sz="1800" b="1" i="0" u="none" strike="noStrike" cap="none">
              <a:solidFill>
                <a:srgbClr val="F3F3F3"/>
              </a:solidFill>
              <a:latin typeface="Roboto"/>
              <a:ea typeface="Roboto"/>
              <a:cs typeface="Roboto"/>
              <a:sym typeface="Roboto"/>
            </a:endParaRPr>
          </a:p>
        </p:txBody>
      </p:sp>
      <p:sp>
        <p:nvSpPr>
          <p:cNvPr id="78" name="Google Shape;78;p3"/>
          <p:cNvSpPr txBox="1"/>
          <p:nvPr/>
        </p:nvSpPr>
        <p:spPr>
          <a:xfrm>
            <a:off x="3421075"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Small samples will vary more from each other and large samples will be more similar to each other.</a:t>
            </a:r>
            <a:endParaRPr sz="1400" b="0" i="0" u="none" strike="noStrike" cap="none">
              <a:solidFill>
                <a:srgbClr val="000000"/>
              </a:solidFill>
              <a:latin typeface="Arial"/>
              <a:ea typeface="Arial"/>
              <a:cs typeface="Arial"/>
              <a:sym typeface="Arial"/>
            </a:endParaRPr>
          </a:p>
        </p:txBody>
      </p:sp>
      <p:sp>
        <p:nvSpPr>
          <p:cNvPr id="79" name="Google Shape;79;p3"/>
          <p:cNvSpPr txBox="1"/>
          <p:nvPr/>
        </p:nvSpPr>
        <p:spPr>
          <a:xfrm>
            <a:off x="6114688"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 more confident we want to be about the true value of the parameter being in our interval, the more lenient we have to be on the boundaries of the interval</a:t>
            </a:r>
            <a:endParaRPr sz="1400" b="0" i="0" u="none" strike="noStrike" cap="none">
              <a:solidFill>
                <a:srgbClr val="000000"/>
              </a:solidFill>
              <a:latin typeface="Arial"/>
              <a:ea typeface="Arial"/>
              <a:cs typeface="Arial"/>
              <a:sym typeface="Arial"/>
            </a:endParaRPr>
          </a:p>
        </p:txBody>
      </p:sp>
      <p:sp>
        <p:nvSpPr>
          <p:cNvPr id="80" name="Google Shape;80;p3"/>
          <p:cNvSpPr txBox="1"/>
          <p:nvPr/>
        </p:nvSpPr>
        <p:spPr>
          <a:xfrm>
            <a:off x="743325" y="3973825"/>
            <a:ext cx="7657200" cy="666900"/>
          </a:xfrm>
          <a:prstGeom prst="rect">
            <a:avLst/>
          </a:prstGeom>
          <a:noFill/>
          <a:ln w="9525" cap="flat" cmpd="sng">
            <a:solidFill>
              <a:srgbClr val="2199D4"/>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 am very sure the average height of people in Lisbon is somewhere between 50cm and 3m” vs “I think the value is 1.7933m, but this is purely a guess”</a:t>
            </a:r>
            <a:endParaRPr sz="1400" b="0" i="0" u="none" strike="noStrike" cap="none">
              <a:solidFill>
                <a:srgbClr val="000000"/>
              </a:solidFill>
              <a:latin typeface="Arial"/>
              <a:ea typeface="Arial"/>
              <a:cs typeface="Arial"/>
              <a:sym typeface="Arial"/>
            </a:endParaRPr>
          </a:p>
        </p:txBody>
      </p:sp>
      <p:cxnSp>
        <p:nvCxnSpPr>
          <p:cNvPr id="81" name="Google Shape;81;p3"/>
          <p:cNvCxnSpPr>
            <a:stCxn id="79" idx="2"/>
            <a:endCxn id="80" idx="0"/>
          </p:cNvCxnSpPr>
          <p:nvPr/>
        </p:nvCxnSpPr>
        <p:spPr>
          <a:xfrm rot="5400000">
            <a:off x="5613538" y="2424650"/>
            <a:ext cx="507600" cy="2590800"/>
          </a:xfrm>
          <a:prstGeom prst="bentConnector3">
            <a:avLst>
              <a:gd name="adj1" fmla="val 49998"/>
            </a:avLst>
          </a:prstGeom>
          <a:noFill/>
          <a:ln w="9525" cap="flat" cmpd="sng">
            <a:solidFill>
              <a:schemeClr val="dk2"/>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4"/>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WHAT AFFECTS THE WIDTH OF A CONFIDENCE INTERVAL?</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87" name="Google Shape;87;p4"/>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88" name="Google Shape;88;p4"/>
          <p:cNvSpPr txBox="1"/>
          <p:nvPr/>
        </p:nvSpPr>
        <p:spPr>
          <a:xfrm>
            <a:off x="743400"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Let’s assume for now we know the standard deviation (𝝈) of our distribution*. </a:t>
            </a: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743400"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True variation</a:t>
            </a:r>
            <a:endParaRPr sz="1800" b="1" i="0" u="none" strike="noStrike" cap="none">
              <a:solidFill>
                <a:srgbClr val="F3F3F3"/>
              </a:solidFill>
              <a:latin typeface="Roboto"/>
              <a:ea typeface="Roboto"/>
              <a:cs typeface="Roboto"/>
              <a:sym typeface="Roboto"/>
            </a:endParaRPr>
          </a:p>
        </p:txBody>
      </p:sp>
      <p:sp>
        <p:nvSpPr>
          <p:cNvPr id="90" name="Google Shape;90;p4"/>
          <p:cNvSpPr/>
          <p:nvPr/>
        </p:nvSpPr>
        <p:spPr>
          <a:xfrm>
            <a:off x="6098750"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Confidence</a:t>
            </a:r>
            <a:endParaRPr sz="1800" b="1" i="0" u="none" strike="noStrike" cap="none">
              <a:solidFill>
                <a:srgbClr val="F3F3F3"/>
              </a:solidFill>
              <a:latin typeface="Roboto"/>
              <a:ea typeface="Roboto"/>
              <a:cs typeface="Roboto"/>
              <a:sym typeface="Roboto"/>
            </a:endParaRPr>
          </a:p>
        </p:txBody>
      </p:sp>
      <p:sp>
        <p:nvSpPr>
          <p:cNvPr id="91" name="Google Shape;91;p4"/>
          <p:cNvSpPr/>
          <p:nvPr/>
        </p:nvSpPr>
        <p:spPr>
          <a:xfrm>
            <a:off x="3421075"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Sample variation</a:t>
            </a:r>
            <a:endParaRPr sz="1800" b="1" i="0" u="none" strike="noStrike" cap="none">
              <a:solidFill>
                <a:srgbClr val="F3F3F3"/>
              </a:solidFill>
              <a:latin typeface="Roboto"/>
              <a:ea typeface="Roboto"/>
              <a:cs typeface="Roboto"/>
              <a:sym typeface="Roboto"/>
            </a:endParaRPr>
          </a:p>
        </p:txBody>
      </p:sp>
      <p:sp>
        <p:nvSpPr>
          <p:cNvPr id="92" name="Google Shape;92;p4"/>
          <p:cNvSpPr txBox="1"/>
          <p:nvPr/>
        </p:nvSpPr>
        <p:spPr>
          <a:xfrm>
            <a:off x="3421075"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 standard deviation of the sampling distribution is higher with 𝝈, but can be controlled with a higher n</a:t>
            </a:r>
            <a:endParaRPr sz="1100" b="0" i="0" u="none" strike="noStrike" cap="none">
              <a:solidFill>
                <a:schemeClr val="dk1"/>
              </a:solidFill>
              <a:latin typeface="Arial"/>
              <a:ea typeface="Arial"/>
              <a:cs typeface="Arial"/>
              <a:sym typeface="Arial"/>
            </a:endParaRPr>
          </a:p>
        </p:txBody>
      </p:sp>
      <p:sp>
        <p:nvSpPr>
          <p:cNvPr id="93" name="Google Shape;93;p4"/>
          <p:cNvSpPr txBox="1"/>
          <p:nvPr/>
        </p:nvSpPr>
        <p:spPr>
          <a:xfrm>
            <a:off x="6114688"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We choose a “confidence level” (c). Typical values for c are 95% or 99% or even greater. </a:t>
            </a:r>
            <a:endParaRPr sz="1400" b="0" i="0" u="none" strike="noStrike" cap="none">
              <a:solidFill>
                <a:srgbClr val="000000"/>
              </a:solidFill>
              <a:latin typeface="Arial"/>
              <a:ea typeface="Arial"/>
              <a:cs typeface="Arial"/>
              <a:sym typeface="Arial"/>
            </a:endParaRPr>
          </a:p>
        </p:txBody>
      </p:sp>
      <p:sp>
        <p:nvSpPr>
          <p:cNvPr id="94" name="Google Shape;94;p4"/>
          <p:cNvSpPr txBox="1"/>
          <p:nvPr/>
        </p:nvSpPr>
        <p:spPr>
          <a:xfrm>
            <a:off x="539931" y="4531712"/>
            <a:ext cx="8056814"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a:solidFill>
                  <a:schemeClr val="dk1"/>
                </a:solidFill>
                <a:latin typeface="Arial"/>
                <a:ea typeface="Arial"/>
                <a:cs typeface="Arial"/>
                <a:sym typeface="Arial"/>
              </a:rPr>
              <a:t>*We will later see that we can use the sample standard deviation (</a:t>
            </a:r>
            <a:r>
              <a:rPr lang="en" sz="900" b="1" i="1" u="none" strike="noStrike" cap="none">
                <a:solidFill>
                  <a:schemeClr val="dk1"/>
                </a:solidFill>
                <a:latin typeface="Arial"/>
                <a:ea typeface="Arial"/>
                <a:cs typeface="Arial"/>
                <a:sym typeface="Arial"/>
              </a:rPr>
              <a:t>s</a:t>
            </a:r>
            <a:r>
              <a:rPr lang="en" sz="900" b="0" i="0" u="none" strike="noStrike" cap="none">
                <a:solidFill>
                  <a:schemeClr val="dk1"/>
                </a:solidFill>
                <a:latin typeface="Arial"/>
                <a:ea typeface="Arial"/>
                <a:cs typeface="Arial"/>
                <a:sym typeface="Arial"/>
              </a:rPr>
              <a:t>) without adverse effects, but for now let’s assume we know 𝝈 </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5"/>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WHAT AFFECTS THE WIDTH OF A CONFIDENCE INTERVAL?</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100" name="Google Shape;100;p5"/>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01" name="Google Shape;101;p5"/>
          <p:cNvSpPr txBox="1"/>
          <p:nvPr/>
        </p:nvSpPr>
        <p:spPr>
          <a:xfrm>
            <a:off x="743400"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Let’s assume for now we know the standard deviation (𝝈) of our distribution*. </a:t>
            </a: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743400"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True variation</a:t>
            </a:r>
            <a:endParaRPr sz="1800" b="1" i="0" u="none" strike="noStrike" cap="none">
              <a:solidFill>
                <a:srgbClr val="F3F3F3"/>
              </a:solidFill>
              <a:latin typeface="Roboto"/>
              <a:ea typeface="Roboto"/>
              <a:cs typeface="Roboto"/>
              <a:sym typeface="Roboto"/>
            </a:endParaRPr>
          </a:p>
        </p:txBody>
      </p:sp>
      <p:sp>
        <p:nvSpPr>
          <p:cNvPr id="103" name="Google Shape;103;p5"/>
          <p:cNvSpPr/>
          <p:nvPr/>
        </p:nvSpPr>
        <p:spPr>
          <a:xfrm>
            <a:off x="6098750"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Confidence</a:t>
            </a:r>
            <a:endParaRPr sz="1800" b="1" i="0" u="none" strike="noStrike" cap="none">
              <a:solidFill>
                <a:srgbClr val="F3F3F3"/>
              </a:solidFill>
              <a:latin typeface="Roboto"/>
              <a:ea typeface="Roboto"/>
              <a:cs typeface="Roboto"/>
              <a:sym typeface="Roboto"/>
            </a:endParaRPr>
          </a:p>
        </p:txBody>
      </p:sp>
      <p:sp>
        <p:nvSpPr>
          <p:cNvPr id="104" name="Google Shape;104;p5"/>
          <p:cNvSpPr/>
          <p:nvPr/>
        </p:nvSpPr>
        <p:spPr>
          <a:xfrm>
            <a:off x="3421075" y="1446225"/>
            <a:ext cx="2096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Sample variation</a:t>
            </a:r>
            <a:endParaRPr sz="1800" b="1" i="0" u="none" strike="noStrike" cap="none">
              <a:solidFill>
                <a:srgbClr val="F3F3F3"/>
              </a:solidFill>
              <a:latin typeface="Roboto"/>
              <a:ea typeface="Roboto"/>
              <a:cs typeface="Roboto"/>
              <a:sym typeface="Roboto"/>
            </a:endParaRPr>
          </a:p>
        </p:txBody>
      </p:sp>
      <p:sp>
        <p:nvSpPr>
          <p:cNvPr id="105" name="Google Shape;105;p5"/>
          <p:cNvSpPr txBox="1"/>
          <p:nvPr/>
        </p:nvSpPr>
        <p:spPr>
          <a:xfrm>
            <a:off x="3421075"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 standard deviation of the sampling distribution is higher with 𝝈, but can be controlled with a higher n</a:t>
            </a:r>
            <a:endParaRPr sz="1100" b="0" i="0" u="none" strike="noStrike" cap="none">
              <a:solidFill>
                <a:schemeClr val="dk1"/>
              </a:solidFill>
              <a:latin typeface="Arial"/>
              <a:ea typeface="Arial"/>
              <a:cs typeface="Arial"/>
              <a:sym typeface="Arial"/>
            </a:endParaRPr>
          </a:p>
        </p:txBody>
      </p:sp>
      <p:sp>
        <p:nvSpPr>
          <p:cNvPr id="106" name="Google Shape;106;p5"/>
          <p:cNvSpPr txBox="1"/>
          <p:nvPr/>
        </p:nvSpPr>
        <p:spPr>
          <a:xfrm>
            <a:off x="6114688" y="1940450"/>
            <a:ext cx="20961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We choose a “confidence level” (c). Typical values for c are 95% or 99% or even greater. </a:t>
            </a:r>
            <a:endParaRPr sz="1400" b="0" i="0" u="none" strike="noStrike" cap="none">
              <a:solidFill>
                <a:srgbClr val="000000"/>
              </a:solidFill>
              <a:latin typeface="Arial"/>
              <a:ea typeface="Arial"/>
              <a:cs typeface="Arial"/>
              <a:sym typeface="Arial"/>
            </a:endParaRPr>
          </a:p>
        </p:txBody>
      </p:sp>
      <p:sp>
        <p:nvSpPr>
          <p:cNvPr id="107" name="Google Shape;107;p5"/>
          <p:cNvSpPr txBox="1"/>
          <p:nvPr/>
        </p:nvSpPr>
        <p:spPr>
          <a:xfrm>
            <a:off x="539931" y="4531712"/>
            <a:ext cx="8056814"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a:solidFill>
                  <a:schemeClr val="dk1"/>
                </a:solidFill>
                <a:latin typeface="Arial"/>
                <a:ea typeface="Arial"/>
                <a:cs typeface="Arial"/>
                <a:sym typeface="Arial"/>
              </a:rPr>
              <a:t>*We will later see that we can use the sample standard deviation (</a:t>
            </a:r>
            <a:r>
              <a:rPr lang="en" sz="900" b="1" i="1" u="none" strike="noStrike" cap="none">
                <a:solidFill>
                  <a:schemeClr val="dk1"/>
                </a:solidFill>
                <a:latin typeface="Arial"/>
                <a:ea typeface="Arial"/>
                <a:cs typeface="Arial"/>
                <a:sym typeface="Arial"/>
              </a:rPr>
              <a:t>s</a:t>
            </a:r>
            <a:r>
              <a:rPr lang="en" sz="900" b="0" i="0" u="none" strike="noStrike" cap="none">
                <a:solidFill>
                  <a:schemeClr val="dk1"/>
                </a:solidFill>
                <a:latin typeface="Arial"/>
                <a:ea typeface="Arial"/>
                <a:cs typeface="Arial"/>
                <a:sym typeface="Arial"/>
              </a:rPr>
              <a:t>) without adverse effects, but for now let’s assume we know 𝝈 </a:t>
            </a:r>
            <a:endParaRPr sz="900" b="0" i="0" u="none" strike="noStrike" cap="none">
              <a:solidFill>
                <a:srgbClr val="000000"/>
              </a:solidFill>
              <a:latin typeface="Arial"/>
              <a:ea typeface="Arial"/>
              <a:cs typeface="Arial"/>
              <a:sym typeface="Arial"/>
            </a:endParaRPr>
          </a:p>
        </p:txBody>
      </p:sp>
      <p:sp>
        <p:nvSpPr>
          <p:cNvPr id="108" name="Google Shape;108;p5"/>
          <p:cNvSpPr txBox="1"/>
          <p:nvPr/>
        </p:nvSpPr>
        <p:spPr>
          <a:xfrm>
            <a:off x="743400" y="3529350"/>
            <a:ext cx="7657200" cy="576000"/>
          </a:xfrm>
          <a:prstGeom prst="rect">
            <a:avLst/>
          </a:prstGeom>
          <a:blipFill rotWithShape="1">
            <a:blip r:embed="rId5">
              <a:alphaModFix/>
            </a:blip>
            <a:stretch>
              <a:fillRect r="-238" b="-9255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6"/>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CONFIDENCE INTERVAL FOR THE MEAN</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114" name="Google Shape;114;p6"/>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15" name="Google Shape;115;p6"/>
          <p:cNvSpPr txBox="1"/>
          <p:nvPr/>
        </p:nvSpPr>
        <p:spPr>
          <a:xfrm>
            <a:off x="779425" y="1497850"/>
            <a:ext cx="74136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Say 𝝈=</a:t>
            </a:r>
            <a:r>
              <a:rPr lang="en" sz="1100" b="0" i="0" u="none" strike="noStrike" cap="none">
                <a:solidFill>
                  <a:srgbClr val="FF000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 and we sampled 𝒏=</a:t>
            </a:r>
            <a:r>
              <a:rPr lang="en" sz="1100" b="0" i="0" u="none" strike="noStrike" cap="none">
                <a:solidFill>
                  <a:srgbClr val="7030A0"/>
                </a:solidFill>
                <a:latin typeface="Arial"/>
                <a:ea typeface="Arial"/>
                <a:cs typeface="Arial"/>
                <a:sym typeface="Arial"/>
              </a:rPr>
              <a:t>16</a:t>
            </a:r>
            <a:r>
              <a:rPr lang="en" sz="1100" b="0" i="0" u="none" strike="noStrike" cap="none">
                <a:solidFill>
                  <a:schemeClr val="dk1"/>
                </a:solidFill>
                <a:latin typeface="Arial"/>
                <a:ea typeface="Arial"/>
                <a:cs typeface="Arial"/>
                <a:sym typeface="Arial"/>
              </a:rPr>
              <a:t> observations, with sample mean 𝒙=</a:t>
            </a:r>
            <a:r>
              <a:rPr lang="en" sz="1100" b="0" i="0" u="none" strike="noStrike" cap="none">
                <a:solidFill>
                  <a:srgbClr val="EF8600"/>
                </a:solidFill>
                <a:latin typeface="Arial"/>
                <a:ea typeface="Arial"/>
                <a:cs typeface="Arial"/>
                <a:sym typeface="Arial"/>
              </a:rPr>
              <a:t>3.5</a:t>
            </a:r>
            <a:r>
              <a:rPr lang="en" sz="11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cxnSp>
        <p:nvCxnSpPr>
          <p:cNvPr id="116" name="Google Shape;116;p6"/>
          <p:cNvCxnSpPr/>
          <p:nvPr/>
        </p:nvCxnSpPr>
        <p:spPr>
          <a:xfrm>
            <a:off x="4879848" y="1615440"/>
            <a:ext cx="87000" cy="0"/>
          </a:xfrm>
          <a:prstGeom prst="straightConnector1">
            <a:avLst/>
          </a:prstGeom>
          <a:noFill/>
          <a:ln w="9525" cap="flat" cmpd="sng">
            <a:solidFill>
              <a:schemeClr val="dk2"/>
            </a:solidFill>
            <a:prstDash val="solid"/>
            <a:round/>
            <a:headEnd type="none" w="sm" len="sm"/>
            <a:tailEnd type="none" w="sm" len="sm"/>
          </a:ln>
        </p:spPr>
      </p:cxnSp>
      <p:sp>
        <p:nvSpPr>
          <p:cNvPr id="117" name="Google Shape;117;p6"/>
          <p:cNvSpPr txBox="1"/>
          <p:nvPr/>
        </p:nvSpPr>
        <p:spPr>
          <a:xfrm>
            <a:off x="987000" y="1973700"/>
            <a:ext cx="74136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sz="1100" b="0" i="0" u="none" strike="noStrike" cap="none">
                <a:solidFill>
                  <a:schemeClr val="dk1"/>
                </a:solidFill>
                <a:latin typeface="Arial"/>
                <a:ea typeface="Arial"/>
                <a:cs typeface="Arial"/>
                <a:sym typeface="Arial"/>
              </a:rPr>
              <a:t>For 95.5% confidence, critical(0.955) =</a:t>
            </a:r>
            <a:r>
              <a:rPr lang="en" sz="1100" b="0" i="0" u="none" strike="noStrike" cap="none">
                <a:solidFill>
                  <a:srgbClr val="00B050"/>
                </a:solidFill>
                <a:latin typeface="Arial"/>
                <a:ea typeface="Arial"/>
                <a:cs typeface="Arial"/>
                <a:sym typeface="Arial"/>
              </a:rPr>
              <a:t> 2 </a:t>
            </a:r>
            <a:r>
              <a:rPr lang="en" sz="1100" b="0" i="0" u="none" strike="noStrike" cap="none">
                <a:solidFill>
                  <a:schemeClr val="dk1"/>
                </a:solidFill>
                <a:latin typeface="Arial"/>
                <a:ea typeface="Arial"/>
                <a:cs typeface="Arial"/>
                <a:sym typeface="Arial"/>
              </a:rPr>
              <a:t>(see chart)</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 sz="1100" b="0" i="0" u="none" strike="noStrike" cap="none">
                <a:solidFill>
                  <a:schemeClr val="dk1"/>
                </a:solidFill>
                <a:latin typeface="Arial"/>
                <a:ea typeface="Arial"/>
                <a:cs typeface="Arial"/>
                <a:sym typeface="Arial"/>
              </a:rPr>
              <a:t>Therefore 𝜇 is between 2.5 = </a:t>
            </a:r>
            <a:r>
              <a:rPr lang="en" sz="1100" b="0" i="0" u="none" strike="noStrike" cap="none">
                <a:solidFill>
                  <a:srgbClr val="FFC000"/>
                </a:solidFill>
                <a:latin typeface="Arial"/>
                <a:ea typeface="Arial"/>
                <a:cs typeface="Arial"/>
                <a:sym typeface="Arial"/>
              </a:rPr>
              <a:t>3.5</a:t>
            </a:r>
            <a:r>
              <a:rPr lang="en" sz="1100" b="0" i="0" u="none" strike="noStrike" cap="none">
                <a:solidFill>
                  <a:schemeClr val="dk1"/>
                </a:solidFill>
                <a:latin typeface="Arial"/>
                <a:ea typeface="Arial"/>
                <a:cs typeface="Arial"/>
                <a:sym typeface="Arial"/>
              </a:rPr>
              <a:t> - </a:t>
            </a:r>
            <a:r>
              <a:rPr lang="en" sz="1100" b="0" i="0" u="none" strike="noStrike" cap="none">
                <a:solidFill>
                  <a:srgbClr val="92D05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a:t>
            </a:r>
            <a:r>
              <a:rPr lang="en" sz="1100" b="0" i="0" u="none" strike="noStrike" cap="none">
                <a:solidFill>
                  <a:srgbClr val="FF000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/sqrt(</a:t>
            </a:r>
            <a:r>
              <a:rPr lang="en" sz="1100" b="0" i="0" u="none" strike="noStrike" cap="none">
                <a:solidFill>
                  <a:srgbClr val="7030A0"/>
                </a:solidFill>
                <a:latin typeface="Arial"/>
                <a:ea typeface="Arial"/>
                <a:cs typeface="Arial"/>
                <a:sym typeface="Arial"/>
              </a:rPr>
              <a:t>16</a:t>
            </a:r>
            <a:r>
              <a:rPr lang="en" sz="1100" b="0" i="0" u="none" strike="noStrike" cap="none">
                <a:solidFill>
                  <a:schemeClr val="dk1"/>
                </a:solidFill>
                <a:latin typeface="Arial"/>
                <a:ea typeface="Arial"/>
                <a:cs typeface="Arial"/>
                <a:sym typeface="Arial"/>
              </a:rPr>
              <a:t>)) and 4.5 = </a:t>
            </a:r>
            <a:r>
              <a:rPr lang="en" sz="1100" b="0" i="0" u="none" strike="noStrike" cap="none">
                <a:solidFill>
                  <a:srgbClr val="FFC000"/>
                </a:solidFill>
                <a:latin typeface="Arial"/>
                <a:ea typeface="Arial"/>
                <a:cs typeface="Arial"/>
                <a:sym typeface="Arial"/>
              </a:rPr>
              <a:t>3.5</a:t>
            </a:r>
            <a:r>
              <a:rPr lang="en" sz="1100" b="0" i="0" u="none" strike="noStrike" cap="none">
                <a:solidFill>
                  <a:schemeClr val="dk1"/>
                </a:solidFill>
                <a:latin typeface="Arial"/>
                <a:ea typeface="Arial"/>
                <a:cs typeface="Arial"/>
                <a:sym typeface="Arial"/>
              </a:rPr>
              <a:t> + </a:t>
            </a:r>
            <a:r>
              <a:rPr lang="en" sz="1100" b="0" i="0" u="none" strike="noStrike" cap="none">
                <a:solidFill>
                  <a:srgbClr val="92D05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a:t>
            </a:r>
            <a:r>
              <a:rPr lang="en" sz="1100" b="0" i="0" u="none" strike="noStrike" cap="none">
                <a:solidFill>
                  <a:srgbClr val="FF000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/sqrt(</a:t>
            </a:r>
            <a:r>
              <a:rPr lang="en" sz="1100" b="0" i="0" u="none" strike="noStrike" cap="none">
                <a:solidFill>
                  <a:srgbClr val="7030A0"/>
                </a:solidFill>
                <a:latin typeface="Arial"/>
                <a:ea typeface="Arial"/>
                <a:cs typeface="Arial"/>
                <a:sym typeface="Arial"/>
              </a:rPr>
              <a:t>16</a:t>
            </a:r>
            <a:r>
              <a:rPr lang="en" sz="1100" b="0" i="0" u="none" strike="noStrike" cap="none">
                <a:solidFill>
                  <a:schemeClr val="dk1"/>
                </a:solidFill>
                <a:latin typeface="Arial"/>
                <a:ea typeface="Arial"/>
                <a:cs typeface="Arial"/>
                <a:sym typeface="Arial"/>
              </a:rPr>
              <a:t>)) with confidence 95%  </a:t>
            </a:r>
            <a:endParaRPr sz="1400" b="0" i="0" u="none" strike="noStrike" cap="none">
              <a:solidFill>
                <a:srgbClr val="000000"/>
              </a:solidFill>
              <a:latin typeface="Arial"/>
              <a:ea typeface="Arial"/>
              <a:cs typeface="Arial"/>
              <a:sym typeface="Arial"/>
            </a:endParaRPr>
          </a:p>
        </p:txBody>
      </p:sp>
      <p:cxnSp>
        <p:nvCxnSpPr>
          <p:cNvPr id="118" name="Google Shape;118;p6"/>
          <p:cNvCxnSpPr/>
          <p:nvPr/>
        </p:nvCxnSpPr>
        <p:spPr>
          <a:xfrm>
            <a:off x="3328650" y="2805713"/>
            <a:ext cx="1729200" cy="0"/>
          </a:xfrm>
          <a:prstGeom prst="straightConnector1">
            <a:avLst/>
          </a:prstGeom>
          <a:noFill/>
          <a:ln w="9525" cap="flat" cmpd="sng">
            <a:solidFill>
              <a:schemeClr val="dk2"/>
            </a:solidFill>
            <a:prstDash val="solid"/>
            <a:round/>
            <a:headEnd type="diamond" w="med" len="med"/>
            <a:tailEnd type="diamond" w="med" len="med"/>
          </a:ln>
        </p:spPr>
      </p:cxnSp>
      <p:cxnSp>
        <p:nvCxnSpPr>
          <p:cNvPr id="119" name="Google Shape;119;p6"/>
          <p:cNvCxnSpPr/>
          <p:nvPr/>
        </p:nvCxnSpPr>
        <p:spPr>
          <a:xfrm>
            <a:off x="4224400" y="2667313"/>
            <a:ext cx="0" cy="224100"/>
          </a:xfrm>
          <a:prstGeom prst="straightConnector1">
            <a:avLst/>
          </a:prstGeom>
          <a:noFill/>
          <a:ln w="9525" cap="flat" cmpd="sng">
            <a:solidFill>
              <a:schemeClr val="dk2"/>
            </a:solidFill>
            <a:prstDash val="solid"/>
            <a:round/>
            <a:headEnd type="none" w="sm" len="sm"/>
            <a:tailEnd type="none" w="sm" len="sm"/>
          </a:ln>
        </p:spPr>
      </p:cxnSp>
      <p:sp>
        <p:nvSpPr>
          <p:cNvPr id="120" name="Google Shape;120;p6"/>
          <p:cNvSpPr txBox="1"/>
          <p:nvPr/>
        </p:nvSpPr>
        <p:spPr>
          <a:xfrm>
            <a:off x="3928900" y="2815213"/>
            <a:ext cx="5910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 𝒙=</a:t>
            </a:r>
            <a:r>
              <a:rPr lang="en" sz="1100" b="0" i="0" u="none" strike="noStrike" cap="none">
                <a:solidFill>
                  <a:srgbClr val="FFC000"/>
                </a:solidFill>
                <a:latin typeface="Arial"/>
                <a:ea typeface="Arial"/>
                <a:cs typeface="Arial"/>
                <a:sym typeface="Arial"/>
              </a:rPr>
              <a:t>3.5</a:t>
            </a:r>
            <a:endParaRPr sz="1100" b="0" i="0" u="none" strike="noStrike" cap="none">
              <a:solidFill>
                <a:srgbClr val="FFC000"/>
              </a:solidFill>
              <a:latin typeface="Arial"/>
              <a:ea typeface="Arial"/>
              <a:cs typeface="Arial"/>
              <a:sym typeface="Arial"/>
            </a:endParaRPr>
          </a:p>
        </p:txBody>
      </p:sp>
      <p:cxnSp>
        <p:nvCxnSpPr>
          <p:cNvPr id="121" name="Google Shape;121;p6"/>
          <p:cNvCxnSpPr/>
          <p:nvPr/>
        </p:nvCxnSpPr>
        <p:spPr>
          <a:xfrm>
            <a:off x="4041648" y="2952403"/>
            <a:ext cx="87000" cy="0"/>
          </a:xfrm>
          <a:prstGeom prst="straightConnector1">
            <a:avLst/>
          </a:prstGeom>
          <a:noFill/>
          <a:ln w="9525" cap="flat" cmpd="sng">
            <a:solidFill>
              <a:schemeClr val="dk2"/>
            </a:solidFill>
            <a:prstDash val="solid"/>
            <a:round/>
            <a:headEnd type="none" w="sm" len="sm"/>
            <a:tailEnd type="none" w="sm" len="sm"/>
          </a:ln>
        </p:spPr>
      </p:cxnSp>
      <p:sp>
        <p:nvSpPr>
          <p:cNvPr id="122" name="Google Shape;122;p6"/>
          <p:cNvSpPr txBox="1"/>
          <p:nvPr/>
        </p:nvSpPr>
        <p:spPr>
          <a:xfrm>
            <a:off x="3121100" y="2815213"/>
            <a:ext cx="4020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2.5</a:t>
            </a:r>
            <a:endParaRPr sz="1400" b="0" i="0" u="none" strike="noStrike" cap="none">
              <a:solidFill>
                <a:srgbClr val="000000"/>
              </a:solidFill>
              <a:latin typeface="Arial"/>
              <a:ea typeface="Arial"/>
              <a:cs typeface="Arial"/>
              <a:sym typeface="Arial"/>
            </a:endParaRPr>
          </a:p>
        </p:txBody>
      </p:sp>
      <p:sp>
        <p:nvSpPr>
          <p:cNvPr id="123" name="Google Shape;123;p6"/>
          <p:cNvSpPr txBox="1"/>
          <p:nvPr/>
        </p:nvSpPr>
        <p:spPr>
          <a:xfrm>
            <a:off x="4886150" y="2805713"/>
            <a:ext cx="4020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4.5</a:t>
            </a:r>
            <a:endParaRPr sz="1400" b="0" i="0" u="none" strike="noStrike" cap="none">
              <a:solidFill>
                <a:srgbClr val="000000"/>
              </a:solidFill>
              <a:latin typeface="Arial"/>
              <a:ea typeface="Arial"/>
              <a:cs typeface="Arial"/>
              <a:sym typeface="Arial"/>
            </a:endParaRPr>
          </a:p>
        </p:txBody>
      </p:sp>
      <p:sp>
        <p:nvSpPr>
          <p:cNvPr id="124" name="Google Shape;124;p6"/>
          <p:cNvSpPr txBox="1"/>
          <p:nvPr/>
        </p:nvSpPr>
        <p:spPr>
          <a:xfrm>
            <a:off x="1052300" y="3189513"/>
            <a:ext cx="74136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sz="1100" b="0" i="0" u="none" strike="noStrike" cap="none">
                <a:solidFill>
                  <a:schemeClr val="dk1"/>
                </a:solidFill>
                <a:latin typeface="Arial"/>
                <a:ea typeface="Arial"/>
                <a:cs typeface="Arial"/>
                <a:sym typeface="Arial"/>
              </a:rPr>
              <a:t>With 99.7% confidence, critical(0.997) =</a:t>
            </a:r>
            <a:r>
              <a:rPr lang="en" sz="1100" b="0" i="0" u="none" strike="noStrike" cap="none">
                <a:solidFill>
                  <a:srgbClr val="00B050"/>
                </a:solidFill>
                <a:latin typeface="Arial"/>
                <a:ea typeface="Arial"/>
                <a:cs typeface="Arial"/>
                <a:sym typeface="Arial"/>
              </a:rPr>
              <a:t> </a:t>
            </a:r>
            <a:r>
              <a:rPr lang="en" sz="1100" b="0" i="0" u="none" strike="noStrike" cap="none">
                <a:solidFill>
                  <a:srgbClr val="31EAFE"/>
                </a:solidFill>
                <a:latin typeface="Arial"/>
                <a:ea typeface="Arial"/>
                <a:cs typeface="Arial"/>
                <a:sym typeface="Arial"/>
              </a:rPr>
              <a:t>3</a:t>
            </a:r>
            <a:r>
              <a:rPr lang="en" sz="1100" b="0" i="0" u="none" strike="noStrike" cap="none">
                <a:solidFill>
                  <a:srgbClr val="00B050"/>
                </a:solidFill>
                <a:latin typeface="Arial"/>
                <a:ea typeface="Arial"/>
                <a:cs typeface="Arial"/>
                <a:sym typeface="Arial"/>
              </a:rPr>
              <a:t> </a:t>
            </a:r>
            <a:r>
              <a:rPr lang="en" sz="1100" b="0" i="0" u="none" strike="noStrike" cap="none">
                <a:solidFill>
                  <a:schemeClr val="dk1"/>
                </a:solidFill>
                <a:latin typeface="Arial"/>
                <a:ea typeface="Arial"/>
                <a:cs typeface="Arial"/>
                <a:sym typeface="Arial"/>
              </a:rPr>
              <a:t>(see chart)</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Therefore  𝜇 is between 2 = </a:t>
            </a:r>
            <a:r>
              <a:rPr lang="en" sz="1100" b="0" i="0" u="none" strike="noStrike" cap="none">
                <a:solidFill>
                  <a:srgbClr val="FFC000"/>
                </a:solidFill>
                <a:latin typeface="Arial"/>
                <a:ea typeface="Arial"/>
                <a:cs typeface="Arial"/>
                <a:sym typeface="Arial"/>
              </a:rPr>
              <a:t>3.5</a:t>
            </a:r>
            <a:r>
              <a:rPr lang="en" sz="1100" b="0" i="0" u="none" strike="noStrike" cap="none">
                <a:solidFill>
                  <a:schemeClr val="dk1"/>
                </a:solidFill>
                <a:latin typeface="Arial"/>
                <a:ea typeface="Arial"/>
                <a:cs typeface="Arial"/>
                <a:sym typeface="Arial"/>
              </a:rPr>
              <a:t> - </a:t>
            </a:r>
            <a:r>
              <a:rPr lang="en" sz="1100" b="0" i="0" u="none" strike="noStrike" cap="none">
                <a:solidFill>
                  <a:srgbClr val="31EAFE"/>
                </a:solidFill>
                <a:latin typeface="Arial"/>
                <a:ea typeface="Arial"/>
                <a:cs typeface="Arial"/>
                <a:sym typeface="Arial"/>
              </a:rPr>
              <a:t>3</a:t>
            </a:r>
            <a:r>
              <a:rPr lang="en" sz="1100" b="0" i="0" u="none" strike="noStrike" cap="none">
                <a:solidFill>
                  <a:schemeClr val="dk1"/>
                </a:solidFill>
                <a:latin typeface="Arial"/>
                <a:ea typeface="Arial"/>
                <a:cs typeface="Arial"/>
                <a:sym typeface="Arial"/>
              </a:rPr>
              <a:t>*(</a:t>
            </a:r>
            <a:r>
              <a:rPr lang="en" sz="1100" b="0" i="0" u="none" strike="noStrike" cap="none">
                <a:solidFill>
                  <a:srgbClr val="FF000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/sqrt(</a:t>
            </a:r>
            <a:r>
              <a:rPr lang="en" sz="1100" b="0" i="0" u="none" strike="noStrike" cap="none">
                <a:solidFill>
                  <a:srgbClr val="7030A0"/>
                </a:solidFill>
                <a:latin typeface="Arial"/>
                <a:ea typeface="Arial"/>
                <a:cs typeface="Arial"/>
                <a:sym typeface="Arial"/>
              </a:rPr>
              <a:t>16</a:t>
            </a:r>
            <a:r>
              <a:rPr lang="en" sz="1100" b="0" i="0" u="none" strike="noStrike" cap="none">
                <a:solidFill>
                  <a:schemeClr val="dk1"/>
                </a:solidFill>
                <a:latin typeface="Arial"/>
                <a:ea typeface="Arial"/>
                <a:cs typeface="Arial"/>
                <a:sym typeface="Arial"/>
              </a:rPr>
              <a:t>)) and 5= </a:t>
            </a:r>
            <a:r>
              <a:rPr lang="en" sz="1100" b="0" i="0" u="none" strike="noStrike" cap="none">
                <a:solidFill>
                  <a:srgbClr val="FFC000"/>
                </a:solidFill>
                <a:latin typeface="Arial"/>
                <a:ea typeface="Arial"/>
                <a:cs typeface="Arial"/>
                <a:sym typeface="Arial"/>
              </a:rPr>
              <a:t>3.5</a:t>
            </a:r>
            <a:r>
              <a:rPr lang="en" sz="1100" b="0" i="0" u="none" strike="noStrike" cap="none">
                <a:solidFill>
                  <a:schemeClr val="dk1"/>
                </a:solidFill>
                <a:latin typeface="Arial"/>
                <a:ea typeface="Arial"/>
                <a:cs typeface="Arial"/>
                <a:sym typeface="Arial"/>
              </a:rPr>
              <a:t> + </a:t>
            </a:r>
            <a:r>
              <a:rPr lang="en" sz="1100" b="0" i="0" u="none" strike="noStrike" cap="none">
                <a:solidFill>
                  <a:srgbClr val="31EAFE"/>
                </a:solidFill>
                <a:latin typeface="Arial"/>
                <a:ea typeface="Arial"/>
                <a:cs typeface="Arial"/>
                <a:sym typeface="Arial"/>
              </a:rPr>
              <a:t>3</a:t>
            </a:r>
            <a:r>
              <a:rPr lang="en" sz="1100" b="0" i="0" u="none" strike="noStrike" cap="none">
                <a:solidFill>
                  <a:schemeClr val="dk1"/>
                </a:solidFill>
                <a:latin typeface="Arial"/>
                <a:ea typeface="Arial"/>
                <a:cs typeface="Arial"/>
                <a:sym typeface="Arial"/>
              </a:rPr>
              <a:t>*(</a:t>
            </a:r>
            <a:r>
              <a:rPr lang="en" sz="1100" b="0" i="0" u="none" strike="noStrike" cap="none">
                <a:solidFill>
                  <a:srgbClr val="FF0000"/>
                </a:solidFill>
                <a:latin typeface="Arial"/>
                <a:ea typeface="Arial"/>
                <a:cs typeface="Arial"/>
                <a:sym typeface="Arial"/>
              </a:rPr>
              <a:t>2</a:t>
            </a:r>
            <a:r>
              <a:rPr lang="en" sz="1100" b="0" i="0" u="none" strike="noStrike" cap="none">
                <a:solidFill>
                  <a:schemeClr val="dk1"/>
                </a:solidFill>
                <a:latin typeface="Arial"/>
                <a:ea typeface="Arial"/>
                <a:cs typeface="Arial"/>
                <a:sym typeface="Arial"/>
              </a:rPr>
              <a:t>/sqrt(</a:t>
            </a:r>
            <a:r>
              <a:rPr lang="en" sz="1100" b="0" i="0" u="none" strike="noStrike" cap="none">
                <a:solidFill>
                  <a:srgbClr val="7030A0"/>
                </a:solidFill>
                <a:latin typeface="Arial"/>
                <a:ea typeface="Arial"/>
                <a:cs typeface="Arial"/>
                <a:sym typeface="Arial"/>
              </a:rPr>
              <a:t>16</a:t>
            </a:r>
            <a:r>
              <a:rPr lang="en" sz="1100" b="0" i="0" u="none" strike="noStrike" cap="none">
                <a:solidFill>
                  <a:schemeClr val="dk1"/>
                </a:solidFill>
                <a:latin typeface="Arial"/>
                <a:ea typeface="Arial"/>
                <a:cs typeface="Arial"/>
                <a:sym typeface="Arial"/>
              </a:rPr>
              <a:t>)) with confidence 99.7%  </a:t>
            </a:r>
            <a:endParaRPr sz="1400" b="0" i="0" u="none" strike="noStrike" cap="none">
              <a:solidFill>
                <a:srgbClr val="000000"/>
              </a:solidFill>
              <a:latin typeface="Arial"/>
              <a:ea typeface="Arial"/>
              <a:cs typeface="Arial"/>
              <a:sym typeface="Arial"/>
            </a:endParaRPr>
          </a:p>
        </p:txBody>
      </p:sp>
      <p:cxnSp>
        <p:nvCxnSpPr>
          <p:cNvPr id="125" name="Google Shape;125;p6"/>
          <p:cNvCxnSpPr/>
          <p:nvPr/>
        </p:nvCxnSpPr>
        <p:spPr>
          <a:xfrm>
            <a:off x="2967875" y="4147378"/>
            <a:ext cx="2451000" cy="0"/>
          </a:xfrm>
          <a:prstGeom prst="straightConnector1">
            <a:avLst/>
          </a:prstGeom>
          <a:noFill/>
          <a:ln w="9525" cap="flat" cmpd="sng">
            <a:solidFill>
              <a:schemeClr val="dk2"/>
            </a:solidFill>
            <a:prstDash val="solid"/>
            <a:round/>
            <a:headEnd type="diamond" w="med" len="med"/>
            <a:tailEnd type="diamond" w="med" len="med"/>
          </a:ln>
        </p:spPr>
      </p:cxnSp>
      <p:cxnSp>
        <p:nvCxnSpPr>
          <p:cNvPr id="126" name="Google Shape;126;p6"/>
          <p:cNvCxnSpPr/>
          <p:nvPr/>
        </p:nvCxnSpPr>
        <p:spPr>
          <a:xfrm>
            <a:off x="4244175" y="4008978"/>
            <a:ext cx="0" cy="224100"/>
          </a:xfrm>
          <a:prstGeom prst="straightConnector1">
            <a:avLst/>
          </a:prstGeom>
          <a:noFill/>
          <a:ln w="9525" cap="flat" cmpd="sng">
            <a:solidFill>
              <a:schemeClr val="dk2"/>
            </a:solidFill>
            <a:prstDash val="solid"/>
            <a:round/>
            <a:headEnd type="none" w="sm" len="sm"/>
            <a:tailEnd type="none" w="sm" len="sm"/>
          </a:ln>
        </p:spPr>
      </p:cxnSp>
      <p:sp>
        <p:nvSpPr>
          <p:cNvPr id="127" name="Google Shape;127;p6"/>
          <p:cNvSpPr txBox="1"/>
          <p:nvPr/>
        </p:nvSpPr>
        <p:spPr>
          <a:xfrm>
            <a:off x="3948675" y="4156878"/>
            <a:ext cx="5910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 𝒙=</a:t>
            </a:r>
            <a:r>
              <a:rPr lang="en" sz="1100" b="0" i="0" u="none" strike="noStrike" cap="none">
                <a:solidFill>
                  <a:srgbClr val="FFC000"/>
                </a:solidFill>
                <a:latin typeface="Arial"/>
                <a:ea typeface="Arial"/>
                <a:cs typeface="Arial"/>
                <a:sym typeface="Arial"/>
              </a:rPr>
              <a:t>3.5</a:t>
            </a:r>
            <a:endParaRPr sz="1100" b="0" i="0" u="none" strike="noStrike" cap="none">
              <a:solidFill>
                <a:srgbClr val="FFC000"/>
              </a:solidFill>
              <a:latin typeface="Arial"/>
              <a:ea typeface="Arial"/>
              <a:cs typeface="Arial"/>
              <a:sym typeface="Arial"/>
            </a:endParaRPr>
          </a:p>
        </p:txBody>
      </p:sp>
      <p:cxnSp>
        <p:nvCxnSpPr>
          <p:cNvPr id="128" name="Google Shape;128;p6"/>
          <p:cNvCxnSpPr/>
          <p:nvPr/>
        </p:nvCxnSpPr>
        <p:spPr>
          <a:xfrm>
            <a:off x="4061423" y="4294068"/>
            <a:ext cx="87000" cy="0"/>
          </a:xfrm>
          <a:prstGeom prst="straightConnector1">
            <a:avLst/>
          </a:prstGeom>
          <a:noFill/>
          <a:ln w="9525" cap="flat" cmpd="sng">
            <a:solidFill>
              <a:schemeClr val="dk2"/>
            </a:solidFill>
            <a:prstDash val="solid"/>
            <a:round/>
            <a:headEnd type="none" w="sm" len="sm"/>
            <a:tailEnd type="none" w="sm" len="sm"/>
          </a:ln>
        </p:spPr>
      </p:cxnSp>
      <p:sp>
        <p:nvSpPr>
          <p:cNvPr id="129" name="Google Shape;129;p6"/>
          <p:cNvSpPr txBox="1"/>
          <p:nvPr/>
        </p:nvSpPr>
        <p:spPr>
          <a:xfrm>
            <a:off x="2759875" y="4156878"/>
            <a:ext cx="4020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2.0</a:t>
            </a:r>
            <a:endParaRPr sz="1400" b="0" i="0" u="none" strike="noStrike" cap="none">
              <a:solidFill>
                <a:srgbClr val="000000"/>
              </a:solidFill>
              <a:latin typeface="Arial"/>
              <a:ea typeface="Arial"/>
              <a:cs typeface="Arial"/>
              <a:sym typeface="Arial"/>
            </a:endParaRPr>
          </a:p>
        </p:txBody>
      </p:sp>
      <p:sp>
        <p:nvSpPr>
          <p:cNvPr id="130" name="Google Shape;130;p6"/>
          <p:cNvSpPr txBox="1"/>
          <p:nvPr/>
        </p:nvSpPr>
        <p:spPr>
          <a:xfrm>
            <a:off x="5210725" y="4147378"/>
            <a:ext cx="402000" cy="35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5.0</a:t>
            </a:r>
            <a:endParaRPr sz="1400" b="0" i="0" u="none" strike="noStrike" cap="none">
              <a:solidFill>
                <a:srgbClr val="000000"/>
              </a:solidFill>
              <a:latin typeface="Arial"/>
              <a:ea typeface="Arial"/>
              <a:cs typeface="Arial"/>
              <a:sym typeface="Arial"/>
            </a:endParaRPr>
          </a:p>
        </p:txBody>
      </p:sp>
      <p:sp>
        <p:nvSpPr>
          <p:cNvPr id="131" name="Google Shape;131;p6"/>
          <p:cNvSpPr txBox="1"/>
          <p:nvPr/>
        </p:nvSpPr>
        <p:spPr>
          <a:xfrm>
            <a:off x="6201544" y="465871"/>
            <a:ext cx="3032511" cy="38593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pic>
        <p:nvPicPr>
          <p:cNvPr id="132" name="Google Shape;132;p6"/>
          <p:cNvPicPr preferRelativeResize="0"/>
          <p:nvPr/>
        </p:nvPicPr>
        <p:blipFill rotWithShape="1">
          <a:blip r:embed="rId6">
            <a:alphaModFix/>
          </a:blip>
          <a:srcRect l="12964" t="20971" r="13119" b="16372"/>
          <a:stretch/>
        </p:blipFill>
        <p:spPr>
          <a:xfrm>
            <a:off x="6644320" y="1075822"/>
            <a:ext cx="1894824" cy="11693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8"/>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Critical Values</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146" name="Google Shape;146;p8"/>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47" name="Google Shape;147;p8"/>
          <p:cNvSpPr txBox="1"/>
          <p:nvPr/>
        </p:nvSpPr>
        <p:spPr>
          <a:xfrm>
            <a:off x="743400" y="1442025"/>
            <a:ext cx="5900920" cy="2301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What if we don’t want 95.5% or 99.7% confidence?</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You can have any confidence value that you want. Notice that the 95.5% (resp. The 99.7%) came from knowing that this much probability was captured up to 2 (resp 3) standard deviations away from the mean.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148" name="Google Shape;148;p8"/>
          <p:cNvSpPr txBox="1"/>
          <p:nvPr/>
        </p:nvSpPr>
        <p:spPr>
          <a:xfrm>
            <a:off x="987000" y="2943520"/>
            <a:ext cx="7413600" cy="356700"/>
          </a:xfrm>
          <a:prstGeom prst="rect">
            <a:avLst/>
          </a:prstGeom>
          <a:blipFill rotWithShape="1">
            <a:blip r:embed="rId5">
              <a:alphaModFix/>
            </a:blip>
            <a:stretch>
              <a:fillRect b="-1534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cxnSp>
        <p:nvCxnSpPr>
          <p:cNvPr id="149" name="Google Shape;149;p8"/>
          <p:cNvCxnSpPr/>
          <p:nvPr/>
        </p:nvCxnSpPr>
        <p:spPr>
          <a:xfrm>
            <a:off x="4041648" y="3735185"/>
            <a:ext cx="87000" cy="0"/>
          </a:xfrm>
          <a:prstGeom prst="straightConnector1">
            <a:avLst/>
          </a:prstGeom>
          <a:noFill/>
          <a:ln w="9525" cap="flat" cmpd="sng">
            <a:solidFill>
              <a:schemeClr val="dk2"/>
            </a:solidFill>
            <a:prstDash val="solid"/>
            <a:round/>
            <a:headEnd type="none" w="sm" len="sm"/>
            <a:tailEnd type="none" w="sm" len="sm"/>
          </a:ln>
        </p:spPr>
      </p:cxnSp>
      <p:sp>
        <p:nvSpPr>
          <p:cNvPr id="150" name="Google Shape;150;p8"/>
          <p:cNvSpPr txBox="1"/>
          <p:nvPr/>
        </p:nvSpPr>
        <p:spPr>
          <a:xfrm>
            <a:off x="6407727" y="1154025"/>
            <a:ext cx="2376054" cy="38593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pic>
        <p:nvPicPr>
          <p:cNvPr id="151" name="Google Shape;151;p8"/>
          <p:cNvPicPr preferRelativeResize="0"/>
          <p:nvPr/>
        </p:nvPicPr>
        <p:blipFill rotWithShape="1">
          <a:blip r:embed="rId7">
            <a:alphaModFix/>
          </a:blip>
          <a:srcRect l="12964" t="20971" r="13119" b="16372"/>
          <a:stretch/>
        </p:blipFill>
        <p:spPr>
          <a:xfrm>
            <a:off x="6644320" y="1574586"/>
            <a:ext cx="1894824" cy="11693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9"/>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𝛔 UNKNOWN</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157" name="Google Shape;157;p9"/>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58" name="Google Shape;158;p9"/>
          <p:cNvSpPr txBox="1"/>
          <p:nvPr/>
        </p:nvSpPr>
        <p:spPr>
          <a:xfrm>
            <a:off x="743400" y="1442025"/>
            <a:ext cx="7657200" cy="720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In most real life scenarios, we won’t know the population standard deviation 𝝈. Turns out that the sample standard deviation (𝒔) is an unbiased estimator to 𝝈, which means that for “large” values of 𝒏 we can use 𝒔 in the place of  𝝈.</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What is “large”?</a:t>
            </a: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What if we don’t have “large” 𝒏?</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Fear not, we have the T-distribution for these cases! </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10"/>
          <p:cNvSpPr txBox="1"/>
          <p:nvPr/>
        </p:nvSpPr>
        <p:spPr>
          <a:xfrm>
            <a:off x="743400" y="866025"/>
            <a:ext cx="76572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T-DISTRIBUTION(S)</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164" name="Google Shape;164;p10"/>
          <p:cNvPicPr preferRelativeResize="0"/>
          <p:nvPr/>
        </p:nvPicPr>
        <p:blipFill rotWithShape="1">
          <a:blip r:embed="rId4">
            <a:alphaModFix/>
          </a:blip>
          <a:srcRect/>
          <a:stretch/>
        </p:blipFill>
        <p:spPr>
          <a:xfrm>
            <a:off x="-809150" y="3742975"/>
            <a:ext cx="2599849" cy="2803224"/>
          </a:xfrm>
          <a:prstGeom prst="rect">
            <a:avLst/>
          </a:prstGeom>
          <a:noFill/>
          <a:ln>
            <a:noFill/>
          </a:ln>
        </p:spPr>
      </p:pic>
      <p:cxnSp>
        <p:nvCxnSpPr>
          <p:cNvPr id="165" name="Google Shape;165;p10"/>
          <p:cNvCxnSpPr/>
          <p:nvPr/>
        </p:nvCxnSpPr>
        <p:spPr>
          <a:xfrm>
            <a:off x="7212825" y="2336550"/>
            <a:ext cx="87000" cy="0"/>
          </a:xfrm>
          <a:prstGeom prst="straightConnector1">
            <a:avLst/>
          </a:prstGeom>
          <a:noFill/>
          <a:ln w="9525" cap="flat" cmpd="sng">
            <a:solidFill>
              <a:schemeClr val="dk2"/>
            </a:solidFill>
            <a:prstDash val="solid"/>
            <a:round/>
            <a:headEnd type="none" w="sm" len="sm"/>
            <a:tailEnd type="none" w="sm" len="sm"/>
          </a:ln>
        </p:spPr>
      </p:cxnSp>
      <p:sp>
        <p:nvSpPr>
          <p:cNvPr id="166" name="Google Shape;166;p10"/>
          <p:cNvSpPr txBox="1"/>
          <p:nvPr/>
        </p:nvSpPr>
        <p:spPr>
          <a:xfrm>
            <a:off x="743400" y="1442025"/>
            <a:ext cx="7657200" cy="720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There is one T-distribution for each value of 𝒏 (annoyingly, the 𝒏-1 T-distribution is associated with sample size 𝒏. It is said that the distribution has 𝒏-1 </a:t>
            </a:r>
            <a:r>
              <a:rPr lang="en" sz="1100" b="0" i="1" u="none" strike="noStrike" cap="none">
                <a:solidFill>
                  <a:schemeClr val="dk1"/>
                </a:solidFill>
                <a:latin typeface="Arial"/>
                <a:ea typeface="Arial"/>
                <a:cs typeface="Arial"/>
                <a:sym typeface="Arial"/>
              </a:rPr>
              <a:t>degrees of freedom</a:t>
            </a:r>
            <a:r>
              <a:rPr lang="en" sz="1100" b="0" i="0" u="none" strike="noStrike" cap="none">
                <a:solidFill>
                  <a:schemeClr val="dk1"/>
                </a:solidFill>
                <a:latin typeface="Arial"/>
                <a:ea typeface="Arial"/>
                <a:cs typeface="Arial"/>
                <a:sym typeface="Arial"/>
              </a:rPr>
              <a:t>). The T-distribution approximates the sampling distribution, accounting for the error of using sample std 𝒔 instead of 𝝈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T_n is “fatter” than Gaussian</a:t>
            </a:r>
            <a:endParaRPr sz="1100" b="0" i="0" u="none" strike="noStrike" cap="none">
              <a:solidFill>
                <a:schemeClr val="dk1"/>
              </a:solidFill>
              <a:latin typeface="Arial"/>
              <a:ea typeface="Arial"/>
              <a:cs typeface="Arial"/>
              <a:sym typeface="Arial"/>
            </a:endParaRPr>
          </a:p>
          <a:p>
            <a:pPr marL="914400" marR="0" lvl="1"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Lower kurtosis</a:t>
            </a:r>
            <a:endParaRPr sz="1100" b="0" i="0" u="none" strike="noStrike" cap="none">
              <a:solidFill>
                <a:schemeClr val="dk1"/>
              </a:solidFill>
              <a:latin typeface="Arial"/>
              <a:ea typeface="Arial"/>
              <a:cs typeface="Arial"/>
              <a:sym typeface="Arial"/>
            </a:endParaRPr>
          </a:p>
          <a:p>
            <a:pPr marL="914400" marR="0" lvl="1"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More extreme values</a:t>
            </a: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higher the n, the closer to Gaussian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050"/>
              <a:buFont typeface="Arial"/>
              <a:buNone/>
            </a:pPr>
            <a:r>
              <a:rPr lang="en" sz="1050" b="1" i="0" u="none" strike="noStrike" cap="none">
                <a:solidFill>
                  <a:schemeClr val="dk1"/>
                </a:solidFill>
                <a:latin typeface="Arial"/>
                <a:ea typeface="Arial"/>
                <a:cs typeface="Arial"/>
                <a:sym typeface="Arial"/>
              </a:rPr>
              <a:t>Take-away:</a:t>
            </a:r>
            <a:endParaRPr sz="1050" b="1"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When we don’t know the population std 𝝈 or when 𝒏&lt;30, we use instead the sample std 𝒔 and query the T-distribution 𝒏-1</a:t>
            </a:r>
            <a:endParaRPr sz="1050" b="0" i="0" u="none" strike="noStrike" cap="none">
              <a:solidFill>
                <a:schemeClr val="dk1"/>
              </a:solidFill>
              <a:latin typeface="Arial"/>
              <a:ea typeface="Arial"/>
              <a:cs typeface="Arial"/>
              <a:sym typeface="Arial"/>
            </a:endParaRPr>
          </a:p>
        </p:txBody>
      </p:sp>
      <p:pic>
        <p:nvPicPr>
          <p:cNvPr id="167" name="Google Shape;167;p10"/>
          <p:cNvPicPr preferRelativeResize="0"/>
          <p:nvPr/>
        </p:nvPicPr>
        <p:blipFill rotWithShape="1">
          <a:blip r:embed="rId5">
            <a:alphaModFix/>
          </a:blip>
          <a:srcRect/>
          <a:stretch/>
        </p:blipFill>
        <p:spPr>
          <a:xfrm>
            <a:off x="4745688" y="2303875"/>
            <a:ext cx="2543336" cy="1460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872</Words>
  <Application>Microsoft Macintosh PowerPoint</Application>
  <PresentationFormat>On-screen Show (16:9)</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Courier New</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2</cp:revision>
  <dcterms:modified xsi:type="dcterms:W3CDTF">2024-05-20T20:14:43Z</dcterms:modified>
</cp:coreProperties>
</file>