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2248" y="768522"/>
            <a:ext cx="5357495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04A8C4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04A8C4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81" cy="514348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863" y="0"/>
            <a:ext cx="9089117" cy="50959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2248" y="768522"/>
            <a:ext cx="6906259" cy="390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098" y="1323473"/>
            <a:ext cx="7322820" cy="1150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04A8C4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Relationship Id="rId3" Type="http://schemas.openxmlformats.org/officeDocument/2006/relationships/image" Target="../media/image33.jp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jp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9.jp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63583" y="314399"/>
            <a:ext cx="677998" cy="677998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629323" y="458544"/>
            <a:ext cx="10998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90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r>
              <a:rPr dirty="0" sz="1000" spc="-8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000" spc="-105">
                <a:solidFill>
                  <a:srgbClr val="FFFFFF"/>
                </a:solidFill>
                <a:latin typeface="Arial Black"/>
                <a:cs typeface="Arial Black"/>
              </a:rPr>
              <a:t>ANALYTICS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9323" y="1658427"/>
            <a:ext cx="6642734" cy="1318260"/>
          </a:xfrm>
          <a:prstGeom prst="rect"/>
        </p:spPr>
        <p:txBody>
          <a:bodyPr wrap="square" lIns="0" tIns="2108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dirty="0" sz="4000" spc="-215">
                <a:solidFill>
                  <a:srgbClr val="FFFFFF"/>
                </a:solidFill>
              </a:rPr>
              <a:t>Exploratory</a:t>
            </a:r>
            <a:r>
              <a:rPr dirty="0" sz="4000" spc="-330">
                <a:solidFill>
                  <a:srgbClr val="FFFFFF"/>
                </a:solidFill>
              </a:rPr>
              <a:t> </a:t>
            </a:r>
            <a:r>
              <a:rPr dirty="0" sz="4000" spc="-110">
                <a:solidFill>
                  <a:srgbClr val="FFFFFF"/>
                </a:solidFill>
              </a:rPr>
              <a:t>Data</a:t>
            </a:r>
            <a:r>
              <a:rPr dirty="0" sz="4000" spc="-325">
                <a:solidFill>
                  <a:srgbClr val="FFFFFF"/>
                </a:solidFill>
              </a:rPr>
              <a:t> </a:t>
            </a:r>
            <a:r>
              <a:rPr dirty="0" sz="4000" spc="-145">
                <a:solidFill>
                  <a:srgbClr val="FFFFFF"/>
                </a:solidFill>
              </a:rPr>
              <a:t>Afialysis</a:t>
            </a:r>
            <a:endParaRPr sz="4000"/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Descriptive</a:t>
            </a:r>
            <a:r>
              <a:rPr dirty="0" sz="24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Statistics</a:t>
            </a:r>
            <a:r>
              <a:rPr dirty="0" sz="24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7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dirty="0" sz="24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Outliers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00449" y="271578"/>
            <a:ext cx="1160145" cy="469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595"/>
              </a:lnSpc>
            </a:pPr>
            <a:r>
              <a:rPr dirty="0" sz="3150" spc="-20">
                <a:solidFill>
                  <a:srgbClr val="3F3F3F"/>
                </a:solidFill>
                <a:latin typeface="Bookman Uralic"/>
                <a:cs typeface="Bookman Uralic"/>
              </a:rPr>
              <a:t>Hypot</a:t>
            </a:r>
            <a:endParaRPr sz="3150">
              <a:latin typeface="Bookman Uralic"/>
              <a:cs typeface="Bookman Ural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7813" y="235633"/>
            <a:ext cx="4928870" cy="50545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50">
                <a:solidFill>
                  <a:srgbClr val="3F3F3F"/>
                </a:solidFill>
                <a:latin typeface="Bookman Uralic"/>
                <a:cs typeface="Bookman Uralic"/>
              </a:rPr>
              <a:t>hesis</a:t>
            </a:r>
            <a:r>
              <a:rPr dirty="0" sz="3150" spc="-60">
                <a:solidFill>
                  <a:srgbClr val="3F3F3F"/>
                </a:solidFill>
                <a:latin typeface="Bookman Uralic"/>
                <a:cs typeface="Bookman Uralic"/>
              </a:rPr>
              <a:t> </a:t>
            </a:r>
            <a:r>
              <a:rPr dirty="0" sz="3150">
                <a:solidFill>
                  <a:srgbClr val="3F3F3F"/>
                </a:solidFill>
                <a:latin typeface="Bookman Uralic"/>
                <a:cs typeface="Bookman Uralic"/>
              </a:rPr>
              <a:t>testing</a:t>
            </a:r>
            <a:r>
              <a:rPr dirty="0" sz="3150" spc="-55">
                <a:solidFill>
                  <a:srgbClr val="3F3F3F"/>
                </a:solidFill>
                <a:latin typeface="Bookman Uralic"/>
                <a:cs typeface="Bookman Uralic"/>
              </a:rPr>
              <a:t> </a:t>
            </a:r>
            <a:r>
              <a:rPr dirty="0" sz="3150">
                <a:solidFill>
                  <a:srgbClr val="3F3F3F"/>
                </a:solidFill>
                <a:latin typeface="Bookman Uralic"/>
                <a:cs typeface="Bookman Uralic"/>
              </a:rPr>
              <a:t>and</a:t>
            </a:r>
            <a:r>
              <a:rPr dirty="0" sz="3150" spc="-55">
                <a:solidFill>
                  <a:srgbClr val="3F3F3F"/>
                </a:solidFill>
                <a:latin typeface="Bookman Uralic"/>
                <a:cs typeface="Bookman Uralic"/>
              </a:rPr>
              <a:t> </a:t>
            </a:r>
            <a:r>
              <a:rPr dirty="0" sz="3150" spc="-10">
                <a:solidFill>
                  <a:srgbClr val="3F3F3F"/>
                </a:solidFill>
                <a:latin typeface="Bookman Uralic"/>
                <a:cs typeface="Bookman Uralic"/>
              </a:rPr>
              <a:t>p-value</a:t>
            </a:r>
            <a:endParaRPr sz="3150">
              <a:latin typeface="Bookman Uralic"/>
              <a:cs typeface="Bookman Uralic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10032" y="1674269"/>
            <a:ext cx="7559040" cy="2388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b="1" i="1">
                <a:solidFill>
                  <a:srgbClr val="282828"/>
                </a:solidFill>
                <a:latin typeface="Arial"/>
                <a:cs typeface="Arial"/>
              </a:rPr>
              <a:t>Hypothesis</a:t>
            </a:r>
            <a:r>
              <a:rPr dirty="0" sz="1200" spc="-30" b="1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b="1" i="1">
                <a:solidFill>
                  <a:srgbClr val="282828"/>
                </a:solidFill>
                <a:latin typeface="Arial"/>
                <a:cs typeface="Arial"/>
              </a:rPr>
              <a:t>testing</a:t>
            </a:r>
            <a:r>
              <a:rPr dirty="0" sz="1200" spc="-20" b="1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82828"/>
                </a:solidFill>
                <a:latin typeface="Arial"/>
                <a:cs typeface="Arial"/>
              </a:rPr>
              <a:t>is</a:t>
            </a:r>
            <a:r>
              <a:rPr dirty="0" sz="1200" spc="-30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dirty="0" sz="1200" spc="-25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82828"/>
                </a:solidFill>
                <a:latin typeface="Arial"/>
                <a:cs typeface="Arial"/>
              </a:rPr>
              <a:t>statistical</a:t>
            </a:r>
            <a:r>
              <a:rPr dirty="0" sz="1200" spc="-30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82828"/>
                </a:solidFill>
                <a:latin typeface="Arial"/>
                <a:cs typeface="Arial"/>
              </a:rPr>
              <a:t>method</a:t>
            </a:r>
            <a:r>
              <a:rPr dirty="0" sz="1200" spc="-30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82828"/>
                </a:solidFill>
                <a:latin typeface="Arial"/>
                <a:cs typeface="Arial"/>
              </a:rPr>
              <a:t>which</a:t>
            </a:r>
            <a:r>
              <a:rPr dirty="0" sz="1200" spc="-25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82828"/>
                </a:solidFill>
                <a:latin typeface="Arial"/>
                <a:cs typeface="Arial"/>
              </a:rPr>
              <a:t>is</a:t>
            </a:r>
            <a:r>
              <a:rPr dirty="0" sz="1200" spc="-30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82828"/>
                </a:solidFill>
                <a:latin typeface="Arial"/>
                <a:cs typeface="Arial"/>
              </a:rPr>
              <a:t>used</a:t>
            </a:r>
            <a:r>
              <a:rPr dirty="0" sz="1200" spc="-30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82828"/>
                </a:solidFill>
                <a:latin typeface="Arial"/>
                <a:cs typeface="Arial"/>
              </a:rPr>
              <a:t>to</a:t>
            </a:r>
            <a:r>
              <a:rPr dirty="0" sz="1200" spc="-30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82828"/>
                </a:solidFill>
                <a:latin typeface="Arial"/>
                <a:cs typeface="Arial"/>
              </a:rPr>
              <a:t>make</a:t>
            </a:r>
            <a:r>
              <a:rPr dirty="0" sz="1200" spc="-25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82828"/>
                </a:solidFill>
                <a:latin typeface="Arial"/>
                <a:cs typeface="Arial"/>
              </a:rPr>
              <a:t>decision</a:t>
            </a:r>
            <a:r>
              <a:rPr dirty="0" sz="1200" spc="-30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82828"/>
                </a:solidFill>
                <a:latin typeface="Arial"/>
                <a:cs typeface="Arial"/>
              </a:rPr>
              <a:t>about</a:t>
            </a:r>
            <a:r>
              <a:rPr dirty="0" sz="1200" spc="-30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82828"/>
                </a:solidFill>
                <a:latin typeface="Arial"/>
                <a:cs typeface="Arial"/>
              </a:rPr>
              <a:t>entire</a:t>
            </a:r>
            <a:r>
              <a:rPr dirty="0" sz="1200" spc="-25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82828"/>
                </a:solidFill>
                <a:latin typeface="Arial"/>
                <a:cs typeface="Arial"/>
              </a:rPr>
              <a:t>population,</a:t>
            </a:r>
            <a:r>
              <a:rPr dirty="0" sz="1200" spc="-30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82828"/>
                </a:solidFill>
                <a:latin typeface="Arial"/>
                <a:cs typeface="Arial"/>
              </a:rPr>
              <a:t>with</a:t>
            </a:r>
            <a:r>
              <a:rPr dirty="0" sz="1200" spc="-30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82828"/>
                </a:solidFill>
                <a:latin typeface="Arial"/>
                <a:cs typeface="Arial"/>
              </a:rPr>
              <a:t>the</a:t>
            </a:r>
            <a:r>
              <a:rPr dirty="0" sz="1200" spc="-25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spc="-20" i="1">
                <a:solidFill>
                  <a:srgbClr val="282828"/>
                </a:solidFill>
                <a:latin typeface="Arial"/>
                <a:cs typeface="Arial"/>
              </a:rPr>
              <a:t>help</a:t>
            </a:r>
            <a:r>
              <a:rPr dirty="0" sz="1200" spc="-20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82828"/>
                </a:solidFill>
                <a:latin typeface="Arial"/>
                <a:cs typeface="Arial"/>
              </a:rPr>
              <a:t>of</a:t>
            </a:r>
            <a:r>
              <a:rPr dirty="0" sz="1200" spc="-25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82828"/>
                </a:solidFill>
                <a:latin typeface="Arial"/>
                <a:cs typeface="Arial"/>
              </a:rPr>
              <a:t>only</a:t>
            </a:r>
            <a:r>
              <a:rPr dirty="0" sz="1200" spc="-25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82828"/>
                </a:solidFill>
                <a:latin typeface="Arial"/>
                <a:cs typeface="Arial"/>
              </a:rPr>
              <a:t>sample</a:t>
            </a:r>
            <a:r>
              <a:rPr dirty="0" sz="1200" spc="-25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82828"/>
                </a:solidFill>
                <a:latin typeface="Arial"/>
                <a:cs typeface="Arial"/>
              </a:rPr>
              <a:t>data.</a:t>
            </a:r>
            <a:r>
              <a:rPr dirty="0" sz="1200" spc="-20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82828"/>
                </a:solidFill>
                <a:latin typeface="Arial"/>
                <a:cs typeface="Arial"/>
              </a:rPr>
              <a:t>We</a:t>
            </a:r>
            <a:r>
              <a:rPr dirty="0" sz="1200" spc="-25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82828"/>
                </a:solidFill>
                <a:latin typeface="Arial"/>
                <a:cs typeface="Arial"/>
              </a:rPr>
              <a:t>will</a:t>
            </a:r>
            <a:r>
              <a:rPr dirty="0" sz="1200" spc="-25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82828"/>
                </a:solidFill>
                <a:latin typeface="Arial"/>
                <a:cs typeface="Arial"/>
              </a:rPr>
              <a:t>have</a:t>
            </a:r>
            <a:r>
              <a:rPr dirty="0" sz="1200" spc="-25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82828"/>
                </a:solidFill>
                <a:latin typeface="Arial"/>
                <a:cs typeface="Arial"/>
              </a:rPr>
              <a:t>two</a:t>
            </a:r>
            <a:r>
              <a:rPr dirty="0" sz="1200" spc="-20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82828"/>
                </a:solidFill>
                <a:latin typeface="Arial"/>
                <a:cs typeface="Arial"/>
              </a:rPr>
              <a:t>competing</a:t>
            </a:r>
            <a:r>
              <a:rPr dirty="0" sz="1200" spc="-5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and</a:t>
            </a:r>
            <a:r>
              <a:rPr dirty="0" sz="12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spc="-10" i="1">
                <a:solidFill>
                  <a:srgbClr val="282828"/>
                </a:solidFill>
                <a:latin typeface="Arial"/>
                <a:cs typeface="Arial"/>
              </a:rPr>
              <a:t>non-</a:t>
            </a:r>
            <a:r>
              <a:rPr dirty="0" sz="1200" i="1">
                <a:solidFill>
                  <a:srgbClr val="282828"/>
                </a:solidFill>
                <a:latin typeface="Arial"/>
                <a:cs typeface="Arial"/>
              </a:rPr>
              <a:t>overlapping</a:t>
            </a:r>
            <a:r>
              <a:rPr dirty="0" sz="1200" spc="-25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spc="-10" i="1">
                <a:solidFill>
                  <a:srgbClr val="282828"/>
                </a:solidFill>
                <a:latin typeface="Arial"/>
                <a:cs typeface="Arial"/>
              </a:rPr>
              <a:t>hypothesis:</a:t>
            </a:r>
            <a:endParaRPr sz="1200">
              <a:latin typeface="Arial"/>
              <a:cs typeface="Arial"/>
            </a:endParaRPr>
          </a:p>
          <a:p>
            <a:pPr marL="88265" indent="-62230">
              <a:lnSpc>
                <a:spcPct val="100000"/>
              </a:lnSpc>
              <a:buSzPct val="91666"/>
              <a:buChar char="•"/>
              <a:tabLst>
                <a:tab pos="88265" algn="l"/>
              </a:tabLst>
            </a:pPr>
            <a:r>
              <a:rPr dirty="0" sz="1200" b="1" i="1">
                <a:solidFill>
                  <a:srgbClr val="282828"/>
                </a:solidFill>
                <a:latin typeface="Arial"/>
                <a:cs typeface="Arial"/>
              </a:rPr>
              <a:t>Null</a:t>
            </a:r>
            <a:r>
              <a:rPr dirty="0" sz="1200" spc="-50" b="1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b="1" i="1">
                <a:solidFill>
                  <a:srgbClr val="282828"/>
                </a:solidFill>
                <a:latin typeface="Arial"/>
                <a:cs typeface="Arial"/>
              </a:rPr>
              <a:t>Hypothesis</a:t>
            </a:r>
            <a:r>
              <a:rPr dirty="0" sz="1200" spc="-45" b="1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spc="-20" b="1" i="1">
                <a:solidFill>
                  <a:srgbClr val="282828"/>
                </a:solidFill>
                <a:latin typeface="Arial"/>
                <a:cs typeface="Arial"/>
              </a:rPr>
              <a:t>(H</a:t>
            </a:r>
            <a:r>
              <a:rPr dirty="0" sz="1200" spc="-20" b="1" i="1">
                <a:solidFill>
                  <a:srgbClr val="282828"/>
                </a:solidFill>
                <a:latin typeface="Arimo"/>
                <a:cs typeface="Arimo"/>
              </a:rPr>
              <a:t>₀</a:t>
            </a:r>
            <a:r>
              <a:rPr dirty="0" sz="1200" spc="-20" b="1" i="1">
                <a:solidFill>
                  <a:srgbClr val="282828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88265" indent="-62230">
              <a:lnSpc>
                <a:spcPct val="100000"/>
              </a:lnSpc>
              <a:buSzPct val="91666"/>
              <a:buChar char="•"/>
              <a:tabLst>
                <a:tab pos="88265" algn="l"/>
              </a:tabLst>
            </a:pPr>
            <a:r>
              <a:rPr dirty="0" sz="1200" b="1" i="1">
                <a:solidFill>
                  <a:srgbClr val="282828"/>
                </a:solidFill>
                <a:latin typeface="Arial"/>
                <a:cs typeface="Arial"/>
              </a:rPr>
              <a:t>Alternative</a:t>
            </a:r>
            <a:r>
              <a:rPr dirty="0" sz="1200" spc="-25" b="1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b="1" i="1">
                <a:solidFill>
                  <a:srgbClr val="282828"/>
                </a:solidFill>
                <a:latin typeface="Arial"/>
                <a:cs typeface="Arial"/>
              </a:rPr>
              <a:t>Hypothesis</a:t>
            </a:r>
            <a:r>
              <a:rPr dirty="0" sz="1200" spc="-20" b="1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b="1" i="1">
                <a:solidFill>
                  <a:srgbClr val="282828"/>
                </a:solidFill>
                <a:latin typeface="Arial"/>
                <a:cs typeface="Arial"/>
              </a:rPr>
              <a:t>(H</a:t>
            </a:r>
            <a:r>
              <a:rPr dirty="0" sz="1200" b="1" i="1">
                <a:solidFill>
                  <a:srgbClr val="282828"/>
                </a:solidFill>
                <a:latin typeface="Arimo"/>
                <a:cs typeface="Arimo"/>
              </a:rPr>
              <a:t>₁</a:t>
            </a:r>
            <a:r>
              <a:rPr dirty="0" sz="1200" spc="-25" b="1" i="1">
                <a:solidFill>
                  <a:srgbClr val="282828"/>
                </a:solidFill>
                <a:latin typeface="Arimo"/>
                <a:cs typeface="Arimo"/>
              </a:rPr>
              <a:t> </a:t>
            </a:r>
            <a:r>
              <a:rPr dirty="0" sz="1200" b="1" i="1">
                <a:solidFill>
                  <a:srgbClr val="282828"/>
                </a:solidFill>
                <a:latin typeface="Arial"/>
                <a:cs typeface="Arial"/>
              </a:rPr>
              <a:t>or</a:t>
            </a:r>
            <a:r>
              <a:rPr dirty="0" sz="1200" spc="-20" b="1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b="1" i="1">
                <a:solidFill>
                  <a:srgbClr val="282828"/>
                </a:solidFill>
                <a:latin typeface="Arial"/>
                <a:cs typeface="Arial"/>
              </a:rPr>
              <a:t>Ha):</a:t>
            </a:r>
            <a:r>
              <a:rPr dirty="0" sz="1200" spc="-20" b="1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This</a:t>
            </a:r>
            <a:r>
              <a:rPr dirty="0" sz="12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is</a:t>
            </a:r>
            <a:r>
              <a:rPr dirty="0" sz="1200" spc="-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the</a:t>
            </a:r>
            <a:r>
              <a:rPr dirty="0" sz="12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argument</a:t>
            </a:r>
            <a:r>
              <a:rPr dirty="0" sz="1200" spc="-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which</a:t>
            </a:r>
            <a:r>
              <a:rPr dirty="0" sz="12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we</a:t>
            </a:r>
            <a:r>
              <a:rPr dirty="0" sz="1200" spc="-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would</a:t>
            </a:r>
            <a:r>
              <a:rPr dirty="0" sz="12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like</a:t>
            </a:r>
            <a:r>
              <a:rPr dirty="0" sz="1200" spc="-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to</a:t>
            </a:r>
            <a:r>
              <a:rPr dirty="0" sz="12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prove</a:t>
            </a:r>
            <a:r>
              <a:rPr dirty="0" sz="1200" spc="-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to</a:t>
            </a:r>
            <a:r>
              <a:rPr dirty="0" sz="12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be</a:t>
            </a:r>
            <a:r>
              <a:rPr dirty="0" sz="1200" spc="-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82828"/>
                </a:solidFill>
                <a:latin typeface="Arial"/>
                <a:cs typeface="Arial"/>
              </a:rPr>
              <a:t>true.</a:t>
            </a:r>
            <a:endParaRPr sz="12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dirty="0" sz="1200" b="1">
                <a:solidFill>
                  <a:srgbClr val="282828"/>
                </a:solidFill>
                <a:latin typeface="Arial"/>
                <a:cs typeface="Arial"/>
              </a:rPr>
              <a:t>This</a:t>
            </a:r>
            <a:r>
              <a:rPr dirty="0" sz="1200" spc="-20" b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82828"/>
                </a:solidFill>
                <a:latin typeface="Arial"/>
                <a:cs typeface="Arial"/>
              </a:rPr>
              <a:t>means</a:t>
            </a:r>
            <a:r>
              <a:rPr dirty="0" sz="1200" spc="-20" b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82828"/>
                </a:solidFill>
                <a:latin typeface="Arial"/>
                <a:cs typeface="Arial"/>
              </a:rPr>
              <a:t>we</a:t>
            </a:r>
            <a:r>
              <a:rPr dirty="0" sz="1200" spc="-20" b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82828"/>
                </a:solidFill>
                <a:latin typeface="Arial"/>
                <a:cs typeface="Arial"/>
              </a:rPr>
              <a:t>want</a:t>
            </a:r>
            <a:r>
              <a:rPr dirty="0" sz="1200" spc="-20" b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82828"/>
                </a:solidFill>
                <a:latin typeface="Arial"/>
                <a:cs typeface="Arial"/>
              </a:rPr>
              <a:t>to</a:t>
            </a:r>
            <a:r>
              <a:rPr dirty="0" sz="1200" spc="-20" b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82828"/>
                </a:solidFill>
                <a:latin typeface="Arial"/>
                <a:cs typeface="Arial"/>
              </a:rPr>
              <a:t>reject</a:t>
            </a:r>
            <a:r>
              <a:rPr dirty="0" sz="1200" spc="-20" b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82828"/>
                </a:solidFill>
                <a:latin typeface="Arial"/>
                <a:cs typeface="Arial"/>
              </a:rPr>
              <a:t>H0,</a:t>
            </a:r>
            <a:r>
              <a:rPr dirty="0" sz="1200" spc="-20" b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82828"/>
                </a:solidFill>
                <a:latin typeface="Arial"/>
                <a:cs typeface="Arial"/>
              </a:rPr>
              <a:t>to</a:t>
            </a:r>
            <a:r>
              <a:rPr dirty="0" sz="1200" spc="-20" b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82828"/>
                </a:solidFill>
                <a:latin typeface="Arial"/>
                <a:cs typeface="Arial"/>
              </a:rPr>
              <a:t>accept</a:t>
            </a:r>
            <a:r>
              <a:rPr dirty="0" sz="1200" spc="-20" b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spc="-25" b="1">
                <a:solidFill>
                  <a:srgbClr val="282828"/>
                </a:solidFill>
                <a:latin typeface="Arial"/>
                <a:cs typeface="Arial"/>
              </a:rPr>
              <a:t>Ha.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 b="1" i="1">
                <a:solidFill>
                  <a:srgbClr val="282828"/>
                </a:solidFill>
                <a:latin typeface="Arial"/>
                <a:cs typeface="Arial"/>
              </a:rPr>
              <a:t>The</a:t>
            </a:r>
            <a:r>
              <a:rPr dirty="0" sz="1200" spc="-20" b="1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spc="-10" b="1" i="1">
                <a:solidFill>
                  <a:srgbClr val="282828"/>
                </a:solidFill>
                <a:latin typeface="Arial"/>
                <a:cs typeface="Arial"/>
              </a:rPr>
              <a:t>significance</a:t>
            </a:r>
            <a:r>
              <a:rPr dirty="0" sz="1200" spc="-15" b="1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b="1" i="1">
                <a:solidFill>
                  <a:srgbClr val="282828"/>
                </a:solidFill>
                <a:latin typeface="Arial"/>
                <a:cs typeface="Arial"/>
              </a:rPr>
              <a:t>level</a:t>
            </a:r>
            <a:r>
              <a:rPr dirty="0" sz="1200" spc="-15" b="1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b="1" i="1">
                <a:solidFill>
                  <a:srgbClr val="282828"/>
                </a:solidFill>
                <a:latin typeface="Arial"/>
                <a:cs typeface="Arial"/>
              </a:rPr>
              <a:t>is</a:t>
            </a:r>
            <a:r>
              <a:rPr dirty="0" sz="1200" spc="-20" b="1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b="1" i="1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dirty="0" sz="1200" spc="-15" b="1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spc="-10" b="1" i="1">
                <a:solidFill>
                  <a:srgbClr val="282828"/>
                </a:solidFill>
                <a:latin typeface="Arial"/>
                <a:cs typeface="Arial"/>
              </a:rPr>
              <a:t>probability</a:t>
            </a:r>
            <a:r>
              <a:rPr dirty="0" sz="1200" spc="-5" b="1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of</a:t>
            </a:r>
            <a:r>
              <a:rPr dirty="0" sz="12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rejecting</a:t>
            </a:r>
            <a:r>
              <a:rPr dirty="0" sz="12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the</a:t>
            </a:r>
            <a:r>
              <a:rPr dirty="0" sz="12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null</a:t>
            </a:r>
            <a:r>
              <a:rPr dirty="0" sz="12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hypothesis</a:t>
            </a:r>
            <a:r>
              <a:rPr dirty="0" sz="12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when</a:t>
            </a:r>
            <a:r>
              <a:rPr dirty="0" sz="12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it</a:t>
            </a:r>
            <a:r>
              <a:rPr dirty="0" sz="12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is</a:t>
            </a:r>
            <a:r>
              <a:rPr dirty="0" sz="12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actually</a:t>
            </a:r>
            <a:r>
              <a:rPr dirty="0" sz="12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true.</a:t>
            </a:r>
            <a:r>
              <a:rPr dirty="0" sz="12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It</a:t>
            </a:r>
            <a:r>
              <a:rPr dirty="0" sz="12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is</a:t>
            </a:r>
            <a:r>
              <a:rPr dirty="0" sz="12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denoted</a:t>
            </a:r>
            <a:r>
              <a:rPr dirty="0" sz="12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82828"/>
                </a:solidFill>
                <a:latin typeface="Arial"/>
                <a:cs typeface="Arial"/>
              </a:rPr>
              <a:t>by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282828"/>
                </a:solidFill>
                <a:latin typeface="Arial"/>
                <a:cs typeface="Arial"/>
              </a:rPr>
              <a:t>alpha(α)</a:t>
            </a:r>
            <a:r>
              <a:rPr dirty="0" sz="1200" spc="-15" b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and</a:t>
            </a:r>
            <a:r>
              <a:rPr dirty="0" sz="12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usually</a:t>
            </a:r>
            <a:r>
              <a:rPr dirty="0" sz="12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is</a:t>
            </a:r>
            <a:r>
              <a:rPr dirty="0" sz="12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282828"/>
                </a:solidFill>
                <a:latin typeface="Arial"/>
                <a:cs typeface="Arial"/>
              </a:rPr>
              <a:t>0.05.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Arial"/>
              <a:cs typeface="Arial"/>
            </a:endParaRPr>
          </a:p>
          <a:p>
            <a:pPr marL="12700" marR="116205">
              <a:lnSpc>
                <a:spcPct val="100000"/>
              </a:lnSpc>
            </a:pPr>
            <a:r>
              <a:rPr dirty="0" sz="1200" spc="-50" i="1">
                <a:solidFill>
                  <a:srgbClr val="282828"/>
                </a:solidFill>
                <a:latin typeface="Arial"/>
                <a:cs typeface="Arial"/>
              </a:rPr>
              <a:t>To</a:t>
            </a:r>
            <a:r>
              <a:rPr dirty="0" sz="1200" spc="-20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82828"/>
                </a:solidFill>
                <a:latin typeface="Arial"/>
                <a:cs typeface="Arial"/>
              </a:rPr>
              <a:t>make</a:t>
            </a:r>
            <a:r>
              <a:rPr dirty="0" sz="1200" spc="-15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82828"/>
                </a:solidFill>
                <a:latin typeface="Arial"/>
                <a:cs typeface="Arial"/>
              </a:rPr>
              <a:t>this</a:t>
            </a:r>
            <a:r>
              <a:rPr dirty="0" sz="1200" spc="-15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82828"/>
                </a:solidFill>
                <a:latin typeface="Arial"/>
                <a:cs typeface="Arial"/>
              </a:rPr>
              <a:t>decision,</a:t>
            </a:r>
            <a:r>
              <a:rPr dirty="0" sz="1200" spc="-15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82828"/>
                </a:solidFill>
                <a:latin typeface="Arial"/>
                <a:cs typeface="Arial"/>
              </a:rPr>
              <a:t>we</a:t>
            </a:r>
            <a:r>
              <a:rPr dirty="0" sz="1200" spc="-15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82828"/>
                </a:solidFill>
                <a:latin typeface="Arial"/>
                <a:cs typeface="Arial"/>
              </a:rPr>
              <a:t>come</a:t>
            </a:r>
            <a:r>
              <a:rPr dirty="0" sz="1200" spc="-15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82828"/>
                </a:solidFill>
                <a:latin typeface="Arial"/>
                <a:cs typeface="Arial"/>
              </a:rPr>
              <a:t>up</a:t>
            </a:r>
            <a:r>
              <a:rPr dirty="0" sz="1200" spc="-15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82828"/>
                </a:solidFill>
                <a:latin typeface="Arial"/>
                <a:cs typeface="Arial"/>
              </a:rPr>
              <a:t>with</a:t>
            </a:r>
            <a:r>
              <a:rPr dirty="0" sz="1200" spc="-20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dirty="0" sz="1200" spc="-15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82828"/>
                </a:solidFill>
                <a:latin typeface="Arial"/>
                <a:cs typeface="Arial"/>
              </a:rPr>
              <a:t>value</a:t>
            </a:r>
            <a:r>
              <a:rPr dirty="0" sz="1200" spc="-15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82828"/>
                </a:solidFill>
                <a:latin typeface="Arial"/>
                <a:cs typeface="Arial"/>
              </a:rPr>
              <a:t>called</a:t>
            </a:r>
            <a:r>
              <a:rPr dirty="0" sz="1200" spc="-15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82828"/>
                </a:solidFill>
                <a:latin typeface="Arial"/>
                <a:cs typeface="Arial"/>
              </a:rPr>
              <a:t>as</a:t>
            </a:r>
            <a:r>
              <a:rPr dirty="0" sz="1200" spc="15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spc="-10" b="1" i="1">
                <a:solidFill>
                  <a:srgbClr val="282828"/>
                </a:solidFill>
                <a:latin typeface="Arial"/>
                <a:cs typeface="Arial"/>
              </a:rPr>
              <a:t>p-</a:t>
            </a:r>
            <a:r>
              <a:rPr dirty="0" sz="1200" b="1" i="1">
                <a:solidFill>
                  <a:srgbClr val="282828"/>
                </a:solidFill>
                <a:latin typeface="Arial"/>
                <a:cs typeface="Arial"/>
              </a:rPr>
              <a:t>value</a:t>
            </a:r>
            <a:r>
              <a:rPr dirty="0" sz="1200" i="1">
                <a:solidFill>
                  <a:srgbClr val="282828"/>
                </a:solidFill>
                <a:latin typeface="Arial"/>
                <a:cs typeface="Arial"/>
              </a:rPr>
              <a:t>…</a:t>
            </a:r>
            <a:r>
              <a:rPr dirty="0" sz="1200" spc="-10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b="1" i="1">
                <a:solidFill>
                  <a:srgbClr val="282828"/>
                </a:solidFill>
                <a:latin typeface="Arial"/>
                <a:cs typeface="Arial"/>
              </a:rPr>
              <a:t>the</a:t>
            </a:r>
            <a:r>
              <a:rPr dirty="0" sz="1200" spc="-20" b="1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spc="-10" b="1" i="1">
                <a:solidFill>
                  <a:srgbClr val="282828"/>
                </a:solidFill>
                <a:latin typeface="Arial"/>
                <a:cs typeface="Arial"/>
              </a:rPr>
              <a:t>p-</a:t>
            </a:r>
            <a:r>
              <a:rPr dirty="0" sz="1200" b="1" i="1">
                <a:solidFill>
                  <a:srgbClr val="282828"/>
                </a:solidFill>
                <a:latin typeface="Arial"/>
                <a:cs typeface="Arial"/>
              </a:rPr>
              <a:t>value</a:t>
            </a:r>
            <a:r>
              <a:rPr dirty="0" sz="1200" spc="-15" b="1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b="1" i="1">
                <a:solidFill>
                  <a:srgbClr val="282828"/>
                </a:solidFill>
                <a:latin typeface="Arial"/>
                <a:cs typeface="Arial"/>
              </a:rPr>
              <a:t>is</a:t>
            </a:r>
            <a:r>
              <a:rPr dirty="0" sz="1200" spc="-15" b="1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b="1" i="1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dirty="0" sz="1200" spc="-15" b="1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spc="-10" b="1" i="1">
                <a:solidFill>
                  <a:srgbClr val="282828"/>
                </a:solidFill>
                <a:latin typeface="Arial"/>
                <a:cs typeface="Arial"/>
              </a:rPr>
              <a:t>probability</a:t>
            </a:r>
            <a:r>
              <a:rPr dirty="0" sz="1200" spc="-5" b="1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of</a:t>
            </a:r>
            <a:r>
              <a:rPr dirty="0" sz="12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82828"/>
                </a:solidFill>
                <a:latin typeface="Arial"/>
                <a:cs typeface="Arial"/>
              </a:rPr>
              <a:t>observing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the</a:t>
            </a:r>
            <a:r>
              <a:rPr dirty="0" sz="1200" spc="-3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results</a:t>
            </a:r>
            <a:r>
              <a:rPr dirty="0" sz="12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of</a:t>
            </a:r>
            <a:r>
              <a:rPr dirty="0" sz="12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the</a:t>
            </a:r>
            <a:r>
              <a:rPr dirty="0" sz="12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Null</a:t>
            </a:r>
            <a:r>
              <a:rPr dirty="0" sz="12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Hypothesis.</a:t>
            </a:r>
            <a:r>
              <a:rPr dirty="0" sz="12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So</a:t>
            </a:r>
            <a:r>
              <a:rPr dirty="0" sz="12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we</a:t>
            </a:r>
            <a:r>
              <a:rPr dirty="0" sz="12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want</a:t>
            </a:r>
            <a:r>
              <a:rPr dirty="0" sz="12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dirty="0" sz="12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very</a:t>
            </a:r>
            <a:r>
              <a:rPr dirty="0" sz="12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small</a:t>
            </a:r>
            <a:r>
              <a:rPr dirty="0" sz="12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82828"/>
                </a:solidFill>
                <a:latin typeface="Arial"/>
                <a:cs typeface="Arial"/>
              </a:rPr>
              <a:t>P-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value</a:t>
            </a:r>
            <a:r>
              <a:rPr dirty="0" sz="12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(smaller</a:t>
            </a:r>
            <a:r>
              <a:rPr dirty="0" sz="12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than</a:t>
            </a:r>
            <a:r>
              <a:rPr dirty="0" sz="1200" spc="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spc="-25" i="1">
                <a:solidFill>
                  <a:srgbClr val="282828"/>
                </a:solidFill>
                <a:latin typeface="Arial"/>
                <a:cs typeface="Arial"/>
              </a:rPr>
              <a:t>α)</a:t>
            </a:r>
            <a:r>
              <a:rPr dirty="0" sz="1200" spc="-25">
                <a:solidFill>
                  <a:srgbClr val="282828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843280">
              <a:lnSpc>
                <a:spcPct val="100000"/>
              </a:lnSpc>
              <a:spcBef>
                <a:spcPts val="1325"/>
              </a:spcBef>
            </a:pPr>
            <a:r>
              <a:rPr dirty="0" sz="1200" spc="-50" i="1">
                <a:solidFill>
                  <a:srgbClr val="282828"/>
                </a:solidFill>
                <a:latin typeface="Arial"/>
                <a:cs typeface="Arial"/>
              </a:rPr>
              <a:t>To</a:t>
            </a:r>
            <a:r>
              <a:rPr dirty="0" sz="1200" spc="-20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82828"/>
                </a:solidFill>
                <a:latin typeface="Arial"/>
                <a:cs typeface="Arial"/>
              </a:rPr>
              <a:t>use</a:t>
            </a:r>
            <a:r>
              <a:rPr dirty="0" sz="1200" spc="-20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dirty="0" sz="1200" spc="-20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spc="-10" i="1">
                <a:solidFill>
                  <a:srgbClr val="282828"/>
                </a:solidFill>
                <a:latin typeface="Arial"/>
                <a:cs typeface="Arial"/>
              </a:rPr>
              <a:t>P-</a:t>
            </a:r>
            <a:r>
              <a:rPr dirty="0" sz="1200" i="1">
                <a:solidFill>
                  <a:srgbClr val="282828"/>
                </a:solidFill>
                <a:latin typeface="Arial"/>
                <a:cs typeface="Arial"/>
              </a:rPr>
              <a:t>value</a:t>
            </a:r>
            <a:r>
              <a:rPr dirty="0" sz="1200" spc="-20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82828"/>
                </a:solidFill>
                <a:latin typeface="Arial"/>
                <a:cs typeface="Arial"/>
              </a:rPr>
              <a:t>to</a:t>
            </a:r>
            <a:r>
              <a:rPr dirty="0" sz="1200" spc="-15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82828"/>
                </a:solidFill>
                <a:latin typeface="Arial"/>
                <a:cs typeface="Arial"/>
              </a:rPr>
              <a:t>make</a:t>
            </a:r>
            <a:r>
              <a:rPr dirty="0" sz="1200" spc="-20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dirty="0" sz="1200" spc="-20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82828"/>
                </a:solidFill>
                <a:latin typeface="Arial"/>
                <a:cs typeface="Arial"/>
              </a:rPr>
              <a:t>conclusion</a:t>
            </a:r>
            <a:r>
              <a:rPr dirty="0" sz="1200" spc="-20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82828"/>
                </a:solidFill>
                <a:latin typeface="Arial"/>
                <a:cs typeface="Arial"/>
              </a:rPr>
              <a:t>in</a:t>
            </a:r>
            <a:r>
              <a:rPr dirty="0" sz="1200" spc="-20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dirty="0" sz="1200" spc="-20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82828"/>
                </a:solidFill>
                <a:latin typeface="Arial"/>
                <a:cs typeface="Arial"/>
              </a:rPr>
              <a:t>hypothesis</a:t>
            </a:r>
            <a:r>
              <a:rPr dirty="0" sz="1200" spc="-15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82828"/>
                </a:solidFill>
                <a:latin typeface="Arial"/>
                <a:cs typeface="Arial"/>
              </a:rPr>
              <a:t>test,</a:t>
            </a:r>
            <a:r>
              <a:rPr dirty="0" sz="1200" spc="-20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82828"/>
                </a:solidFill>
                <a:latin typeface="Arial"/>
                <a:cs typeface="Arial"/>
              </a:rPr>
              <a:t>compare</a:t>
            </a:r>
            <a:r>
              <a:rPr dirty="0" sz="1200" spc="-20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spc="-10" i="1">
                <a:solidFill>
                  <a:srgbClr val="282828"/>
                </a:solidFill>
                <a:latin typeface="Arial"/>
                <a:cs typeface="Arial"/>
              </a:rPr>
              <a:t>P-</a:t>
            </a:r>
            <a:r>
              <a:rPr dirty="0" sz="1200" i="1">
                <a:solidFill>
                  <a:srgbClr val="282828"/>
                </a:solidFill>
                <a:latin typeface="Arial"/>
                <a:cs typeface="Arial"/>
              </a:rPr>
              <a:t>value</a:t>
            </a:r>
            <a:r>
              <a:rPr dirty="0" sz="1200" spc="-20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82828"/>
                </a:solidFill>
                <a:latin typeface="Arial"/>
                <a:cs typeface="Arial"/>
              </a:rPr>
              <a:t>with</a:t>
            </a:r>
            <a:r>
              <a:rPr dirty="0" sz="1200" spc="-20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spc="-50" i="1">
                <a:solidFill>
                  <a:srgbClr val="282828"/>
                </a:solidFill>
                <a:latin typeface="Arial"/>
                <a:cs typeface="Arial"/>
              </a:rPr>
              <a:t>α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721" y="0"/>
            <a:ext cx="1414459" cy="795335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741087" y="4037179"/>
            <a:ext cx="19875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i="1">
                <a:solidFill>
                  <a:srgbClr val="282828"/>
                </a:solidFill>
                <a:latin typeface="Arial"/>
                <a:cs typeface="Arial"/>
              </a:rPr>
              <a:t>(0.05).</a:t>
            </a:r>
            <a:endParaRPr sz="1200">
              <a:latin typeface="Arial"/>
              <a:cs typeface="Arial"/>
            </a:endParaRPr>
          </a:p>
          <a:p>
            <a:pPr marL="88265" indent="-62230">
              <a:lnSpc>
                <a:spcPct val="100000"/>
              </a:lnSpc>
              <a:buSzPct val="91666"/>
              <a:buChar char="•"/>
              <a:tabLst>
                <a:tab pos="88265" algn="l"/>
              </a:tabLst>
            </a:pP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If</a:t>
            </a:r>
            <a:r>
              <a:rPr dirty="0" sz="1200" spc="-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P&lt;=</a:t>
            </a:r>
            <a:r>
              <a:rPr dirty="0" sz="12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α,</a:t>
            </a:r>
            <a:r>
              <a:rPr dirty="0" sz="1200" spc="-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then</a:t>
            </a:r>
            <a:r>
              <a:rPr dirty="0" sz="12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reject</a:t>
            </a:r>
            <a:r>
              <a:rPr dirty="0" sz="12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82828"/>
                </a:solidFill>
                <a:latin typeface="Arial"/>
                <a:cs typeface="Arial"/>
              </a:rPr>
              <a:t>H0</a:t>
            </a:r>
            <a:endParaRPr sz="1200">
              <a:latin typeface="Arial"/>
              <a:cs typeface="Arial"/>
            </a:endParaRPr>
          </a:p>
          <a:p>
            <a:pPr marL="88265" indent="-62230">
              <a:lnSpc>
                <a:spcPct val="100000"/>
              </a:lnSpc>
              <a:buSzPct val="91666"/>
              <a:buChar char="•"/>
              <a:tabLst>
                <a:tab pos="88265" algn="l"/>
              </a:tabLst>
            </a:pP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If</a:t>
            </a:r>
            <a:r>
              <a:rPr dirty="0" sz="12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P&gt;</a:t>
            </a:r>
            <a:r>
              <a:rPr dirty="0" sz="12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α,</a:t>
            </a:r>
            <a:r>
              <a:rPr dirty="0" sz="12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then</a:t>
            </a:r>
            <a:r>
              <a:rPr dirty="0" sz="12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fail</a:t>
            </a:r>
            <a:r>
              <a:rPr dirty="0" sz="12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to</a:t>
            </a:r>
            <a:r>
              <a:rPr dirty="0" sz="12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82828"/>
                </a:solidFill>
                <a:latin typeface="Arial"/>
                <a:cs typeface="Arial"/>
              </a:rPr>
              <a:t>reject</a:t>
            </a:r>
            <a:r>
              <a:rPr dirty="0" sz="12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82828"/>
                </a:solidFill>
                <a:latin typeface="Arial"/>
                <a:cs typeface="Arial"/>
              </a:rPr>
              <a:t>H0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167575" y="4097186"/>
            <a:ext cx="43364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solidFill>
                  <a:srgbClr val="00AFEF"/>
                </a:solidFill>
                <a:latin typeface="Arial"/>
                <a:cs typeface="Arial"/>
              </a:rPr>
              <a:t>If</a:t>
            </a:r>
            <a:r>
              <a:rPr dirty="0" sz="1200" spc="-20" i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00AFEF"/>
                </a:solidFill>
                <a:latin typeface="Arial"/>
                <a:cs typeface="Arial"/>
              </a:rPr>
              <a:t>p&lt;=</a:t>
            </a:r>
            <a:r>
              <a:rPr dirty="0" sz="1200" spc="-20" i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00AFEF"/>
                </a:solidFill>
                <a:latin typeface="Arial"/>
                <a:cs typeface="Arial"/>
              </a:rPr>
              <a:t>α,</a:t>
            </a:r>
            <a:r>
              <a:rPr dirty="0" sz="1200" spc="-15" i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00AFEF"/>
                </a:solidFill>
                <a:latin typeface="Arial"/>
                <a:cs typeface="Arial"/>
              </a:rPr>
              <a:t>there</a:t>
            </a:r>
            <a:r>
              <a:rPr dirty="0" sz="1200" spc="-20" i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00AFEF"/>
                </a:solidFill>
                <a:latin typeface="Arial"/>
                <a:cs typeface="Arial"/>
              </a:rPr>
              <a:t>is</a:t>
            </a:r>
            <a:r>
              <a:rPr dirty="0" sz="1200" spc="-15" i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00AFEF"/>
                </a:solidFill>
                <a:latin typeface="Arial"/>
                <a:cs typeface="Arial"/>
              </a:rPr>
              <a:t>less</a:t>
            </a:r>
            <a:r>
              <a:rPr dirty="0" sz="1200" spc="-20" i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00AFEF"/>
                </a:solidFill>
                <a:latin typeface="Arial"/>
                <a:cs typeface="Arial"/>
              </a:rPr>
              <a:t>than</a:t>
            </a:r>
            <a:r>
              <a:rPr dirty="0" sz="1200" spc="-20" i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00AFEF"/>
                </a:solidFill>
                <a:latin typeface="Arial"/>
                <a:cs typeface="Arial"/>
              </a:rPr>
              <a:t>5%</a:t>
            </a:r>
            <a:r>
              <a:rPr dirty="0" sz="1200" spc="-15" i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00AFEF"/>
                </a:solidFill>
                <a:latin typeface="Arial"/>
                <a:cs typeface="Arial"/>
              </a:rPr>
              <a:t>chance</a:t>
            </a:r>
            <a:r>
              <a:rPr dirty="0" sz="1200" spc="-20" i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00AFEF"/>
                </a:solidFill>
                <a:latin typeface="Arial"/>
                <a:cs typeface="Arial"/>
              </a:rPr>
              <a:t>that</a:t>
            </a:r>
            <a:r>
              <a:rPr dirty="0" sz="1200" spc="-15" i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00AFEF"/>
                </a:solidFill>
                <a:latin typeface="Arial"/>
                <a:cs typeface="Arial"/>
              </a:rPr>
              <a:t>the</a:t>
            </a:r>
            <a:r>
              <a:rPr dirty="0" sz="1200" spc="-20" i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00AFEF"/>
                </a:solidFill>
                <a:latin typeface="Arial"/>
                <a:cs typeface="Arial"/>
              </a:rPr>
              <a:t>data</a:t>
            </a:r>
            <a:r>
              <a:rPr dirty="0" sz="1200" spc="-20" i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00AFEF"/>
                </a:solidFill>
                <a:latin typeface="Arial"/>
                <a:cs typeface="Arial"/>
              </a:rPr>
              <a:t>being</a:t>
            </a:r>
            <a:r>
              <a:rPr dirty="0" sz="1200" spc="-15" i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z="1200" spc="-10" i="1">
                <a:solidFill>
                  <a:srgbClr val="00AFEF"/>
                </a:solidFill>
                <a:latin typeface="Arial"/>
                <a:cs typeface="Arial"/>
              </a:rPr>
              <a:t>tested</a:t>
            </a:r>
            <a:r>
              <a:rPr dirty="0" sz="1200" spc="-10" i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00AFEF"/>
                </a:solidFill>
                <a:latin typeface="Arial"/>
                <a:cs typeface="Arial"/>
              </a:rPr>
              <a:t>could</a:t>
            </a:r>
            <a:r>
              <a:rPr dirty="0" sz="1200" spc="-25" i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00AFEF"/>
                </a:solidFill>
                <a:latin typeface="Arial"/>
                <a:cs typeface="Arial"/>
              </a:rPr>
              <a:t>have</a:t>
            </a:r>
            <a:r>
              <a:rPr dirty="0" sz="1200" spc="-20" i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00AFEF"/>
                </a:solidFill>
                <a:latin typeface="Arial"/>
                <a:cs typeface="Arial"/>
              </a:rPr>
              <a:t>occurred</a:t>
            </a:r>
            <a:r>
              <a:rPr dirty="0" sz="1200" spc="-20" i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00AFEF"/>
                </a:solidFill>
                <a:latin typeface="Arial"/>
                <a:cs typeface="Arial"/>
              </a:rPr>
              <a:t>if</a:t>
            </a:r>
            <a:r>
              <a:rPr dirty="0" sz="1200" spc="-20" i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00AFEF"/>
                </a:solidFill>
                <a:latin typeface="Arial"/>
                <a:cs typeface="Arial"/>
              </a:rPr>
              <a:t>H0</a:t>
            </a:r>
            <a:r>
              <a:rPr dirty="0" sz="1200" spc="-20" i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00AFEF"/>
                </a:solidFill>
                <a:latin typeface="Arial"/>
                <a:cs typeface="Arial"/>
              </a:rPr>
              <a:t>were</a:t>
            </a:r>
            <a:r>
              <a:rPr dirty="0" sz="1200" spc="-20" i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z="1200" spc="-10" i="1">
                <a:solidFill>
                  <a:srgbClr val="00AFEF"/>
                </a:solidFill>
                <a:latin typeface="Arial"/>
                <a:cs typeface="Arial"/>
              </a:rPr>
              <a:t>true.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5"/>
              <a:t>Two</a:t>
            </a:r>
            <a:r>
              <a:rPr dirty="0" spc="-220"/>
              <a:t> </a:t>
            </a:r>
            <a:r>
              <a:rPr dirty="0" spc="-60"/>
              <a:t>Categorical</a:t>
            </a:r>
            <a:r>
              <a:rPr dirty="0" spc="-220"/>
              <a:t> </a:t>
            </a:r>
            <a:r>
              <a:rPr dirty="0" spc="-55"/>
              <a:t>or</a:t>
            </a:r>
            <a:r>
              <a:rPr dirty="0" spc="-220"/>
              <a:t> </a:t>
            </a:r>
            <a:r>
              <a:rPr dirty="0" spc="-110"/>
              <a:t>Discrete</a:t>
            </a:r>
            <a:r>
              <a:rPr dirty="0" spc="-215"/>
              <a:t> </a:t>
            </a:r>
            <a:r>
              <a:rPr dirty="0" spc="-40"/>
              <a:t>Variables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9098" y="1323473"/>
            <a:ext cx="7247255" cy="1991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04A8C4"/>
                </a:solidFill>
                <a:latin typeface="Arial Black"/>
                <a:cs typeface="Arial Black"/>
              </a:rPr>
              <a:t>Cramer’s-V</a:t>
            </a:r>
            <a:r>
              <a:rPr dirty="0" sz="1500" spc="-114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370">
                <a:solidFill>
                  <a:srgbClr val="04A8C4"/>
                </a:solidFill>
                <a:latin typeface="Arial Black"/>
                <a:cs typeface="Arial Black"/>
              </a:rPr>
              <a:t>-</a:t>
            </a:r>
            <a:r>
              <a:rPr dirty="0" sz="1500" spc="-11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80">
                <a:solidFill>
                  <a:srgbClr val="04A8C4"/>
                </a:solidFill>
                <a:latin typeface="Arial Black"/>
                <a:cs typeface="Arial Black"/>
              </a:rPr>
              <a:t>effect</a:t>
            </a:r>
            <a:r>
              <a:rPr dirty="0" sz="1500" spc="-11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20">
                <a:solidFill>
                  <a:srgbClr val="04A8C4"/>
                </a:solidFill>
                <a:latin typeface="Arial Black"/>
                <a:cs typeface="Arial Black"/>
              </a:rPr>
              <a:t>size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5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dirty="0" sz="1200" spc="70">
                <a:solidFill>
                  <a:srgbClr val="424242"/>
                </a:solidFill>
                <a:latin typeface="Arial"/>
                <a:cs typeface="Arial"/>
              </a:rPr>
              <a:t>Cramér's</a:t>
            </a:r>
            <a:r>
              <a:rPr dirty="0" sz="12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V</a:t>
            </a:r>
            <a:r>
              <a:rPr dirty="0" sz="12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dirty="0" sz="12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dirty="0" sz="12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424242"/>
                </a:solidFill>
                <a:latin typeface="Arial"/>
                <a:cs typeface="Arial"/>
              </a:rPr>
              <a:t>statistic</a:t>
            </a:r>
            <a:r>
              <a:rPr dirty="0" sz="12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used</a:t>
            </a:r>
            <a:r>
              <a:rPr dirty="0" sz="12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0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dirty="0" sz="12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424242"/>
                </a:solidFill>
                <a:latin typeface="Arial Black"/>
                <a:cs typeface="Arial Black"/>
              </a:rPr>
              <a:t>quantify</a:t>
            </a:r>
            <a:r>
              <a:rPr dirty="0" sz="1200" spc="-12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-45">
                <a:solidFill>
                  <a:srgbClr val="424242"/>
                </a:solidFill>
                <a:latin typeface="Arial Black"/>
                <a:cs typeface="Arial Black"/>
              </a:rPr>
              <a:t>the</a:t>
            </a:r>
            <a:r>
              <a:rPr dirty="0" sz="1200" spc="-12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-35">
                <a:solidFill>
                  <a:srgbClr val="424242"/>
                </a:solidFill>
                <a:latin typeface="Arial Black"/>
                <a:cs typeface="Arial Black"/>
              </a:rPr>
              <a:t>strength</a:t>
            </a:r>
            <a:r>
              <a:rPr dirty="0" sz="1200" spc="-12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-45">
                <a:solidFill>
                  <a:srgbClr val="424242"/>
                </a:solidFill>
                <a:latin typeface="Arial Black"/>
                <a:cs typeface="Arial Black"/>
              </a:rPr>
              <a:t>of</a:t>
            </a:r>
            <a:r>
              <a:rPr dirty="0" sz="1200" spc="-12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-50">
                <a:solidFill>
                  <a:srgbClr val="424242"/>
                </a:solidFill>
                <a:latin typeface="Arial Black"/>
                <a:cs typeface="Arial Black"/>
              </a:rPr>
              <a:t>association</a:t>
            </a:r>
            <a:r>
              <a:rPr dirty="0" sz="1200" spc="-12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-55">
                <a:solidFill>
                  <a:srgbClr val="424242"/>
                </a:solidFill>
                <a:latin typeface="Arial Black"/>
                <a:cs typeface="Arial Black"/>
              </a:rPr>
              <a:t>between</a:t>
            </a:r>
            <a:r>
              <a:rPr dirty="0" sz="1200" spc="-12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-75">
                <a:solidFill>
                  <a:srgbClr val="424242"/>
                </a:solidFill>
                <a:latin typeface="Arial Black"/>
                <a:cs typeface="Arial Black"/>
              </a:rPr>
              <a:t>two</a:t>
            </a:r>
            <a:r>
              <a:rPr dirty="0" sz="1200" spc="-12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-10">
                <a:solidFill>
                  <a:srgbClr val="424242"/>
                </a:solidFill>
                <a:latin typeface="Arial Black"/>
                <a:cs typeface="Arial Black"/>
              </a:rPr>
              <a:t>categorical</a:t>
            </a:r>
            <a:endParaRPr sz="1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200" spc="60">
                <a:solidFill>
                  <a:srgbClr val="424242"/>
                </a:solidFill>
                <a:latin typeface="Arial"/>
                <a:cs typeface="Arial"/>
              </a:rPr>
              <a:t>variables.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25">
                <a:solidFill>
                  <a:srgbClr val="424242"/>
                </a:solidFill>
                <a:latin typeface="Arial"/>
                <a:cs typeface="Arial"/>
              </a:rPr>
              <a:t>an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-60">
                <a:solidFill>
                  <a:srgbClr val="424242"/>
                </a:solidFill>
                <a:latin typeface="Arial Black"/>
                <a:cs typeface="Arial Black"/>
              </a:rPr>
              <a:t>effect</a:t>
            </a:r>
            <a:r>
              <a:rPr dirty="0" sz="1200" spc="-14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-65">
                <a:solidFill>
                  <a:srgbClr val="424242"/>
                </a:solidFill>
                <a:latin typeface="Arial Black"/>
                <a:cs typeface="Arial Black"/>
              </a:rPr>
              <a:t>size</a:t>
            </a:r>
            <a:r>
              <a:rPr dirty="0" sz="1200" spc="-14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-20">
                <a:solidFill>
                  <a:srgbClr val="424242"/>
                </a:solidFill>
                <a:latin typeface="Arial Black"/>
                <a:cs typeface="Arial Black"/>
              </a:rPr>
              <a:t>measurement</a:t>
            </a:r>
            <a:r>
              <a:rPr dirty="0" sz="1200" spc="-7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7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chi-</a:t>
            </a:r>
            <a:r>
              <a:rPr dirty="0" sz="1200" spc="114">
                <a:solidFill>
                  <a:srgbClr val="424242"/>
                </a:solidFill>
                <a:latin typeface="Arial"/>
                <a:cs typeface="Arial"/>
              </a:rPr>
              <a:t>square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424242"/>
                </a:solidFill>
                <a:latin typeface="Arial"/>
                <a:cs typeface="Arial"/>
              </a:rPr>
              <a:t>test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424242"/>
                </a:solidFill>
                <a:latin typeface="Arial"/>
                <a:cs typeface="Arial"/>
              </a:rPr>
              <a:t>independence.</a:t>
            </a:r>
            <a:endParaRPr sz="1200">
              <a:latin typeface="Arial"/>
              <a:cs typeface="Arial"/>
            </a:endParaRPr>
          </a:p>
          <a:p>
            <a:pPr marL="469265" indent="-320040">
              <a:lnSpc>
                <a:spcPct val="100000"/>
              </a:lnSpc>
              <a:spcBef>
                <a:spcPts val="219"/>
              </a:spcBef>
              <a:buChar char="●"/>
              <a:tabLst>
                <a:tab pos="469265" algn="l"/>
              </a:tabLst>
            </a:pP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0: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No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association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424242"/>
                </a:solidFill>
                <a:latin typeface="Arial"/>
                <a:cs typeface="Arial"/>
              </a:rPr>
              <a:t>between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424242"/>
                </a:solidFill>
                <a:latin typeface="Arial"/>
                <a:cs typeface="Arial"/>
              </a:rPr>
              <a:t>variables.</a:t>
            </a:r>
            <a:endParaRPr sz="1200">
              <a:latin typeface="Arial"/>
              <a:cs typeface="Arial"/>
            </a:endParaRPr>
          </a:p>
          <a:p>
            <a:pPr marL="469265" indent="-320040">
              <a:lnSpc>
                <a:spcPct val="100000"/>
              </a:lnSpc>
              <a:spcBef>
                <a:spcPts val="215"/>
              </a:spcBef>
              <a:buChar char="●"/>
              <a:tabLst>
                <a:tab pos="469265" algn="l"/>
              </a:tabLst>
            </a:pPr>
            <a:r>
              <a:rPr dirty="0" sz="1200" spc="-185">
                <a:solidFill>
                  <a:srgbClr val="424242"/>
                </a:solidFill>
                <a:latin typeface="Arial"/>
                <a:cs typeface="Arial"/>
              </a:rPr>
              <a:t>1: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424242"/>
                </a:solidFill>
                <a:latin typeface="Arial"/>
                <a:cs typeface="Arial"/>
              </a:rPr>
              <a:t>Perfect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association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05">
                <a:solidFill>
                  <a:srgbClr val="424242"/>
                </a:solidFill>
                <a:latin typeface="Arial"/>
                <a:cs typeface="Arial"/>
              </a:rPr>
              <a:t>(one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variable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perfectly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predicts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424242"/>
                </a:solidFill>
                <a:latin typeface="Arial"/>
                <a:cs typeface="Arial"/>
              </a:rPr>
              <a:t>other).</a:t>
            </a:r>
            <a:endParaRPr sz="1200">
              <a:latin typeface="Arial"/>
              <a:cs typeface="Arial"/>
            </a:endParaRPr>
          </a:p>
          <a:p>
            <a:pPr marL="469265" marR="5080" indent="-320675">
              <a:lnSpc>
                <a:spcPct val="114999"/>
              </a:lnSpc>
              <a:buChar char="●"/>
              <a:tabLst>
                <a:tab pos="469265" algn="l"/>
              </a:tabLst>
            </a:pP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interpretation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dirty="0" sz="12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424242"/>
                </a:solidFill>
                <a:latin typeface="Arial"/>
                <a:cs typeface="Arial"/>
              </a:rPr>
              <a:t>Cramér's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V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424242"/>
                </a:solidFill>
                <a:latin typeface="Arial"/>
                <a:cs typeface="Arial"/>
              </a:rPr>
              <a:t>various</a:t>
            </a:r>
            <a:r>
              <a:rPr dirty="0" sz="12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424242"/>
                </a:solidFill>
                <a:latin typeface="Arial"/>
                <a:cs typeface="Arial"/>
              </a:rPr>
              <a:t>rules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424242"/>
                </a:solidFill>
                <a:latin typeface="Arial"/>
                <a:cs typeface="Arial"/>
              </a:rPr>
              <a:t>thumb</a:t>
            </a:r>
            <a:r>
              <a:rPr dirty="0" sz="12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exist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(relative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0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dirty="0" sz="12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424242"/>
                </a:solidFill>
                <a:latin typeface="Arial"/>
                <a:cs typeface="Arial"/>
              </a:rPr>
              <a:t>discipline </a:t>
            </a:r>
            <a:r>
              <a:rPr dirty="0" sz="1200" spc="13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dirty="0" sz="1200" spc="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200" spc="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expectations</a:t>
            </a:r>
            <a:r>
              <a:rPr dirty="0" sz="1200" spc="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dirty="0" sz="1200" spc="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200" spc="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424242"/>
                </a:solidFill>
                <a:latin typeface="Arial"/>
                <a:cs typeface="Arial"/>
              </a:rPr>
              <a:t>experiment).</a:t>
            </a:r>
            <a:r>
              <a:rPr dirty="0" sz="1200" spc="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424242"/>
                </a:solidFill>
                <a:latin typeface="Arial"/>
                <a:cs typeface="Arial"/>
              </a:rPr>
              <a:t>One</a:t>
            </a:r>
            <a:r>
              <a:rPr dirty="0" sz="1200" spc="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dirty="0" sz="1200" spc="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25">
                <a:solidFill>
                  <a:srgbClr val="424242"/>
                </a:solidFill>
                <a:latin typeface="Arial"/>
                <a:cs typeface="Arial"/>
              </a:rPr>
              <a:t>them</a:t>
            </a:r>
            <a:r>
              <a:rPr dirty="0" sz="1200" spc="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dirty="0" sz="1200" spc="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05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dirty="0" sz="1200" spc="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Cohen</a:t>
            </a:r>
            <a:r>
              <a:rPr dirty="0" sz="1200" spc="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(1988)</a:t>
            </a:r>
            <a:r>
              <a:rPr dirty="0" sz="1200" spc="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05">
                <a:solidFill>
                  <a:srgbClr val="424242"/>
                </a:solidFill>
                <a:latin typeface="Arial"/>
                <a:cs typeface="Arial"/>
              </a:rPr>
              <a:t>who</a:t>
            </a:r>
            <a:r>
              <a:rPr dirty="0" sz="1200" spc="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let's</a:t>
            </a:r>
            <a:r>
              <a:rPr dirty="0" sz="1200" spc="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interpretation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10">
                <a:solidFill>
                  <a:srgbClr val="424242"/>
                </a:solidFill>
                <a:latin typeface="Arial"/>
                <a:cs typeface="Arial"/>
              </a:rPr>
              <a:t>depend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424242"/>
                </a:solidFill>
                <a:latin typeface="Arial"/>
                <a:cs typeface="Arial"/>
              </a:rPr>
              <a:t>on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degrees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424242"/>
                </a:solidFill>
                <a:latin typeface="Arial"/>
                <a:cs typeface="Arial"/>
              </a:rPr>
              <a:t>freedom: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693841" y="3710821"/>
            <a:ext cx="5005070" cy="802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10" b="1" i="1">
                <a:latin typeface="Arial"/>
                <a:cs typeface="Arial"/>
              </a:rPr>
              <a:t>df</a:t>
            </a:r>
            <a:r>
              <a:rPr dirty="0" sz="850" spc="75" b="1" i="1">
                <a:latin typeface="Arial"/>
                <a:cs typeface="Arial"/>
              </a:rPr>
              <a:t> </a:t>
            </a:r>
            <a:r>
              <a:rPr dirty="0" sz="850" spc="10" i="1">
                <a:latin typeface="Arial"/>
                <a:cs typeface="Arial"/>
              </a:rPr>
              <a:t>here</a:t>
            </a:r>
            <a:r>
              <a:rPr dirty="0" sz="850" spc="75" i="1">
                <a:latin typeface="Arial"/>
                <a:cs typeface="Arial"/>
              </a:rPr>
              <a:t> </a:t>
            </a:r>
            <a:r>
              <a:rPr dirty="0" sz="850" spc="10" i="1">
                <a:latin typeface="Arial"/>
                <a:cs typeface="Arial"/>
              </a:rPr>
              <a:t>is</a:t>
            </a:r>
            <a:r>
              <a:rPr dirty="0" sz="850" spc="75" i="1">
                <a:latin typeface="Arial"/>
                <a:cs typeface="Arial"/>
              </a:rPr>
              <a:t> </a:t>
            </a:r>
            <a:r>
              <a:rPr dirty="0" sz="850" spc="60" i="1">
                <a:latin typeface="Arial"/>
                <a:cs typeface="Arial"/>
              </a:rPr>
              <a:t>the</a:t>
            </a:r>
            <a:r>
              <a:rPr dirty="0" sz="850" spc="80" i="1">
                <a:latin typeface="Arial"/>
                <a:cs typeface="Arial"/>
              </a:rPr>
              <a:t> </a:t>
            </a:r>
            <a:r>
              <a:rPr dirty="0" sz="850" spc="90" i="1">
                <a:latin typeface="Arial"/>
                <a:cs typeface="Arial"/>
              </a:rPr>
              <a:t>minimum</a:t>
            </a:r>
            <a:r>
              <a:rPr dirty="0" sz="850" spc="75" i="1">
                <a:latin typeface="Arial"/>
                <a:cs typeface="Arial"/>
              </a:rPr>
              <a:t> number </a:t>
            </a:r>
            <a:r>
              <a:rPr dirty="0" sz="850" spc="50" i="1">
                <a:latin typeface="Arial"/>
                <a:cs typeface="Arial"/>
              </a:rPr>
              <a:t>of</a:t>
            </a:r>
            <a:r>
              <a:rPr dirty="0" sz="850" spc="80" i="1">
                <a:latin typeface="Arial"/>
                <a:cs typeface="Arial"/>
              </a:rPr>
              <a:t> </a:t>
            </a:r>
            <a:r>
              <a:rPr dirty="0" sz="850" spc="55" i="1">
                <a:latin typeface="Arial"/>
                <a:cs typeface="Arial"/>
              </a:rPr>
              <a:t>categories</a:t>
            </a:r>
            <a:r>
              <a:rPr dirty="0" sz="850" spc="75" i="1">
                <a:latin typeface="Arial"/>
                <a:cs typeface="Arial"/>
              </a:rPr>
              <a:t> </a:t>
            </a:r>
            <a:r>
              <a:rPr dirty="0" sz="850" spc="10" i="1">
                <a:latin typeface="Arial"/>
                <a:cs typeface="Arial"/>
              </a:rPr>
              <a:t>in</a:t>
            </a:r>
            <a:r>
              <a:rPr dirty="0" sz="850" spc="75" i="1">
                <a:latin typeface="Arial"/>
                <a:cs typeface="Arial"/>
              </a:rPr>
              <a:t> </a:t>
            </a:r>
            <a:r>
              <a:rPr dirty="0" sz="850" spc="10" i="1">
                <a:latin typeface="Arial"/>
                <a:cs typeface="Arial"/>
              </a:rPr>
              <a:t>either</a:t>
            </a:r>
            <a:r>
              <a:rPr dirty="0" sz="850" spc="75" i="1">
                <a:latin typeface="Arial"/>
                <a:cs typeface="Arial"/>
              </a:rPr>
              <a:t> </a:t>
            </a:r>
            <a:r>
              <a:rPr dirty="0" sz="850" spc="10" i="1">
                <a:latin typeface="Arial"/>
                <a:cs typeface="Arial"/>
              </a:rPr>
              <a:t>rows</a:t>
            </a:r>
            <a:r>
              <a:rPr dirty="0" sz="850" spc="80" i="1">
                <a:latin typeface="Arial"/>
                <a:cs typeface="Arial"/>
              </a:rPr>
              <a:t> </a:t>
            </a:r>
            <a:r>
              <a:rPr dirty="0" sz="850" spc="10" i="1">
                <a:latin typeface="Arial"/>
                <a:cs typeface="Arial"/>
              </a:rPr>
              <a:t>or</a:t>
            </a:r>
            <a:r>
              <a:rPr dirty="0" sz="850" spc="75" i="1">
                <a:latin typeface="Arial"/>
                <a:cs typeface="Arial"/>
              </a:rPr>
              <a:t> </a:t>
            </a:r>
            <a:r>
              <a:rPr dirty="0" sz="850" spc="65" i="1">
                <a:latin typeface="Arial"/>
                <a:cs typeface="Arial"/>
              </a:rPr>
              <a:t>columns</a:t>
            </a:r>
            <a:r>
              <a:rPr dirty="0" sz="850" spc="75" i="1">
                <a:latin typeface="Arial"/>
                <a:cs typeface="Arial"/>
              </a:rPr>
              <a:t> </a:t>
            </a:r>
            <a:r>
              <a:rPr dirty="0" sz="850" spc="65" i="1">
                <a:latin typeface="Arial"/>
                <a:cs typeface="Arial"/>
              </a:rPr>
              <a:t>minus</a:t>
            </a:r>
            <a:r>
              <a:rPr dirty="0" sz="850" spc="80" i="1">
                <a:latin typeface="Arial"/>
                <a:cs typeface="Arial"/>
              </a:rPr>
              <a:t> </a:t>
            </a:r>
            <a:r>
              <a:rPr dirty="0" sz="850" spc="-20" i="1">
                <a:latin typeface="Arial"/>
                <a:cs typeface="Arial"/>
              </a:rPr>
              <a:t>one.</a:t>
            </a:r>
            <a:endParaRPr sz="850">
              <a:latin typeface="Arial"/>
              <a:cs typeface="Arial"/>
            </a:endParaRPr>
          </a:p>
          <a:p>
            <a:pPr marL="469265" indent="-293370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dirty="0" sz="850" i="1">
                <a:latin typeface="Arial"/>
                <a:cs typeface="Arial"/>
              </a:rPr>
              <a:t>For</a:t>
            </a:r>
            <a:r>
              <a:rPr dirty="0" sz="850" spc="30" i="1">
                <a:latin typeface="Arial"/>
                <a:cs typeface="Arial"/>
              </a:rPr>
              <a:t> </a:t>
            </a:r>
            <a:r>
              <a:rPr dirty="0" sz="850" spc="95" i="1">
                <a:latin typeface="Arial"/>
                <a:cs typeface="Arial"/>
              </a:rPr>
              <a:t>a</a:t>
            </a:r>
            <a:r>
              <a:rPr dirty="0" sz="850" spc="35" i="1">
                <a:latin typeface="Arial"/>
                <a:cs typeface="Arial"/>
              </a:rPr>
              <a:t> </a:t>
            </a:r>
            <a:r>
              <a:rPr dirty="0" sz="850" i="1">
                <a:latin typeface="Arial"/>
                <a:cs typeface="Arial"/>
              </a:rPr>
              <a:t>2x2</a:t>
            </a:r>
            <a:r>
              <a:rPr dirty="0" sz="850" spc="30" i="1">
                <a:latin typeface="Arial"/>
                <a:cs typeface="Arial"/>
              </a:rPr>
              <a:t> </a:t>
            </a:r>
            <a:r>
              <a:rPr dirty="0" sz="850" spc="65" i="1">
                <a:latin typeface="Arial"/>
                <a:cs typeface="Arial"/>
              </a:rPr>
              <a:t>table</a:t>
            </a:r>
            <a:r>
              <a:rPr dirty="0" sz="850" spc="35" i="1">
                <a:latin typeface="Arial"/>
                <a:cs typeface="Arial"/>
              </a:rPr>
              <a:t> </a:t>
            </a:r>
            <a:r>
              <a:rPr dirty="0" sz="850" spc="80" i="1">
                <a:latin typeface="Arial"/>
                <a:cs typeface="Arial"/>
              </a:rPr>
              <a:t>(df</a:t>
            </a:r>
            <a:r>
              <a:rPr dirty="0" sz="850" spc="30" i="1">
                <a:latin typeface="Arial"/>
                <a:cs typeface="Arial"/>
              </a:rPr>
              <a:t> </a:t>
            </a:r>
            <a:r>
              <a:rPr dirty="0" sz="850" spc="110" i="1">
                <a:latin typeface="Arial"/>
                <a:cs typeface="Arial"/>
              </a:rPr>
              <a:t>=</a:t>
            </a:r>
            <a:r>
              <a:rPr dirty="0" sz="850" spc="35" i="1">
                <a:latin typeface="Arial"/>
                <a:cs typeface="Arial"/>
              </a:rPr>
              <a:t> </a:t>
            </a:r>
            <a:r>
              <a:rPr dirty="0" sz="850" spc="-55" i="1">
                <a:latin typeface="Arial"/>
                <a:cs typeface="Arial"/>
              </a:rPr>
              <a:t>1),</a:t>
            </a:r>
            <a:r>
              <a:rPr dirty="0" sz="850" spc="30" i="1">
                <a:latin typeface="Arial"/>
                <a:cs typeface="Arial"/>
              </a:rPr>
              <a:t> </a:t>
            </a:r>
            <a:r>
              <a:rPr dirty="0" sz="850" i="1">
                <a:latin typeface="Arial"/>
                <a:cs typeface="Arial"/>
              </a:rPr>
              <a:t>for</a:t>
            </a:r>
            <a:r>
              <a:rPr dirty="0" sz="850" spc="35" i="1">
                <a:latin typeface="Arial"/>
                <a:cs typeface="Arial"/>
              </a:rPr>
              <a:t> </a:t>
            </a:r>
            <a:r>
              <a:rPr dirty="0" sz="850" spc="95" i="1">
                <a:latin typeface="Arial"/>
                <a:cs typeface="Arial"/>
              </a:rPr>
              <a:t>a</a:t>
            </a:r>
            <a:r>
              <a:rPr dirty="0" sz="850" spc="30" i="1">
                <a:latin typeface="Arial"/>
                <a:cs typeface="Arial"/>
              </a:rPr>
              <a:t> </a:t>
            </a:r>
            <a:r>
              <a:rPr dirty="0" sz="850" i="1">
                <a:latin typeface="Arial"/>
                <a:cs typeface="Arial"/>
              </a:rPr>
              <a:t>2x3</a:t>
            </a:r>
            <a:r>
              <a:rPr dirty="0" sz="850" spc="35" i="1">
                <a:latin typeface="Arial"/>
                <a:cs typeface="Arial"/>
              </a:rPr>
              <a:t> </a:t>
            </a:r>
            <a:r>
              <a:rPr dirty="0" sz="850" spc="65" i="1">
                <a:latin typeface="Arial"/>
                <a:cs typeface="Arial"/>
              </a:rPr>
              <a:t>table</a:t>
            </a:r>
            <a:r>
              <a:rPr dirty="0" sz="850" spc="30" i="1">
                <a:latin typeface="Arial"/>
                <a:cs typeface="Arial"/>
              </a:rPr>
              <a:t> </a:t>
            </a:r>
            <a:r>
              <a:rPr dirty="0" sz="850" spc="80" i="1">
                <a:latin typeface="Arial"/>
                <a:cs typeface="Arial"/>
              </a:rPr>
              <a:t>(df</a:t>
            </a:r>
            <a:r>
              <a:rPr dirty="0" sz="850" spc="35" i="1">
                <a:latin typeface="Arial"/>
                <a:cs typeface="Arial"/>
              </a:rPr>
              <a:t> </a:t>
            </a:r>
            <a:r>
              <a:rPr dirty="0" sz="850" spc="110" i="1">
                <a:latin typeface="Arial"/>
                <a:cs typeface="Arial"/>
              </a:rPr>
              <a:t>=</a:t>
            </a:r>
            <a:r>
              <a:rPr dirty="0" sz="850" spc="30" i="1">
                <a:latin typeface="Arial"/>
                <a:cs typeface="Arial"/>
              </a:rPr>
              <a:t> </a:t>
            </a:r>
            <a:r>
              <a:rPr dirty="0" sz="850" spc="-55" i="1">
                <a:latin typeface="Arial"/>
                <a:cs typeface="Arial"/>
              </a:rPr>
              <a:t>1),</a:t>
            </a:r>
            <a:r>
              <a:rPr dirty="0" sz="850" spc="35" i="1">
                <a:latin typeface="Arial"/>
                <a:cs typeface="Arial"/>
              </a:rPr>
              <a:t> </a:t>
            </a:r>
            <a:r>
              <a:rPr dirty="0" sz="850" i="1">
                <a:latin typeface="Arial"/>
                <a:cs typeface="Arial"/>
              </a:rPr>
              <a:t>for</a:t>
            </a:r>
            <a:r>
              <a:rPr dirty="0" sz="850" spc="30" i="1">
                <a:latin typeface="Arial"/>
                <a:cs typeface="Arial"/>
              </a:rPr>
              <a:t> </a:t>
            </a:r>
            <a:r>
              <a:rPr dirty="0" sz="850" spc="95" i="1">
                <a:latin typeface="Arial"/>
                <a:cs typeface="Arial"/>
              </a:rPr>
              <a:t>a</a:t>
            </a:r>
            <a:r>
              <a:rPr dirty="0" sz="850" spc="35" i="1">
                <a:latin typeface="Arial"/>
                <a:cs typeface="Arial"/>
              </a:rPr>
              <a:t> </a:t>
            </a:r>
            <a:r>
              <a:rPr dirty="0" sz="850" i="1">
                <a:latin typeface="Arial"/>
                <a:cs typeface="Arial"/>
              </a:rPr>
              <a:t>3x3</a:t>
            </a:r>
            <a:r>
              <a:rPr dirty="0" sz="850" spc="30" i="1">
                <a:latin typeface="Arial"/>
                <a:cs typeface="Arial"/>
              </a:rPr>
              <a:t> </a:t>
            </a:r>
            <a:r>
              <a:rPr dirty="0" sz="850" spc="65" i="1">
                <a:latin typeface="Arial"/>
                <a:cs typeface="Arial"/>
              </a:rPr>
              <a:t>table</a:t>
            </a:r>
            <a:r>
              <a:rPr dirty="0" sz="850" spc="35" i="1">
                <a:latin typeface="Arial"/>
                <a:cs typeface="Arial"/>
              </a:rPr>
              <a:t> </a:t>
            </a:r>
            <a:r>
              <a:rPr dirty="0" sz="850" spc="80" i="1">
                <a:latin typeface="Arial"/>
                <a:cs typeface="Arial"/>
              </a:rPr>
              <a:t>(df</a:t>
            </a:r>
            <a:r>
              <a:rPr dirty="0" sz="850" spc="30" i="1">
                <a:latin typeface="Arial"/>
                <a:cs typeface="Arial"/>
              </a:rPr>
              <a:t> </a:t>
            </a:r>
            <a:r>
              <a:rPr dirty="0" sz="850" spc="110" i="1">
                <a:latin typeface="Arial"/>
                <a:cs typeface="Arial"/>
              </a:rPr>
              <a:t>=</a:t>
            </a:r>
            <a:r>
              <a:rPr dirty="0" sz="850" spc="35" i="1">
                <a:latin typeface="Arial"/>
                <a:cs typeface="Arial"/>
              </a:rPr>
              <a:t> </a:t>
            </a:r>
            <a:r>
              <a:rPr dirty="0" sz="850" spc="50" i="1">
                <a:latin typeface="Arial"/>
                <a:cs typeface="Arial"/>
              </a:rPr>
              <a:t>2)</a:t>
            </a:r>
            <a:r>
              <a:rPr dirty="0" sz="850" spc="30" i="1">
                <a:latin typeface="Arial"/>
                <a:cs typeface="Arial"/>
              </a:rPr>
              <a:t> </a:t>
            </a:r>
            <a:r>
              <a:rPr dirty="0" sz="850" spc="85" i="1">
                <a:latin typeface="Arial"/>
                <a:cs typeface="Arial"/>
              </a:rPr>
              <a:t>and</a:t>
            </a:r>
            <a:r>
              <a:rPr dirty="0" sz="850" spc="35" i="1">
                <a:latin typeface="Arial"/>
                <a:cs typeface="Arial"/>
              </a:rPr>
              <a:t> </a:t>
            </a:r>
            <a:r>
              <a:rPr dirty="0" sz="850" i="1">
                <a:latin typeface="Arial"/>
                <a:cs typeface="Arial"/>
              </a:rPr>
              <a:t>so</a:t>
            </a:r>
            <a:r>
              <a:rPr dirty="0" sz="850" spc="30" i="1">
                <a:latin typeface="Arial"/>
                <a:cs typeface="Arial"/>
              </a:rPr>
              <a:t> </a:t>
            </a:r>
            <a:r>
              <a:rPr dirty="0" sz="850" spc="-25" i="1">
                <a:latin typeface="Arial"/>
                <a:cs typeface="Arial"/>
              </a:rPr>
              <a:t>on…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850">
                <a:latin typeface="Arial"/>
                <a:cs typeface="Arial"/>
              </a:rPr>
              <a:t>In</a:t>
            </a:r>
            <a:r>
              <a:rPr dirty="0" sz="850" spc="30">
                <a:latin typeface="Arial"/>
                <a:cs typeface="Arial"/>
              </a:rPr>
              <a:t> </a:t>
            </a:r>
            <a:r>
              <a:rPr dirty="0" sz="850" spc="60">
                <a:latin typeface="Arial"/>
                <a:cs typeface="Arial"/>
              </a:rPr>
              <a:t>the</a:t>
            </a:r>
            <a:r>
              <a:rPr dirty="0" sz="850" spc="30">
                <a:latin typeface="Arial"/>
                <a:cs typeface="Arial"/>
              </a:rPr>
              <a:t> </a:t>
            </a:r>
            <a:r>
              <a:rPr dirty="0" sz="850" spc="-25">
                <a:latin typeface="Arial Black"/>
                <a:cs typeface="Arial Black"/>
              </a:rPr>
              <a:t>example</a:t>
            </a:r>
            <a:r>
              <a:rPr dirty="0" sz="850" spc="-15">
                <a:latin typeface="Arial Black"/>
                <a:cs typeface="Arial Black"/>
              </a:rPr>
              <a:t> </a:t>
            </a:r>
            <a:r>
              <a:rPr dirty="0" sz="850" spc="70">
                <a:latin typeface="Arial"/>
                <a:cs typeface="Arial"/>
              </a:rPr>
              <a:t>from</a:t>
            </a:r>
            <a:r>
              <a:rPr dirty="0" sz="850" spc="3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chi2,</a:t>
            </a:r>
            <a:r>
              <a:rPr dirty="0" sz="850" spc="3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if</a:t>
            </a:r>
            <a:r>
              <a:rPr dirty="0" sz="850" spc="35">
                <a:latin typeface="Arial"/>
                <a:cs typeface="Arial"/>
              </a:rPr>
              <a:t> </a:t>
            </a:r>
            <a:r>
              <a:rPr dirty="0" sz="850" spc="65">
                <a:latin typeface="Arial"/>
                <a:cs typeface="Arial"/>
              </a:rPr>
              <a:t>we</a:t>
            </a:r>
            <a:r>
              <a:rPr dirty="0" sz="850" spc="35">
                <a:latin typeface="Arial"/>
                <a:cs typeface="Arial"/>
              </a:rPr>
              <a:t> </a:t>
            </a:r>
            <a:r>
              <a:rPr dirty="0" sz="850" spc="50">
                <a:latin typeface="Arial"/>
                <a:cs typeface="Arial"/>
              </a:rPr>
              <a:t>run</a:t>
            </a:r>
            <a:r>
              <a:rPr dirty="0" sz="850" spc="30">
                <a:latin typeface="Arial"/>
                <a:cs typeface="Arial"/>
              </a:rPr>
              <a:t> </a:t>
            </a:r>
            <a:r>
              <a:rPr dirty="0" sz="850" spc="60" i="1">
                <a:latin typeface="Arial"/>
                <a:cs typeface="Arial"/>
              </a:rPr>
              <a:t>association(observed_data,</a:t>
            </a:r>
            <a:r>
              <a:rPr dirty="0" sz="850" spc="65" i="1">
                <a:latin typeface="Arial"/>
                <a:cs typeface="Arial"/>
              </a:rPr>
              <a:t> </a:t>
            </a:r>
            <a:r>
              <a:rPr dirty="0" sz="850" spc="60" i="1">
                <a:latin typeface="Arial"/>
                <a:cs typeface="Arial"/>
              </a:rPr>
              <a:t>method="cramer")</a:t>
            </a:r>
            <a:r>
              <a:rPr dirty="0" sz="850" spc="55" i="1">
                <a:latin typeface="Arial"/>
                <a:cs typeface="Arial"/>
              </a:rPr>
              <a:t> </a:t>
            </a:r>
            <a:r>
              <a:rPr dirty="0" sz="850" spc="65">
                <a:latin typeface="Arial"/>
                <a:cs typeface="Arial"/>
              </a:rPr>
              <a:t>we</a:t>
            </a:r>
            <a:r>
              <a:rPr dirty="0" sz="850" spc="30">
                <a:latin typeface="Arial"/>
                <a:cs typeface="Arial"/>
              </a:rPr>
              <a:t> </a:t>
            </a:r>
            <a:r>
              <a:rPr dirty="0" sz="850" spc="45">
                <a:latin typeface="Arial"/>
                <a:cs typeface="Arial"/>
              </a:rPr>
              <a:t>get</a:t>
            </a:r>
            <a:endParaRPr sz="8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850" spc="-65">
                <a:latin typeface="Arial Black"/>
                <a:cs typeface="Arial Black"/>
              </a:rPr>
              <a:t>0.155.</a:t>
            </a:r>
            <a:r>
              <a:rPr dirty="0" sz="850" spc="-20">
                <a:latin typeface="Arial Black"/>
                <a:cs typeface="Arial Black"/>
              </a:rPr>
              <a:t> </a:t>
            </a:r>
            <a:r>
              <a:rPr dirty="0" sz="850">
                <a:latin typeface="Arial"/>
                <a:cs typeface="Arial"/>
              </a:rPr>
              <a:t>For</a:t>
            </a:r>
            <a:r>
              <a:rPr dirty="0" sz="850" spc="35">
                <a:latin typeface="Arial"/>
                <a:cs typeface="Arial"/>
              </a:rPr>
              <a:t> </a:t>
            </a:r>
            <a:r>
              <a:rPr dirty="0" sz="850" spc="95">
                <a:latin typeface="Arial"/>
                <a:cs typeface="Arial"/>
              </a:rPr>
              <a:t>a</a:t>
            </a:r>
            <a:r>
              <a:rPr dirty="0" sz="850" spc="3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3x3</a:t>
            </a:r>
            <a:r>
              <a:rPr dirty="0" sz="850" spc="3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table,</a:t>
            </a:r>
            <a:r>
              <a:rPr dirty="0" sz="850" spc="35">
                <a:latin typeface="Arial"/>
                <a:cs typeface="Arial"/>
              </a:rPr>
              <a:t> </a:t>
            </a:r>
            <a:r>
              <a:rPr dirty="0" sz="850" spc="65">
                <a:latin typeface="Arial"/>
                <a:cs typeface="Arial"/>
              </a:rPr>
              <a:t>df</a:t>
            </a:r>
            <a:r>
              <a:rPr dirty="0" sz="850" spc="35">
                <a:latin typeface="Arial"/>
                <a:cs typeface="Arial"/>
              </a:rPr>
              <a:t> </a:t>
            </a:r>
            <a:r>
              <a:rPr dirty="0" sz="850" spc="110">
                <a:latin typeface="Arial"/>
                <a:cs typeface="Arial"/>
              </a:rPr>
              <a:t>=</a:t>
            </a:r>
            <a:r>
              <a:rPr dirty="0" sz="850" spc="30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2,</a:t>
            </a:r>
            <a:r>
              <a:rPr dirty="0" sz="850" spc="3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so</a:t>
            </a:r>
            <a:r>
              <a:rPr dirty="0" sz="850" spc="3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it's</a:t>
            </a:r>
            <a:r>
              <a:rPr dirty="0" sz="850" spc="35">
                <a:latin typeface="Arial"/>
                <a:cs typeface="Arial"/>
              </a:rPr>
              <a:t> </a:t>
            </a:r>
            <a:r>
              <a:rPr dirty="0" sz="850" spc="55">
                <a:latin typeface="Arial"/>
                <a:cs typeface="Arial"/>
              </a:rPr>
              <a:t>considered</a:t>
            </a:r>
            <a:r>
              <a:rPr dirty="0" sz="850" spc="35">
                <a:latin typeface="Arial"/>
                <a:cs typeface="Arial"/>
              </a:rPr>
              <a:t> </a:t>
            </a:r>
            <a:r>
              <a:rPr dirty="0" sz="850" spc="95">
                <a:latin typeface="Arial"/>
                <a:cs typeface="Arial"/>
              </a:rPr>
              <a:t>a</a:t>
            </a:r>
            <a:r>
              <a:rPr dirty="0" sz="850" spc="20">
                <a:latin typeface="Arial"/>
                <a:cs typeface="Arial"/>
              </a:rPr>
              <a:t> </a:t>
            </a:r>
            <a:r>
              <a:rPr dirty="0" sz="850" spc="-25">
                <a:latin typeface="Arial Black"/>
                <a:cs typeface="Arial Black"/>
              </a:rPr>
              <a:t>small</a:t>
            </a:r>
            <a:r>
              <a:rPr dirty="0" sz="850" spc="-70">
                <a:latin typeface="Arial Black"/>
                <a:cs typeface="Arial Black"/>
              </a:rPr>
              <a:t> </a:t>
            </a:r>
            <a:r>
              <a:rPr dirty="0" sz="850" spc="-35">
                <a:latin typeface="Arial Black"/>
                <a:cs typeface="Arial Black"/>
              </a:rPr>
              <a:t>to</a:t>
            </a:r>
            <a:r>
              <a:rPr dirty="0" sz="850" spc="-65">
                <a:latin typeface="Arial Black"/>
                <a:cs typeface="Arial Black"/>
              </a:rPr>
              <a:t> </a:t>
            </a:r>
            <a:r>
              <a:rPr dirty="0" sz="850" spc="-20">
                <a:latin typeface="Arial Black"/>
                <a:cs typeface="Arial Black"/>
              </a:rPr>
              <a:t>moderate</a:t>
            </a:r>
            <a:r>
              <a:rPr dirty="0" sz="850" spc="-70">
                <a:latin typeface="Arial Black"/>
                <a:cs typeface="Arial Black"/>
              </a:rPr>
              <a:t> </a:t>
            </a:r>
            <a:r>
              <a:rPr dirty="0" sz="850" spc="-30">
                <a:latin typeface="Arial Black"/>
                <a:cs typeface="Arial Black"/>
              </a:rPr>
              <a:t>association</a:t>
            </a:r>
            <a:r>
              <a:rPr dirty="0" sz="850" spc="-75">
                <a:latin typeface="Arial Black"/>
                <a:cs typeface="Arial Black"/>
              </a:rPr>
              <a:t> </a:t>
            </a:r>
            <a:r>
              <a:rPr dirty="0" sz="850" spc="60">
                <a:latin typeface="Arial"/>
                <a:cs typeface="Arial"/>
              </a:rPr>
              <a:t>between</a:t>
            </a:r>
            <a:r>
              <a:rPr dirty="0" sz="850" spc="30">
                <a:latin typeface="Arial"/>
                <a:cs typeface="Arial"/>
              </a:rPr>
              <a:t> </a:t>
            </a:r>
            <a:r>
              <a:rPr dirty="0" sz="850" spc="-25">
                <a:latin typeface="Arial"/>
                <a:cs typeface="Arial"/>
              </a:rPr>
              <a:t>th</a:t>
            </a:r>
            <a:r>
              <a:rPr dirty="0" sz="850" spc="-25">
                <a:latin typeface="Arial"/>
                <a:cs typeface="Arial"/>
              </a:rPr>
              <a:t>e</a:t>
            </a:r>
            <a:r>
              <a:rPr dirty="0" sz="850" spc="-25">
                <a:latin typeface="Arial"/>
                <a:cs typeface="Arial"/>
              </a:rPr>
              <a:t> </a:t>
            </a:r>
            <a:r>
              <a:rPr dirty="0" sz="850" spc="75">
                <a:latin typeface="Arial"/>
                <a:cs typeface="Arial"/>
              </a:rPr>
              <a:t>two</a:t>
            </a:r>
            <a:r>
              <a:rPr dirty="0" sz="850" spc="20">
                <a:latin typeface="Arial"/>
                <a:cs typeface="Arial"/>
              </a:rPr>
              <a:t> </a:t>
            </a:r>
            <a:r>
              <a:rPr dirty="0" sz="850" spc="65">
                <a:latin typeface="Arial"/>
                <a:cs typeface="Arial"/>
              </a:rPr>
              <a:t>categorical</a:t>
            </a:r>
            <a:r>
              <a:rPr dirty="0" sz="850" spc="20">
                <a:latin typeface="Arial"/>
                <a:cs typeface="Arial"/>
              </a:rPr>
              <a:t> variables. The </a:t>
            </a:r>
            <a:r>
              <a:rPr dirty="0" sz="850" spc="50">
                <a:latin typeface="Arial"/>
                <a:cs typeface="Arial"/>
              </a:rPr>
              <a:t>relationship</a:t>
            </a:r>
            <a:r>
              <a:rPr dirty="0" sz="850" spc="20">
                <a:latin typeface="Arial"/>
                <a:cs typeface="Arial"/>
              </a:rPr>
              <a:t> is </a:t>
            </a:r>
            <a:r>
              <a:rPr dirty="0" sz="850" spc="50">
                <a:latin typeface="Arial"/>
                <a:cs typeface="Arial"/>
              </a:rPr>
              <a:t>present</a:t>
            </a:r>
            <a:r>
              <a:rPr dirty="0" sz="850" spc="20">
                <a:latin typeface="Arial"/>
                <a:cs typeface="Arial"/>
              </a:rPr>
              <a:t> </a:t>
            </a:r>
            <a:r>
              <a:rPr dirty="0" sz="850" spc="75">
                <a:latin typeface="Arial"/>
                <a:cs typeface="Arial"/>
              </a:rPr>
              <a:t>but</a:t>
            </a:r>
            <a:r>
              <a:rPr dirty="0" sz="850" spc="20">
                <a:latin typeface="Arial"/>
                <a:cs typeface="Arial"/>
              </a:rPr>
              <a:t> </a:t>
            </a:r>
            <a:r>
              <a:rPr dirty="0" sz="850" spc="65">
                <a:latin typeface="Arial"/>
                <a:cs typeface="Arial"/>
              </a:rPr>
              <a:t>not</a:t>
            </a:r>
            <a:r>
              <a:rPr dirty="0" sz="850" spc="20">
                <a:latin typeface="Arial"/>
                <a:cs typeface="Arial"/>
              </a:rPr>
              <a:t> </a:t>
            </a:r>
            <a:r>
              <a:rPr dirty="0" sz="850" spc="55">
                <a:latin typeface="Arial"/>
                <a:cs typeface="Arial"/>
              </a:rPr>
              <a:t>particularly</a:t>
            </a:r>
            <a:r>
              <a:rPr dirty="0" sz="850" spc="20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strong.</a:t>
            </a:r>
            <a:endParaRPr sz="850">
              <a:latin typeface="Arial"/>
              <a:cs typeface="Arial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796035" y="3637355"/>
          <a:ext cx="2758440" cy="87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8825"/>
                <a:gridCol w="637540"/>
                <a:gridCol w="637540"/>
                <a:gridCol w="637540"/>
              </a:tblGrid>
              <a:tr h="218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900" spc="-25">
                          <a:latin typeface="Arial Black"/>
                          <a:cs typeface="Arial Black"/>
                        </a:rPr>
                        <a:t>df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B="0" marT="57785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900" spc="-10">
                          <a:latin typeface="Arial Black"/>
                          <a:cs typeface="Arial Black"/>
                        </a:rPr>
                        <a:t>small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B="0" marT="57785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900" spc="-10">
                          <a:latin typeface="Arial Black"/>
                          <a:cs typeface="Arial Black"/>
                        </a:rPr>
                        <a:t>medium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B="0" marT="57785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900" spc="-10">
                          <a:latin typeface="Arial Black"/>
                          <a:cs typeface="Arial Black"/>
                        </a:rPr>
                        <a:t>large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B="0" marT="57785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8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900" spc="-5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7F2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900" spc="-25">
                          <a:latin typeface="Arial"/>
                          <a:cs typeface="Arial"/>
                        </a:rPr>
                        <a:t>0.1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7F2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900" spc="-25">
                          <a:latin typeface="Arial"/>
                          <a:cs typeface="Arial"/>
                        </a:rPr>
                        <a:t>0.3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7F2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900" spc="-25">
                          <a:latin typeface="Arial"/>
                          <a:cs typeface="Arial"/>
                        </a:rPr>
                        <a:t>0.5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7F2EB"/>
                    </a:solidFill>
                  </a:tcPr>
                </a:tc>
              </a:tr>
              <a:tr h="218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900" spc="-5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900" spc="-20">
                          <a:latin typeface="Arial"/>
                          <a:cs typeface="Arial"/>
                        </a:rPr>
                        <a:t>0.07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900" spc="-20">
                          <a:latin typeface="Arial"/>
                          <a:cs typeface="Arial"/>
                        </a:rPr>
                        <a:t>0.21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900" spc="-20">
                          <a:latin typeface="Arial"/>
                          <a:cs typeface="Arial"/>
                        </a:rPr>
                        <a:t>0.35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8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900" spc="-5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7F2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900" spc="-20">
                          <a:latin typeface="Arial"/>
                          <a:cs typeface="Arial"/>
                        </a:rPr>
                        <a:t>0.06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7F2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900" spc="-20">
                          <a:latin typeface="Arial"/>
                          <a:cs typeface="Arial"/>
                        </a:rPr>
                        <a:t>0.17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7F2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900" spc="-20">
                          <a:latin typeface="Arial"/>
                          <a:cs typeface="Arial"/>
                        </a:rPr>
                        <a:t>0.29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7F2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5"/>
              <a:t>Two</a:t>
            </a:r>
            <a:r>
              <a:rPr dirty="0" spc="-220"/>
              <a:t> </a:t>
            </a:r>
            <a:r>
              <a:rPr dirty="0" spc="-60"/>
              <a:t>Categorical</a:t>
            </a:r>
            <a:r>
              <a:rPr dirty="0" spc="-220"/>
              <a:t> </a:t>
            </a:r>
            <a:r>
              <a:rPr dirty="0" spc="-55"/>
              <a:t>or</a:t>
            </a:r>
            <a:r>
              <a:rPr dirty="0" spc="-220"/>
              <a:t> </a:t>
            </a:r>
            <a:r>
              <a:rPr dirty="0" spc="-110"/>
              <a:t>Discrete</a:t>
            </a:r>
            <a:r>
              <a:rPr dirty="0" spc="-215"/>
              <a:t> </a:t>
            </a:r>
            <a:r>
              <a:rPr dirty="0" spc="-40"/>
              <a:t>Variables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9098" y="1323473"/>
            <a:ext cx="7497445" cy="184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>
                <a:solidFill>
                  <a:srgbClr val="04A8C4"/>
                </a:solidFill>
                <a:latin typeface="Arial Black"/>
                <a:cs typeface="Arial Black"/>
              </a:rPr>
              <a:t>Visualization</a:t>
            </a:r>
            <a:r>
              <a:rPr dirty="0" sz="1500" spc="-13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370">
                <a:solidFill>
                  <a:srgbClr val="04A8C4"/>
                </a:solidFill>
                <a:latin typeface="Arial Black"/>
                <a:cs typeface="Arial Black"/>
              </a:rPr>
              <a:t>-</a:t>
            </a:r>
            <a:r>
              <a:rPr dirty="0" sz="1500" spc="-13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35">
                <a:solidFill>
                  <a:srgbClr val="04A8C4"/>
                </a:solidFill>
                <a:latin typeface="Arial Black"/>
                <a:cs typeface="Arial Black"/>
              </a:rPr>
              <a:t>Grouped</a:t>
            </a:r>
            <a:r>
              <a:rPr dirty="0" sz="1500" spc="-13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10">
                <a:solidFill>
                  <a:srgbClr val="04A8C4"/>
                </a:solidFill>
                <a:latin typeface="Arial Black"/>
                <a:cs typeface="Arial Black"/>
              </a:rPr>
              <a:t>Chart</a:t>
            </a:r>
            <a:endParaRPr sz="1500">
              <a:latin typeface="Arial Black"/>
              <a:cs typeface="Arial Black"/>
            </a:endParaRPr>
          </a:p>
          <a:p>
            <a:pPr marL="12700" marR="160655">
              <a:lnSpc>
                <a:spcPct val="114999"/>
              </a:lnSpc>
              <a:spcBef>
                <a:spcPts val="1740"/>
              </a:spcBef>
            </a:pPr>
            <a:r>
              <a:rPr dirty="0" sz="1200" spc="65">
                <a:solidFill>
                  <a:srgbClr val="565660"/>
                </a:solidFill>
                <a:latin typeface="Arial"/>
                <a:cs typeface="Arial"/>
              </a:rPr>
              <a:t>Multiple</a:t>
            </a:r>
            <a:r>
              <a:rPr dirty="0" sz="1200" spc="-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565660"/>
                </a:solidFill>
                <a:latin typeface="Arial"/>
                <a:cs typeface="Arial"/>
              </a:rPr>
              <a:t>bars</a:t>
            </a:r>
            <a:r>
              <a:rPr dirty="0" sz="1200" spc="-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565660"/>
                </a:solidFill>
                <a:latin typeface="Arial"/>
                <a:cs typeface="Arial"/>
              </a:rPr>
              <a:t>for</a:t>
            </a:r>
            <a:r>
              <a:rPr dirty="0" sz="1200" spc="-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110">
                <a:solidFill>
                  <a:srgbClr val="565660"/>
                </a:solidFill>
                <a:latin typeface="Arial"/>
                <a:cs typeface="Arial"/>
              </a:rPr>
              <a:t>each</a:t>
            </a:r>
            <a:r>
              <a:rPr dirty="0" sz="120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100">
                <a:solidFill>
                  <a:srgbClr val="565660"/>
                </a:solidFill>
                <a:latin typeface="Arial"/>
                <a:cs typeface="Arial"/>
              </a:rPr>
              <a:t>category</a:t>
            </a:r>
            <a:r>
              <a:rPr dirty="0" sz="1200" spc="-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565660"/>
                </a:solidFill>
                <a:latin typeface="Arial"/>
                <a:cs typeface="Arial"/>
              </a:rPr>
              <a:t>are</a:t>
            </a:r>
            <a:r>
              <a:rPr dirty="0" sz="1200" spc="-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105">
                <a:solidFill>
                  <a:srgbClr val="565660"/>
                </a:solidFill>
                <a:latin typeface="Arial"/>
                <a:cs typeface="Arial"/>
              </a:rPr>
              <a:t>grouped</a:t>
            </a:r>
            <a:r>
              <a:rPr dirty="0" sz="1200" spc="-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565660"/>
                </a:solidFill>
                <a:latin typeface="Arial"/>
                <a:cs typeface="Arial"/>
              </a:rPr>
              <a:t>together</a:t>
            </a:r>
            <a:r>
              <a:rPr dirty="0" sz="1200" spc="-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100">
                <a:solidFill>
                  <a:srgbClr val="565660"/>
                </a:solidFill>
                <a:latin typeface="Arial"/>
                <a:cs typeface="Arial"/>
              </a:rPr>
              <a:t>to</a:t>
            </a:r>
            <a:r>
              <a:rPr dirty="0" sz="120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565660"/>
                </a:solidFill>
                <a:latin typeface="Arial"/>
                <a:cs typeface="Arial"/>
              </a:rPr>
              <a:t>facilitate</a:t>
            </a:r>
            <a:r>
              <a:rPr dirty="0" sz="1200" spc="-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105">
                <a:solidFill>
                  <a:srgbClr val="565660"/>
                </a:solidFill>
                <a:latin typeface="Arial"/>
                <a:cs typeface="Arial"/>
              </a:rPr>
              <a:t>comparison</a:t>
            </a:r>
            <a:r>
              <a:rPr dirty="0" sz="1200" spc="-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565660"/>
                </a:solidFill>
                <a:latin typeface="Arial"/>
                <a:cs typeface="Arial"/>
              </a:rPr>
              <a:t>between</a:t>
            </a:r>
            <a:r>
              <a:rPr dirty="0" sz="1200" spc="-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565660"/>
                </a:solidFill>
                <a:latin typeface="Arial"/>
                <a:cs typeface="Arial"/>
              </a:rPr>
              <a:t>different </a:t>
            </a:r>
            <a:r>
              <a:rPr dirty="0" sz="1200" spc="90">
                <a:solidFill>
                  <a:srgbClr val="565660"/>
                </a:solidFill>
                <a:latin typeface="Arial"/>
                <a:cs typeface="Arial"/>
              </a:rPr>
              <a:t>groups</a:t>
            </a:r>
            <a:r>
              <a:rPr dirty="0" sz="1200" spc="-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565660"/>
                </a:solidFill>
                <a:latin typeface="Arial"/>
                <a:cs typeface="Arial"/>
              </a:rPr>
              <a:t>within</a:t>
            </a:r>
            <a:r>
              <a:rPr dirty="0" sz="1200" spc="-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110">
                <a:solidFill>
                  <a:srgbClr val="565660"/>
                </a:solidFill>
                <a:latin typeface="Arial"/>
                <a:cs typeface="Arial"/>
              </a:rPr>
              <a:t>each</a:t>
            </a:r>
            <a:r>
              <a:rPr dirty="0" sz="1200" spc="-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100">
                <a:solidFill>
                  <a:srgbClr val="565660"/>
                </a:solidFill>
                <a:latin typeface="Arial"/>
                <a:cs typeface="Arial"/>
              </a:rPr>
              <a:t>category</a:t>
            </a:r>
            <a:r>
              <a:rPr dirty="0" sz="1200" spc="-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105" i="1">
                <a:solidFill>
                  <a:srgbClr val="565660"/>
                </a:solidFill>
                <a:latin typeface="Arial"/>
                <a:cs typeface="Arial"/>
              </a:rPr>
              <a:t>(one</a:t>
            </a:r>
            <a:r>
              <a:rPr dirty="0" sz="1200" spc="3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95" i="1">
                <a:solidFill>
                  <a:srgbClr val="565660"/>
                </a:solidFill>
                <a:latin typeface="Arial"/>
                <a:cs typeface="Arial"/>
              </a:rPr>
              <a:t>categorical</a:t>
            </a:r>
            <a:r>
              <a:rPr dirty="0" sz="1200" spc="3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60" i="1">
                <a:solidFill>
                  <a:srgbClr val="565660"/>
                </a:solidFill>
                <a:latin typeface="Arial"/>
                <a:cs typeface="Arial"/>
              </a:rPr>
              <a:t>in</a:t>
            </a:r>
            <a:r>
              <a:rPr dirty="0" sz="1200" spc="3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-55" i="1">
                <a:solidFill>
                  <a:srgbClr val="565660"/>
                </a:solidFill>
                <a:latin typeface="Arial"/>
                <a:cs typeface="Arial"/>
              </a:rPr>
              <a:t>X,</a:t>
            </a:r>
            <a:r>
              <a:rPr dirty="0" sz="1200" spc="3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90" i="1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dirty="0" sz="1200" spc="3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105" i="1">
                <a:solidFill>
                  <a:srgbClr val="565660"/>
                </a:solidFill>
                <a:latin typeface="Arial"/>
                <a:cs typeface="Arial"/>
              </a:rPr>
              <a:t>count</a:t>
            </a:r>
            <a:r>
              <a:rPr dirty="0" sz="1200" spc="3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60" i="1">
                <a:solidFill>
                  <a:srgbClr val="565660"/>
                </a:solidFill>
                <a:latin typeface="Arial"/>
                <a:cs typeface="Arial"/>
              </a:rPr>
              <a:t>in</a:t>
            </a:r>
            <a:r>
              <a:rPr dirty="0" sz="1200" spc="3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-105" i="1">
                <a:solidFill>
                  <a:srgbClr val="565660"/>
                </a:solidFill>
                <a:latin typeface="Arial"/>
                <a:cs typeface="Arial"/>
              </a:rPr>
              <a:t>Y,</a:t>
            </a:r>
            <a:r>
              <a:rPr dirty="0" sz="1200" spc="3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130" i="1">
                <a:solidFill>
                  <a:srgbClr val="565660"/>
                </a:solidFill>
                <a:latin typeface="Arial"/>
                <a:cs typeface="Arial"/>
              </a:rPr>
              <a:t>and</a:t>
            </a:r>
            <a:r>
              <a:rPr dirty="0" sz="1200" spc="3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90" i="1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dirty="0" sz="1200" spc="3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85" i="1">
                <a:solidFill>
                  <a:srgbClr val="565660"/>
                </a:solidFill>
                <a:latin typeface="Arial"/>
                <a:cs typeface="Arial"/>
              </a:rPr>
              <a:t>other</a:t>
            </a:r>
            <a:r>
              <a:rPr dirty="0" sz="1200" spc="3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95" i="1">
                <a:solidFill>
                  <a:srgbClr val="565660"/>
                </a:solidFill>
                <a:latin typeface="Arial"/>
                <a:cs typeface="Arial"/>
              </a:rPr>
              <a:t>categorical</a:t>
            </a:r>
            <a:r>
              <a:rPr dirty="0" sz="1200" spc="35" i="1">
                <a:solidFill>
                  <a:srgbClr val="565660"/>
                </a:solidFill>
                <a:latin typeface="Arial"/>
                <a:cs typeface="Arial"/>
              </a:rPr>
              <a:t> in</a:t>
            </a:r>
            <a:r>
              <a:rPr dirty="0" sz="1200" spc="3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55" i="1">
                <a:solidFill>
                  <a:srgbClr val="565660"/>
                </a:solidFill>
                <a:latin typeface="Arial"/>
                <a:cs typeface="Arial"/>
              </a:rPr>
              <a:t>color).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1260"/>
              </a:spcBef>
            </a:pPr>
            <a:r>
              <a:rPr dirty="0" sz="1100">
                <a:solidFill>
                  <a:srgbClr val="565660"/>
                </a:solidFill>
                <a:latin typeface="Arial"/>
                <a:cs typeface="Arial"/>
              </a:rPr>
              <a:t>Example:</a:t>
            </a:r>
            <a:r>
              <a:rPr dirty="0" sz="1100" spc="2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105">
                <a:solidFill>
                  <a:srgbClr val="565660"/>
                </a:solidFill>
                <a:latin typeface="Arial"/>
                <a:cs typeface="Arial"/>
              </a:rPr>
              <a:t>Company</a:t>
            </a:r>
            <a:r>
              <a:rPr dirty="0" sz="1100" spc="2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565660"/>
                </a:solidFill>
                <a:latin typeface="Arial"/>
                <a:cs typeface="Arial"/>
              </a:rPr>
              <a:t>wants</a:t>
            </a:r>
            <a:r>
              <a:rPr dirty="0" sz="1100" spc="2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565660"/>
                </a:solidFill>
                <a:latin typeface="Arial"/>
                <a:cs typeface="Arial"/>
              </a:rPr>
              <a:t>to</a:t>
            </a:r>
            <a:r>
              <a:rPr dirty="0" sz="1100" spc="3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110">
                <a:solidFill>
                  <a:srgbClr val="565660"/>
                </a:solidFill>
                <a:latin typeface="Arial"/>
                <a:cs typeface="Arial"/>
              </a:rPr>
              <a:t>automate</a:t>
            </a:r>
            <a:r>
              <a:rPr dirty="0" sz="1100" spc="2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dirty="0" sz="1100" spc="2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565660"/>
                </a:solidFill>
                <a:latin typeface="Arial"/>
                <a:cs typeface="Arial"/>
              </a:rPr>
              <a:t>loan</a:t>
            </a:r>
            <a:r>
              <a:rPr dirty="0" sz="1100" spc="3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565660"/>
                </a:solidFill>
                <a:latin typeface="Arial"/>
                <a:cs typeface="Arial"/>
              </a:rPr>
              <a:t>eligibility</a:t>
            </a:r>
            <a:r>
              <a:rPr dirty="0" sz="1100" spc="2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565660"/>
                </a:solidFill>
                <a:latin typeface="Arial"/>
                <a:cs typeface="Arial"/>
              </a:rPr>
              <a:t>process</a:t>
            </a:r>
            <a:r>
              <a:rPr dirty="0" sz="1100" spc="2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565660"/>
                </a:solidFill>
                <a:latin typeface="Arial"/>
                <a:cs typeface="Arial"/>
              </a:rPr>
              <a:t>based</a:t>
            </a:r>
            <a:r>
              <a:rPr dirty="0" sz="1100" spc="3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565660"/>
                </a:solidFill>
                <a:latin typeface="Arial"/>
                <a:cs typeface="Arial"/>
              </a:rPr>
              <a:t>on</a:t>
            </a:r>
            <a:r>
              <a:rPr dirty="0" sz="1100" spc="2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90">
                <a:solidFill>
                  <a:srgbClr val="565660"/>
                </a:solidFill>
                <a:latin typeface="Arial"/>
                <a:cs typeface="Arial"/>
              </a:rPr>
              <a:t>customer</a:t>
            </a:r>
            <a:r>
              <a:rPr dirty="0" sz="1100" spc="2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565660"/>
                </a:solidFill>
                <a:latin typeface="Arial"/>
                <a:cs typeface="Arial"/>
              </a:rPr>
              <a:t>details.</a:t>
            </a:r>
            <a:r>
              <a:rPr dirty="0" sz="1100" spc="3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565660"/>
                </a:solidFill>
                <a:latin typeface="Arial"/>
                <a:cs typeface="Arial"/>
              </a:rPr>
              <a:t>These</a:t>
            </a:r>
            <a:r>
              <a:rPr dirty="0" sz="1100" spc="2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55">
                <a:solidFill>
                  <a:srgbClr val="565660"/>
                </a:solidFill>
                <a:latin typeface="Arial"/>
                <a:cs typeface="Arial"/>
              </a:rPr>
              <a:t>details </a:t>
            </a:r>
            <a:r>
              <a:rPr dirty="0" sz="1100" spc="75">
                <a:solidFill>
                  <a:srgbClr val="565660"/>
                </a:solidFill>
                <a:latin typeface="Arial"/>
                <a:cs typeface="Arial"/>
              </a:rPr>
              <a:t>are</a:t>
            </a:r>
            <a:r>
              <a:rPr dirty="0" sz="1100" spc="5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10">
                <a:solidFill>
                  <a:srgbClr val="565660"/>
                </a:solidFill>
                <a:latin typeface="Arial"/>
                <a:cs typeface="Arial"/>
              </a:rPr>
              <a:t>Gender,</a:t>
            </a:r>
            <a:r>
              <a:rPr dirty="0" sz="1100" spc="6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565660"/>
                </a:solidFill>
                <a:latin typeface="Arial"/>
                <a:cs typeface="Arial"/>
              </a:rPr>
              <a:t>Marital</a:t>
            </a:r>
            <a:r>
              <a:rPr dirty="0" sz="1100" spc="5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10">
                <a:solidFill>
                  <a:srgbClr val="565660"/>
                </a:solidFill>
                <a:latin typeface="Arial"/>
                <a:cs typeface="Arial"/>
              </a:rPr>
              <a:t>Status,</a:t>
            </a:r>
            <a:r>
              <a:rPr dirty="0" sz="1100" spc="6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565660"/>
                </a:solidFill>
                <a:latin typeface="Arial"/>
                <a:cs typeface="Arial"/>
              </a:rPr>
              <a:t>Education,</a:t>
            </a:r>
            <a:r>
              <a:rPr dirty="0" sz="1100" spc="5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565660"/>
                </a:solidFill>
                <a:latin typeface="Arial"/>
                <a:cs typeface="Arial"/>
              </a:rPr>
              <a:t>Number</a:t>
            </a:r>
            <a:r>
              <a:rPr dirty="0" sz="1100" spc="6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565660"/>
                </a:solidFill>
                <a:latin typeface="Arial"/>
                <a:cs typeface="Arial"/>
              </a:rPr>
              <a:t>of</a:t>
            </a:r>
            <a:r>
              <a:rPr dirty="0" sz="1100" spc="6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55">
                <a:solidFill>
                  <a:srgbClr val="565660"/>
                </a:solidFill>
                <a:latin typeface="Arial"/>
                <a:cs typeface="Arial"/>
              </a:rPr>
              <a:t>Dependents, </a:t>
            </a:r>
            <a:r>
              <a:rPr dirty="0" sz="1100" spc="65">
                <a:solidFill>
                  <a:srgbClr val="565660"/>
                </a:solidFill>
                <a:latin typeface="Arial"/>
                <a:cs typeface="Arial"/>
              </a:rPr>
              <a:t>Income,</a:t>
            </a:r>
            <a:r>
              <a:rPr dirty="0" sz="1100" spc="6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10">
                <a:solidFill>
                  <a:srgbClr val="565660"/>
                </a:solidFill>
                <a:latin typeface="Arial"/>
                <a:cs typeface="Arial"/>
              </a:rPr>
              <a:t>Loan</a:t>
            </a:r>
            <a:r>
              <a:rPr dirty="0" sz="1100" spc="5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565660"/>
                </a:solidFill>
                <a:latin typeface="Arial"/>
                <a:cs typeface="Arial"/>
              </a:rPr>
              <a:t>Amount,</a:t>
            </a:r>
            <a:r>
              <a:rPr dirty="0" sz="1100" spc="6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565660"/>
                </a:solidFill>
                <a:latin typeface="Arial"/>
                <a:cs typeface="Arial"/>
              </a:rPr>
              <a:t>Credit</a:t>
            </a:r>
            <a:r>
              <a:rPr dirty="0" sz="1100" spc="6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10">
                <a:solidFill>
                  <a:srgbClr val="565660"/>
                </a:solidFill>
                <a:latin typeface="Arial"/>
                <a:cs typeface="Arial"/>
              </a:rPr>
              <a:t>History</a:t>
            </a:r>
            <a:r>
              <a:rPr dirty="0" sz="1100" spc="5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90">
                <a:solidFill>
                  <a:srgbClr val="565660"/>
                </a:solidFill>
                <a:latin typeface="Arial"/>
                <a:cs typeface="Arial"/>
              </a:rPr>
              <a:t>and </a:t>
            </a:r>
            <a:r>
              <a:rPr dirty="0" sz="1100">
                <a:solidFill>
                  <a:srgbClr val="565660"/>
                </a:solidFill>
                <a:latin typeface="Arial"/>
                <a:cs typeface="Arial"/>
              </a:rPr>
              <a:t>others.</a:t>
            </a:r>
            <a:r>
              <a:rPr dirty="0" sz="1100" spc="2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565660"/>
                </a:solidFill>
                <a:latin typeface="Arial"/>
                <a:cs typeface="Arial"/>
              </a:rPr>
              <a:t>Let’s</a:t>
            </a:r>
            <a:r>
              <a:rPr dirty="0" sz="1100" spc="2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565660"/>
                </a:solidFill>
                <a:latin typeface="Arial"/>
                <a:cs typeface="Arial"/>
              </a:rPr>
              <a:t>look</a:t>
            </a:r>
            <a:r>
              <a:rPr dirty="0" sz="1100" spc="2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110">
                <a:solidFill>
                  <a:srgbClr val="565660"/>
                </a:solidFill>
                <a:latin typeface="Arial"/>
                <a:cs typeface="Arial"/>
              </a:rPr>
              <a:t>at</a:t>
            </a:r>
            <a:r>
              <a:rPr dirty="0" sz="1100" spc="2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dirty="0" sz="1100" spc="2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565660"/>
                </a:solidFill>
                <a:latin typeface="Arial"/>
                <a:cs typeface="Arial"/>
              </a:rPr>
              <a:t>loan</a:t>
            </a:r>
            <a:r>
              <a:rPr dirty="0" sz="1100" spc="2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565660"/>
                </a:solidFill>
                <a:latin typeface="Arial"/>
                <a:cs typeface="Arial"/>
              </a:rPr>
              <a:t>approval</a:t>
            </a:r>
            <a:r>
              <a:rPr dirty="0" sz="1100" spc="2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565660"/>
                </a:solidFill>
                <a:latin typeface="Arial"/>
                <a:cs typeface="Arial"/>
              </a:rPr>
              <a:t>according</a:t>
            </a:r>
            <a:r>
              <a:rPr dirty="0" sz="1100" spc="2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565660"/>
                </a:solidFill>
                <a:latin typeface="Arial"/>
                <a:cs typeface="Arial"/>
              </a:rPr>
              <a:t>to</a:t>
            </a:r>
            <a:r>
              <a:rPr dirty="0" sz="1100" spc="2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565660"/>
                </a:solidFill>
                <a:latin typeface="Arial"/>
                <a:cs typeface="Arial"/>
              </a:rPr>
              <a:t>gender</a:t>
            </a:r>
            <a:r>
              <a:rPr dirty="0" sz="1100" spc="2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565660"/>
                </a:solidFill>
                <a:latin typeface="Arial"/>
                <a:cs typeface="Arial"/>
              </a:rPr>
              <a:t>(M,</a:t>
            </a:r>
            <a:r>
              <a:rPr dirty="0" sz="1100" spc="2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-130">
                <a:solidFill>
                  <a:srgbClr val="565660"/>
                </a:solidFill>
                <a:latin typeface="Arial"/>
                <a:cs typeface="Arial"/>
              </a:rPr>
              <a:t>F</a:t>
            </a:r>
            <a:r>
              <a:rPr dirty="0" sz="1100" spc="2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565660"/>
                </a:solidFill>
                <a:latin typeface="Arial"/>
                <a:cs typeface="Arial"/>
              </a:rPr>
              <a:t>in</a:t>
            </a:r>
            <a:r>
              <a:rPr dirty="0" sz="1100" spc="2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565660"/>
                </a:solidFill>
                <a:latin typeface="Arial"/>
                <a:cs typeface="Arial"/>
              </a:rPr>
              <a:t>our</a:t>
            </a:r>
            <a:r>
              <a:rPr dirty="0" sz="1100" spc="2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565660"/>
                </a:solidFill>
                <a:latin typeface="Arial"/>
                <a:cs typeface="Arial"/>
              </a:rPr>
              <a:t>data).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339" y="3205593"/>
            <a:ext cx="3330318" cy="1701571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874272" y="3645095"/>
            <a:ext cx="3679190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i="1">
                <a:solidFill>
                  <a:srgbClr val="565660"/>
                </a:solidFill>
                <a:latin typeface="Arial"/>
                <a:cs typeface="Arial"/>
              </a:rPr>
              <a:t>If</a:t>
            </a:r>
            <a:r>
              <a:rPr dirty="0" sz="1100" spc="3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85" i="1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dirty="0" sz="1100" spc="3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75" i="1">
                <a:solidFill>
                  <a:srgbClr val="565660"/>
                </a:solidFill>
                <a:latin typeface="Arial"/>
                <a:cs typeface="Arial"/>
              </a:rPr>
              <a:t>proportions</a:t>
            </a:r>
            <a:r>
              <a:rPr dirty="0" sz="1100" spc="3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70" i="1">
                <a:solidFill>
                  <a:srgbClr val="565660"/>
                </a:solidFill>
                <a:latin typeface="Arial"/>
                <a:cs typeface="Arial"/>
              </a:rPr>
              <a:t>of</a:t>
            </a:r>
            <a:r>
              <a:rPr dirty="0" sz="1100" spc="3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80" i="1">
                <a:solidFill>
                  <a:srgbClr val="565660"/>
                </a:solidFill>
                <a:latin typeface="Arial"/>
                <a:cs typeface="Arial"/>
              </a:rPr>
              <a:t>approvals</a:t>
            </a:r>
            <a:r>
              <a:rPr dirty="0" sz="1100" spc="3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65" i="1">
                <a:solidFill>
                  <a:srgbClr val="565660"/>
                </a:solidFill>
                <a:latin typeface="Arial"/>
                <a:cs typeface="Arial"/>
              </a:rPr>
              <a:t>(Yes/No)</a:t>
            </a:r>
            <a:r>
              <a:rPr dirty="0" sz="1100" spc="3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75" i="1">
                <a:solidFill>
                  <a:srgbClr val="565660"/>
                </a:solidFill>
                <a:latin typeface="Arial"/>
                <a:cs typeface="Arial"/>
              </a:rPr>
              <a:t>are</a:t>
            </a:r>
            <a:r>
              <a:rPr dirty="0" sz="1100" spc="3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55" i="1">
                <a:solidFill>
                  <a:srgbClr val="565660"/>
                </a:solidFill>
                <a:latin typeface="Arial"/>
                <a:cs typeface="Arial"/>
              </a:rPr>
              <a:t>similar</a:t>
            </a:r>
            <a:r>
              <a:rPr dirty="0" sz="1100" spc="5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85" i="1">
                <a:solidFill>
                  <a:srgbClr val="565660"/>
                </a:solidFill>
                <a:latin typeface="Arial"/>
                <a:cs typeface="Arial"/>
              </a:rPr>
              <a:t>between</a:t>
            </a:r>
            <a:r>
              <a:rPr dirty="0" sz="1100" spc="3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85" i="1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dirty="0" sz="1100" spc="3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55" i="1">
                <a:solidFill>
                  <a:srgbClr val="565660"/>
                </a:solidFill>
                <a:latin typeface="Arial"/>
                <a:cs typeface="Arial"/>
              </a:rPr>
              <a:t>genders,</a:t>
            </a:r>
            <a:r>
              <a:rPr dirty="0" sz="1100" spc="3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60" i="1">
                <a:solidFill>
                  <a:srgbClr val="565660"/>
                </a:solidFill>
                <a:latin typeface="Arial"/>
                <a:cs typeface="Arial"/>
              </a:rPr>
              <a:t>it</a:t>
            </a:r>
            <a:r>
              <a:rPr dirty="0" sz="1100" spc="3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70" i="1">
                <a:solidFill>
                  <a:srgbClr val="565660"/>
                </a:solidFill>
                <a:latin typeface="Arial"/>
                <a:cs typeface="Arial"/>
              </a:rPr>
              <a:t>suggests</a:t>
            </a:r>
            <a:r>
              <a:rPr dirty="0" sz="1100" spc="3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100" i="1">
                <a:solidFill>
                  <a:srgbClr val="565660"/>
                </a:solidFill>
                <a:latin typeface="Arial"/>
                <a:cs typeface="Arial"/>
              </a:rPr>
              <a:t>that</a:t>
            </a:r>
            <a:r>
              <a:rPr dirty="0" sz="1100" spc="3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85" i="1">
                <a:solidFill>
                  <a:srgbClr val="565660"/>
                </a:solidFill>
                <a:latin typeface="Arial"/>
                <a:cs typeface="Arial"/>
              </a:rPr>
              <a:t>gender</a:t>
            </a:r>
            <a:r>
              <a:rPr dirty="0" sz="1100" spc="3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95" i="1">
                <a:solidFill>
                  <a:srgbClr val="565660"/>
                </a:solidFill>
                <a:latin typeface="Arial"/>
                <a:cs typeface="Arial"/>
              </a:rPr>
              <a:t>might </a:t>
            </a:r>
            <a:r>
              <a:rPr dirty="0" sz="1100" spc="90" i="1">
                <a:solidFill>
                  <a:srgbClr val="565660"/>
                </a:solidFill>
                <a:latin typeface="Arial"/>
                <a:cs typeface="Arial"/>
              </a:rPr>
              <a:t>not</a:t>
            </a:r>
            <a:r>
              <a:rPr dirty="0" sz="1100" spc="2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95" i="1">
                <a:solidFill>
                  <a:srgbClr val="565660"/>
                </a:solidFill>
                <a:latin typeface="Arial"/>
                <a:cs typeface="Arial"/>
              </a:rPr>
              <a:t>be</a:t>
            </a:r>
            <a:r>
              <a:rPr dirty="0" sz="1100" spc="3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125" i="1">
                <a:solidFill>
                  <a:srgbClr val="565660"/>
                </a:solidFill>
                <a:latin typeface="Arial"/>
                <a:cs typeface="Arial"/>
              </a:rPr>
              <a:t>a</a:t>
            </a:r>
            <a:r>
              <a:rPr dirty="0" sz="1100" spc="3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70" i="1">
                <a:solidFill>
                  <a:srgbClr val="565660"/>
                </a:solidFill>
                <a:latin typeface="Arial"/>
                <a:cs typeface="Arial"/>
              </a:rPr>
              <a:t>significant</a:t>
            </a:r>
            <a:r>
              <a:rPr dirty="0" sz="1100" spc="2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90" i="1">
                <a:solidFill>
                  <a:srgbClr val="565660"/>
                </a:solidFill>
                <a:latin typeface="Arial"/>
                <a:cs typeface="Arial"/>
              </a:rPr>
              <a:t>factor</a:t>
            </a:r>
            <a:r>
              <a:rPr dirty="0" sz="1100" spc="3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70" i="1">
                <a:solidFill>
                  <a:srgbClr val="565660"/>
                </a:solidFill>
                <a:latin typeface="Arial"/>
                <a:cs typeface="Arial"/>
              </a:rPr>
              <a:t>influencing</a:t>
            </a:r>
            <a:r>
              <a:rPr dirty="0" sz="1100" spc="3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85" i="1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dirty="0" sz="1100" spc="3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60" i="1">
                <a:solidFill>
                  <a:srgbClr val="565660"/>
                </a:solidFill>
                <a:latin typeface="Arial"/>
                <a:cs typeface="Arial"/>
              </a:rPr>
              <a:t>loan </a:t>
            </a:r>
            <a:r>
              <a:rPr dirty="0" sz="1100" spc="85" i="1">
                <a:solidFill>
                  <a:srgbClr val="565660"/>
                </a:solidFill>
                <a:latin typeface="Arial"/>
                <a:cs typeface="Arial"/>
              </a:rPr>
              <a:t>approval</a:t>
            </a:r>
            <a:r>
              <a:rPr dirty="0" sz="1100" spc="5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40" i="1">
                <a:solidFill>
                  <a:srgbClr val="565660"/>
                </a:solidFill>
                <a:latin typeface="Arial"/>
                <a:cs typeface="Arial"/>
              </a:rPr>
              <a:t>decision.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5"/>
              <a:t>Two</a:t>
            </a:r>
            <a:r>
              <a:rPr dirty="0" spc="-220"/>
              <a:t> </a:t>
            </a:r>
            <a:r>
              <a:rPr dirty="0" spc="-60"/>
              <a:t>Categorical</a:t>
            </a:r>
            <a:r>
              <a:rPr dirty="0" spc="-220"/>
              <a:t> </a:t>
            </a:r>
            <a:r>
              <a:rPr dirty="0" spc="-55"/>
              <a:t>or</a:t>
            </a:r>
            <a:r>
              <a:rPr dirty="0" spc="-220"/>
              <a:t> </a:t>
            </a:r>
            <a:r>
              <a:rPr dirty="0" spc="-110"/>
              <a:t>Discrete</a:t>
            </a:r>
            <a:r>
              <a:rPr dirty="0" spc="-215"/>
              <a:t> </a:t>
            </a:r>
            <a:r>
              <a:rPr dirty="0" spc="-40"/>
              <a:t>Variables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9098" y="1323473"/>
            <a:ext cx="6317615" cy="685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>
                <a:solidFill>
                  <a:srgbClr val="04A8C4"/>
                </a:solidFill>
                <a:latin typeface="Arial Black"/>
                <a:cs typeface="Arial Black"/>
              </a:rPr>
              <a:t>Visualization</a:t>
            </a:r>
            <a:r>
              <a:rPr dirty="0" sz="1500" spc="-13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370">
                <a:solidFill>
                  <a:srgbClr val="04A8C4"/>
                </a:solidFill>
                <a:latin typeface="Arial Black"/>
                <a:cs typeface="Arial Black"/>
              </a:rPr>
              <a:t>-</a:t>
            </a:r>
            <a:r>
              <a:rPr dirty="0" sz="1500" spc="-13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35">
                <a:solidFill>
                  <a:srgbClr val="04A8C4"/>
                </a:solidFill>
                <a:latin typeface="Arial Black"/>
                <a:cs typeface="Arial Black"/>
              </a:rPr>
              <a:t>Grouped</a:t>
            </a:r>
            <a:r>
              <a:rPr dirty="0" sz="1500" spc="-13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10">
                <a:solidFill>
                  <a:srgbClr val="04A8C4"/>
                </a:solidFill>
                <a:latin typeface="Arial Black"/>
                <a:cs typeface="Arial Black"/>
              </a:rPr>
              <a:t>Chart</a:t>
            </a:r>
            <a:endParaRPr sz="15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955"/>
              </a:spcBef>
            </a:pPr>
            <a:r>
              <a:rPr dirty="0" sz="1200">
                <a:solidFill>
                  <a:srgbClr val="565660"/>
                </a:solidFill>
                <a:latin typeface="Arial"/>
                <a:cs typeface="Arial"/>
              </a:rPr>
              <a:t>Example:</a:t>
            </a:r>
            <a:r>
              <a:rPr dirty="0" sz="1200" spc="4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65660"/>
                </a:solidFill>
                <a:latin typeface="Arial"/>
                <a:cs typeface="Arial"/>
              </a:rPr>
              <a:t>let’s</a:t>
            </a:r>
            <a:r>
              <a:rPr dirty="0" sz="1200" spc="4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565660"/>
                </a:solidFill>
                <a:latin typeface="Arial"/>
                <a:cs typeface="Arial"/>
              </a:rPr>
              <a:t>look</a:t>
            </a:r>
            <a:r>
              <a:rPr dirty="0" sz="1200" spc="4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120">
                <a:solidFill>
                  <a:srgbClr val="565660"/>
                </a:solidFill>
                <a:latin typeface="Arial"/>
                <a:cs typeface="Arial"/>
              </a:rPr>
              <a:t>at</a:t>
            </a:r>
            <a:r>
              <a:rPr dirty="0" sz="1200" spc="4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565660"/>
                </a:solidFill>
                <a:latin typeface="Arial"/>
                <a:cs typeface="Arial"/>
              </a:rPr>
              <a:t>another</a:t>
            </a:r>
            <a:r>
              <a:rPr dirty="0" sz="1200" spc="4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565660"/>
                </a:solidFill>
                <a:latin typeface="Arial"/>
                <a:cs typeface="Arial"/>
              </a:rPr>
              <a:t>loan</a:t>
            </a:r>
            <a:r>
              <a:rPr dirty="0" sz="1200" spc="4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100">
                <a:solidFill>
                  <a:srgbClr val="565660"/>
                </a:solidFill>
                <a:latin typeface="Arial"/>
                <a:cs typeface="Arial"/>
              </a:rPr>
              <a:t>approval</a:t>
            </a:r>
            <a:r>
              <a:rPr dirty="0" sz="1200" spc="4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105">
                <a:solidFill>
                  <a:srgbClr val="565660"/>
                </a:solidFill>
                <a:latin typeface="Arial"/>
                <a:cs typeface="Arial"/>
              </a:rPr>
              <a:t>according</a:t>
            </a:r>
            <a:r>
              <a:rPr dirty="0" sz="1200" spc="4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100">
                <a:solidFill>
                  <a:srgbClr val="565660"/>
                </a:solidFill>
                <a:latin typeface="Arial"/>
                <a:cs typeface="Arial"/>
              </a:rPr>
              <a:t>to</a:t>
            </a:r>
            <a:r>
              <a:rPr dirty="0" sz="1200" spc="4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565660"/>
                </a:solidFill>
                <a:latin typeface="Arial"/>
                <a:cs typeface="Arial"/>
              </a:rPr>
              <a:t>gender</a:t>
            </a:r>
            <a:r>
              <a:rPr dirty="0" sz="1200" spc="4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65660"/>
                </a:solidFill>
                <a:latin typeface="Arial"/>
                <a:cs typeface="Arial"/>
              </a:rPr>
              <a:t>(M,</a:t>
            </a:r>
            <a:r>
              <a:rPr dirty="0" sz="1200" spc="4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-140">
                <a:solidFill>
                  <a:srgbClr val="565660"/>
                </a:solidFill>
                <a:latin typeface="Arial"/>
                <a:cs typeface="Arial"/>
              </a:rPr>
              <a:t>F</a:t>
            </a:r>
            <a:r>
              <a:rPr dirty="0" sz="1200" spc="4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565660"/>
                </a:solidFill>
                <a:latin typeface="Arial"/>
                <a:cs typeface="Arial"/>
              </a:rPr>
              <a:t>in</a:t>
            </a:r>
            <a:r>
              <a:rPr dirty="0" sz="1200" spc="4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565660"/>
                </a:solidFill>
                <a:latin typeface="Arial"/>
                <a:cs typeface="Arial"/>
              </a:rPr>
              <a:t>our</a:t>
            </a:r>
            <a:r>
              <a:rPr dirty="0" sz="1200" spc="4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565660"/>
                </a:solidFill>
                <a:latin typeface="Arial"/>
                <a:cs typeface="Arial"/>
              </a:rPr>
              <a:t>data).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6372" y="2352670"/>
            <a:ext cx="3586167" cy="1846646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878368" y="2501878"/>
            <a:ext cx="3460750" cy="1366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i="1">
                <a:solidFill>
                  <a:srgbClr val="424242"/>
                </a:solidFill>
                <a:latin typeface="Arial"/>
                <a:cs typeface="Arial"/>
              </a:rPr>
              <a:t>Here,</a:t>
            </a:r>
            <a:r>
              <a:rPr dirty="0" sz="1100" spc="4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85" i="1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100" spc="4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70" i="1">
                <a:solidFill>
                  <a:srgbClr val="424242"/>
                </a:solidFill>
                <a:latin typeface="Arial"/>
                <a:cs typeface="Arial"/>
              </a:rPr>
              <a:t>disparity</a:t>
            </a:r>
            <a:r>
              <a:rPr dirty="0" sz="1100" spc="4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50" i="1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dirty="0" sz="1100" spc="4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85" i="1">
                <a:solidFill>
                  <a:srgbClr val="424242"/>
                </a:solidFill>
                <a:latin typeface="Arial"/>
                <a:cs typeface="Arial"/>
              </a:rPr>
              <a:t>approval</a:t>
            </a:r>
            <a:r>
              <a:rPr dirty="0" sz="1100" spc="4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65" i="1">
                <a:solidFill>
                  <a:srgbClr val="424242"/>
                </a:solidFill>
                <a:latin typeface="Arial"/>
                <a:cs typeface="Arial"/>
              </a:rPr>
              <a:t>ratios</a:t>
            </a:r>
            <a:r>
              <a:rPr dirty="0" sz="1100" spc="4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dirty="0" sz="1100" spc="45" i="1">
                <a:solidFill>
                  <a:srgbClr val="424242"/>
                </a:solidFill>
                <a:latin typeface="Arial"/>
                <a:cs typeface="Arial"/>
              </a:rPr>
              <a:t> evident.</a:t>
            </a:r>
            <a:endParaRPr sz="1100">
              <a:latin typeface="Arial"/>
              <a:cs typeface="Arial"/>
            </a:endParaRPr>
          </a:p>
          <a:p>
            <a:pPr marL="469265" marR="53975" indent="-31305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dirty="0" sz="1100" i="1">
                <a:solidFill>
                  <a:srgbClr val="424242"/>
                </a:solidFill>
                <a:latin typeface="Arial"/>
                <a:cs typeface="Arial"/>
              </a:rPr>
              <a:t>If</a:t>
            </a:r>
            <a:r>
              <a:rPr dirty="0" sz="1100" spc="6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50" i="1">
                <a:solidFill>
                  <a:srgbClr val="424242"/>
                </a:solidFill>
                <a:latin typeface="Arial"/>
                <a:cs typeface="Arial"/>
              </a:rPr>
              <a:t>you're</a:t>
            </a:r>
            <a:r>
              <a:rPr dirty="0" sz="1100" spc="65" i="1">
                <a:solidFill>
                  <a:srgbClr val="424242"/>
                </a:solidFill>
                <a:latin typeface="Arial"/>
                <a:cs typeface="Arial"/>
              </a:rPr>
              <a:t> female,</a:t>
            </a:r>
            <a:r>
              <a:rPr dirty="0" sz="1100" spc="6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70" i="1">
                <a:solidFill>
                  <a:srgbClr val="424242"/>
                </a:solidFill>
                <a:latin typeface="Arial"/>
                <a:cs typeface="Arial"/>
              </a:rPr>
              <a:t>your</a:t>
            </a:r>
            <a:r>
              <a:rPr dirty="0" sz="1100" spc="6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80" i="1">
                <a:solidFill>
                  <a:srgbClr val="424242"/>
                </a:solidFill>
                <a:latin typeface="Arial"/>
                <a:cs typeface="Arial"/>
              </a:rPr>
              <a:t>loan</a:t>
            </a:r>
            <a:r>
              <a:rPr dirty="0" sz="1100" spc="6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dirty="0" sz="1100" spc="6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105" i="1">
                <a:solidFill>
                  <a:srgbClr val="424242"/>
                </a:solidFill>
                <a:latin typeface="Arial"/>
                <a:cs typeface="Arial"/>
              </a:rPr>
              <a:t>more</a:t>
            </a:r>
            <a:r>
              <a:rPr dirty="0" sz="1100" spc="6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424242"/>
                </a:solidFill>
                <a:latin typeface="Arial"/>
                <a:cs typeface="Arial"/>
              </a:rPr>
              <a:t>likely</a:t>
            </a:r>
            <a:r>
              <a:rPr dirty="0" sz="1100" spc="6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70" i="1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dirty="0" sz="1100" spc="7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95" i="1">
                <a:solidFill>
                  <a:srgbClr val="424242"/>
                </a:solidFill>
                <a:latin typeface="Arial"/>
                <a:cs typeface="Arial"/>
              </a:rPr>
              <a:t>be</a:t>
            </a:r>
            <a:r>
              <a:rPr dirty="0" sz="1100" spc="2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65" i="1">
                <a:solidFill>
                  <a:srgbClr val="424242"/>
                </a:solidFill>
                <a:latin typeface="Arial"/>
                <a:cs typeface="Arial"/>
              </a:rPr>
              <a:t>approved.</a:t>
            </a:r>
            <a:endParaRPr sz="1100">
              <a:latin typeface="Arial"/>
              <a:cs typeface="Arial"/>
            </a:endParaRPr>
          </a:p>
          <a:p>
            <a:pPr marL="469265" marR="99060" indent="-31305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dirty="0" sz="1100" spc="50" i="1">
                <a:solidFill>
                  <a:srgbClr val="424242"/>
                </a:solidFill>
                <a:latin typeface="Arial"/>
                <a:cs typeface="Arial"/>
              </a:rPr>
              <a:t>On</a:t>
            </a:r>
            <a:r>
              <a:rPr dirty="0" sz="1100" spc="2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85" i="1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100" spc="3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80" i="1">
                <a:solidFill>
                  <a:srgbClr val="424242"/>
                </a:solidFill>
                <a:latin typeface="Arial"/>
                <a:cs typeface="Arial"/>
              </a:rPr>
              <a:t>other</a:t>
            </a:r>
            <a:r>
              <a:rPr dirty="0" sz="1100" spc="3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70" i="1">
                <a:solidFill>
                  <a:srgbClr val="424242"/>
                </a:solidFill>
                <a:latin typeface="Arial"/>
                <a:cs typeface="Arial"/>
              </a:rPr>
              <a:t>hand,</a:t>
            </a:r>
            <a:r>
              <a:rPr dirty="0" sz="1100" spc="3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60" i="1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dirty="0" sz="1100" spc="3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55" i="1">
                <a:solidFill>
                  <a:srgbClr val="424242"/>
                </a:solidFill>
                <a:latin typeface="Arial"/>
                <a:cs typeface="Arial"/>
              </a:rPr>
              <a:t>males,</a:t>
            </a:r>
            <a:r>
              <a:rPr dirty="0" sz="1100" spc="3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85" i="1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100" spc="2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85" i="1">
                <a:solidFill>
                  <a:srgbClr val="424242"/>
                </a:solidFill>
                <a:latin typeface="Arial"/>
                <a:cs typeface="Arial"/>
              </a:rPr>
              <a:t>odds</a:t>
            </a:r>
            <a:r>
              <a:rPr dirty="0" sz="1100" spc="3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45" i="1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dirty="0" sz="1100" spc="4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85" i="1">
                <a:solidFill>
                  <a:srgbClr val="424242"/>
                </a:solidFill>
                <a:latin typeface="Arial"/>
                <a:cs typeface="Arial"/>
              </a:rPr>
              <a:t>approval</a:t>
            </a:r>
            <a:r>
              <a:rPr dirty="0" sz="1100" spc="4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75" i="1">
                <a:solidFill>
                  <a:srgbClr val="424242"/>
                </a:solidFill>
                <a:latin typeface="Arial"/>
                <a:cs typeface="Arial"/>
              </a:rPr>
              <a:t>are</a:t>
            </a:r>
            <a:r>
              <a:rPr dirty="0" sz="1100" spc="4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75" i="1">
                <a:solidFill>
                  <a:srgbClr val="424242"/>
                </a:solidFill>
                <a:latin typeface="Arial"/>
                <a:cs typeface="Arial"/>
              </a:rPr>
              <a:t>roughly</a:t>
            </a:r>
            <a:r>
              <a:rPr dirty="0" sz="1100" spc="4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-10" i="1">
                <a:solidFill>
                  <a:srgbClr val="424242"/>
                </a:solidFill>
                <a:latin typeface="Arial"/>
                <a:cs typeface="Arial"/>
              </a:rPr>
              <a:t>even.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100" i="1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100" spc="5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120" i="1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dirty="0" sz="1100" spc="5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70" i="1">
                <a:solidFill>
                  <a:srgbClr val="424242"/>
                </a:solidFill>
                <a:latin typeface="Arial"/>
                <a:cs typeface="Arial"/>
              </a:rPr>
              <a:t>suggests</a:t>
            </a:r>
            <a:r>
              <a:rPr dirty="0" sz="1100" spc="5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125" i="1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dirty="0" sz="1100" spc="5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70" i="1">
                <a:solidFill>
                  <a:srgbClr val="424242"/>
                </a:solidFill>
                <a:latin typeface="Arial"/>
                <a:cs typeface="Arial"/>
              </a:rPr>
              <a:t>correlation</a:t>
            </a:r>
            <a:r>
              <a:rPr dirty="0" sz="1100" spc="5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85" i="1">
                <a:solidFill>
                  <a:srgbClr val="424242"/>
                </a:solidFill>
                <a:latin typeface="Arial"/>
                <a:cs typeface="Arial"/>
              </a:rPr>
              <a:t>between</a:t>
            </a:r>
            <a:r>
              <a:rPr dirty="0" sz="1100" spc="5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75" i="1">
                <a:solidFill>
                  <a:srgbClr val="424242"/>
                </a:solidFill>
                <a:latin typeface="Arial"/>
                <a:cs typeface="Arial"/>
              </a:rPr>
              <a:t>gender</a:t>
            </a:r>
            <a:r>
              <a:rPr dirty="0" sz="1100" spc="7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114" i="1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dirty="0" sz="1100" spc="3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80" i="1">
                <a:solidFill>
                  <a:srgbClr val="424242"/>
                </a:solidFill>
                <a:latin typeface="Arial"/>
                <a:cs typeface="Arial"/>
              </a:rPr>
              <a:t>loan</a:t>
            </a:r>
            <a:r>
              <a:rPr dirty="0" sz="1100" spc="4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85" i="1">
                <a:solidFill>
                  <a:srgbClr val="424242"/>
                </a:solidFill>
                <a:latin typeface="Arial"/>
                <a:cs typeface="Arial"/>
              </a:rPr>
              <a:t>approval</a:t>
            </a:r>
            <a:r>
              <a:rPr dirty="0" sz="1100" spc="40" i="1">
                <a:solidFill>
                  <a:srgbClr val="424242"/>
                </a:solidFill>
                <a:latin typeface="Arial"/>
                <a:cs typeface="Arial"/>
              </a:rPr>
              <a:t> rates.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5"/>
              <a:t>Two</a:t>
            </a:r>
            <a:r>
              <a:rPr dirty="0" spc="-220"/>
              <a:t> </a:t>
            </a:r>
            <a:r>
              <a:rPr dirty="0" spc="-60"/>
              <a:t>Categorical</a:t>
            </a:r>
            <a:r>
              <a:rPr dirty="0" spc="-220"/>
              <a:t> </a:t>
            </a:r>
            <a:r>
              <a:rPr dirty="0" spc="-55"/>
              <a:t>or</a:t>
            </a:r>
            <a:r>
              <a:rPr dirty="0" spc="-220"/>
              <a:t> </a:t>
            </a:r>
            <a:r>
              <a:rPr dirty="0" spc="-110"/>
              <a:t>Discrete</a:t>
            </a:r>
            <a:r>
              <a:rPr dirty="0" spc="-215"/>
              <a:t> </a:t>
            </a:r>
            <a:r>
              <a:rPr dirty="0" spc="-40"/>
              <a:t>Variables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9098" y="1323473"/>
            <a:ext cx="6662420" cy="835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>
                <a:solidFill>
                  <a:srgbClr val="04A8C4"/>
                </a:solidFill>
                <a:latin typeface="Arial Black"/>
                <a:cs typeface="Arial Black"/>
              </a:rPr>
              <a:t>Visualization</a:t>
            </a:r>
            <a:r>
              <a:rPr dirty="0" sz="1500" spc="-13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370">
                <a:solidFill>
                  <a:srgbClr val="04A8C4"/>
                </a:solidFill>
                <a:latin typeface="Arial Black"/>
                <a:cs typeface="Arial Black"/>
              </a:rPr>
              <a:t>-</a:t>
            </a:r>
            <a:r>
              <a:rPr dirty="0" sz="1500" spc="-12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75">
                <a:solidFill>
                  <a:srgbClr val="04A8C4"/>
                </a:solidFill>
                <a:latin typeface="Arial Black"/>
                <a:cs typeface="Arial Black"/>
              </a:rPr>
              <a:t>Stacked</a:t>
            </a:r>
            <a:r>
              <a:rPr dirty="0" sz="1500" spc="-13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10">
                <a:solidFill>
                  <a:srgbClr val="04A8C4"/>
                </a:solidFill>
                <a:latin typeface="Arial Black"/>
                <a:cs typeface="Arial Black"/>
              </a:rPr>
              <a:t>Chart</a:t>
            </a:r>
            <a:endParaRPr sz="1500">
              <a:latin typeface="Arial Black"/>
              <a:cs typeface="Arial Black"/>
            </a:endParaRPr>
          </a:p>
          <a:p>
            <a:pPr marL="56515" marR="5080">
              <a:lnSpc>
                <a:spcPct val="114999"/>
              </a:lnSpc>
              <a:spcBef>
                <a:spcPts val="1265"/>
              </a:spcBef>
            </a:pPr>
            <a:r>
              <a:rPr dirty="0" sz="1200">
                <a:solidFill>
                  <a:srgbClr val="565660"/>
                </a:solidFill>
                <a:latin typeface="Arial"/>
                <a:cs typeface="Arial"/>
              </a:rPr>
              <a:t>Each</a:t>
            </a:r>
            <a:r>
              <a:rPr dirty="0" sz="1200" spc="1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114">
                <a:solidFill>
                  <a:srgbClr val="565660"/>
                </a:solidFill>
                <a:latin typeface="Arial"/>
                <a:cs typeface="Arial"/>
              </a:rPr>
              <a:t>bar</a:t>
            </a:r>
            <a:r>
              <a:rPr dirty="0" sz="1200" spc="1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65660"/>
                </a:solidFill>
                <a:latin typeface="Arial"/>
                <a:cs typeface="Arial"/>
              </a:rPr>
              <a:t>is</a:t>
            </a:r>
            <a:r>
              <a:rPr dirty="0" sz="1200" spc="1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565660"/>
                </a:solidFill>
                <a:latin typeface="Arial"/>
                <a:cs typeface="Arial"/>
              </a:rPr>
              <a:t>divided</a:t>
            </a:r>
            <a:r>
              <a:rPr dirty="0" sz="1200" spc="1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565660"/>
                </a:solidFill>
                <a:latin typeface="Arial"/>
                <a:cs typeface="Arial"/>
              </a:rPr>
              <a:t>into</a:t>
            </a:r>
            <a:r>
              <a:rPr dirty="0" sz="1200" spc="1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565660"/>
                </a:solidFill>
                <a:latin typeface="Arial"/>
                <a:cs typeface="Arial"/>
              </a:rPr>
              <a:t>multiple</a:t>
            </a:r>
            <a:r>
              <a:rPr dirty="0" sz="1200" spc="1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565660"/>
                </a:solidFill>
                <a:latin typeface="Arial"/>
                <a:cs typeface="Arial"/>
              </a:rPr>
              <a:t>sub-</a:t>
            </a:r>
            <a:r>
              <a:rPr dirty="0" sz="1200" spc="85">
                <a:solidFill>
                  <a:srgbClr val="565660"/>
                </a:solidFill>
                <a:latin typeface="Arial"/>
                <a:cs typeface="Arial"/>
              </a:rPr>
              <a:t>categories,</a:t>
            </a:r>
            <a:r>
              <a:rPr dirty="0" sz="1200" spc="1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565660"/>
                </a:solidFill>
                <a:latin typeface="Arial"/>
                <a:cs typeface="Arial"/>
              </a:rPr>
              <a:t>allowing</a:t>
            </a:r>
            <a:r>
              <a:rPr dirty="0" sz="1200" spc="1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565660"/>
                </a:solidFill>
                <a:latin typeface="Arial"/>
                <a:cs typeface="Arial"/>
              </a:rPr>
              <a:t>for</a:t>
            </a:r>
            <a:r>
              <a:rPr dirty="0" sz="1200" spc="1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105">
                <a:solidFill>
                  <a:srgbClr val="565660"/>
                </a:solidFill>
                <a:latin typeface="Arial"/>
                <a:cs typeface="Arial"/>
              </a:rPr>
              <a:t>comparison</a:t>
            </a:r>
            <a:r>
              <a:rPr dirty="0" sz="1200" spc="1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565660"/>
                </a:solidFill>
                <a:latin typeface="Arial"/>
                <a:cs typeface="Arial"/>
              </a:rPr>
              <a:t>of</a:t>
            </a:r>
            <a:r>
              <a:rPr dirty="0" sz="1200" spc="1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dirty="0" sz="1200" spc="1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565660"/>
                </a:solidFill>
                <a:latin typeface="Arial"/>
                <a:cs typeface="Arial"/>
              </a:rPr>
              <a:t>overall </a:t>
            </a:r>
            <a:r>
              <a:rPr dirty="0" sz="1200" spc="100">
                <a:solidFill>
                  <a:srgbClr val="565660"/>
                </a:solidFill>
                <a:latin typeface="Arial"/>
                <a:cs typeface="Arial"/>
              </a:rPr>
              <a:t>category</a:t>
            </a:r>
            <a:r>
              <a:rPr dirty="0" sz="1200">
                <a:solidFill>
                  <a:srgbClr val="565660"/>
                </a:solidFill>
                <a:latin typeface="Arial"/>
                <a:cs typeface="Arial"/>
              </a:rPr>
              <a:t> size</a:t>
            </a:r>
            <a:r>
              <a:rPr dirty="0" sz="1200" spc="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565660"/>
                </a:solidFill>
                <a:latin typeface="Arial"/>
                <a:cs typeface="Arial"/>
              </a:rPr>
              <a:t>as</a:t>
            </a:r>
            <a:r>
              <a:rPr dirty="0" sz="1200" spc="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565660"/>
                </a:solidFill>
                <a:latin typeface="Arial"/>
                <a:cs typeface="Arial"/>
              </a:rPr>
              <a:t>well</a:t>
            </a:r>
            <a:r>
              <a:rPr dirty="0" sz="1200" spc="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565660"/>
                </a:solidFill>
                <a:latin typeface="Arial"/>
                <a:cs typeface="Arial"/>
              </a:rPr>
              <a:t>as</a:t>
            </a:r>
            <a:r>
              <a:rPr dirty="0" sz="1200" spc="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dirty="0" sz="1200" spc="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565660"/>
                </a:solidFill>
                <a:latin typeface="Arial"/>
                <a:cs typeface="Arial"/>
              </a:rPr>
              <a:t>proportions</a:t>
            </a:r>
            <a:r>
              <a:rPr dirty="0" sz="1200" spc="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565660"/>
                </a:solidFill>
                <a:latin typeface="Arial"/>
                <a:cs typeface="Arial"/>
              </a:rPr>
              <a:t>of</a:t>
            </a:r>
            <a:r>
              <a:rPr dirty="0" sz="1200" spc="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565660"/>
                </a:solidFill>
                <a:latin typeface="Arial"/>
                <a:cs typeface="Arial"/>
              </a:rPr>
              <a:t>its</a:t>
            </a:r>
            <a:r>
              <a:rPr dirty="0" sz="1200" spc="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565660"/>
                </a:solidFill>
                <a:latin typeface="Arial"/>
                <a:cs typeface="Arial"/>
              </a:rPr>
              <a:t>sub-</a:t>
            </a:r>
            <a:r>
              <a:rPr dirty="0" sz="1200" spc="75">
                <a:solidFill>
                  <a:srgbClr val="565660"/>
                </a:solidFill>
                <a:latin typeface="Arial"/>
                <a:cs typeface="Arial"/>
              </a:rPr>
              <a:t>categories.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0048" y="2255270"/>
            <a:ext cx="4332691" cy="258341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114492" y="2850935"/>
            <a:ext cx="3580129" cy="154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189230">
              <a:lnSpc>
                <a:spcPct val="100000"/>
              </a:lnSpc>
              <a:spcBef>
                <a:spcPts val="100"/>
              </a:spcBef>
            </a:pPr>
            <a:r>
              <a:rPr dirty="0" sz="1000" spc="10" i="1">
                <a:solidFill>
                  <a:srgbClr val="565660"/>
                </a:solidFill>
                <a:latin typeface="Arial"/>
                <a:cs typeface="Arial"/>
              </a:rPr>
              <a:t>Visually,</a:t>
            </a:r>
            <a:r>
              <a:rPr dirty="0" sz="1000" spc="6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000" spc="80" i="1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dirty="0" sz="1000" spc="6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000" spc="75" i="1">
                <a:solidFill>
                  <a:srgbClr val="565660"/>
                </a:solidFill>
                <a:latin typeface="Arial"/>
                <a:cs typeface="Arial"/>
              </a:rPr>
              <a:t>proportion</a:t>
            </a:r>
            <a:r>
              <a:rPr dirty="0" sz="1000" spc="6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000" spc="70" i="1">
                <a:solidFill>
                  <a:srgbClr val="565660"/>
                </a:solidFill>
                <a:latin typeface="Arial"/>
                <a:cs typeface="Arial"/>
              </a:rPr>
              <a:t>of</a:t>
            </a:r>
            <a:r>
              <a:rPr dirty="0" sz="1000" spc="6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000" spc="80" i="1">
                <a:solidFill>
                  <a:srgbClr val="565660"/>
                </a:solidFill>
                <a:latin typeface="Arial"/>
                <a:cs typeface="Arial"/>
              </a:rPr>
              <a:t>approvals</a:t>
            </a:r>
            <a:r>
              <a:rPr dirty="0" sz="1000" spc="6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000" spc="70" i="1">
                <a:solidFill>
                  <a:srgbClr val="565660"/>
                </a:solidFill>
                <a:latin typeface="Arial"/>
                <a:cs typeface="Arial"/>
              </a:rPr>
              <a:t>seems</a:t>
            </a:r>
            <a:r>
              <a:rPr dirty="0" sz="1000" spc="6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000" spc="45" i="1">
                <a:solidFill>
                  <a:srgbClr val="565660"/>
                </a:solidFill>
                <a:latin typeface="Arial"/>
                <a:cs typeface="Arial"/>
              </a:rPr>
              <a:t>relatively</a:t>
            </a:r>
            <a:r>
              <a:rPr dirty="0" sz="1000" spc="4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000" spc="65" i="1">
                <a:solidFill>
                  <a:srgbClr val="565660"/>
                </a:solidFill>
                <a:latin typeface="Arial"/>
                <a:cs typeface="Arial"/>
              </a:rPr>
              <a:t>consistent</a:t>
            </a:r>
            <a:r>
              <a:rPr dirty="0" sz="1000" spc="3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000" spc="85" i="1">
                <a:solidFill>
                  <a:srgbClr val="565660"/>
                </a:solidFill>
                <a:latin typeface="Arial"/>
                <a:cs typeface="Arial"/>
              </a:rPr>
              <a:t>between</a:t>
            </a:r>
            <a:r>
              <a:rPr dirty="0" sz="1000" spc="3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000" spc="80" i="1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dirty="0" sz="1000" spc="3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000" spc="85" i="1">
                <a:solidFill>
                  <a:srgbClr val="565660"/>
                </a:solidFill>
                <a:latin typeface="Arial"/>
                <a:cs typeface="Arial"/>
              </a:rPr>
              <a:t>two</a:t>
            </a:r>
            <a:r>
              <a:rPr dirty="0" sz="1000" spc="3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000" spc="50" i="1">
                <a:solidFill>
                  <a:srgbClr val="565660"/>
                </a:solidFill>
                <a:latin typeface="Arial"/>
                <a:cs typeface="Arial"/>
              </a:rPr>
              <a:t>genders,</a:t>
            </a:r>
            <a:r>
              <a:rPr dirty="0" sz="1000" spc="3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000" spc="70" i="1">
                <a:solidFill>
                  <a:srgbClr val="565660"/>
                </a:solidFill>
                <a:latin typeface="Arial"/>
                <a:cs typeface="Arial"/>
              </a:rPr>
              <a:t>with</a:t>
            </a:r>
            <a:r>
              <a:rPr dirty="0" sz="1000" spc="3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000" spc="80" i="1">
                <a:solidFill>
                  <a:srgbClr val="565660"/>
                </a:solidFill>
                <a:latin typeface="Arial"/>
                <a:cs typeface="Arial"/>
              </a:rPr>
              <a:t>perhaps</a:t>
            </a:r>
            <a:r>
              <a:rPr dirty="0" sz="1000" spc="3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000" spc="60" i="1">
                <a:solidFill>
                  <a:srgbClr val="565660"/>
                </a:solidFill>
                <a:latin typeface="Arial"/>
                <a:cs typeface="Arial"/>
              </a:rPr>
              <a:t>a </a:t>
            </a:r>
            <a:r>
              <a:rPr dirty="0" sz="1000" spc="50" i="1">
                <a:solidFill>
                  <a:srgbClr val="565660"/>
                </a:solidFill>
                <a:latin typeface="Arial"/>
                <a:cs typeface="Arial"/>
              </a:rPr>
              <a:t>slightly</a:t>
            </a:r>
            <a:r>
              <a:rPr dirty="0" sz="1000" spc="3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000" spc="65" i="1">
                <a:solidFill>
                  <a:srgbClr val="565660"/>
                </a:solidFill>
                <a:latin typeface="Arial"/>
                <a:cs typeface="Arial"/>
              </a:rPr>
              <a:t>higher</a:t>
            </a:r>
            <a:r>
              <a:rPr dirty="0" sz="1000" spc="4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000" spc="75" i="1">
                <a:solidFill>
                  <a:srgbClr val="565660"/>
                </a:solidFill>
                <a:latin typeface="Arial"/>
                <a:cs typeface="Arial"/>
              </a:rPr>
              <a:t>proportion</a:t>
            </a:r>
            <a:r>
              <a:rPr dirty="0" sz="1000" spc="3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000" spc="55" i="1">
                <a:solidFill>
                  <a:srgbClr val="565660"/>
                </a:solidFill>
                <a:latin typeface="Arial"/>
                <a:cs typeface="Arial"/>
              </a:rPr>
              <a:t>for</a:t>
            </a:r>
            <a:r>
              <a:rPr dirty="0" sz="1000" spc="4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000" spc="45" i="1">
                <a:solidFill>
                  <a:srgbClr val="565660"/>
                </a:solidFill>
                <a:latin typeface="Arial"/>
                <a:cs typeface="Arial"/>
              </a:rPr>
              <a:t>males.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000" i="1">
                <a:solidFill>
                  <a:srgbClr val="565660"/>
                </a:solidFill>
                <a:latin typeface="Arial"/>
                <a:cs typeface="Arial"/>
              </a:rPr>
              <a:t>This</a:t>
            </a:r>
            <a:r>
              <a:rPr dirty="0" sz="1000" spc="4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000" spc="65" i="1">
                <a:solidFill>
                  <a:srgbClr val="565660"/>
                </a:solidFill>
                <a:latin typeface="Arial"/>
                <a:cs typeface="Arial"/>
              </a:rPr>
              <a:t>suggests</a:t>
            </a:r>
            <a:r>
              <a:rPr dirty="0" sz="1000" spc="4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000" spc="60" i="1">
                <a:solidFill>
                  <a:srgbClr val="565660"/>
                </a:solidFill>
                <a:latin typeface="Arial"/>
                <a:cs typeface="Arial"/>
              </a:rPr>
              <a:t>that,</a:t>
            </a:r>
            <a:r>
              <a:rPr dirty="0" sz="1000" spc="4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000" spc="55" i="1">
                <a:solidFill>
                  <a:srgbClr val="565660"/>
                </a:solidFill>
                <a:latin typeface="Arial"/>
                <a:cs typeface="Arial"/>
              </a:rPr>
              <a:t>while</a:t>
            </a:r>
            <a:r>
              <a:rPr dirty="0" sz="1000" spc="4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000" spc="65" i="1">
                <a:solidFill>
                  <a:srgbClr val="565660"/>
                </a:solidFill>
                <a:latin typeface="Arial"/>
                <a:cs typeface="Arial"/>
              </a:rPr>
              <a:t>there</a:t>
            </a:r>
            <a:r>
              <a:rPr dirty="0" sz="1000" spc="4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000" spc="100" i="1">
                <a:solidFill>
                  <a:srgbClr val="565660"/>
                </a:solidFill>
                <a:latin typeface="Arial"/>
                <a:cs typeface="Arial"/>
              </a:rPr>
              <a:t>might</a:t>
            </a:r>
            <a:r>
              <a:rPr dirty="0" sz="1000" spc="4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000" spc="90" i="1">
                <a:solidFill>
                  <a:srgbClr val="565660"/>
                </a:solidFill>
                <a:latin typeface="Arial"/>
                <a:cs typeface="Arial"/>
              </a:rPr>
              <a:t>be</a:t>
            </a:r>
            <a:r>
              <a:rPr dirty="0" sz="1000" spc="4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000" spc="90" i="1">
                <a:solidFill>
                  <a:srgbClr val="565660"/>
                </a:solidFill>
                <a:latin typeface="Arial"/>
                <a:cs typeface="Arial"/>
              </a:rPr>
              <a:t>some</a:t>
            </a:r>
            <a:r>
              <a:rPr dirty="0" sz="1000" spc="4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000" spc="45" i="1">
                <a:solidFill>
                  <a:srgbClr val="565660"/>
                </a:solidFill>
                <a:latin typeface="Arial"/>
                <a:cs typeface="Arial"/>
              </a:rPr>
              <a:t>variation,</a:t>
            </a:r>
            <a:r>
              <a:rPr dirty="0" sz="1000" spc="4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000" spc="80" i="1">
                <a:solidFill>
                  <a:srgbClr val="565660"/>
                </a:solidFill>
                <a:latin typeface="Arial"/>
                <a:cs typeface="Arial"/>
              </a:rPr>
              <a:t>gender</a:t>
            </a:r>
            <a:r>
              <a:rPr dirty="0" sz="1000" spc="3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000" spc="100" i="1">
                <a:solidFill>
                  <a:srgbClr val="565660"/>
                </a:solidFill>
                <a:latin typeface="Arial"/>
                <a:cs typeface="Arial"/>
              </a:rPr>
              <a:t>might</a:t>
            </a:r>
            <a:r>
              <a:rPr dirty="0" sz="1000" spc="3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000" spc="85" i="1">
                <a:solidFill>
                  <a:srgbClr val="565660"/>
                </a:solidFill>
                <a:latin typeface="Arial"/>
                <a:cs typeface="Arial"/>
              </a:rPr>
              <a:t>not</a:t>
            </a:r>
            <a:r>
              <a:rPr dirty="0" sz="1000" spc="3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000" spc="90" i="1">
                <a:solidFill>
                  <a:srgbClr val="565660"/>
                </a:solidFill>
                <a:latin typeface="Arial"/>
                <a:cs typeface="Arial"/>
              </a:rPr>
              <a:t>be</a:t>
            </a:r>
            <a:r>
              <a:rPr dirty="0" sz="1000" spc="3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000" spc="120" i="1">
                <a:solidFill>
                  <a:srgbClr val="565660"/>
                </a:solidFill>
                <a:latin typeface="Arial"/>
                <a:cs typeface="Arial"/>
              </a:rPr>
              <a:t>a</a:t>
            </a:r>
            <a:r>
              <a:rPr dirty="0" sz="1000" spc="3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000" spc="65" i="1">
                <a:solidFill>
                  <a:srgbClr val="565660"/>
                </a:solidFill>
                <a:latin typeface="Arial"/>
                <a:cs typeface="Arial"/>
              </a:rPr>
              <a:t>significant</a:t>
            </a:r>
            <a:r>
              <a:rPr dirty="0" sz="1000" spc="3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000" spc="80" i="1">
                <a:solidFill>
                  <a:srgbClr val="565660"/>
                </a:solidFill>
                <a:latin typeface="Arial"/>
                <a:cs typeface="Arial"/>
              </a:rPr>
              <a:t>factor</a:t>
            </a:r>
            <a:r>
              <a:rPr dirty="0" sz="1000" spc="3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000" spc="50" i="1">
                <a:solidFill>
                  <a:srgbClr val="565660"/>
                </a:solidFill>
                <a:latin typeface="Arial"/>
                <a:cs typeface="Arial"/>
              </a:rPr>
              <a:t>in</a:t>
            </a:r>
            <a:r>
              <a:rPr dirty="0" sz="1000" spc="3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000" spc="80" i="1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dirty="0" sz="1000" spc="3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000" spc="55" i="1">
                <a:solidFill>
                  <a:srgbClr val="565660"/>
                </a:solidFill>
                <a:latin typeface="Arial"/>
                <a:cs typeface="Arial"/>
              </a:rPr>
              <a:t>loan </a:t>
            </a:r>
            <a:r>
              <a:rPr dirty="0" sz="1000" spc="85" i="1">
                <a:solidFill>
                  <a:srgbClr val="565660"/>
                </a:solidFill>
                <a:latin typeface="Arial"/>
                <a:cs typeface="Arial"/>
              </a:rPr>
              <a:t>approval</a:t>
            </a:r>
            <a:r>
              <a:rPr dirty="0" sz="1000" spc="2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000" spc="-10" i="1">
                <a:solidFill>
                  <a:srgbClr val="565660"/>
                </a:solidFill>
                <a:latin typeface="Arial"/>
                <a:cs typeface="Arial"/>
              </a:rPr>
              <a:t>process.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2700" marR="8255">
              <a:lnSpc>
                <a:spcPct val="100000"/>
              </a:lnSpc>
            </a:pPr>
            <a:r>
              <a:rPr dirty="0" sz="1000" i="1">
                <a:solidFill>
                  <a:srgbClr val="565660"/>
                </a:solidFill>
                <a:latin typeface="Arial"/>
                <a:cs typeface="Arial"/>
              </a:rPr>
              <a:t>However,</a:t>
            </a:r>
            <a:r>
              <a:rPr dirty="0" sz="1000" spc="7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000" spc="120" i="1">
                <a:solidFill>
                  <a:srgbClr val="565660"/>
                </a:solidFill>
                <a:latin typeface="Arial"/>
                <a:cs typeface="Arial"/>
              </a:rPr>
              <a:t>a</a:t>
            </a:r>
            <a:r>
              <a:rPr dirty="0" sz="1000" spc="7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000" spc="80" i="1">
                <a:solidFill>
                  <a:srgbClr val="565660"/>
                </a:solidFill>
                <a:latin typeface="Arial"/>
                <a:cs typeface="Arial"/>
              </a:rPr>
              <a:t>deeper </a:t>
            </a:r>
            <a:r>
              <a:rPr dirty="0" sz="1000" spc="60" i="1">
                <a:solidFill>
                  <a:srgbClr val="565660"/>
                </a:solidFill>
                <a:latin typeface="Arial"/>
                <a:cs typeface="Arial"/>
              </a:rPr>
              <a:t>statistical</a:t>
            </a:r>
            <a:r>
              <a:rPr dirty="0" sz="1000" spc="7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000" spc="55" i="1">
                <a:solidFill>
                  <a:srgbClr val="565660"/>
                </a:solidFill>
                <a:latin typeface="Arial"/>
                <a:cs typeface="Arial"/>
              </a:rPr>
              <a:t>analysis</a:t>
            </a:r>
            <a:r>
              <a:rPr dirty="0" sz="1000" spc="7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000" spc="80" i="1">
                <a:solidFill>
                  <a:srgbClr val="565660"/>
                </a:solidFill>
                <a:latin typeface="Arial"/>
                <a:cs typeface="Arial"/>
              </a:rPr>
              <a:t>would </a:t>
            </a:r>
            <a:r>
              <a:rPr dirty="0" sz="1000" spc="90" i="1">
                <a:solidFill>
                  <a:srgbClr val="565660"/>
                </a:solidFill>
                <a:latin typeface="Arial"/>
                <a:cs typeface="Arial"/>
              </a:rPr>
              <a:t>be</a:t>
            </a:r>
            <a:r>
              <a:rPr dirty="0" sz="1000" spc="75" i="1">
                <a:solidFill>
                  <a:srgbClr val="565660"/>
                </a:solidFill>
                <a:latin typeface="Arial"/>
                <a:cs typeface="Arial"/>
              </a:rPr>
              <a:t> needed</a:t>
            </a:r>
            <a:r>
              <a:rPr dirty="0" sz="1000" spc="7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000" spc="85" i="1">
                <a:solidFill>
                  <a:srgbClr val="565660"/>
                </a:solidFill>
                <a:latin typeface="Arial"/>
                <a:cs typeface="Arial"/>
              </a:rPr>
              <a:t>to</a:t>
            </a:r>
            <a:r>
              <a:rPr dirty="0" sz="1000" spc="3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000" spc="80" i="1">
                <a:solidFill>
                  <a:srgbClr val="565660"/>
                </a:solidFill>
                <a:latin typeface="Arial"/>
                <a:cs typeface="Arial"/>
              </a:rPr>
              <a:t>confirm</a:t>
            </a:r>
            <a:r>
              <a:rPr dirty="0" sz="1000" spc="3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000" spc="50" i="1">
                <a:solidFill>
                  <a:srgbClr val="565660"/>
                </a:solidFill>
                <a:latin typeface="Arial"/>
                <a:cs typeface="Arial"/>
              </a:rPr>
              <a:t>this</a:t>
            </a:r>
            <a:r>
              <a:rPr dirty="0" sz="1000" spc="3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000" spc="45" i="1">
                <a:solidFill>
                  <a:srgbClr val="565660"/>
                </a:solidFill>
                <a:latin typeface="Arial"/>
                <a:cs typeface="Arial"/>
              </a:rPr>
              <a:t>observation.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81" cy="514348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15458" y="2111504"/>
            <a:ext cx="42881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25">
                <a:solidFill>
                  <a:srgbClr val="FFFFFF"/>
                </a:solidFill>
                <a:latin typeface="Arial Black"/>
                <a:cs typeface="Arial Black"/>
              </a:rPr>
              <a:t>Bivariate</a:t>
            </a:r>
            <a:r>
              <a:rPr dirty="0" sz="3600" spc="-38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600" spc="-65">
                <a:solidFill>
                  <a:srgbClr val="FFFFFF"/>
                </a:solidFill>
                <a:latin typeface="Arial Black"/>
                <a:cs typeface="Arial Black"/>
              </a:rPr>
              <a:t>Analysis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463385" y="2965450"/>
            <a:ext cx="6392545" cy="457200"/>
          </a:xfrm>
          <a:custGeom>
            <a:avLst/>
            <a:gdLst/>
            <a:ahLst/>
            <a:cxnLst/>
            <a:rect l="l" t="t" r="r" b="b"/>
            <a:pathLst>
              <a:path w="6392545" h="457200">
                <a:moveTo>
                  <a:pt x="6392018" y="457199"/>
                </a:moveTo>
                <a:lnTo>
                  <a:pt x="0" y="457199"/>
                </a:lnTo>
                <a:lnTo>
                  <a:pt x="0" y="0"/>
                </a:lnTo>
                <a:lnTo>
                  <a:pt x="6392018" y="0"/>
                </a:lnTo>
                <a:lnTo>
                  <a:pt x="6392018" y="457199"/>
                </a:lnTo>
                <a:close/>
              </a:path>
            </a:pathLst>
          </a:custGeom>
          <a:solidFill>
            <a:srgbClr val="CF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450685" y="2937510"/>
            <a:ext cx="641794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80">
                <a:latin typeface="Arial Black"/>
                <a:cs typeface="Arial Black"/>
              </a:rPr>
              <a:t>Numerical</a:t>
            </a:r>
            <a:r>
              <a:rPr dirty="0" sz="3000" spc="-295">
                <a:latin typeface="Arial Black"/>
                <a:cs typeface="Arial Black"/>
              </a:rPr>
              <a:t> </a:t>
            </a:r>
            <a:r>
              <a:rPr dirty="0" sz="3000" spc="-65">
                <a:latin typeface="Arial Black"/>
                <a:cs typeface="Arial Black"/>
              </a:rPr>
              <a:t>Continuous</a:t>
            </a:r>
            <a:r>
              <a:rPr dirty="0" sz="3000" spc="-295">
                <a:latin typeface="Arial Black"/>
                <a:cs typeface="Arial Black"/>
              </a:rPr>
              <a:t> </a:t>
            </a:r>
            <a:r>
              <a:rPr dirty="0" sz="3000" spc="-65">
                <a:latin typeface="Arial Black"/>
                <a:cs typeface="Arial Black"/>
              </a:rPr>
              <a:t>Variables</a:t>
            </a:r>
            <a:endParaRPr sz="3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5"/>
              <a:t>Two</a:t>
            </a:r>
            <a:r>
              <a:rPr dirty="0" spc="-220"/>
              <a:t> </a:t>
            </a:r>
            <a:r>
              <a:rPr dirty="0" spc="-60"/>
              <a:t>Numerical</a:t>
            </a:r>
            <a:r>
              <a:rPr dirty="0" spc="-215"/>
              <a:t> </a:t>
            </a:r>
            <a:r>
              <a:rPr dirty="0" spc="-50"/>
              <a:t>Continuous</a:t>
            </a:r>
            <a:r>
              <a:rPr dirty="0" spc="-215"/>
              <a:t> </a:t>
            </a:r>
            <a:r>
              <a:rPr dirty="0" spc="-40"/>
              <a:t>Variables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9098" y="1323473"/>
            <a:ext cx="746569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40">
                <a:solidFill>
                  <a:srgbClr val="04A8C4"/>
                </a:solidFill>
                <a:latin typeface="Arial Black"/>
                <a:cs typeface="Arial Black"/>
              </a:rPr>
              <a:t>Correlation</a:t>
            </a:r>
            <a:r>
              <a:rPr dirty="0" sz="1500" spc="-114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10">
                <a:solidFill>
                  <a:srgbClr val="04A8C4"/>
                </a:solidFill>
                <a:latin typeface="Arial Black"/>
                <a:cs typeface="Arial Black"/>
              </a:rPr>
              <a:t>Coefficients</a:t>
            </a:r>
            <a:endParaRPr sz="1500">
              <a:latin typeface="Arial Black"/>
              <a:cs typeface="Arial Black"/>
            </a:endParaRPr>
          </a:p>
          <a:p>
            <a:pPr marL="12700" marR="5080">
              <a:lnSpc>
                <a:spcPct val="114999"/>
              </a:lnSpc>
              <a:spcBef>
                <a:spcPts val="2085"/>
              </a:spcBef>
            </a:pPr>
            <a:r>
              <a:rPr dirty="0" sz="1200" spc="60">
                <a:solidFill>
                  <a:srgbClr val="424242"/>
                </a:solidFill>
                <a:latin typeface="Arial"/>
                <a:cs typeface="Arial"/>
              </a:rPr>
              <a:t>One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00">
                <a:solidFill>
                  <a:srgbClr val="424242"/>
                </a:solidFill>
                <a:latin typeface="Arial"/>
                <a:cs typeface="Arial"/>
              </a:rPr>
              <a:t>primary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424242"/>
                </a:solidFill>
                <a:latin typeface="Arial"/>
                <a:cs typeface="Arial"/>
              </a:rPr>
              <a:t>tools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used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0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424242"/>
                </a:solidFill>
                <a:latin typeface="Arial"/>
                <a:cs typeface="Arial"/>
              </a:rPr>
              <a:t>measure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-35">
                <a:solidFill>
                  <a:srgbClr val="424242"/>
                </a:solidFill>
                <a:latin typeface="Arial Black"/>
                <a:cs typeface="Arial Black"/>
              </a:rPr>
              <a:t>strength</a:t>
            </a:r>
            <a:r>
              <a:rPr dirty="0" sz="1200" spc="-6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13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-45">
                <a:solidFill>
                  <a:srgbClr val="424242"/>
                </a:solidFill>
                <a:latin typeface="Arial Black"/>
                <a:cs typeface="Arial Black"/>
              </a:rPr>
              <a:t>direction</a:t>
            </a:r>
            <a:r>
              <a:rPr dirty="0" sz="1200" spc="-6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-40">
                <a:solidFill>
                  <a:srgbClr val="424242"/>
                </a:solidFill>
                <a:latin typeface="Arial Black"/>
                <a:cs typeface="Arial Black"/>
              </a:rPr>
              <a:t>relationship</a:t>
            </a:r>
            <a:r>
              <a:rPr dirty="0" sz="1200" spc="-6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75">
                <a:solidFill>
                  <a:srgbClr val="424242"/>
                </a:solidFill>
                <a:latin typeface="Arial"/>
                <a:cs typeface="Arial"/>
              </a:rPr>
              <a:t>between </a:t>
            </a:r>
            <a:r>
              <a:rPr dirty="0" sz="1200" spc="105">
                <a:solidFill>
                  <a:srgbClr val="424242"/>
                </a:solidFill>
                <a:latin typeface="Arial"/>
                <a:cs typeface="Arial"/>
              </a:rPr>
              <a:t>two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continuous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424242"/>
                </a:solidFill>
                <a:latin typeface="Arial"/>
                <a:cs typeface="Arial"/>
              </a:rPr>
              <a:t>numerical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424242"/>
                </a:solidFill>
                <a:latin typeface="Arial"/>
                <a:cs typeface="Arial"/>
              </a:rPr>
              <a:t>variables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correlation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424242"/>
                </a:solidFill>
                <a:latin typeface="Arial"/>
                <a:cs typeface="Arial"/>
              </a:rPr>
              <a:t>coefficient.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228060" y="3044268"/>
            <a:ext cx="6763384" cy="1248410"/>
            <a:chOff x="1228060" y="3044268"/>
            <a:chExt cx="6763384" cy="124841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8060" y="3044268"/>
              <a:ext cx="2700369" cy="1166272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7876" y="4049591"/>
              <a:ext cx="215387" cy="21539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9525" y="4049591"/>
              <a:ext cx="215394" cy="21539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6743" y="4049591"/>
              <a:ext cx="215399" cy="21539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90864" y="3071493"/>
              <a:ext cx="2700369" cy="1166272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0663" y="4076816"/>
              <a:ext cx="215387" cy="21539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59535" y="4076816"/>
              <a:ext cx="215399" cy="21539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2312" y="4076816"/>
              <a:ext cx="215387" cy="215399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4907238" y="2670049"/>
            <a:ext cx="32581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0">
                <a:solidFill>
                  <a:srgbClr val="424242"/>
                </a:solidFill>
                <a:latin typeface="Arial Black"/>
                <a:cs typeface="Arial Black"/>
              </a:rPr>
              <a:t>Spearman's</a:t>
            </a:r>
            <a:r>
              <a:rPr dirty="0" sz="1200" spc="-3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dirty="0" sz="12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-30">
                <a:solidFill>
                  <a:srgbClr val="04A8C4"/>
                </a:solidFill>
                <a:latin typeface="Arial Black"/>
                <a:cs typeface="Arial Black"/>
              </a:rPr>
              <a:t>monotonic</a:t>
            </a:r>
            <a:r>
              <a:rPr dirty="0" sz="1200" spc="-13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200" spc="-35">
                <a:solidFill>
                  <a:srgbClr val="04A8C4"/>
                </a:solidFill>
                <a:latin typeface="Arial Black"/>
                <a:cs typeface="Arial Black"/>
              </a:rPr>
              <a:t>relationships.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100274" y="2670039"/>
            <a:ext cx="26797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60">
                <a:solidFill>
                  <a:srgbClr val="424242"/>
                </a:solidFill>
                <a:latin typeface="Arial Black"/>
                <a:cs typeface="Arial Black"/>
              </a:rPr>
              <a:t>Pearson's:</a:t>
            </a:r>
            <a:r>
              <a:rPr dirty="0" sz="1200" spc="-5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7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-35">
                <a:solidFill>
                  <a:srgbClr val="04A8C4"/>
                </a:solidFill>
                <a:latin typeface="Arial Black"/>
                <a:cs typeface="Arial Black"/>
              </a:rPr>
              <a:t>linear</a:t>
            </a:r>
            <a:r>
              <a:rPr dirty="0" sz="1200" spc="-5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200" spc="-30">
                <a:solidFill>
                  <a:srgbClr val="04A8C4"/>
                </a:solidFill>
                <a:latin typeface="Arial Black"/>
                <a:cs typeface="Arial Black"/>
              </a:rPr>
              <a:t>relationships</a:t>
            </a:r>
            <a:r>
              <a:rPr dirty="0" sz="1200" spc="-3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5"/>
              <a:t>Two</a:t>
            </a:r>
            <a:r>
              <a:rPr dirty="0" spc="-220"/>
              <a:t> </a:t>
            </a:r>
            <a:r>
              <a:rPr dirty="0" spc="-60"/>
              <a:t>Numerical</a:t>
            </a:r>
            <a:r>
              <a:rPr dirty="0" spc="-215"/>
              <a:t> </a:t>
            </a:r>
            <a:r>
              <a:rPr dirty="0" spc="-50"/>
              <a:t>Continuous</a:t>
            </a:r>
            <a:r>
              <a:rPr dirty="0" spc="-215"/>
              <a:t> </a:t>
            </a:r>
            <a:r>
              <a:rPr dirty="0" spc="-40"/>
              <a:t>Variables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9098" y="1323473"/>
            <a:ext cx="7305675" cy="1781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40">
                <a:solidFill>
                  <a:srgbClr val="04A8C4"/>
                </a:solidFill>
                <a:latin typeface="Arial Black"/>
                <a:cs typeface="Arial Black"/>
              </a:rPr>
              <a:t>Correlation</a:t>
            </a:r>
            <a:r>
              <a:rPr dirty="0" sz="1500" spc="-114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10">
                <a:solidFill>
                  <a:srgbClr val="04A8C4"/>
                </a:solidFill>
                <a:latin typeface="Arial Black"/>
                <a:cs typeface="Arial Black"/>
              </a:rPr>
              <a:t>Coefficients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5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dirty="0" sz="1200" spc="-60">
                <a:solidFill>
                  <a:srgbClr val="424242"/>
                </a:solidFill>
                <a:latin typeface="Arial Black"/>
                <a:cs typeface="Arial Black"/>
              </a:rPr>
              <a:t>Pearson's:</a:t>
            </a:r>
            <a:r>
              <a:rPr dirty="0" sz="1200" spc="-5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7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-35">
                <a:solidFill>
                  <a:srgbClr val="04A8C4"/>
                </a:solidFill>
                <a:latin typeface="Arial Black"/>
                <a:cs typeface="Arial Black"/>
              </a:rPr>
              <a:t>linear</a:t>
            </a:r>
            <a:r>
              <a:rPr dirty="0" sz="1200" spc="-5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200" spc="-10">
                <a:solidFill>
                  <a:srgbClr val="04A8C4"/>
                </a:solidFill>
                <a:latin typeface="Arial Black"/>
                <a:cs typeface="Arial Black"/>
              </a:rPr>
              <a:t>relationships</a:t>
            </a:r>
            <a:r>
              <a:rPr dirty="0" sz="1200" spc="-1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200">
              <a:latin typeface="Arial"/>
              <a:cs typeface="Arial"/>
            </a:endParaRPr>
          </a:p>
          <a:p>
            <a:pPr marL="469265" indent="-320040">
              <a:lnSpc>
                <a:spcPct val="100000"/>
              </a:lnSpc>
              <a:buFont typeface="Arial"/>
              <a:buChar char="●"/>
              <a:tabLst>
                <a:tab pos="469265" algn="l"/>
              </a:tabLst>
            </a:pPr>
            <a:r>
              <a:rPr dirty="0" sz="1200" spc="-60">
                <a:solidFill>
                  <a:srgbClr val="424242"/>
                </a:solidFill>
                <a:latin typeface="Arial Black"/>
                <a:cs typeface="Arial Black"/>
              </a:rPr>
              <a:t>Positive</a:t>
            </a:r>
            <a:r>
              <a:rPr dirty="0" sz="1200" spc="-14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-35">
                <a:solidFill>
                  <a:srgbClr val="424242"/>
                </a:solidFill>
                <a:latin typeface="Arial Black"/>
                <a:cs typeface="Arial Black"/>
              </a:rPr>
              <a:t>values</a:t>
            </a:r>
            <a:r>
              <a:rPr dirty="0" sz="1200" spc="-35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As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one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variable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424242"/>
                </a:solidFill>
                <a:latin typeface="Arial"/>
                <a:cs typeface="Arial"/>
              </a:rPr>
              <a:t>increases,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other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424242"/>
                </a:solidFill>
                <a:latin typeface="Arial"/>
                <a:cs typeface="Arial"/>
              </a:rPr>
              <a:t>also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tends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0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45">
                <a:solidFill>
                  <a:srgbClr val="424242"/>
                </a:solidFill>
                <a:latin typeface="Arial"/>
                <a:cs typeface="Arial"/>
              </a:rPr>
              <a:t>increase.</a:t>
            </a:r>
            <a:endParaRPr sz="1200">
              <a:latin typeface="Arial"/>
              <a:cs typeface="Arial"/>
            </a:endParaRPr>
          </a:p>
          <a:p>
            <a:pPr marL="469265" indent="-320040">
              <a:lnSpc>
                <a:spcPct val="100000"/>
              </a:lnSpc>
              <a:spcBef>
                <a:spcPts val="215"/>
              </a:spcBef>
              <a:buFont typeface="Arial"/>
              <a:buChar char="●"/>
              <a:tabLst>
                <a:tab pos="469265" algn="l"/>
              </a:tabLst>
            </a:pPr>
            <a:r>
              <a:rPr dirty="0" sz="1200" spc="-45">
                <a:solidFill>
                  <a:srgbClr val="424242"/>
                </a:solidFill>
                <a:latin typeface="Arial Black"/>
                <a:cs typeface="Arial Black"/>
              </a:rPr>
              <a:t>Negative</a:t>
            </a:r>
            <a:r>
              <a:rPr dirty="0" sz="1200" spc="-13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-35">
                <a:solidFill>
                  <a:srgbClr val="424242"/>
                </a:solidFill>
                <a:latin typeface="Arial Black"/>
                <a:cs typeface="Arial Black"/>
              </a:rPr>
              <a:t>values</a:t>
            </a:r>
            <a:r>
              <a:rPr dirty="0" sz="1200" spc="-35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As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one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variable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424242"/>
                </a:solidFill>
                <a:latin typeface="Arial"/>
                <a:cs typeface="Arial"/>
              </a:rPr>
              <a:t>increases,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other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tends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0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424242"/>
                </a:solidFill>
                <a:latin typeface="Arial"/>
                <a:cs typeface="Arial"/>
              </a:rPr>
              <a:t>decrease.</a:t>
            </a:r>
            <a:endParaRPr sz="1200">
              <a:latin typeface="Arial"/>
              <a:cs typeface="Arial"/>
            </a:endParaRPr>
          </a:p>
          <a:p>
            <a:pPr marL="469265" marR="5080" indent="-320675">
              <a:lnSpc>
                <a:spcPct val="114999"/>
              </a:lnSpc>
              <a:buChar char="●"/>
              <a:tabLst>
                <a:tab pos="469265" algn="l"/>
              </a:tabLst>
            </a:pP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dirty="0" sz="1200" spc="114">
                <a:solidFill>
                  <a:srgbClr val="424242"/>
                </a:solidFill>
                <a:latin typeface="Arial"/>
                <a:cs typeface="Arial"/>
              </a:rPr>
              <a:t>magnitude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424242"/>
                </a:solidFill>
                <a:latin typeface="Arial"/>
                <a:cs typeface="Arial"/>
              </a:rPr>
              <a:t>(absolute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424242"/>
                </a:solidFill>
                <a:latin typeface="Arial"/>
                <a:cs typeface="Arial"/>
              </a:rPr>
              <a:t>value)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indicates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-35">
                <a:solidFill>
                  <a:srgbClr val="424242"/>
                </a:solidFill>
                <a:latin typeface="Arial Black"/>
                <a:cs typeface="Arial Black"/>
              </a:rPr>
              <a:t>strength</a:t>
            </a:r>
            <a:r>
              <a:rPr dirty="0" sz="1200" spc="-35">
                <a:solidFill>
                  <a:srgbClr val="424242"/>
                </a:solidFill>
                <a:latin typeface="Arial"/>
                <a:cs typeface="Arial"/>
              </a:rPr>
              <a:t>.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424242"/>
                </a:solidFill>
                <a:latin typeface="Arial"/>
                <a:cs typeface="Arial"/>
              </a:rPr>
              <a:t>Closer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0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-285">
                <a:solidFill>
                  <a:srgbClr val="424242"/>
                </a:solidFill>
                <a:latin typeface="Arial"/>
                <a:cs typeface="Arial"/>
              </a:rPr>
              <a:t>1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424242"/>
                </a:solidFill>
                <a:latin typeface="Arial"/>
                <a:cs typeface="Arial"/>
              </a:rPr>
              <a:t>−1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10">
                <a:solidFill>
                  <a:srgbClr val="424242"/>
                </a:solidFill>
                <a:latin typeface="Arial"/>
                <a:cs typeface="Arial"/>
              </a:rPr>
              <a:t>means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424242"/>
                </a:solidFill>
                <a:latin typeface="Arial"/>
                <a:cs typeface="Arial"/>
              </a:rPr>
              <a:t>stronger relationship,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424242"/>
                </a:solidFill>
                <a:latin typeface="Arial"/>
                <a:cs typeface="Arial"/>
              </a:rPr>
              <a:t>while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424242"/>
                </a:solidFill>
                <a:latin typeface="Arial"/>
                <a:cs typeface="Arial"/>
              </a:rPr>
              <a:t>closer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0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0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indicates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424242"/>
                </a:solidFill>
                <a:latin typeface="Arial"/>
                <a:cs typeface="Arial"/>
              </a:rPr>
              <a:t>weaker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424242"/>
                </a:solidFill>
                <a:latin typeface="Arial"/>
                <a:cs typeface="Arial"/>
              </a:rPr>
              <a:t>relationship.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07648" y="4729829"/>
            <a:ext cx="114871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75" i="1">
                <a:latin typeface="Arial"/>
                <a:cs typeface="Arial"/>
              </a:rPr>
              <a:t>*</a:t>
            </a:r>
            <a:r>
              <a:rPr dirty="0" sz="800" spc="80" i="1">
                <a:latin typeface="Arial"/>
                <a:cs typeface="Arial"/>
              </a:rPr>
              <a:t> </a:t>
            </a:r>
            <a:r>
              <a:rPr dirty="0" sz="800" spc="20" i="1">
                <a:latin typeface="Arial"/>
                <a:cs typeface="Arial"/>
              </a:rPr>
              <a:t>Careful</a:t>
            </a:r>
            <a:r>
              <a:rPr dirty="0" sz="800" spc="85" i="1">
                <a:latin typeface="Arial"/>
                <a:cs typeface="Arial"/>
              </a:rPr>
              <a:t> </a:t>
            </a:r>
            <a:r>
              <a:rPr dirty="0" sz="800" spc="55" i="1">
                <a:latin typeface="Arial"/>
                <a:cs typeface="Arial"/>
              </a:rPr>
              <a:t>with</a:t>
            </a:r>
            <a:r>
              <a:rPr dirty="0" sz="800" spc="80" i="1">
                <a:latin typeface="Arial"/>
                <a:cs typeface="Arial"/>
              </a:rPr>
              <a:t> </a:t>
            </a:r>
            <a:r>
              <a:rPr dirty="0" sz="800" spc="-10" i="1">
                <a:latin typeface="Arial"/>
                <a:cs typeface="Arial"/>
              </a:rPr>
              <a:t>outliers!</a:t>
            </a:r>
            <a:endParaRPr sz="8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7271" y="3282093"/>
            <a:ext cx="5392139" cy="121819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5"/>
              <a:t>Two</a:t>
            </a:r>
            <a:r>
              <a:rPr dirty="0" spc="-220"/>
              <a:t> </a:t>
            </a:r>
            <a:r>
              <a:rPr dirty="0" spc="-60"/>
              <a:t>Numerical</a:t>
            </a:r>
            <a:r>
              <a:rPr dirty="0" spc="-215"/>
              <a:t> </a:t>
            </a:r>
            <a:r>
              <a:rPr dirty="0" spc="-50"/>
              <a:t>Continuous</a:t>
            </a:r>
            <a:r>
              <a:rPr dirty="0" spc="-215"/>
              <a:t> </a:t>
            </a:r>
            <a:r>
              <a:rPr dirty="0" spc="-40"/>
              <a:t>Variables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9098" y="1323473"/>
            <a:ext cx="4321175" cy="2412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40">
                <a:solidFill>
                  <a:srgbClr val="04A8C4"/>
                </a:solidFill>
                <a:latin typeface="Arial Black"/>
                <a:cs typeface="Arial Black"/>
              </a:rPr>
              <a:t>Correlation</a:t>
            </a:r>
            <a:r>
              <a:rPr dirty="0" sz="1500" spc="-114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10">
                <a:solidFill>
                  <a:srgbClr val="04A8C4"/>
                </a:solidFill>
                <a:latin typeface="Arial Black"/>
                <a:cs typeface="Arial Black"/>
              </a:rPr>
              <a:t>Coefficients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5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dirty="0" sz="1200" spc="-30">
                <a:solidFill>
                  <a:srgbClr val="424242"/>
                </a:solidFill>
                <a:latin typeface="Arial Black"/>
                <a:cs typeface="Arial Black"/>
              </a:rPr>
              <a:t>Spearman's</a:t>
            </a:r>
            <a:r>
              <a:rPr dirty="0" sz="1200" spc="-3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dirty="0" sz="12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-30">
                <a:solidFill>
                  <a:srgbClr val="04A8C4"/>
                </a:solidFill>
                <a:latin typeface="Arial Black"/>
                <a:cs typeface="Arial Black"/>
              </a:rPr>
              <a:t>monotonic</a:t>
            </a:r>
            <a:r>
              <a:rPr dirty="0" sz="1200" spc="-13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200" spc="-10">
                <a:solidFill>
                  <a:srgbClr val="04A8C4"/>
                </a:solidFill>
                <a:latin typeface="Arial Black"/>
                <a:cs typeface="Arial Black"/>
              </a:rPr>
              <a:t>relationships.</a:t>
            </a:r>
            <a:endParaRPr sz="1200">
              <a:latin typeface="Arial Black"/>
              <a:cs typeface="Arial Black"/>
            </a:endParaRPr>
          </a:p>
          <a:p>
            <a:pPr marL="469265" marR="5080" indent="-320675">
              <a:lnSpc>
                <a:spcPct val="114999"/>
              </a:lnSpc>
              <a:spcBef>
                <a:spcPts val="1655"/>
              </a:spcBef>
              <a:buFont typeface="Arial"/>
              <a:buChar char="●"/>
              <a:tabLst>
                <a:tab pos="469265" algn="l"/>
              </a:tabLst>
            </a:pPr>
            <a:r>
              <a:rPr dirty="0" sz="1200" spc="-60">
                <a:solidFill>
                  <a:srgbClr val="424242"/>
                </a:solidFill>
                <a:latin typeface="Arial Black"/>
                <a:cs typeface="Arial Black"/>
              </a:rPr>
              <a:t>Positive</a:t>
            </a:r>
            <a:r>
              <a:rPr dirty="0" sz="1200" spc="-13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-35">
                <a:solidFill>
                  <a:srgbClr val="424242"/>
                </a:solidFill>
                <a:latin typeface="Arial Black"/>
                <a:cs typeface="Arial Black"/>
              </a:rPr>
              <a:t>values</a:t>
            </a:r>
            <a:r>
              <a:rPr dirty="0" sz="1200" spc="-35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As</a:t>
            </a:r>
            <a:r>
              <a:rPr dirty="0" sz="12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one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variable</a:t>
            </a:r>
            <a:r>
              <a:rPr dirty="0" sz="12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424242"/>
                </a:solidFill>
                <a:latin typeface="Arial"/>
                <a:cs typeface="Arial"/>
              </a:rPr>
              <a:t>increases,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other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424242"/>
                </a:solidFill>
                <a:latin typeface="Arial"/>
                <a:cs typeface="Arial"/>
              </a:rPr>
              <a:t>also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tends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0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424242"/>
                </a:solidFill>
                <a:latin typeface="Arial"/>
                <a:cs typeface="Arial"/>
              </a:rPr>
              <a:t>increase,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14">
                <a:solidFill>
                  <a:srgbClr val="424242"/>
                </a:solidFill>
                <a:latin typeface="Arial"/>
                <a:cs typeface="Arial"/>
              </a:rPr>
              <a:t>but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424242"/>
                </a:solidFill>
                <a:latin typeface="Arial"/>
                <a:cs typeface="Arial"/>
              </a:rPr>
              <a:t>not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424242"/>
                </a:solidFill>
                <a:latin typeface="Arial"/>
                <a:cs typeface="Arial"/>
              </a:rPr>
              <a:t>necessarily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424242"/>
                </a:solidFill>
                <a:latin typeface="Arial"/>
                <a:cs typeface="Arial"/>
              </a:rPr>
              <a:t>at </a:t>
            </a:r>
            <a:r>
              <a:rPr dirty="0" sz="1200" spc="145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dirty="0" sz="1200" spc="-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00">
                <a:solidFill>
                  <a:srgbClr val="424242"/>
                </a:solidFill>
                <a:latin typeface="Arial"/>
                <a:cs typeface="Arial"/>
              </a:rPr>
              <a:t>constant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45">
                <a:solidFill>
                  <a:srgbClr val="424242"/>
                </a:solidFill>
                <a:latin typeface="Arial"/>
                <a:cs typeface="Arial"/>
              </a:rPr>
              <a:t>rate.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0"/>
              </a:spcBef>
              <a:buClr>
                <a:srgbClr val="424242"/>
              </a:buClr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469265" marR="156845" indent="-320675">
              <a:lnSpc>
                <a:spcPct val="114999"/>
              </a:lnSpc>
              <a:buFont typeface="Arial"/>
              <a:buChar char="●"/>
              <a:tabLst>
                <a:tab pos="469265" algn="l"/>
              </a:tabLst>
            </a:pPr>
            <a:r>
              <a:rPr dirty="0" sz="1200" spc="-45">
                <a:solidFill>
                  <a:srgbClr val="424242"/>
                </a:solidFill>
                <a:latin typeface="Arial Black"/>
                <a:cs typeface="Arial Black"/>
              </a:rPr>
              <a:t>Negative</a:t>
            </a:r>
            <a:r>
              <a:rPr dirty="0" sz="1200" spc="-13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-35">
                <a:solidFill>
                  <a:srgbClr val="424242"/>
                </a:solidFill>
                <a:latin typeface="Arial Black"/>
                <a:cs typeface="Arial Black"/>
              </a:rPr>
              <a:t>values</a:t>
            </a:r>
            <a:r>
              <a:rPr dirty="0" sz="1200" spc="-35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dirty="0" sz="12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As</a:t>
            </a:r>
            <a:r>
              <a:rPr dirty="0" sz="12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one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variable</a:t>
            </a:r>
            <a:r>
              <a:rPr dirty="0" sz="12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424242"/>
                </a:solidFill>
                <a:latin typeface="Arial"/>
                <a:cs typeface="Arial"/>
              </a:rPr>
              <a:t>increases,</a:t>
            </a:r>
            <a:r>
              <a:rPr dirty="0" sz="12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other</a:t>
            </a:r>
            <a:r>
              <a:rPr dirty="0" sz="1200" spc="-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tends</a:t>
            </a:r>
            <a:r>
              <a:rPr dirty="0" sz="1200" spc="-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0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dirty="0" sz="1200" spc="-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424242"/>
                </a:solidFill>
                <a:latin typeface="Arial"/>
                <a:cs typeface="Arial"/>
              </a:rPr>
              <a:t>decrease,</a:t>
            </a:r>
            <a:r>
              <a:rPr dirty="0" sz="1200" spc="-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14">
                <a:solidFill>
                  <a:srgbClr val="424242"/>
                </a:solidFill>
                <a:latin typeface="Arial"/>
                <a:cs typeface="Arial"/>
              </a:rPr>
              <a:t>but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424242"/>
                </a:solidFill>
                <a:latin typeface="Arial"/>
                <a:cs typeface="Arial"/>
              </a:rPr>
              <a:t>not</a:t>
            </a:r>
            <a:r>
              <a:rPr dirty="0" sz="1200" spc="-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424242"/>
                </a:solidFill>
                <a:latin typeface="Arial"/>
                <a:cs typeface="Arial"/>
              </a:rPr>
              <a:t>necessarily</a:t>
            </a:r>
            <a:r>
              <a:rPr dirty="0" sz="1200" spc="-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20">
                <a:solidFill>
                  <a:srgbClr val="424242"/>
                </a:solidFill>
                <a:latin typeface="Arial"/>
                <a:cs typeface="Arial"/>
              </a:rPr>
              <a:t>at</a:t>
            </a:r>
            <a:r>
              <a:rPr dirty="0" sz="1200" spc="-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dirty="0" sz="1200" spc="100">
                <a:solidFill>
                  <a:srgbClr val="424242"/>
                </a:solidFill>
                <a:latin typeface="Arial"/>
                <a:cs typeface="Arial"/>
              </a:rPr>
              <a:t>constant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45">
                <a:solidFill>
                  <a:srgbClr val="424242"/>
                </a:solidFill>
                <a:latin typeface="Arial"/>
                <a:cs typeface="Arial"/>
              </a:rPr>
              <a:t>rate.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0463" y="1929221"/>
            <a:ext cx="2385745" cy="226049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07648" y="4729829"/>
            <a:ext cx="114871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75" i="1">
                <a:latin typeface="Arial"/>
                <a:cs typeface="Arial"/>
              </a:rPr>
              <a:t>*</a:t>
            </a:r>
            <a:r>
              <a:rPr dirty="0" sz="800" spc="80" i="1">
                <a:latin typeface="Arial"/>
                <a:cs typeface="Arial"/>
              </a:rPr>
              <a:t> </a:t>
            </a:r>
            <a:r>
              <a:rPr dirty="0" sz="800" spc="20" i="1">
                <a:latin typeface="Arial"/>
                <a:cs typeface="Arial"/>
              </a:rPr>
              <a:t>Careful</a:t>
            </a:r>
            <a:r>
              <a:rPr dirty="0" sz="800" spc="85" i="1">
                <a:latin typeface="Arial"/>
                <a:cs typeface="Arial"/>
              </a:rPr>
              <a:t> </a:t>
            </a:r>
            <a:r>
              <a:rPr dirty="0" sz="800" spc="55" i="1">
                <a:latin typeface="Arial"/>
                <a:cs typeface="Arial"/>
              </a:rPr>
              <a:t>with</a:t>
            </a:r>
            <a:r>
              <a:rPr dirty="0" sz="800" spc="80" i="1">
                <a:latin typeface="Arial"/>
                <a:cs typeface="Arial"/>
              </a:rPr>
              <a:t> </a:t>
            </a:r>
            <a:r>
              <a:rPr dirty="0" sz="800" spc="-10" i="1">
                <a:latin typeface="Arial"/>
                <a:cs typeface="Arial"/>
              </a:rPr>
              <a:t>outliers!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5"/>
              <a:t>Two</a:t>
            </a:r>
            <a:r>
              <a:rPr dirty="0" spc="-220"/>
              <a:t> </a:t>
            </a:r>
            <a:r>
              <a:rPr dirty="0" spc="-60"/>
              <a:t>Numerical</a:t>
            </a:r>
            <a:r>
              <a:rPr dirty="0" spc="-215"/>
              <a:t> </a:t>
            </a:r>
            <a:r>
              <a:rPr dirty="0" spc="-50"/>
              <a:t>Continuous</a:t>
            </a:r>
            <a:r>
              <a:rPr dirty="0" spc="-215"/>
              <a:t> </a:t>
            </a:r>
            <a:r>
              <a:rPr dirty="0" spc="-40"/>
              <a:t>Variables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9098" y="1323473"/>
            <a:ext cx="235966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40">
                <a:solidFill>
                  <a:srgbClr val="04A8C4"/>
                </a:solidFill>
                <a:latin typeface="Arial Black"/>
                <a:cs typeface="Arial Black"/>
              </a:rPr>
              <a:t>Correlation</a:t>
            </a:r>
            <a:r>
              <a:rPr dirty="0" sz="1500" spc="-114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55">
                <a:solidFill>
                  <a:srgbClr val="04A8C4"/>
                </a:solidFill>
                <a:latin typeface="Arial Black"/>
                <a:cs typeface="Arial Black"/>
              </a:rPr>
              <a:t>Coefficients</a:t>
            </a:r>
            <a:endParaRPr sz="1500">
              <a:latin typeface="Arial Black"/>
              <a:cs typeface="Arial Black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3946" y="1943146"/>
            <a:ext cx="5665013" cy="25879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Table</a:t>
            </a:r>
            <a:r>
              <a:rPr dirty="0" spc="-250"/>
              <a:t> </a:t>
            </a:r>
            <a:r>
              <a:rPr dirty="0" spc="-75"/>
              <a:t>of</a:t>
            </a:r>
            <a:r>
              <a:rPr dirty="0" spc="-250"/>
              <a:t> </a:t>
            </a:r>
            <a:r>
              <a:rPr dirty="0" spc="-50"/>
              <a:t>Contents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97923" y="1373127"/>
            <a:ext cx="3273425" cy="268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Verdana"/>
                <a:cs typeface="Verdana"/>
              </a:rPr>
              <a:t>Part</a:t>
            </a:r>
            <a:r>
              <a:rPr dirty="0" sz="1200" spc="-40">
                <a:latin typeface="Verdana"/>
                <a:cs typeface="Verdana"/>
              </a:rPr>
              <a:t> </a:t>
            </a:r>
            <a:r>
              <a:rPr dirty="0" sz="1200" spc="-229">
                <a:latin typeface="Verdana"/>
                <a:cs typeface="Verdana"/>
              </a:rPr>
              <a:t>I:</a:t>
            </a:r>
            <a:r>
              <a:rPr dirty="0" sz="1200" spc="-40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Introduction</a:t>
            </a:r>
            <a:r>
              <a:rPr dirty="0" sz="1200" spc="-40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and</a:t>
            </a:r>
            <a:r>
              <a:rPr dirty="0" sz="1200" spc="-40">
                <a:latin typeface="Verdana"/>
                <a:cs typeface="Verdana"/>
              </a:rPr>
              <a:t> </a:t>
            </a:r>
            <a:r>
              <a:rPr dirty="0" sz="1200" spc="-10">
                <a:latin typeface="Verdana"/>
                <a:cs typeface="Verdana"/>
              </a:rPr>
              <a:t>Univariate</a:t>
            </a:r>
            <a:r>
              <a:rPr dirty="0" sz="1200" spc="-40">
                <a:latin typeface="Verdana"/>
                <a:cs typeface="Verdana"/>
              </a:rPr>
              <a:t> </a:t>
            </a:r>
            <a:r>
              <a:rPr dirty="0" sz="1200" spc="-10">
                <a:latin typeface="Verdana"/>
                <a:cs typeface="Verdana"/>
              </a:rPr>
              <a:t>Analysis</a:t>
            </a:r>
            <a:endParaRPr sz="1200">
              <a:latin typeface="Verdana"/>
              <a:cs typeface="Verdana"/>
            </a:endParaRPr>
          </a:p>
          <a:p>
            <a:pPr marL="469265" indent="-320040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469265" algn="l"/>
              </a:tabLst>
            </a:pPr>
            <a:r>
              <a:rPr dirty="0" sz="1200">
                <a:latin typeface="Verdana"/>
                <a:cs typeface="Verdana"/>
              </a:rPr>
              <a:t>What’s</a:t>
            </a:r>
            <a:r>
              <a:rPr dirty="0" sz="1200" spc="-70">
                <a:latin typeface="Verdana"/>
                <a:cs typeface="Verdana"/>
              </a:rPr>
              <a:t> </a:t>
            </a:r>
            <a:r>
              <a:rPr dirty="0" sz="1200" spc="-25">
                <a:latin typeface="Verdana"/>
                <a:cs typeface="Verdana"/>
              </a:rPr>
              <a:t>EDA</a:t>
            </a:r>
            <a:endParaRPr sz="1200">
              <a:latin typeface="Verdana"/>
              <a:cs typeface="Verdana"/>
            </a:endParaRPr>
          </a:p>
          <a:p>
            <a:pPr marL="469265" indent="-320040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469265" algn="l"/>
              </a:tabLst>
            </a:pPr>
            <a:r>
              <a:rPr dirty="0" sz="1200" spc="-40">
                <a:latin typeface="Verdana"/>
                <a:cs typeface="Verdana"/>
              </a:rPr>
              <a:t>Key</a:t>
            </a:r>
            <a:r>
              <a:rPr dirty="0" sz="1200" spc="-85">
                <a:latin typeface="Verdana"/>
                <a:cs typeface="Verdana"/>
              </a:rPr>
              <a:t> </a:t>
            </a:r>
            <a:r>
              <a:rPr dirty="0" sz="1200" spc="-10">
                <a:latin typeface="Verdana"/>
                <a:cs typeface="Verdana"/>
              </a:rPr>
              <a:t>Concepts</a:t>
            </a:r>
            <a:endParaRPr sz="1200">
              <a:latin typeface="Verdana"/>
              <a:cs typeface="Verdana"/>
            </a:endParaRPr>
          </a:p>
          <a:p>
            <a:pPr marL="469265" indent="-320040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469265" algn="l"/>
              </a:tabLst>
            </a:pPr>
            <a:r>
              <a:rPr dirty="0" sz="1200">
                <a:latin typeface="Verdana"/>
                <a:cs typeface="Verdana"/>
              </a:rPr>
              <a:t>Data</a:t>
            </a:r>
            <a:r>
              <a:rPr dirty="0" sz="1200" spc="-85">
                <a:latin typeface="Verdana"/>
                <a:cs typeface="Verdana"/>
              </a:rPr>
              <a:t> </a:t>
            </a:r>
            <a:r>
              <a:rPr dirty="0" sz="1200" spc="-10">
                <a:latin typeface="Verdana"/>
                <a:cs typeface="Verdana"/>
              </a:rPr>
              <a:t>types</a:t>
            </a:r>
            <a:endParaRPr sz="1200">
              <a:latin typeface="Verdana"/>
              <a:cs typeface="Verdana"/>
            </a:endParaRPr>
          </a:p>
          <a:p>
            <a:pPr marL="469265" indent="-320040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469265" algn="l"/>
              </a:tabLst>
            </a:pPr>
            <a:r>
              <a:rPr dirty="0" sz="1200">
                <a:latin typeface="Verdana"/>
                <a:cs typeface="Verdana"/>
              </a:rPr>
              <a:t>EDA</a:t>
            </a:r>
            <a:r>
              <a:rPr dirty="0" sz="1200" spc="5">
                <a:latin typeface="Verdana"/>
                <a:cs typeface="Verdana"/>
              </a:rPr>
              <a:t> </a:t>
            </a:r>
            <a:r>
              <a:rPr dirty="0" sz="1200" spc="-10">
                <a:latin typeface="Verdana"/>
                <a:cs typeface="Verdana"/>
              </a:rPr>
              <a:t>Framework</a:t>
            </a:r>
            <a:endParaRPr sz="1200">
              <a:latin typeface="Verdana"/>
              <a:cs typeface="Verdana"/>
            </a:endParaRPr>
          </a:p>
          <a:p>
            <a:pPr marL="469265" indent="-320040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469265" algn="l"/>
              </a:tabLst>
            </a:pPr>
            <a:r>
              <a:rPr dirty="0" sz="1200" spc="-10">
                <a:latin typeface="Verdana"/>
                <a:cs typeface="Verdana"/>
              </a:rPr>
              <a:t>Univariate</a:t>
            </a:r>
            <a:r>
              <a:rPr dirty="0" sz="1200" spc="-65">
                <a:latin typeface="Verdana"/>
                <a:cs typeface="Verdana"/>
              </a:rPr>
              <a:t> </a:t>
            </a:r>
            <a:r>
              <a:rPr dirty="0" sz="1200" spc="-20">
                <a:latin typeface="Verdana"/>
                <a:cs typeface="Verdana"/>
              </a:rPr>
              <a:t>Analysis</a:t>
            </a:r>
            <a:r>
              <a:rPr dirty="0" sz="1200" spc="-60">
                <a:latin typeface="Verdana"/>
                <a:cs typeface="Verdana"/>
              </a:rPr>
              <a:t> </a:t>
            </a:r>
            <a:r>
              <a:rPr dirty="0" sz="1200" spc="-10">
                <a:latin typeface="Verdana"/>
                <a:cs typeface="Verdana"/>
              </a:rPr>
              <a:t>techniques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200" spc="-50" b="1">
                <a:latin typeface="Verdana"/>
                <a:cs typeface="Verdana"/>
              </a:rPr>
              <a:t>Part </a:t>
            </a:r>
            <a:r>
              <a:rPr dirty="0" sz="1200" spc="-240" b="1">
                <a:latin typeface="Verdana"/>
                <a:cs typeface="Verdana"/>
              </a:rPr>
              <a:t>II:</a:t>
            </a:r>
            <a:r>
              <a:rPr dirty="0" sz="1200" spc="-45" b="1">
                <a:latin typeface="Verdana"/>
                <a:cs typeface="Verdana"/>
              </a:rPr>
              <a:t> </a:t>
            </a:r>
            <a:r>
              <a:rPr dirty="0" sz="1200" spc="-60" b="1">
                <a:latin typeface="Verdana"/>
                <a:cs typeface="Verdana"/>
              </a:rPr>
              <a:t>Bivariate</a:t>
            </a:r>
            <a:r>
              <a:rPr dirty="0" sz="1200" spc="-50" b="1">
                <a:latin typeface="Verdana"/>
                <a:cs typeface="Verdana"/>
              </a:rPr>
              <a:t> </a:t>
            </a:r>
            <a:r>
              <a:rPr dirty="0" sz="1200" spc="-60" b="1">
                <a:latin typeface="Verdana"/>
                <a:cs typeface="Verdana"/>
              </a:rPr>
              <a:t>Analysis</a:t>
            </a:r>
            <a:r>
              <a:rPr dirty="0" sz="1200" spc="-45" b="1">
                <a:latin typeface="Verdana"/>
                <a:cs typeface="Verdana"/>
              </a:rPr>
              <a:t> </a:t>
            </a:r>
            <a:r>
              <a:rPr dirty="0" sz="1200" spc="-40" b="1">
                <a:latin typeface="Verdana"/>
                <a:cs typeface="Verdana"/>
              </a:rPr>
              <a:t>and</a:t>
            </a:r>
            <a:r>
              <a:rPr dirty="0" sz="1200" spc="-50" b="1">
                <a:latin typeface="Verdana"/>
                <a:cs typeface="Verdana"/>
              </a:rPr>
              <a:t> </a:t>
            </a:r>
            <a:r>
              <a:rPr dirty="0" sz="1200" spc="-10" b="1">
                <a:latin typeface="Verdana"/>
                <a:cs typeface="Verdana"/>
              </a:rPr>
              <a:t>Outliers</a:t>
            </a:r>
            <a:endParaRPr sz="1200">
              <a:latin typeface="Verdana"/>
              <a:cs typeface="Verdana"/>
            </a:endParaRPr>
          </a:p>
          <a:p>
            <a:pPr marL="469265" indent="-320040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469265" algn="l"/>
              </a:tabLst>
            </a:pPr>
            <a:r>
              <a:rPr dirty="0" sz="1200" spc="-20">
                <a:latin typeface="Verdana"/>
                <a:cs typeface="Verdana"/>
              </a:rPr>
              <a:t>Bivariate</a:t>
            </a:r>
            <a:r>
              <a:rPr dirty="0" sz="1200" spc="-50">
                <a:latin typeface="Verdana"/>
                <a:cs typeface="Verdana"/>
              </a:rPr>
              <a:t> </a:t>
            </a:r>
            <a:r>
              <a:rPr dirty="0" sz="1200" spc="-20">
                <a:latin typeface="Verdana"/>
                <a:cs typeface="Verdana"/>
              </a:rPr>
              <a:t>Analysis</a:t>
            </a:r>
            <a:r>
              <a:rPr dirty="0" sz="1200" spc="-50">
                <a:latin typeface="Verdana"/>
                <a:cs typeface="Verdana"/>
              </a:rPr>
              <a:t> </a:t>
            </a:r>
            <a:r>
              <a:rPr dirty="0" sz="1200" spc="-10">
                <a:latin typeface="Verdana"/>
                <a:cs typeface="Verdana"/>
              </a:rPr>
              <a:t>techniques</a:t>
            </a:r>
            <a:endParaRPr sz="1200">
              <a:latin typeface="Verdana"/>
              <a:cs typeface="Verdana"/>
            </a:endParaRPr>
          </a:p>
          <a:p>
            <a:pPr marL="469265" indent="-320040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469265" algn="l"/>
              </a:tabLst>
            </a:pPr>
            <a:r>
              <a:rPr dirty="0" sz="1200">
                <a:latin typeface="Verdana"/>
                <a:cs typeface="Verdana"/>
              </a:rPr>
              <a:t>Atypical</a:t>
            </a:r>
            <a:r>
              <a:rPr dirty="0" sz="1200" spc="-85">
                <a:latin typeface="Verdana"/>
                <a:cs typeface="Verdana"/>
              </a:rPr>
              <a:t> </a:t>
            </a:r>
            <a:r>
              <a:rPr dirty="0" sz="1200" spc="-25">
                <a:latin typeface="Verdana"/>
                <a:cs typeface="Verdana"/>
              </a:rPr>
              <a:t>values</a:t>
            </a:r>
            <a:r>
              <a:rPr dirty="0" sz="1200" spc="-85">
                <a:latin typeface="Verdana"/>
                <a:cs typeface="Verdana"/>
              </a:rPr>
              <a:t> </a:t>
            </a:r>
            <a:r>
              <a:rPr dirty="0" sz="1200" spc="-10">
                <a:latin typeface="Verdana"/>
                <a:cs typeface="Verdana"/>
              </a:rPr>
              <a:t>(Outliers)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5"/>
              <a:t>Two</a:t>
            </a:r>
            <a:r>
              <a:rPr dirty="0" spc="-220"/>
              <a:t> </a:t>
            </a:r>
            <a:r>
              <a:rPr dirty="0" spc="-60"/>
              <a:t>Numerical</a:t>
            </a:r>
            <a:r>
              <a:rPr dirty="0" spc="-215"/>
              <a:t> </a:t>
            </a:r>
            <a:r>
              <a:rPr dirty="0" spc="-50"/>
              <a:t>Continuous</a:t>
            </a:r>
            <a:r>
              <a:rPr dirty="0" spc="-215"/>
              <a:t> </a:t>
            </a:r>
            <a:r>
              <a:rPr dirty="0" spc="-40"/>
              <a:t>Variables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42734" y="1323473"/>
            <a:ext cx="7902575" cy="3107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735">
              <a:lnSpc>
                <a:spcPct val="100000"/>
              </a:lnSpc>
              <a:spcBef>
                <a:spcPts val="100"/>
              </a:spcBef>
            </a:pPr>
            <a:r>
              <a:rPr dirty="0" sz="1500" spc="-40">
                <a:solidFill>
                  <a:srgbClr val="04A8C4"/>
                </a:solidFill>
                <a:latin typeface="Arial Black"/>
                <a:cs typeface="Arial Black"/>
              </a:rPr>
              <a:t>Correlation</a:t>
            </a:r>
            <a:r>
              <a:rPr dirty="0" sz="1500" spc="-11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65">
                <a:solidFill>
                  <a:srgbClr val="04A8C4"/>
                </a:solidFill>
                <a:latin typeface="Arial Black"/>
                <a:cs typeface="Arial Black"/>
              </a:rPr>
              <a:t>Coefficients</a:t>
            </a:r>
            <a:r>
              <a:rPr dirty="0" sz="1500" spc="-10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>
                <a:solidFill>
                  <a:srgbClr val="04A8C4"/>
                </a:solidFill>
                <a:latin typeface="Arial Black"/>
                <a:cs typeface="Arial Black"/>
              </a:rPr>
              <a:t>and</a:t>
            </a:r>
            <a:r>
              <a:rPr dirty="0" sz="1500" spc="-10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>
                <a:solidFill>
                  <a:srgbClr val="04A8C4"/>
                </a:solidFill>
                <a:latin typeface="Arial Black"/>
                <a:cs typeface="Arial Black"/>
              </a:rPr>
              <a:t>p-</a:t>
            </a:r>
            <a:r>
              <a:rPr dirty="0" sz="1500" spc="-10">
                <a:solidFill>
                  <a:srgbClr val="04A8C4"/>
                </a:solidFill>
                <a:latin typeface="Arial Black"/>
                <a:cs typeface="Arial Black"/>
              </a:rPr>
              <a:t>values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500">
              <a:latin typeface="Arial Black"/>
              <a:cs typeface="Arial Black"/>
            </a:endParaRPr>
          </a:p>
          <a:p>
            <a:pPr marL="12700" marR="54610">
              <a:lnSpc>
                <a:spcPct val="100000"/>
              </a:lnSpc>
            </a:pPr>
            <a:r>
              <a:rPr dirty="0" sz="1200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dirty="0" sz="1200" spc="1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666666"/>
                </a:solidFill>
                <a:latin typeface="Arial"/>
                <a:cs typeface="Arial"/>
              </a:rPr>
              <a:t>correlation</a:t>
            </a:r>
            <a:r>
              <a:rPr dirty="0" sz="1200" spc="2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666666"/>
                </a:solidFill>
                <a:latin typeface="Arial"/>
                <a:cs typeface="Arial"/>
              </a:rPr>
              <a:t>coefficient</a:t>
            </a:r>
            <a:r>
              <a:rPr dirty="0" sz="1200" spc="2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666666"/>
                </a:solidFill>
                <a:latin typeface="Arial"/>
                <a:cs typeface="Arial"/>
              </a:rPr>
              <a:t>itself</a:t>
            </a:r>
            <a:r>
              <a:rPr dirty="0" sz="1200" spc="2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666666"/>
                </a:solidFill>
                <a:latin typeface="Arial"/>
                <a:cs typeface="Arial"/>
              </a:rPr>
              <a:t>doesn't</a:t>
            </a:r>
            <a:r>
              <a:rPr dirty="0" sz="1200" spc="1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666666"/>
                </a:solidFill>
                <a:latin typeface="Arial"/>
                <a:cs typeface="Arial"/>
              </a:rPr>
              <a:t>tell</a:t>
            </a:r>
            <a:r>
              <a:rPr dirty="0" sz="1200" spc="2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666666"/>
                </a:solidFill>
                <a:latin typeface="Arial"/>
                <a:cs typeface="Arial"/>
              </a:rPr>
              <a:t>us</a:t>
            </a:r>
            <a:r>
              <a:rPr dirty="0" sz="1200" spc="2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666666"/>
                </a:solidFill>
                <a:latin typeface="Arial"/>
                <a:cs typeface="Arial"/>
              </a:rPr>
              <a:t>whether</a:t>
            </a:r>
            <a:r>
              <a:rPr dirty="0" sz="1200" spc="2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dirty="0" sz="1200" spc="1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-40">
                <a:solidFill>
                  <a:srgbClr val="666666"/>
                </a:solidFill>
                <a:latin typeface="Arial Black"/>
                <a:cs typeface="Arial Black"/>
              </a:rPr>
              <a:t>observed</a:t>
            </a:r>
            <a:r>
              <a:rPr dirty="0" sz="1200" spc="-12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dirty="0" sz="1200" spc="-40">
                <a:solidFill>
                  <a:srgbClr val="666666"/>
                </a:solidFill>
                <a:latin typeface="Arial Black"/>
                <a:cs typeface="Arial Black"/>
              </a:rPr>
              <a:t>relationship</a:t>
            </a:r>
            <a:r>
              <a:rPr dirty="0" sz="1200" spc="-125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dirty="0" sz="1200" spc="-30">
                <a:solidFill>
                  <a:srgbClr val="666666"/>
                </a:solidFill>
                <a:latin typeface="Arial Black"/>
                <a:cs typeface="Arial Black"/>
              </a:rPr>
              <a:t>in</a:t>
            </a:r>
            <a:r>
              <a:rPr dirty="0" sz="1200" spc="-125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dirty="0" sz="1200" spc="-45">
                <a:solidFill>
                  <a:srgbClr val="666666"/>
                </a:solidFill>
                <a:latin typeface="Arial Black"/>
                <a:cs typeface="Arial Black"/>
              </a:rPr>
              <a:t>the</a:t>
            </a:r>
            <a:r>
              <a:rPr dirty="0" sz="1200" spc="-12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dirty="0" sz="1200" spc="-25">
                <a:solidFill>
                  <a:srgbClr val="666666"/>
                </a:solidFill>
                <a:latin typeface="Arial Black"/>
                <a:cs typeface="Arial Black"/>
              </a:rPr>
              <a:t>sample</a:t>
            </a:r>
            <a:r>
              <a:rPr dirty="0" sz="1200" spc="-125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dirty="0" sz="1200" spc="-10">
                <a:solidFill>
                  <a:srgbClr val="666666"/>
                </a:solidFill>
                <a:latin typeface="Arial Black"/>
                <a:cs typeface="Arial Black"/>
              </a:rPr>
              <a:t>data</a:t>
            </a:r>
            <a:r>
              <a:rPr dirty="0" sz="1200" spc="-125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dirty="0" sz="1200" spc="-25">
                <a:solidFill>
                  <a:srgbClr val="666666"/>
                </a:solidFill>
                <a:latin typeface="Arial Black"/>
                <a:cs typeface="Arial Black"/>
              </a:rPr>
              <a:t>is </a:t>
            </a:r>
            <a:r>
              <a:rPr dirty="0" sz="1200" spc="-50">
                <a:solidFill>
                  <a:srgbClr val="666666"/>
                </a:solidFill>
                <a:latin typeface="Arial Black"/>
                <a:cs typeface="Arial Black"/>
              </a:rPr>
              <a:t>statistically</a:t>
            </a:r>
            <a:r>
              <a:rPr dirty="0" sz="1200" spc="-95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dirty="0" sz="1200" spc="-40">
                <a:solidFill>
                  <a:srgbClr val="666666"/>
                </a:solidFill>
                <a:latin typeface="Arial Black"/>
                <a:cs typeface="Arial Black"/>
              </a:rPr>
              <a:t>significant</a:t>
            </a:r>
            <a:r>
              <a:rPr dirty="0" sz="1200" spc="-9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dirty="0" sz="1200" spc="-30">
                <a:solidFill>
                  <a:srgbClr val="666666"/>
                </a:solidFill>
                <a:latin typeface="Arial Black"/>
                <a:cs typeface="Arial Black"/>
              </a:rPr>
              <a:t>in</a:t>
            </a:r>
            <a:r>
              <a:rPr dirty="0" sz="1200" spc="-9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dirty="0" sz="1200" spc="-45">
                <a:solidFill>
                  <a:srgbClr val="666666"/>
                </a:solidFill>
                <a:latin typeface="Arial Black"/>
                <a:cs typeface="Arial Black"/>
              </a:rPr>
              <a:t>the</a:t>
            </a:r>
            <a:r>
              <a:rPr dirty="0" sz="1200" spc="-9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dirty="0" sz="1200" spc="-10">
                <a:solidFill>
                  <a:srgbClr val="666666"/>
                </a:solidFill>
                <a:latin typeface="Arial Black"/>
                <a:cs typeface="Arial Black"/>
              </a:rPr>
              <a:t>population</a:t>
            </a:r>
            <a:r>
              <a:rPr dirty="0" sz="1200" spc="-10">
                <a:solidFill>
                  <a:srgbClr val="666666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Arial"/>
              <a:cs typeface="Arial"/>
            </a:endParaRPr>
          </a:p>
          <a:p>
            <a:pPr marL="12700" marR="86360">
              <a:lnSpc>
                <a:spcPct val="100000"/>
              </a:lnSpc>
            </a:pPr>
            <a:r>
              <a:rPr dirty="0" sz="1200">
                <a:solidFill>
                  <a:srgbClr val="666666"/>
                </a:solidFill>
                <a:latin typeface="Arial Black"/>
                <a:cs typeface="Arial Black"/>
              </a:rPr>
              <a:t>We</a:t>
            </a:r>
            <a:r>
              <a:rPr dirty="0" sz="1200" spc="-13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dirty="0" sz="1200" spc="-40">
                <a:solidFill>
                  <a:srgbClr val="666666"/>
                </a:solidFill>
                <a:latin typeface="Arial Black"/>
                <a:cs typeface="Arial Black"/>
              </a:rPr>
              <a:t>need</a:t>
            </a:r>
            <a:r>
              <a:rPr dirty="0" sz="1200" spc="-13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dirty="0" sz="1200" spc="-55">
                <a:solidFill>
                  <a:srgbClr val="666666"/>
                </a:solidFill>
                <a:latin typeface="Arial Black"/>
                <a:cs typeface="Arial Black"/>
              </a:rPr>
              <a:t>to</a:t>
            </a:r>
            <a:r>
              <a:rPr dirty="0" sz="1200" spc="-13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dirty="0" sz="1200" spc="-40">
                <a:solidFill>
                  <a:srgbClr val="666666"/>
                </a:solidFill>
                <a:latin typeface="Arial Black"/>
                <a:cs typeface="Arial Black"/>
              </a:rPr>
              <a:t>also</a:t>
            </a:r>
            <a:r>
              <a:rPr dirty="0" sz="1200" spc="-13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dirty="0" sz="1200" spc="-65">
                <a:solidFill>
                  <a:srgbClr val="666666"/>
                </a:solidFill>
                <a:latin typeface="Arial Black"/>
                <a:cs typeface="Arial Black"/>
              </a:rPr>
              <a:t>check</a:t>
            </a:r>
            <a:r>
              <a:rPr dirty="0" sz="1200" spc="-13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dirty="0" sz="1200" spc="-45">
                <a:solidFill>
                  <a:srgbClr val="666666"/>
                </a:solidFill>
                <a:latin typeface="Arial Black"/>
                <a:cs typeface="Arial Black"/>
              </a:rPr>
              <a:t>the</a:t>
            </a:r>
            <a:r>
              <a:rPr dirty="0" sz="1200" spc="-13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666666"/>
                </a:solidFill>
                <a:latin typeface="Arial Black"/>
                <a:cs typeface="Arial Black"/>
              </a:rPr>
              <a:t>p-value.</a:t>
            </a:r>
            <a:r>
              <a:rPr dirty="0" sz="1200" spc="-55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dirty="0" sz="1200" i="1">
                <a:solidFill>
                  <a:srgbClr val="666666"/>
                </a:solidFill>
                <a:latin typeface="Arial"/>
                <a:cs typeface="Arial"/>
              </a:rPr>
              <a:t>In</a:t>
            </a:r>
            <a:r>
              <a:rPr dirty="0" sz="1200" spc="50" i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65" i="1">
                <a:solidFill>
                  <a:srgbClr val="666666"/>
                </a:solidFill>
                <a:latin typeface="Arial"/>
                <a:cs typeface="Arial"/>
              </a:rPr>
              <a:t>this</a:t>
            </a:r>
            <a:r>
              <a:rPr dirty="0" sz="1200" spc="50" i="1">
                <a:solidFill>
                  <a:srgbClr val="666666"/>
                </a:solidFill>
                <a:latin typeface="Arial"/>
                <a:cs typeface="Arial"/>
              </a:rPr>
              <a:t> case, </a:t>
            </a:r>
            <a:r>
              <a:rPr dirty="0" sz="1200" i="1">
                <a:solidFill>
                  <a:srgbClr val="666666"/>
                </a:solidFill>
                <a:latin typeface="Arial"/>
                <a:cs typeface="Arial"/>
              </a:rPr>
              <a:t>It</a:t>
            </a:r>
            <a:r>
              <a:rPr dirty="0" sz="1200" spc="50" i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65" i="1">
                <a:solidFill>
                  <a:srgbClr val="666666"/>
                </a:solidFill>
                <a:latin typeface="Arial"/>
                <a:cs typeface="Arial"/>
              </a:rPr>
              <a:t>tests</a:t>
            </a:r>
            <a:r>
              <a:rPr dirty="0" sz="1200" spc="50" i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90" i="1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dirty="0" sz="1200" spc="50" i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60" i="1">
                <a:solidFill>
                  <a:srgbClr val="666666"/>
                </a:solidFill>
                <a:latin typeface="Arial"/>
                <a:cs typeface="Arial"/>
              </a:rPr>
              <a:t>null</a:t>
            </a:r>
            <a:r>
              <a:rPr dirty="0" sz="1200" spc="45" i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80" i="1">
                <a:solidFill>
                  <a:srgbClr val="666666"/>
                </a:solidFill>
                <a:latin typeface="Arial"/>
                <a:cs typeface="Arial"/>
              </a:rPr>
              <a:t>hypothesis</a:t>
            </a:r>
            <a:r>
              <a:rPr dirty="0" sz="1200" spc="50" i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110" i="1">
                <a:solidFill>
                  <a:srgbClr val="666666"/>
                </a:solidFill>
                <a:latin typeface="Arial"/>
                <a:cs typeface="Arial"/>
              </a:rPr>
              <a:t>that</a:t>
            </a:r>
            <a:r>
              <a:rPr dirty="0" sz="1200" spc="50" i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55" i="1">
                <a:solidFill>
                  <a:srgbClr val="666666"/>
                </a:solidFill>
                <a:latin typeface="Arial"/>
                <a:cs typeface="Arial"/>
              </a:rPr>
              <a:t>there's</a:t>
            </a:r>
            <a:r>
              <a:rPr dirty="0" sz="1200" spc="50" i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95" i="1">
                <a:solidFill>
                  <a:srgbClr val="666666"/>
                </a:solidFill>
                <a:latin typeface="Arial"/>
                <a:cs typeface="Arial"/>
              </a:rPr>
              <a:t>no</a:t>
            </a:r>
            <a:r>
              <a:rPr dirty="0" sz="1200" spc="50" i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65" i="1">
                <a:solidFill>
                  <a:srgbClr val="666666"/>
                </a:solidFill>
                <a:latin typeface="Arial"/>
                <a:cs typeface="Arial"/>
              </a:rPr>
              <a:t>relationship</a:t>
            </a:r>
            <a:r>
              <a:rPr dirty="0" sz="1200" spc="65" i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95" i="1">
                <a:solidFill>
                  <a:srgbClr val="666666"/>
                </a:solidFill>
                <a:latin typeface="Arial"/>
                <a:cs typeface="Arial"/>
              </a:rPr>
              <a:t>between</a:t>
            </a:r>
            <a:r>
              <a:rPr dirty="0" sz="1200" spc="30" i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90" i="1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dirty="0" sz="1200" spc="35" i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105" i="1">
                <a:solidFill>
                  <a:srgbClr val="666666"/>
                </a:solidFill>
                <a:latin typeface="Arial"/>
                <a:cs typeface="Arial"/>
              </a:rPr>
              <a:t>two</a:t>
            </a:r>
            <a:r>
              <a:rPr dirty="0" sz="1200" spc="30" i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75" i="1">
                <a:solidFill>
                  <a:srgbClr val="666666"/>
                </a:solidFill>
                <a:latin typeface="Arial"/>
                <a:cs typeface="Arial"/>
              </a:rPr>
              <a:t>variables</a:t>
            </a:r>
            <a:r>
              <a:rPr dirty="0" sz="1200" spc="35" i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60" i="1">
                <a:solidFill>
                  <a:srgbClr val="666666"/>
                </a:solidFill>
                <a:latin typeface="Arial"/>
                <a:cs typeface="Arial"/>
              </a:rPr>
              <a:t>in</a:t>
            </a:r>
            <a:r>
              <a:rPr dirty="0" sz="1200" spc="30" i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90" i="1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dirty="0" sz="1200" spc="35" i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95" i="1">
                <a:solidFill>
                  <a:srgbClr val="666666"/>
                </a:solidFill>
                <a:latin typeface="Arial"/>
                <a:cs typeface="Arial"/>
              </a:rPr>
              <a:t>population</a:t>
            </a:r>
            <a:r>
              <a:rPr dirty="0" sz="1200" spc="30" i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260" i="1">
                <a:solidFill>
                  <a:srgbClr val="666666"/>
                </a:solidFill>
                <a:latin typeface="Arial"/>
                <a:cs typeface="Arial"/>
              </a:rPr>
              <a:t>-</a:t>
            </a:r>
            <a:r>
              <a:rPr dirty="0" sz="1200" spc="35" i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95" i="1">
                <a:solidFill>
                  <a:srgbClr val="666666"/>
                </a:solidFill>
                <a:latin typeface="Arial"/>
                <a:cs typeface="Arial"/>
              </a:rPr>
              <a:t>we</a:t>
            </a:r>
            <a:r>
              <a:rPr dirty="0" sz="1200" spc="30" i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50" i="1">
                <a:solidFill>
                  <a:srgbClr val="666666"/>
                </a:solidFill>
                <a:latin typeface="Arial"/>
                <a:cs typeface="Arial"/>
              </a:rPr>
              <a:t>will</a:t>
            </a:r>
            <a:r>
              <a:rPr dirty="0" sz="1200" spc="35" i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70" i="1">
                <a:solidFill>
                  <a:srgbClr val="666666"/>
                </a:solidFill>
                <a:latin typeface="Arial"/>
                <a:cs typeface="Arial"/>
              </a:rPr>
              <a:t>explain</a:t>
            </a:r>
            <a:r>
              <a:rPr dirty="0" sz="1200" spc="30" i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60" i="1">
                <a:solidFill>
                  <a:srgbClr val="666666"/>
                </a:solidFill>
                <a:latin typeface="Arial"/>
                <a:cs typeface="Arial"/>
              </a:rPr>
              <a:t>in</a:t>
            </a:r>
            <a:r>
              <a:rPr dirty="0" sz="1200" spc="35" i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90" i="1">
                <a:solidFill>
                  <a:srgbClr val="666666"/>
                </a:solidFill>
                <a:latin typeface="Arial"/>
                <a:cs typeface="Arial"/>
              </a:rPr>
              <a:t>detail</a:t>
            </a:r>
            <a:r>
              <a:rPr dirty="0" sz="1200" spc="30" i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114" i="1">
                <a:solidFill>
                  <a:srgbClr val="666666"/>
                </a:solidFill>
                <a:latin typeface="Arial"/>
                <a:cs typeface="Arial"/>
              </a:rPr>
              <a:t>about</a:t>
            </a:r>
            <a:r>
              <a:rPr dirty="0" sz="1200" spc="35" i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105" i="1">
                <a:solidFill>
                  <a:srgbClr val="666666"/>
                </a:solidFill>
                <a:latin typeface="Arial"/>
                <a:cs typeface="Arial"/>
              </a:rPr>
              <a:t>how</a:t>
            </a:r>
            <a:r>
              <a:rPr dirty="0" sz="1200" spc="30" i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65" i="1">
                <a:solidFill>
                  <a:srgbClr val="666666"/>
                </a:solidFill>
                <a:latin typeface="Arial"/>
                <a:cs typeface="Arial"/>
              </a:rPr>
              <a:t>this</a:t>
            </a:r>
            <a:r>
              <a:rPr dirty="0" sz="1200" spc="35" i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60" i="1">
                <a:solidFill>
                  <a:srgbClr val="666666"/>
                </a:solidFill>
                <a:latin typeface="Arial"/>
                <a:cs typeface="Arial"/>
              </a:rPr>
              <a:t>works</a:t>
            </a:r>
            <a:r>
              <a:rPr dirty="0" sz="1200" spc="30" i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-10" i="1">
                <a:solidFill>
                  <a:srgbClr val="666666"/>
                </a:solidFill>
                <a:latin typeface="Arial"/>
                <a:cs typeface="Arial"/>
              </a:rPr>
              <a:t>soon.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Arial"/>
              <a:cs typeface="Arial"/>
            </a:endParaRPr>
          </a:p>
          <a:p>
            <a:pPr marL="379095" marR="324485" indent="-320675">
              <a:lnSpc>
                <a:spcPct val="100000"/>
              </a:lnSpc>
              <a:buFont typeface="Arial"/>
              <a:buChar char="●"/>
              <a:tabLst>
                <a:tab pos="379095" algn="l"/>
              </a:tabLst>
            </a:pPr>
            <a:r>
              <a:rPr dirty="0" sz="1200">
                <a:solidFill>
                  <a:srgbClr val="666666"/>
                </a:solidFill>
                <a:latin typeface="Arial Black"/>
                <a:cs typeface="Arial Black"/>
              </a:rPr>
              <a:t>P-value</a:t>
            </a:r>
            <a:r>
              <a:rPr dirty="0" sz="1200" spc="-13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dirty="0" sz="1200" spc="-140">
                <a:solidFill>
                  <a:srgbClr val="666666"/>
                </a:solidFill>
                <a:latin typeface="Arial Black"/>
                <a:cs typeface="Arial Black"/>
              </a:rPr>
              <a:t>&lt;</a:t>
            </a:r>
            <a:r>
              <a:rPr dirty="0" sz="1200" spc="-13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dirty="0" sz="1200" spc="-40">
                <a:solidFill>
                  <a:srgbClr val="666666"/>
                </a:solidFill>
                <a:latin typeface="Arial Black"/>
                <a:cs typeface="Arial Black"/>
              </a:rPr>
              <a:t>0.05</a:t>
            </a:r>
            <a:r>
              <a:rPr dirty="0" sz="1200" spc="-40">
                <a:solidFill>
                  <a:srgbClr val="666666"/>
                </a:solidFill>
                <a:latin typeface="Arial"/>
                <a:cs typeface="Arial"/>
              </a:rPr>
              <a:t>:</a:t>
            </a:r>
            <a:r>
              <a:rPr dirty="0" sz="1200" spc="1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666666"/>
                </a:solidFill>
                <a:latin typeface="Arial"/>
                <a:cs typeface="Arial"/>
              </a:rPr>
              <a:t>This</a:t>
            </a:r>
            <a:r>
              <a:rPr dirty="0" sz="1200" spc="1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666666"/>
                </a:solidFill>
                <a:latin typeface="Arial"/>
                <a:cs typeface="Arial"/>
              </a:rPr>
              <a:t>suggests</a:t>
            </a:r>
            <a:r>
              <a:rPr dirty="0" sz="1200" spc="1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110">
                <a:solidFill>
                  <a:srgbClr val="666666"/>
                </a:solidFill>
                <a:latin typeface="Arial"/>
                <a:cs typeface="Arial"/>
              </a:rPr>
              <a:t>that</a:t>
            </a:r>
            <a:r>
              <a:rPr dirty="0" sz="1200" spc="1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dirty="0" sz="1200" spc="1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666666"/>
                </a:solidFill>
                <a:latin typeface="Arial"/>
                <a:cs typeface="Arial"/>
              </a:rPr>
              <a:t>observed</a:t>
            </a:r>
            <a:r>
              <a:rPr dirty="0" sz="1200" spc="1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-45">
                <a:solidFill>
                  <a:srgbClr val="666666"/>
                </a:solidFill>
                <a:latin typeface="Arial Black"/>
                <a:cs typeface="Arial Black"/>
              </a:rPr>
              <a:t>correlation</a:t>
            </a:r>
            <a:r>
              <a:rPr dirty="0" sz="1200" spc="-55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dirty="0" sz="1200" spc="60">
                <a:solidFill>
                  <a:srgbClr val="666666"/>
                </a:solidFill>
                <a:latin typeface="Arial"/>
                <a:cs typeface="Arial"/>
              </a:rPr>
              <a:t>in</a:t>
            </a:r>
            <a:r>
              <a:rPr dirty="0" sz="1200" spc="1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dirty="0" sz="1200" spc="1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105">
                <a:solidFill>
                  <a:srgbClr val="666666"/>
                </a:solidFill>
                <a:latin typeface="Arial"/>
                <a:cs typeface="Arial"/>
              </a:rPr>
              <a:t>sample</a:t>
            </a:r>
            <a:r>
              <a:rPr dirty="0" sz="1200" spc="1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666666"/>
                </a:solidFill>
                <a:latin typeface="Arial"/>
                <a:cs typeface="Arial"/>
              </a:rPr>
              <a:t>is</a:t>
            </a:r>
            <a:r>
              <a:rPr dirty="0" sz="1200" spc="1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666666"/>
                </a:solidFill>
                <a:latin typeface="Arial Black"/>
                <a:cs typeface="Arial Black"/>
              </a:rPr>
              <a:t>statistically </a:t>
            </a:r>
            <a:r>
              <a:rPr dirty="0" sz="1200" spc="-35">
                <a:solidFill>
                  <a:srgbClr val="666666"/>
                </a:solidFill>
                <a:latin typeface="Arial Black"/>
                <a:cs typeface="Arial Black"/>
              </a:rPr>
              <a:t>significant</a:t>
            </a:r>
            <a:r>
              <a:rPr dirty="0" sz="1200" spc="-65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dirty="0" sz="1200" spc="130">
                <a:solidFill>
                  <a:srgbClr val="666666"/>
                </a:solidFill>
                <a:latin typeface="Arial"/>
                <a:cs typeface="Arial"/>
              </a:rPr>
              <a:t>and</a:t>
            </a:r>
            <a:r>
              <a:rPr dirty="0" sz="1200">
                <a:solidFill>
                  <a:srgbClr val="666666"/>
                </a:solidFill>
                <a:latin typeface="Arial"/>
                <a:cs typeface="Arial"/>
              </a:rPr>
              <a:t> is</a:t>
            </a:r>
            <a:r>
              <a:rPr dirty="0" sz="1200" spc="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666666"/>
                </a:solidFill>
                <a:latin typeface="Arial"/>
                <a:cs typeface="Arial"/>
              </a:rPr>
              <a:t>unlikely</a:t>
            </a:r>
            <a:r>
              <a:rPr dirty="0" sz="120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100">
                <a:solidFill>
                  <a:srgbClr val="666666"/>
                </a:solidFill>
                <a:latin typeface="Arial"/>
                <a:cs typeface="Arial"/>
              </a:rPr>
              <a:t>to</a:t>
            </a:r>
            <a:r>
              <a:rPr dirty="0" sz="1200" spc="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666666"/>
                </a:solidFill>
                <a:latin typeface="Arial"/>
                <a:cs typeface="Arial"/>
              </a:rPr>
              <a:t>have</a:t>
            </a:r>
            <a:r>
              <a:rPr dirty="0" sz="120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666666"/>
                </a:solidFill>
                <a:latin typeface="Arial"/>
                <a:cs typeface="Arial"/>
              </a:rPr>
              <a:t>occurred</a:t>
            </a:r>
            <a:r>
              <a:rPr dirty="0" sz="1200" spc="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105">
                <a:solidFill>
                  <a:srgbClr val="666666"/>
                </a:solidFill>
                <a:latin typeface="Arial"/>
                <a:cs typeface="Arial"/>
              </a:rPr>
              <a:t>by</a:t>
            </a:r>
            <a:r>
              <a:rPr dirty="0" sz="120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125">
                <a:solidFill>
                  <a:srgbClr val="666666"/>
                </a:solidFill>
                <a:latin typeface="Arial"/>
                <a:cs typeface="Arial"/>
              </a:rPr>
              <a:t>random</a:t>
            </a:r>
            <a:r>
              <a:rPr dirty="0" sz="1200" spc="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114">
                <a:solidFill>
                  <a:srgbClr val="666666"/>
                </a:solidFill>
                <a:latin typeface="Arial"/>
                <a:cs typeface="Arial"/>
              </a:rPr>
              <a:t>chance</a:t>
            </a:r>
            <a:r>
              <a:rPr dirty="0" sz="120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114" i="1">
                <a:solidFill>
                  <a:srgbClr val="666666"/>
                </a:solidFill>
                <a:latin typeface="Arial"/>
                <a:cs typeface="Arial"/>
              </a:rPr>
              <a:t>(we</a:t>
            </a:r>
            <a:r>
              <a:rPr dirty="0" sz="1200" spc="40" i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75" i="1">
                <a:solidFill>
                  <a:srgbClr val="666666"/>
                </a:solidFill>
                <a:latin typeface="Arial"/>
                <a:cs typeface="Arial"/>
              </a:rPr>
              <a:t>reject</a:t>
            </a:r>
            <a:r>
              <a:rPr dirty="0" sz="1200" spc="40" i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90" i="1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dirty="0" sz="1200" spc="40" i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60" i="1">
                <a:solidFill>
                  <a:srgbClr val="666666"/>
                </a:solidFill>
                <a:latin typeface="Arial"/>
                <a:cs typeface="Arial"/>
              </a:rPr>
              <a:t>null</a:t>
            </a:r>
            <a:r>
              <a:rPr dirty="0" sz="1200" spc="40" i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50" i="1">
                <a:solidFill>
                  <a:srgbClr val="666666"/>
                </a:solidFill>
                <a:latin typeface="Arial"/>
                <a:cs typeface="Arial"/>
              </a:rPr>
              <a:t>hypothesis.)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79095" marR="374015" indent="-320675">
              <a:lnSpc>
                <a:spcPct val="100000"/>
              </a:lnSpc>
              <a:buFont typeface="Arial"/>
              <a:buChar char="●"/>
              <a:tabLst>
                <a:tab pos="379095" algn="l"/>
              </a:tabLst>
            </a:pPr>
            <a:r>
              <a:rPr dirty="0" sz="1200">
                <a:solidFill>
                  <a:srgbClr val="666666"/>
                </a:solidFill>
                <a:latin typeface="Arial Black"/>
                <a:cs typeface="Arial Black"/>
              </a:rPr>
              <a:t>P-value</a:t>
            </a:r>
            <a:r>
              <a:rPr dirty="0" sz="1200" spc="-13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dirty="0" sz="1200" spc="-150">
                <a:solidFill>
                  <a:srgbClr val="666666"/>
                </a:solidFill>
                <a:latin typeface="Arial Black"/>
                <a:cs typeface="Arial Black"/>
              </a:rPr>
              <a:t>&gt;</a:t>
            </a:r>
            <a:r>
              <a:rPr dirty="0" sz="1200" spc="-13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dirty="0" sz="1200" spc="-40">
                <a:solidFill>
                  <a:srgbClr val="666666"/>
                </a:solidFill>
                <a:latin typeface="Arial Black"/>
                <a:cs typeface="Arial Black"/>
              </a:rPr>
              <a:t>0.05</a:t>
            </a:r>
            <a:r>
              <a:rPr dirty="0" sz="1200" spc="-40">
                <a:solidFill>
                  <a:srgbClr val="666666"/>
                </a:solidFill>
                <a:latin typeface="Arial"/>
                <a:cs typeface="Arial"/>
              </a:rPr>
              <a:t>:</a:t>
            </a:r>
            <a:r>
              <a:rPr dirty="0" sz="1200" spc="1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666666"/>
                </a:solidFill>
                <a:latin typeface="Arial"/>
                <a:cs typeface="Arial"/>
              </a:rPr>
              <a:t>This</a:t>
            </a:r>
            <a:r>
              <a:rPr dirty="0" sz="1200" spc="1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666666"/>
                </a:solidFill>
                <a:latin typeface="Arial"/>
                <a:cs typeface="Arial"/>
              </a:rPr>
              <a:t>suggests</a:t>
            </a:r>
            <a:r>
              <a:rPr dirty="0" sz="1200" spc="1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110">
                <a:solidFill>
                  <a:srgbClr val="666666"/>
                </a:solidFill>
                <a:latin typeface="Arial"/>
                <a:cs typeface="Arial"/>
              </a:rPr>
              <a:t>that</a:t>
            </a:r>
            <a:r>
              <a:rPr dirty="0" sz="1200" spc="1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dirty="0" sz="1200" spc="1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666666"/>
                </a:solidFill>
                <a:latin typeface="Arial"/>
                <a:cs typeface="Arial"/>
              </a:rPr>
              <a:t>observed</a:t>
            </a:r>
            <a:r>
              <a:rPr dirty="0" sz="1200" spc="1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-45">
                <a:solidFill>
                  <a:srgbClr val="666666"/>
                </a:solidFill>
                <a:latin typeface="Arial Black"/>
                <a:cs typeface="Arial Black"/>
              </a:rPr>
              <a:t>correlation</a:t>
            </a:r>
            <a:r>
              <a:rPr dirty="0" sz="1200" spc="-55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dirty="0" sz="1200" spc="60">
                <a:solidFill>
                  <a:srgbClr val="666666"/>
                </a:solidFill>
                <a:latin typeface="Arial"/>
                <a:cs typeface="Arial"/>
              </a:rPr>
              <a:t>in</a:t>
            </a:r>
            <a:r>
              <a:rPr dirty="0" sz="1200" spc="1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dirty="0" sz="1200" spc="1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105">
                <a:solidFill>
                  <a:srgbClr val="666666"/>
                </a:solidFill>
                <a:latin typeface="Arial"/>
                <a:cs typeface="Arial"/>
              </a:rPr>
              <a:t>sample</a:t>
            </a:r>
            <a:r>
              <a:rPr dirty="0" sz="1200" spc="1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666666"/>
                </a:solidFill>
                <a:latin typeface="Arial"/>
                <a:cs typeface="Arial"/>
              </a:rPr>
              <a:t>is</a:t>
            </a:r>
            <a:r>
              <a:rPr dirty="0" sz="1200" spc="1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-35">
                <a:solidFill>
                  <a:srgbClr val="666666"/>
                </a:solidFill>
                <a:latin typeface="Arial Black"/>
                <a:cs typeface="Arial Black"/>
              </a:rPr>
              <a:t>not</a:t>
            </a:r>
            <a:r>
              <a:rPr dirty="0" sz="1200" spc="-125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dirty="0" sz="1200" spc="-10">
                <a:solidFill>
                  <a:srgbClr val="666666"/>
                </a:solidFill>
                <a:latin typeface="Arial Black"/>
                <a:cs typeface="Arial Black"/>
              </a:rPr>
              <a:t>statistically </a:t>
            </a:r>
            <a:r>
              <a:rPr dirty="0" sz="1200" spc="-35">
                <a:solidFill>
                  <a:srgbClr val="666666"/>
                </a:solidFill>
                <a:latin typeface="Arial Black"/>
                <a:cs typeface="Arial Black"/>
              </a:rPr>
              <a:t>significant</a:t>
            </a:r>
            <a:r>
              <a:rPr dirty="0" sz="1200" spc="-70">
                <a:solidFill>
                  <a:srgbClr val="666666"/>
                </a:solidFill>
                <a:latin typeface="Arial Black"/>
                <a:cs typeface="Arial Black"/>
              </a:rPr>
              <a:t> </a:t>
            </a:r>
            <a:r>
              <a:rPr dirty="0" sz="1200" spc="130">
                <a:solidFill>
                  <a:srgbClr val="666666"/>
                </a:solidFill>
                <a:latin typeface="Arial"/>
                <a:cs typeface="Arial"/>
              </a:rPr>
              <a:t>and</a:t>
            </a:r>
            <a:r>
              <a:rPr dirty="0" sz="120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100">
                <a:solidFill>
                  <a:srgbClr val="666666"/>
                </a:solidFill>
                <a:latin typeface="Arial"/>
                <a:cs typeface="Arial"/>
              </a:rPr>
              <a:t>could</a:t>
            </a:r>
            <a:r>
              <a:rPr dirty="0" sz="1200" spc="-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666666"/>
                </a:solidFill>
                <a:latin typeface="Arial"/>
                <a:cs typeface="Arial"/>
              </a:rPr>
              <a:t>have</a:t>
            </a:r>
            <a:r>
              <a:rPr dirty="0" sz="120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666666"/>
                </a:solidFill>
                <a:latin typeface="Arial"/>
                <a:cs typeface="Arial"/>
              </a:rPr>
              <a:t>occurred</a:t>
            </a:r>
            <a:r>
              <a:rPr dirty="0" sz="120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105">
                <a:solidFill>
                  <a:srgbClr val="666666"/>
                </a:solidFill>
                <a:latin typeface="Arial"/>
                <a:cs typeface="Arial"/>
              </a:rPr>
              <a:t>by</a:t>
            </a:r>
            <a:r>
              <a:rPr dirty="0" sz="1200" spc="-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125">
                <a:solidFill>
                  <a:srgbClr val="666666"/>
                </a:solidFill>
                <a:latin typeface="Arial"/>
                <a:cs typeface="Arial"/>
              </a:rPr>
              <a:t>random</a:t>
            </a:r>
            <a:r>
              <a:rPr dirty="0" sz="120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114">
                <a:solidFill>
                  <a:srgbClr val="666666"/>
                </a:solidFill>
                <a:latin typeface="Arial"/>
                <a:cs typeface="Arial"/>
              </a:rPr>
              <a:t>chance</a:t>
            </a:r>
            <a:r>
              <a:rPr dirty="0" sz="120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114" i="1">
                <a:solidFill>
                  <a:srgbClr val="666666"/>
                </a:solidFill>
                <a:latin typeface="Arial"/>
                <a:cs typeface="Arial"/>
              </a:rPr>
              <a:t>(we</a:t>
            </a:r>
            <a:r>
              <a:rPr dirty="0" sz="1200" spc="35" i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60" i="1">
                <a:solidFill>
                  <a:srgbClr val="666666"/>
                </a:solidFill>
                <a:latin typeface="Arial"/>
                <a:cs typeface="Arial"/>
              </a:rPr>
              <a:t>fail</a:t>
            </a:r>
            <a:r>
              <a:rPr dirty="0" sz="1200" spc="35" i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100" i="1">
                <a:solidFill>
                  <a:srgbClr val="666666"/>
                </a:solidFill>
                <a:latin typeface="Arial"/>
                <a:cs typeface="Arial"/>
              </a:rPr>
              <a:t>to</a:t>
            </a:r>
            <a:r>
              <a:rPr dirty="0" sz="1200" spc="35" i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75" i="1">
                <a:solidFill>
                  <a:srgbClr val="666666"/>
                </a:solidFill>
                <a:latin typeface="Arial"/>
                <a:cs typeface="Arial"/>
              </a:rPr>
              <a:t>reject</a:t>
            </a:r>
            <a:r>
              <a:rPr dirty="0" sz="1200" spc="35" i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90" i="1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dirty="0" sz="1200" spc="35" i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60" i="1">
                <a:solidFill>
                  <a:srgbClr val="666666"/>
                </a:solidFill>
                <a:latin typeface="Arial"/>
                <a:cs typeface="Arial"/>
              </a:rPr>
              <a:t>null</a:t>
            </a:r>
            <a:r>
              <a:rPr dirty="0" sz="1200" spc="30" i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70" i="1">
                <a:solidFill>
                  <a:srgbClr val="666666"/>
                </a:solidFill>
                <a:latin typeface="Arial"/>
                <a:cs typeface="Arial"/>
              </a:rPr>
              <a:t>hypothesis)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79095" marR="5080" indent="-320675">
              <a:lnSpc>
                <a:spcPct val="100000"/>
              </a:lnSpc>
              <a:buClr>
                <a:srgbClr val="999999"/>
              </a:buClr>
              <a:buFont typeface="Arial"/>
              <a:buChar char="●"/>
              <a:tabLst>
                <a:tab pos="379095" algn="l"/>
              </a:tabLst>
            </a:pPr>
            <a:r>
              <a:rPr dirty="0" sz="1200" spc="-70">
                <a:solidFill>
                  <a:srgbClr val="666666"/>
                </a:solidFill>
                <a:latin typeface="Arial Black"/>
                <a:cs typeface="Arial Black"/>
              </a:rPr>
              <a:t>Note</a:t>
            </a:r>
            <a:r>
              <a:rPr dirty="0" sz="1200" spc="-70">
                <a:solidFill>
                  <a:srgbClr val="666666"/>
                </a:solidFill>
                <a:latin typeface="Arial"/>
                <a:cs typeface="Arial"/>
              </a:rPr>
              <a:t>:</a:t>
            </a:r>
            <a:r>
              <a:rPr dirty="0" sz="1200">
                <a:solidFill>
                  <a:srgbClr val="666666"/>
                </a:solidFill>
                <a:latin typeface="Arial"/>
                <a:cs typeface="Arial"/>
              </a:rPr>
              <a:t> A</a:t>
            </a:r>
            <a:r>
              <a:rPr dirty="0" sz="1200" spc="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110">
                <a:solidFill>
                  <a:srgbClr val="666666"/>
                </a:solidFill>
                <a:latin typeface="Arial"/>
                <a:cs typeface="Arial"/>
              </a:rPr>
              <a:t>p-</a:t>
            </a:r>
            <a:r>
              <a:rPr dirty="0" sz="1200" spc="114">
                <a:solidFill>
                  <a:srgbClr val="666666"/>
                </a:solidFill>
                <a:latin typeface="Arial"/>
                <a:cs typeface="Arial"/>
              </a:rPr>
              <a:t>value</a:t>
            </a:r>
            <a:r>
              <a:rPr dirty="0" sz="120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666666"/>
                </a:solidFill>
                <a:latin typeface="Arial"/>
                <a:cs typeface="Arial"/>
              </a:rPr>
              <a:t>of</a:t>
            </a:r>
            <a:r>
              <a:rPr dirty="0" sz="1200" spc="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666666"/>
                </a:solidFill>
                <a:latin typeface="Arial"/>
                <a:cs typeface="Arial"/>
              </a:rPr>
              <a:t>0.05 </a:t>
            </a:r>
            <a:r>
              <a:rPr dirty="0" sz="1200" spc="110">
                <a:solidFill>
                  <a:srgbClr val="666666"/>
                </a:solidFill>
                <a:latin typeface="Arial"/>
                <a:cs typeface="Arial"/>
              </a:rPr>
              <a:t>means</a:t>
            </a:r>
            <a:r>
              <a:rPr dirty="0" sz="1200" spc="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110">
                <a:solidFill>
                  <a:srgbClr val="666666"/>
                </a:solidFill>
                <a:latin typeface="Arial"/>
                <a:cs typeface="Arial"/>
              </a:rPr>
              <a:t>that</a:t>
            </a:r>
            <a:r>
              <a:rPr dirty="0" sz="1200" spc="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666666"/>
                </a:solidFill>
                <a:latin typeface="Arial"/>
                <a:cs typeface="Arial"/>
              </a:rPr>
              <a:t>there</a:t>
            </a:r>
            <a:r>
              <a:rPr dirty="0" sz="1200">
                <a:solidFill>
                  <a:srgbClr val="666666"/>
                </a:solidFill>
                <a:latin typeface="Arial"/>
                <a:cs typeface="Arial"/>
              </a:rPr>
              <a:t> is</a:t>
            </a:r>
            <a:r>
              <a:rPr dirty="0" sz="1200" spc="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666666"/>
                </a:solidFill>
                <a:latin typeface="Arial"/>
                <a:cs typeface="Arial"/>
              </a:rPr>
              <a:t>only</a:t>
            </a:r>
            <a:r>
              <a:rPr dirty="0" sz="1200">
                <a:solidFill>
                  <a:srgbClr val="666666"/>
                </a:solidFill>
                <a:latin typeface="Arial"/>
                <a:cs typeface="Arial"/>
              </a:rPr>
              <a:t> 5%</a:t>
            </a:r>
            <a:r>
              <a:rPr dirty="0" sz="1200" spc="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114">
                <a:solidFill>
                  <a:srgbClr val="666666"/>
                </a:solidFill>
                <a:latin typeface="Arial"/>
                <a:cs typeface="Arial"/>
              </a:rPr>
              <a:t>chance</a:t>
            </a:r>
            <a:r>
              <a:rPr dirty="0" sz="1200" spc="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110">
                <a:solidFill>
                  <a:srgbClr val="666666"/>
                </a:solidFill>
                <a:latin typeface="Arial"/>
                <a:cs typeface="Arial"/>
              </a:rPr>
              <a:t>that</a:t>
            </a:r>
            <a:r>
              <a:rPr dirty="0" sz="120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666666"/>
                </a:solidFill>
                <a:latin typeface="Arial"/>
                <a:cs typeface="Arial"/>
              </a:rPr>
              <a:t>results</a:t>
            </a:r>
            <a:r>
              <a:rPr dirty="0" sz="1200" spc="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105">
                <a:solidFill>
                  <a:srgbClr val="666666"/>
                </a:solidFill>
                <a:latin typeface="Arial"/>
                <a:cs typeface="Arial"/>
              </a:rPr>
              <a:t>from</a:t>
            </a:r>
            <a:r>
              <a:rPr dirty="0" sz="120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666666"/>
                </a:solidFill>
                <a:latin typeface="Arial"/>
                <a:cs typeface="Arial"/>
              </a:rPr>
              <a:t>your</a:t>
            </a:r>
            <a:r>
              <a:rPr dirty="0" sz="1200" spc="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105">
                <a:solidFill>
                  <a:srgbClr val="666666"/>
                </a:solidFill>
                <a:latin typeface="Arial"/>
                <a:cs typeface="Arial"/>
              </a:rPr>
              <a:t>sample</a:t>
            </a:r>
            <a:r>
              <a:rPr dirty="0" sz="120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666666"/>
                </a:solidFill>
                <a:latin typeface="Arial"/>
                <a:cs typeface="Arial"/>
              </a:rPr>
              <a:t>occurred </a:t>
            </a:r>
            <a:r>
              <a:rPr dirty="0" sz="1200" spc="105">
                <a:solidFill>
                  <a:srgbClr val="666666"/>
                </a:solidFill>
                <a:latin typeface="Arial"/>
                <a:cs typeface="Arial"/>
              </a:rPr>
              <a:t>due</a:t>
            </a:r>
            <a:r>
              <a:rPr dirty="0" sz="1200" spc="-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100">
                <a:solidFill>
                  <a:srgbClr val="666666"/>
                </a:solidFill>
                <a:latin typeface="Arial"/>
                <a:cs typeface="Arial"/>
              </a:rPr>
              <a:t>to</a:t>
            </a:r>
            <a:r>
              <a:rPr dirty="0" sz="120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666666"/>
                </a:solidFill>
                <a:latin typeface="Arial"/>
                <a:cs typeface="Arial"/>
              </a:rPr>
              <a:t>chance.</a:t>
            </a:r>
            <a:r>
              <a:rPr dirty="0" sz="1200" spc="-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666666"/>
                </a:solidFill>
                <a:latin typeface="Arial"/>
                <a:cs typeface="Arial"/>
              </a:rPr>
              <a:t>A </a:t>
            </a:r>
            <a:r>
              <a:rPr dirty="0" sz="1200" spc="110">
                <a:solidFill>
                  <a:srgbClr val="666666"/>
                </a:solidFill>
                <a:latin typeface="Arial"/>
                <a:cs typeface="Arial"/>
              </a:rPr>
              <a:t>p-</a:t>
            </a:r>
            <a:r>
              <a:rPr dirty="0" sz="1200" spc="114">
                <a:solidFill>
                  <a:srgbClr val="666666"/>
                </a:solidFill>
                <a:latin typeface="Arial"/>
                <a:cs typeface="Arial"/>
              </a:rPr>
              <a:t>value</a:t>
            </a:r>
            <a:r>
              <a:rPr dirty="0" sz="1200" spc="-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666666"/>
                </a:solidFill>
                <a:latin typeface="Arial"/>
                <a:cs typeface="Arial"/>
              </a:rPr>
              <a:t>of</a:t>
            </a:r>
            <a:r>
              <a:rPr dirty="0" sz="120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-45">
                <a:solidFill>
                  <a:srgbClr val="666666"/>
                </a:solidFill>
                <a:latin typeface="Arial"/>
                <a:cs typeface="Arial"/>
              </a:rPr>
              <a:t>0.01</a:t>
            </a:r>
            <a:r>
              <a:rPr dirty="0" sz="120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110">
                <a:solidFill>
                  <a:srgbClr val="666666"/>
                </a:solidFill>
                <a:latin typeface="Arial"/>
                <a:cs typeface="Arial"/>
              </a:rPr>
              <a:t>means</a:t>
            </a:r>
            <a:r>
              <a:rPr dirty="0" sz="1200" spc="-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110">
                <a:solidFill>
                  <a:srgbClr val="666666"/>
                </a:solidFill>
                <a:latin typeface="Arial"/>
                <a:cs typeface="Arial"/>
              </a:rPr>
              <a:t>that</a:t>
            </a:r>
            <a:r>
              <a:rPr dirty="0" sz="120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666666"/>
                </a:solidFill>
                <a:latin typeface="Arial"/>
                <a:cs typeface="Arial"/>
              </a:rPr>
              <a:t>there</a:t>
            </a:r>
            <a:r>
              <a:rPr dirty="0" sz="1200" spc="-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666666"/>
                </a:solidFill>
                <a:latin typeface="Arial"/>
                <a:cs typeface="Arial"/>
              </a:rPr>
              <a:t>is </a:t>
            </a:r>
            <a:r>
              <a:rPr dirty="0" sz="1200" spc="75">
                <a:solidFill>
                  <a:srgbClr val="666666"/>
                </a:solidFill>
                <a:latin typeface="Arial"/>
                <a:cs typeface="Arial"/>
              </a:rPr>
              <a:t>only</a:t>
            </a:r>
            <a:r>
              <a:rPr dirty="0" sz="1200" spc="-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-225">
                <a:solidFill>
                  <a:srgbClr val="666666"/>
                </a:solidFill>
                <a:latin typeface="Arial"/>
                <a:cs typeface="Arial"/>
              </a:rPr>
              <a:t>1%</a:t>
            </a:r>
            <a:r>
              <a:rPr dirty="0" sz="120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666666"/>
                </a:solidFill>
                <a:latin typeface="Arial"/>
                <a:cs typeface="Arial"/>
              </a:rPr>
              <a:t>chance.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5"/>
              <a:t>Two</a:t>
            </a:r>
            <a:r>
              <a:rPr dirty="0" spc="-220"/>
              <a:t> </a:t>
            </a:r>
            <a:r>
              <a:rPr dirty="0" spc="-60"/>
              <a:t>Numerical</a:t>
            </a:r>
            <a:r>
              <a:rPr dirty="0" spc="-215"/>
              <a:t> </a:t>
            </a:r>
            <a:r>
              <a:rPr dirty="0" spc="-50"/>
              <a:t>Continuous</a:t>
            </a:r>
            <a:r>
              <a:rPr dirty="0" spc="-215"/>
              <a:t> </a:t>
            </a:r>
            <a:r>
              <a:rPr dirty="0" spc="-40"/>
              <a:t>Variables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91311" y="3315880"/>
          <a:ext cx="3229610" cy="940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475"/>
                <a:gridCol w="620394"/>
                <a:gridCol w="591185"/>
                <a:gridCol w="640715"/>
                <a:gridCol w="921384"/>
              </a:tblGrid>
              <a:tr h="342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26A59A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61594" indent="87630">
                        <a:lnSpc>
                          <a:spcPts val="1240"/>
                        </a:lnSpc>
                        <a:spcBef>
                          <a:spcPts val="60"/>
                        </a:spcBef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Color Intensity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26A59A"/>
                    </a:solidFill>
                  </a:tcPr>
                </a:tc>
                <a:tc>
                  <a:txBody>
                    <a:bodyPr/>
                    <a:lstStyle/>
                    <a:p>
                      <a:pPr marL="136525" marR="93980" indent="-34925">
                        <a:lnSpc>
                          <a:spcPts val="1240"/>
                        </a:lnSpc>
                        <a:spcBef>
                          <a:spcPts val="60"/>
                        </a:spcBef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Energy Boost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26A59A"/>
                    </a:solidFill>
                  </a:tcPr>
                </a:tc>
                <a:tc>
                  <a:txBody>
                    <a:bodyPr/>
                    <a:lstStyle/>
                    <a:p>
                      <a:pPr marL="208279" marR="102235" indent="-99060">
                        <a:lnSpc>
                          <a:spcPts val="1240"/>
                        </a:lnSpc>
                        <a:spcBef>
                          <a:spcPts val="6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Time</a:t>
                      </a:r>
                      <a:r>
                        <a:rPr dirty="0" sz="900" spc="1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35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900" spc="-25">
                          <a:latin typeface="Arial"/>
                          <a:cs typeface="Arial"/>
                        </a:rPr>
                        <a:t>Day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26A59A"/>
                    </a:solidFill>
                  </a:tcPr>
                </a:tc>
                <a:tc>
                  <a:txBody>
                    <a:bodyPr/>
                    <a:lstStyle/>
                    <a:p>
                      <a:pPr marL="180340" marR="85090" indent="-87630">
                        <a:lnSpc>
                          <a:spcPts val="1240"/>
                        </a:lnSpc>
                        <a:spcBef>
                          <a:spcPts val="6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Energy</a:t>
                      </a:r>
                      <a:r>
                        <a:rPr dirty="0" sz="900" spc="1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Boost </a:t>
                      </a:r>
                      <a:r>
                        <a:rPr dirty="0" sz="900" spc="50">
                          <a:latin typeface="Arial"/>
                          <a:cs typeface="Arial"/>
                        </a:rPr>
                        <a:t>over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>
                          <a:latin typeface="Arial"/>
                          <a:cs typeface="Arial"/>
                        </a:rPr>
                        <a:t>Time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26A59A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900" spc="15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900" spc="-20">
                          <a:latin typeface="Arial"/>
                          <a:cs typeface="Arial"/>
                        </a:rPr>
                        <a:t>9.45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900" spc="-20">
                          <a:latin typeface="Arial"/>
                          <a:cs typeface="Arial"/>
                        </a:rPr>
                        <a:t>8.80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22.55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900" spc="-20">
                          <a:latin typeface="Arial"/>
                          <a:cs typeface="Arial"/>
                        </a:rPr>
                        <a:t>0.66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900" spc="-5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DDF2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900" spc="-20">
                          <a:latin typeface="Arial"/>
                          <a:cs typeface="Arial"/>
                        </a:rPr>
                        <a:t>3.55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DDF2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900" spc="-20">
                          <a:latin typeface="Arial"/>
                          <a:cs typeface="Arial"/>
                        </a:rPr>
                        <a:t>2.34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DDF2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900" spc="-20">
                          <a:latin typeface="Arial"/>
                          <a:cs typeface="Arial"/>
                        </a:rPr>
                        <a:t>6.79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DDF2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14.84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DDF2EF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900" spc="-25">
                          <a:latin typeface="Arial"/>
                          <a:cs typeface="Arial"/>
                        </a:rPr>
                        <a:t>...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900" spc="-25">
                          <a:latin typeface="Arial"/>
                          <a:cs typeface="Arial"/>
                        </a:rPr>
                        <a:t>...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900" spc="-25">
                          <a:latin typeface="Arial"/>
                          <a:cs typeface="Arial"/>
                        </a:rPr>
                        <a:t>...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900" spc="-25">
                          <a:latin typeface="Arial"/>
                          <a:cs typeface="Arial"/>
                        </a:rPr>
                        <a:t>...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900" spc="-25">
                          <a:latin typeface="Arial"/>
                          <a:cs typeface="Arial"/>
                        </a:rPr>
                        <a:t>...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652248" y="1323473"/>
            <a:ext cx="7728584" cy="3188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9539">
              <a:lnSpc>
                <a:spcPct val="100000"/>
              </a:lnSpc>
              <a:spcBef>
                <a:spcPts val="100"/>
              </a:spcBef>
            </a:pPr>
            <a:r>
              <a:rPr dirty="0" sz="1500" spc="-40">
                <a:solidFill>
                  <a:srgbClr val="04A8C4"/>
                </a:solidFill>
                <a:latin typeface="Arial Black"/>
                <a:cs typeface="Arial Black"/>
              </a:rPr>
              <a:t>Correlation</a:t>
            </a:r>
            <a:r>
              <a:rPr dirty="0" sz="1500" spc="-13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65">
                <a:solidFill>
                  <a:srgbClr val="04A8C4"/>
                </a:solidFill>
                <a:latin typeface="Arial Black"/>
                <a:cs typeface="Arial Black"/>
              </a:rPr>
              <a:t>Coefficients</a:t>
            </a:r>
            <a:r>
              <a:rPr dirty="0" sz="1500" spc="-13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370">
                <a:solidFill>
                  <a:srgbClr val="04A8C4"/>
                </a:solidFill>
                <a:latin typeface="Arial Black"/>
                <a:cs typeface="Arial Black"/>
              </a:rPr>
              <a:t>-</a:t>
            </a:r>
            <a:r>
              <a:rPr dirty="0" sz="1500" spc="-13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10">
                <a:solidFill>
                  <a:srgbClr val="04A8C4"/>
                </a:solidFill>
                <a:latin typeface="Arial Black"/>
                <a:cs typeface="Arial Black"/>
              </a:rPr>
              <a:t>Example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500">
              <a:latin typeface="Arial Black"/>
              <a:cs typeface="Arial Black"/>
            </a:endParaRPr>
          </a:p>
          <a:p>
            <a:pPr marL="12700" marR="5080">
              <a:lnSpc>
                <a:spcPct val="100000"/>
              </a:lnSpc>
            </a:pPr>
            <a:r>
              <a:rPr dirty="0" sz="1200" spc="20">
                <a:solidFill>
                  <a:srgbClr val="666666"/>
                </a:solidFill>
                <a:latin typeface="Arial"/>
                <a:cs typeface="Arial"/>
              </a:rPr>
              <a:t>In</a:t>
            </a:r>
            <a:r>
              <a:rPr dirty="0" sz="1200" spc="3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20">
                <a:solidFill>
                  <a:srgbClr val="666666"/>
                </a:solidFill>
                <a:latin typeface="Arial"/>
                <a:cs typeface="Arial"/>
              </a:rPr>
              <a:t>Eldoria,</a:t>
            </a:r>
            <a:r>
              <a:rPr dirty="0" sz="1200" spc="3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dirty="0" sz="1200" spc="3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666666"/>
                </a:solidFill>
                <a:latin typeface="Arial"/>
                <a:cs typeface="Arial"/>
              </a:rPr>
              <a:t>local</a:t>
            </a:r>
            <a:r>
              <a:rPr dirty="0" sz="1200" spc="3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666666"/>
                </a:solidFill>
                <a:latin typeface="Arial"/>
                <a:cs typeface="Arial"/>
              </a:rPr>
              <a:t>company</a:t>
            </a:r>
            <a:r>
              <a:rPr dirty="0" sz="1200" spc="3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20">
                <a:solidFill>
                  <a:srgbClr val="666666"/>
                </a:solidFill>
                <a:latin typeface="Arial"/>
                <a:cs typeface="Arial"/>
              </a:rPr>
              <a:t>is</a:t>
            </a:r>
            <a:r>
              <a:rPr dirty="0" sz="1200" spc="3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666666"/>
                </a:solidFill>
                <a:latin typeface="Arial"/>
                <a:cs typeface="Arial"/>
              </a:rPr>
              <a:t>studying</a:t>
            </a:r>
            <a:r>
              <a:rPr dirty="0" sz="1200" spc="3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666666"/>
                </a:solidFill>
                <a:latin typeface="Arial"/>
                <a:cs typeface="Arial"/>
              </a:rPr>
              <a:t>its</a:t>
            </a:r>
            <a:r>
              <a:rPr dirty="0" sz="1200" spc="3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110">
                <a:solidFill>
                  <a:srgbClr val="666666"/>
                </a:solidFill>
                <a:latin typeface="Arial"/>
                <a:cs typeface="Arial"/>
              </a:rPr>
              <a:t>famous</a:t>
            </a:r>
            <a:r>
              <a:rPr dirty="0" sz="1200" spc="3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666666"/>
                </a:solidFill>
                <a:latin typeface="Arial"/>
                <a:cs typeface="Arial"/>
              </a:rPr>
              <a:t>coffee</a:t>
            </a:r>
            <a:r>
              <a:rPr dirty="0" sz="1200" spc="3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666666"/>
                </a:solidFill>
                <a:latin typeface="Arial"/>
                <a:cs typeface="Arial"/>
              </a:rPr>
              <a:t>beans.</a:t>
            </a:r>
            <a:r>
              <a:rPr dirty="0" sz="1200" spc="3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20">
                <a:solidFill>
                  <a:srgbClr val="666666"/>
                </a:solidFill>
                <a:latin typeface="Arial"/>
                <a:cs typeface="Arial"/>
              </a:rPr>
              <a:t>They're</a:t>
            </a:r>
            <a:r>
              <a:rPr dirty="0" sz="1200" spc="3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666666"/>
                </a:solidFill>
                <a:latin typeface="Arial"/>
                <a:cs typeface="Arial"/>
              </a:rPr>
              <a:t>tracking</a:t>
            </a:r>
            <a:r>
              <a:rPr dirty="0" sz="1200" spc="3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20">
                <a:solidFill>
                  <a:srgbClr val="666666"/>
                </a:solidFill>
                <a:latin typeface="Arial"/>
                <a:cs typeface="Arial"/>
              </a:rPr>
              <a:t>"Color</a:t>
            </a:r>
            <a:r>
              <a:rPr dirty="0" sz="1200" spc="3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20">
                <a:solidFill>
                  <a:srgbClr val="666666"/>
                </a:solidFill>
                <a:latin typeface="Arial"/>
                <a:cs typeface="Arial"/>
              </a:rPr>
              <a:t>Intensity"</a:t>
            </a:r>
            <a:r>
              <a:rPr dirty="0" sz="1200" spc="3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666666"/>
                </a:solidFill>
                <a:latin typeface="Arial"/>
                <a:cs typeface="Arial"/>
              </a:rPr>
              <a:t>to </a:t>
            </a:r>
            <a:r>
              <a:rPr dirty="0" sz="1200" spc="125">
                <a:solidFill>
                  <a:srgbClr val="666666"/>
                </a:solidFill>
                <a:latin typeface="Arial"/>
                <a:cs typeface="Arial"/>
              </a:rPr>
              <a:t>gauge</a:t>
            </a:r>
            <a:r>
              <a:rPr dirty="0" sz="1200" spc="1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dirty="0" sz="1200" spc="1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666666"/>
                </a:solidFill>
                <a:latin typeface="Arial"/>
                <a:cs typeface="Arial"/>
              </a:rPr>
              <a:t>bean's</a:t>
            </a:r>
            <a:r>
              <a:rPr dirty="0" sz="1200" spc="1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666666"/>
                </a:solidFill>
                <a:latin typeface="Arial"/>
                <a:cs typeface="Arial"/>
              </a:rPr>
              <a:t>strength</a:t>
            </a:r>
            <a:r>
              <a:rPr dirty="0" sz="1200" spc="1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666666"/>
                </a:solidFill>
                <a:latin typeface="Arial"/>
                <a:cs typeface="Arial"/>
              </a:rPr>
              <a:t>and</a:t>
            </a:r>
            <a:r>
              <a:rPr dirty="0" sz="1200" spc="1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666666"/>
                </a:solidFill>
                <a:latin typeface="Arial"/>
                <a:cs typeface="Arial"/>
              </a:rPr>
              <a:t>using</a:t>
            </a:r>
            <a:r>
              <a:rPr dirty="0" sz="1200" spc="1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666666"/>
                </a:solidFill>
                <a:latin typeface="Arial"/>
                <a:cs typeface="Arial"/>
              </a:rPr>
              <a:t>"Time</a:t>
            </a:r>
            <a:r>
              <a:rPr dirty="0" sz="1200" spc="1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666666"/>
                </a:solidFill>
                <a:latin typeface="Arial"/>
                <a:cs typeface="Arial"/>
              </a:rPr>
              <a:t>of</a:t>
            </a:r>
            <a:r>
              <a:rPr dirty="0" sz="1200" spc="2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666666"/>
                </a:solidFill>
                <a:latin typeface="Arial"/>
                <a:cs typeface="Arial"/>
              </a:rPr>
              <a:t>Day"</a:t>
            </a:r>
            <a:r>
              <a:rPr dirty="0" sz="1200" spc="1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100">
                <a:solidFill>
                  <a:srgbClr val="666666"/>
                </a:solidFill>
                <a:latin typeface="Arial"/>
                <a:cs typeface="Arial"/>
              </a:rPr>
              <a:t>to</a:t>
            </a:r>
            <a:r>
              <a:rPr dirty="0" sz="1200" spc="1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666666"/>
                </a:solidFill>
                <a:latin typeface="Arial"/>
                <a:cs typeface="Arial"/>
              </a:rPr>
              <a:t>see</a:t>
            </a:r>
            <a:r>
              <a:rPr dirty="0" sz="1200" spc="1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666666"/>
                </a:solidFill>
                <a:latin typeface="Arial"/>
                <a:cs typeface="Arial"/>
              </a:rPr>
              <a:t>when</a:t>
            </a:r>
            <a:r>
              <a:rPr dirty="0" sz="1200" spc="1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666666"/>
                </a:solidFill>
                <a:latin typeface="Arial"/>
                <a:cs typeface="Arial"/>
              </a:rPr>
              <a:t>people</a:t>
            </a:r>
            <a:r>
              <a:rPr dirty="0" sz="1200" spc="1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666666"/>
                </a:solidFill>
                <a:latin typeface="Arial"/>
                <a:cs typeface="Arial"/>
              </a:rPr>
              <a:t>drink</a:t>
            </a:r>
            <a:r>
              <a:rPr dirty="0" sz="1200" spc="1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666666"/>
                </a:solidFill>
                <a:latin typeface="Arial"/>
                <a:cs typeface="Arial"/>
              </a:rPr>
              <a:t>their</a:t>
            </a:r>
            <a:r>
              <a:rPr dirty="0" sz="1200" spc="1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666666"/>
                </a:solidFill>
                <a:latin typeface="Arial"/>
                <a:cs typeface="Arial"/>
              </a:rPr>
              <a:t>coffee.</a:t>
            </a:r>
            <a:r>
              <a:rPr dirty="0" sz="1200" spc="2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dirty="0" sz="1200" spc="1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666666"/>
                </a:solidFill>
                <a:latin typeface="Arial"/>
                <a:cs typeface="Arial"/>
              </a:rPr>
              <a:t>"Energy </a:t>
            </a:r>
            <a:r>
              <a:rPr dirty="0" sz="1200">
                <a:solidFill>
                  <a:srgbClr val="666666"/>
                </a:solidFill>
                <a:latin typeface="Arial"/>
                <a:cs typeface="Arial"/>
              </a:rPr>
              <a:t>Boost"</a:t>
            </a:r>
            <a:r>
              <a:rPr dirty="0" sz="1200" spc="4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666666"/>
                </a:solidFill>
                <a:latin typeface="Arial"/>
                <a:cs typeface="Arial"/>
              </a:rPr>
              <a:t>measure</a:t>
            </a:r>
            <a:r>
              <a:rPr dirty="0" sz="1200" spc="4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666666"/>
                </a:solidFill>
                <a:latin typeface="Arial"/>
                <a:cs typeface="Arial"/>
              </a:rPr>
              <a:t>shows</a:t>
            </a:r>
            <a:r>
              <a:rPr dirty="0" sz="1200" spc="4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dirty="0" sz="1200" spc="4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666666"/>
                </a:solidFill>
                <a:latin typeface="Arial"/>
                <a:cs typeface="Arial"/>
              </a:rPr>
              <a:t>general</a:t>
            </a:r>
            <a:r>
              <a:rPr dirty="0" sz="1200" spc="4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666666"/>
                </a:solidFill>
                <a:latin typeface="Arial"/>
                <a:cs typeface="Arial"/>
              </a:rPr>
              <a:t>power</a:t>
            </a:r>
            <a:r>
              <a:rPr dirty="0" sz="1200" spc="4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666666"/>
                </a:solidFill>
                <a:latin typeface="Arial"/>
                <a:cs typeface="Arial"/>
              </a:rPr>
              <a:t>of</a:t>
            </a:r>
            <a:r>
              <a:rPr dirty="0" sz="1200" spc="4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dirty="0" sz="1200" spc="4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114">
                <a:solidFill>
                  <a:srgbClr val="666666"/>
                </a:solidFill>
                <a:latin typeface="Arial"/>
                <a:cs typeface="Arial"/>
              </a:rPr>
              <a:t>bean</a:t>
            </a:r>
            <a:r>
              <a:rPr dirty="0" sz="1200" spc="4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110">
                <a:solidFill>
                  <a:srgbClr val="666666"/>
                </a:solidFill>
                <a:latin typeface="Arial"/>
                <a:cs typeface="Arial"/>
              </a:rPr>
              <a:t>based</a:t>
            </a:r>
            <a:r>
              <a:rPr dirty="0" sz="1200" spc="4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666666"/>
                </a:solidFill>
                <a:latin typeface="Arial"/>
                <a:cs typeface="Arial"/>
              </a:rPr>
              <a:t>on</a:t>
            </a:r>
            <a:r>
              <a:rPr dirty="0" sz="1200" spc="4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666666"/>
                </a:solidFill>
                <a:latin typeface="Arial"/>
                <a:cs typeface="Arial"/>
              </a:rPr>
              <a:t>its</a:t>
            </a:r>
            <a:r>
              <a:rPr dirty="0" sz="1200" spc="4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666666"/>
                </a:solidFill>
                <a:latin typeface="Arial"/>
                <a:cs typeface="Arial"/>
              </a:rPr>
              <a:t>color,</a:t>
            </a:r>
            <a:r>
              <a:rPr dirty="0" sz="1200" spc="4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666666"/>
                </a:solidFill>
                <a:latin typeface="Arial"/>
                <a:cs typeface="Arial"/>
              </a:rPr>
              <a:t>while</a:t>
            </a:r>
            <a:r>
              <a:rPr dirty="0" sz="1200" spc="4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666666"/>
                </a:solidFill>
                <a:latin typeface="Arial"/>
                <a:cs typeface="Arial"/>
              </a:rPr>
              <a:t>"Energy</a:t>
            </a:r>
            <a:r>
              <a:rPr dirty="0" sz="1200" spc="4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666666"/>
                </a:solidFill>
                <a:latin typeface="Arial"/>
                <a:cs typeface="Arial"/>
              </a:rPr>
              <a:t>Boost</a:t>
            </a:r>
            <a:r>
              <a:rPr dirty="0" sz="1200" spc="4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666666"/>
                </a:solidFill>
                <a:latin typeface="Arial"/>
                <a:cs typeface="Arial"/>
              </a:rPr>
              <a:t>over</a:t>
            </a:r>
            <a:r>
              <a:rPr dirty="0" sz="1200" spc="4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666666"/>
                </a:solidFill>
                <a:latin typeface="Arial"/>
                <a:cs typeface="Arial"/>
              </a:rPr>
              <a:t>Time" </a:t>
            </a:r>
            <a:r>
              <a:rPr dirty="0" sz="1200" spc="70">
                <a:solidFill>
                  <a:srgbClr val="666666"/>
                </a:solidFill>
                <a:latin typeface="Arial"/>
                <a:cs typeface="Arial"/>
              </a:rPr>
              <a:t>focuses</a:t>
            </a:r>
            <a:r>
              <a:rPr dirty="0" sz="1200" spc="2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666666"/>
                </a:solidFill>
                <a:latin typeface="Arial"/>
                <a:cs typeface="Arial"/>
              </a:rPr>
              <a:t>on</a:t>
            </a:r>
            <a:r>
              <a:rPr dirty="0" sz="1200" spc="2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dirty="0" sz="1200" spc="2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666666"/>
                </a:solidFill>
                <a:latin typeface="Arial"/>
                <a:cs typeface="Arial"/>
              </a:rPr>
              <a:t>specific</a:t>
            </a:r>
            <a:r>
              <a:rPr dirty="0" sz="1200" spc="2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666666"/>
                </a:solidFill>
                <a:latin typeface="Arial"/>
                <a:cs typeface="Arial"/>
              </a:rPr>
              <a:t>effects</a:t>
            </a:r>
            <a:r>
              <a:rPr dirty="0" sz="1200" spc="3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666666"/>
                </a:solidFill>
                <a:latin typeface="Arial"/>
                <a:cs typeface="Arial"/>
              </a:rPr>
              <a:t>of</a:t>
            </a:r>
            <a:r>
              <a:rPr dirty="0" sz="1200" spc="2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dirty="0" sz="1200" spc="2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666666"/>
                </a:solidFill>
                <a:latin typeface="Arial"/>
                <a:cs typeface="Arial"/>
              </a:rPr>
              <a:t>special</a:t>
            </a:r>
            <a:r>
              <a:rPr dirty="0" sz="1200" spc="2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666666"/>
                </a:solidFill>
                <a:latin typeface="Arial"/>
                <a:cs typeface="Arial"/>
              </a:rPr>
              <a:t>"Golden</a:t>
            </a:r>
            <a:r>
              <a:rPr dirty="0" sz="1200" spc="2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666666"/>
                </a:solidFill>
                <a:latin typeface="Arial"/>
                <a:cs typeface="Arial"/>
              </a:rPr>
              <a:t>Eldoria</a:t>
            </a:r>
            <a:r>
              <a:rPr dirty="0" sz="1200" spc="3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666666"/>
                </a:solidFill>
                <a:latin typeface="Arial"/>
                <a:cs typeface="Arial"/>
              </a:rPr>
              <a:t>Bean"</a:t>
            </a:r>
            <a:r>
              <a:rPr dirty="0" sz="1200" spc="2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666666"/>
                </a:solidFill>
                <a:latin typeface="Arial"/>
                <a:cs typeface="Arial"/>
              </a:rPr>
              <a:t>throughout</a:t>
            </a:r>
            <a:r>
              <a:rPr dirty="0" sz="1200" spc="2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dirty="0" sz="1200" spc="2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666666"/>
                </a:solidFill>
                <a:latin typeface="Arial"/>
                <a:cs typeface="Arial"/>
              </a:rPr>
              <a:t>day.</a:t>
            </a:r>
            <a:r>
              <a:rPr dirty="0" sz="1200" spc="2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666666"/>
                </a:solidFill>
                <a:latin typeface="Arial"/>
                <a:cs typeface="Arial"/>
              </a:rPr>
              <a:t>With</a:t>
            </a:r>
            <a:r>
              <a:rPr dirty="0" sz="1200" spc="3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666666"/>
                </a:solidFill>
                <a:latin typeface="Arial"/>
                <a:cs typeface="Arial"/>
              </a:rPr>
              <a:t>this</a:t>
            </a:r>
            <a:r>
              <a:rPr dirty="0" sz="1200" spc="2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666666"/>
                </a:solidFill>
                <a:latin typeface="Arial"/>
                <a:cs typeface="Arial"/>
              </a:rPr>
              <a:t>data, </a:t>
            </a:r>
            <a:r>
              <a:rPr dirty="0" sz="1200" spc="90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dirty="0" sz="1200" spc="-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666666"/>
                </a:solidFill>
                <a:latin typeface="Arial"/>
                <a:cs typeface="Arial"/>
              </a:rPr>
              <a:t>company</a:t>
            </a:r>
            <a:r>
              <a:rPr dirty="0" sz="1200" spc="-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105">
                <a:solidFill>
                  <a:srgbClr val="666666"/>
                </a:solidFill>
                <a:latin typeface="Arial"/>
                <a:cs typeface="Arial"/>
              </a:rPr>
              <a:t>aims</a:t>
            </a:r>
            <a:r>
              <a:rPr dirty="0" sz="1200" spc="-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100">
                <a:solidFill>
                  <a:srgbClr val="666666"/>
                </a:solidFill>
                <a:latin typeface="Arial"/>
                <a:cs typeface="Arial"/>
              </a:rPr>
              <a:t>to</a:t>
            </a:r>
            <a:r>
              <a:rPr dirty="0" sz="1200" spc="-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666666"/>
                </a:solidFill>
                <a:latin typeface="Arial"/>
                <a:cs typeface="Arial"/>
              </a:rPr>
              <a:t>better</a:t>
            </a:r>
            <a:r>
              <a:rPr dirty="0" sz="1200" spc="-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100">
                <a:solidFill>
                  <a:srgbClr val="666666"/>
                </a:solidFill>
                <a:latin typeface="Arial"/>
                <a:cs typeface="Arial"/>
              </a:rPr>
              <a:t>understand</a:t>
            </a:r>
            <a:r>
              <a:rPr dirty="0" sz="120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666666"/>
                </a:solidFill>
                <a:latin typeface="Arial"/>
                <a:cs typeface="Arial"/>
              </a:rPr>
              <a:t>its</a:t>
            </a:r>
            <a:r>
              <a:rPr dirty="0" sz="1200" spc="-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105">
                <a:solidFill>
                  <a:srgbClr val="666666"/>
                </a:solidFill>
                <a:latin typeface="Arial"/>
                <a:cs typeface="Arial"/>
              </a:rPr>
              <a:t>product</a:t>
            </a:r>
            <a:r>
              <a:rPr dirty="0" sz="1200" spc="-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666666"/>
                </a:solidFill>
                <a:latin typeface="Arial"/>
                <a:cs typeface="Arial"/>
              </a:rPr>
              <a:t>and</a:t>
            </a:r>
            <a:r>
              <a:rPr dirty="0" sz="1200" spc="-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666666"/>
                </a:solidFill>
                <a:latin typeface="Arial"/>
                <a:cs typeface="Arial"/>
              </a:rPr>
              <a:t>serve</a:t>
            </a:r>
            <a:r>
              <a:rPr dirty="0" sz="1200" spc="-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666666"/>
                </a:solidFill>
                <a:latin typeface="Arial"/>
                <a:cs typeface="Arial"/>
              </a:rPr>
              <a:t>its</a:t>
            </a:r>
            <a:r>
              <a:rPr dirty="0" sz="120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666666"/>
                </a:solidFill>
                <a:latin typeface="Arial"/>
                <a:cs typeface="Arial"/>
              </a:rPr>
              <a:t>customers.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dirty="0" sz="1100" spc="-90">
                <a:latin typeface="Arial Black"/>
                <a:cs typeface="Arial Black"/>
              </a:rPr>
              <a:t>Is</a:t>
            </a:r>
            <a:r>
              <a:rPr dirty="0" sz="1100" spc="-105">
                <a:latin typeface="Arial Black"/>
                <a:cs typeface="Arial Black"/>
              </a:rPr>
              <a:t> </a:t>
            </a:r>
            <a:r>
              <a:rPr dirty="0" sz="1100" spc="-45">
                <a:latin typeface="Arial Black"/>
                <a:cs typeface="Arial Black"/>
              </a:rPr>
              <a:t>there</a:t>
            </a:r>
            <a:r>
              <a:rPr dirty="0" sz="1100" spc="-105">
                <a:latin typeface="Arial Black"/>
                <a:cs typeface="Arial Black"/>
              </a:rPr>
              <a:t> </a:t>
            </a:r>
            <a:r>
              <a:rPr dirty="0" sz="1100">
                <a:latin typeface="Arial Black"/>
                <a:cs typeface="Arial Black"/>
              </a:rPr>
              <a:t>a</a:t>
            </a:r>
            <a:r>
              <a:rPr dirty="0" sz="1100" spc="-105">
                <a:latin typeface="Arial Black"/>
                <a:cs typeface="Arial Black"/>
              </a:rPr>
              <a:t> </a:t>
            </a:r>
            <a:r>
              <a:rPr dirty="0" sz="1100" spc="-35">
                <a:latin typeface="Arial Black"/>
                <a:cs typeface="Arial Black"/>
              </a:rPr>
              <a:t>relationship</a:t>
            </a:r>
            <a:r>
              <a:rPr dirty="0" sz="1100" spc="-105">
                <a:latin typeface="Arial Black"/>
                <a:cs typeface="Arial Black"/>
              </a:rPr>
              <a:t> </a:t>
            </a:r>
            <a:r>
              <a:rPr dirty="0" sz="1100" spc="-50">
                <a:latin typeface="Arial Black"/>
                <a:cs typeface="Arial Black"/>
              </a:rPr>
              <a:t>between</a:t>
            </a:r>
            <a:r>
              <a:rPr dirty="0" sz="1100" spc="-105">
                <a:latin typeface="Arial Black"/>
                <a:cs typeface="Arial Black"/>
              </a:rPr>
              <a:t> </a:t>
            </a:r>
            <a:r>
              <a:rPr dirty="0" sz="1100" spc="-40">
                <a:latin typeface="Arial Black"/>
                <a:cs typeface="Arial Black"/>
              </a:rPr>
              <a:t>the</a:t>
            </a:r>
            <a:r>
              <a:rPr dirty="0" sz="1100" spc="-105">
                <a:latin typeface="Arial Black"/>
                <a:cs typeface="Arial Black"/>
              </a:rPr>
              <a:t> </a:t>
            </a:r>
            <a:r>
              <a:rPr dirty="0" sz="1100" spc="-50">
                <a:latin typeface="Arial Black"/>
                <a:cs typeface="Arial Black"/>
              </a:rPr>
              <a:t>color</a:t>
            </a:r>
            <a:r>
              <a:rPr dirty="0" sz="1100" spc="-105">
                <a:latin typeface="Arial Black"/>
                <a:cs typeface="Arial Black"/>
              </a:rPr>
              <a:t> </a:t>
            </a:r>
            <a:r>
              <a:rPr dirty="0" sz="1100" spc="-35">
                <a:latin typeface="Arial Black"/>
                <a:cs typeface="Arial Black"/>
              </a:rPr>
              <a:t>intensity</a:t>
            </a:r>
            <a:r>
              <a:rPr dirty="0" sz="1100" spc="-100">
                <a:latin typeface="Arial Black"/>
                <a:cs typeface="Arial Black"/>
              </a:rPr>
              <a:t> </a:t>
            </a:r>
            <a:r>
              <a:rPr dirty="0" sz="1100" spc="-40">
                <a:latin typeface="Arial Black"/>
                <a:cs typeface="Arial Black"/>
              </a:rPr>
              <a:t>of</a:t>
            </a:r>
            <a:r>
              <a:rPr dirty="0" sz="1100" spc="-105">
                <a:latin typeface="Arial Black"/>
                <a:cs typeface="Arial Black"/>
              </a:rPr>
              <a:t> </a:t>
            </a:r>
            <a:r>
              <a:rPr dirty="0" sz="1100" spc="-40">
                <a:latin typeface="Arial Black"/>
                <a:cs typeface="Arial Black"/>
              </a:rPr>
              <a:t>the</a:t>
            </a:r>
            <a:r>
              <a:rPr dirty="0" sz="1100" spc="-105">
                <a:latin typeface="Arial Black"/>
                <a:cs typeface="Arial Black"/>
              </a:rPr>
              <a:t> </a:t>
            </a:r>
            <a:r>
              <a:rPr dirty="0" sz="1100" spc="-30">
                <a:latin typeface="Arial Black"/>
                <a:cs typeface="Arial Black"/>
              </a:rPr>
              <a:t>beans</a:t>
            </a:r>
            <a:r>
              <a:rPr dirty="0" sz="1100" spc="-105">
                <a:latin typeface="Arial Black"/>
                <a:cs typeface="Arial Black"/>
              </a:rPr>
              <a:t> </a:t>
            </a:r>
            <a:r>
              <a:rPr dirty="0" sz="1100">
                <a:latin typeface="Arial Black"/>
                <a:cs typeface="Arial Black"/>
              </a:rPr>
              <a:t>and</a:t>
            </a:r>
            <a:r>
              <a:rPr dirty="0" sz="1100" spc="-105">
                <a:latin typeface="Arial Black"/>
                <a:cs typeface="Arial Black"/>
              </a:rPr>
              <a:t> </a:t>
            </a:r>
            <a:r>
              <a:rPr dirty="0" sz="1100" spc="-40">
                <a:latin typeface="Arial Black"/>
                <a:cs typeface="Arial Black"/>
              </a:rPr>
              <a:t>the</a:t>
            </a:r>
            <a:r>
              <a:rPr dirty="0" sz="1100" spc="-105">
                <a:latin typeface="Arial Black"/>
                <a:cs typeface="Arial Black"/>
              </a:rPr>
              <a:t> </a:t>
            </a:r>
            <a:r>
              <a:rPr dirty="0" sz="1100" spc="-30">
                <a:latin typeface="Arial Black"/>
                <a:cs typeface="Arial Black"/>
              </a:rPr>
              <a:t>energy</a:t>
            </a:r>
            <a:r>
              <a:rPr dirty="0" sz="1100" spc="-105">
                <a:latin typeface="Arial Black"/>
                <a:cs typeface="Arial Black"/>
              </a:rPr>
              <a:t> </a:t>
            </a:r>
            <a:r>
              <a:rPr dirty="0" sz="1100" spc="-40">
                <a:latin typeface="Arial Black"/>
                <a:cs typeface="Arial Black"/>
              </a:rPr>
              <a:t>boost</a:t>
            </a:r>
            <a:r>
              <a:rPr dirty="0" sz="1100" spc="-100">
                <a:latin typeface="Arial Black"/>
                <a:cs typeface="Arial Black"/>
              </a:rPr>
              <a:t> </a:t>
            </a:r>
            <a:r>
              <a:rPr dirty="0" sz="1100" spc="-25">
                <a:latin typeface="Arial Black"/>
                <a:cs typeface="Arial Black"/>
              </a:rPr>
              <a:t>they</a:t>
            </a:r>
            <a:r>
              <a:rPr dirty="0" sz="1100" spc="-105">
                <a:latin typeface="Arial Black"/>
                <a:cs typeface="Arial Black"/>
              </a:rPr>
              <a:t> </a:t>
            </a:r>
            <a:r>
              <a:rPr dirty="0" sz="1100" spc="-10">
                <a:latin typeface="Arial Black"/>
                <a:cs typeface="Arial Black"/>
              </a:rPr>
              <a:t>provide?</a:t>
            </a:r>
            <a:endParaRPr sz="11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endParaRPr sz="1100">
              <a:latin typeface="Arial Black"/>
              <a:cs typeface="Arial Black"/>
            </a:endParaRPr>
          </a:p>
          <a:p>
            <a:pPr marL="3542029">
              <a:lnSpc>
                <a:spcPct val="100000"/>
              </a:lnSpc>
            </a:pPr>
            <a:r>
              <a:rPr dirty="0" sz="900" spc="-40">
                <a:latin typeface="Arial Black"/>
                <a:cs typeface="Arial Black"/>
              </a:rPr>
              <a:t>Pearson</a:t>
            </a:r>
            <a:r>
              <a:rPr dirty="0" sz="900" spc="-110">
                <a:latin typeface="Arial Black"/>
                <a:cs typeface="Arial Black"/>
              </a:rPr>
              <a:t> </a:t>
            </a:r>
            <a:r>
              <a:rPr dirty="0" sz="900" spc="-25">
                <a:latin typeface="Arial Black"/>
                <a:cs typeface="Arial Black"/>
              </a:rPr>
              <a:t>Correlation</a:t>
            </a:r>
            <a:r>
              <a:rPr dirty="0" sz="900" spc="-110">
                <a:latin typeface="Arial Black"/>
                <a:cs typeface="Arial Black"/>
              </a:rPr>
              <a:t> </a:t>
            </a:r>
            <a:r>
              <a:rPr dirty="0" sz="900" spc="-30">
                <a:latin typeface="Arial Black"/>
                <a:cs typeface="Arial Black"/>
              </a:rPr>
              <a:t>Coefficient</a:t>
            </a:r>
            <a:r>
              <a:rPr dirty="0" sz="900" spc="-30">
                <a:latin typeface="Arial"/>
                <a:cs typeface="Arial"/>
              </a:rPr>
              <a:t>:</a:t>
            </a:r>
            <a:r>
              <a:rPr dirty="0" sz="900" spc="19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0.8317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3542029">
              <a:lnSpc>
                <a:spcPct val="100000"/>
              </a:lnSpc>
            </a:pPr>
            <a:r>
              <a:rPr dirty="0" sz="900" spc="-20">
                <a:latin typeface="Arial Black"/>
                <a:cs typeface="Arial Black"/>
              </a:rPr>
              <a:t>Spearman</a:t>
            </a:r>
            <a:r>
              <a:rPr dirty="0" sz="900" spc="-110">
                <a:latin typeface="Arial Black"/>
                <a:cs typeface="Arial Black"/>
              </a:rPr>
              <a:t> </a:t>
            </a:r>
            <a:r>
              <a:rPr dirty="0" sz="900" spc="-25">
                <a:latin typeface="Arial Black"/>
                <a:cs typeface="Arial Black"/>
              </a:rPr>
              <a:t>Correlation</a:t>
            </a:r>
            <a:r>
              <a:rPr dirty="0" sz="900" spc="-110">
                <a:latin typeface="Arial Black"/>
                <a:cs typeface="Arial Black"/>
              </a:rPr>
              <a:t> </a:t>
            </a:r>
            <a:r>
              <a:rPr dirty="0" sz="900" spc="-25">
                <a:latin typeface="Arial Black"/>
                <a:cs typeface="Arial Black"/>
              </a:rPr>
              <a:t>Coefficient:</a:t>
            </a:r>
            <a:r>
              <a:rPr dirty="0" sz="900" spc="140">
                <a:latin typeface="Arial Black"/>
                <a:cs typeface="Arial Black"/>
              </a:rPr>
              <a:t> </a:t>
            </a:r>
            <a:r>
              <a:rPr dirty="0" sz="900" spc="-10">
                <a:latin typeface="Arial"/>
                <a:cs typeface="Arial"/>
              </a:rPr>
              <a:t>0.8299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3542029" marR="90805">
              <a:lnSpc>
                <a:spcPct val="100000"/>
              </a:lnSpc>
            </a:pPr>
            <a:r>
              <a:rPr dirty="0" sz="900">
                <a:latin typeface="Arial"/>
                <a:cs typeface="Arial"/>
              </a:rPr>
              <a:t>Both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 spc="60">
                <a:latin typeface="Arial"/>
                <a:cs typeface="Arial"/>
              </a:rPr>
              <a:t>correlation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 spc="55">
                <a:latin typeface="Arial"/>
                <a:cs typeface="Arial"/>
              </a:rPr>
              <a:t>coefficients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 spc="65">
                <a:latin typeface="Arial"/>
                <a:cs typeface="Arial"/>
              </a:rPr>
              <a:t>indicate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 spc="105">
                <a:latin typeface="Arial"/>
                <a:cs typeface="Arial"/>
              </a:rPr>
              <a:t>a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 spc="-30">
                <a:latin typeface="Arial Black"/>
                <a:cs typeface="Arial Black"/>
              </a:rPr>
              <a:t>strong</a:t>
            </a:r>
            <a:r>
              <a:rPr dirty="0" sz="900" spc="-75">
                <a:latin typeface="Arial Black"/>
                <a:cs typeface="Arial Black"/>
              </a:rPr>
              <a:t> </a:t>
            </a:r>
            <a:r>
              <a:rPr dirty="0" sz="900" spc="-35">
                <a:latin typeface="Arial Black"/>
                <a:cs typeface="Arial Black"/>
              </a:rPr>
              <a:t>positive</a:t>
            </a:r>
            <a:r>
              <a:rPr dirty="0" sz="900" spc="-75">
                <a:latin typeface="Arial Black"/>
                <a:cs typeface="Arial Black"/>
              </a:rPr>
              <a:t> </a:t>
            </a:r>
            <a:r>
              <a:rPr dirty="0" sz="900" spc="-30">
                <a:latin typeface="Arial Black"/>
                <a:cs typeface="Arial Black"/>
              </a:rPr>
              <a:t>association</a:t>
            </a:r>
            <a:r>
              <a:rPr dirty="0" sz="900" spc="-30">
                <a:latin typeface="Arial"/>
                <a:cs typeface="Arial"/>
              </a:rPr>
              <a:t>.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The </a:t>
            </a:r>
            <a:r>
              <a:rPr dirty="0" sz="900" spc="55">
                <a:latin typeface="Arial"/>
                <a:cs typeface="Arial"/>
              </a:rPr>
              <a:t>values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70">
                <a:latin typeface="Arial"/>
                <a:cs typeface="Arial"/>
              </a:rPr>
              <a:t>being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50">
                <a:latin typeface="Arial"/>
                <a:cs typeface="Arial"/>
              </a:rPr>
              <a:t>close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75">
                <a:latin typeface="Arial"/>
                <a:cs typeface="Arial"/>
              </a:rPr>
              <a:t>to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80">
                <a:latin typeface="Arial"/>
                <a:cs typeface="Arial"/>
              </a:rPr>
              <a:t>each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60">
                <a:latin typeface="Arial"/>
                <a:cs typeface="Arial"/>
              </a:rPr>
              <a:t>other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95">
                <a:latin typeface="Arial"/>
                <a:cs typeface="Arial"/>
              </a:rPr>
              <a:t>and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75">
                <a:latin typeface="Arial"/>
                <a:cs typeface="Arial"/>
              </a:rPr>
              <a:t>above</a:t>
            </a:r>
            <a:r>
              <a:rPr dirty="0" sz="900">
                <a:latin typeface="Arial"/>
                <a:cs typeface="Arial"/>
              </a:rPr>
              <a:t> 0.8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75">
                <a:latin typeface="Arial"/>
                <a:cs typeface="Arial"/>
              </a:rPr>
              <a:t>imply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80">
                <a:latin typeface="Arial"/>
                <a:cs typeface="Arial"/>
              </a:rPr>
              <a:t>that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30">
                <a:latin typeface="Arial Black"/>
                <a:cs typeface="Arial Black"/>
              </a:rPr>
              <a:t>as</a:t>
            </a:r>
            <a:r>
              <a:rPr dirty="0" sz="900" spc="-100">
                <a:latin typeface="Arial Black"/>
                <a:cs typeface="Arial Black"/>
              </a:rPr>
              <a:t> </a:t>
            </a:r>
            <a:r>
              <a:rPr dirty="0" sz="900" spc="-35">
                <a:latin typeface="Arial Black"/>
                <a:cs typeface="Arial Black"/>
              </a:rPr>
              <a:t>the</a:t>
            </a:r>
            <a:r>
              <a:rPr dirty="0" sz="900" spc="-100">
                <a:latin typeface="Arial Black"/>
                <a:cs typeface="Arial Black"/>
              </a:rPr>
              <a:t> </a:t>
            </a:r>
            <a:r>
              <a:rPr dirty="0" sz="900" spc="-10">
                <a:latin typeface="Arial Black"/>
                <a:cs typeface="Arial Black"/>
              </a:rPr>
              <a:t>color </a:t>
            </a:r>
            <a:r>
              <a:rPr dirty="0" sz="900" spc="-30">
                <a:latin typeface="Arial Black"/>
                <a:cs typeface="Arial Black"/>
              </a:rPr>
              <a:t>intensity</a:t>
            </a:r>
            <a:r>
              <a:rPr dirty="0" sz="900" spc="-70">
                <a:latin typeface="Arial Black"/>
                <a:cs typeface="Arial Black"/>
              </a:rPr>
              <a:t> </a:t>
            </a:r>
            <a:r>
              <a:rPr dirty="0" sz="900" spc="-35">
                <a:latin typeface="Arial Black"/>
                <a:cs typeface="Arial Black"/>
              </a:rPr>
              <a:t>of</a:t>
            </a:r>
            <a:r>
              <a:rPr dirty="0" sz="900" spc="-70">
                <a:latin typeface="Arial Black"/>
                <a:cs typeface="Arial Black"/>
              </a:rPr>
              <a:t> </a:t>
            </a:r>
            <a:r>
              <a:rPr dirty="0" sz="900" spc="-35">
                <a:latin typeface="Arial Black"/>
                <a:cs typeface="Arial Black"/>
              </a:rPr>
              <a:t>the</a:t>
            </a:r>
            <a:r>
              <a:rPr dirty="0" sz="900" spc="-70">
                <a:latin typeface="Arial Black"/>
                <a:cs typeface="Arial Black"/>
              </a:rPr>
              <a:t> </a:t>
            </a:r>
            <a:r>
              <a:rPr dirty="0" sz="900" spc="-25">
                <a:latin typeface="Arial Black"/>
                <a:cs typeface="Arial Black"/>
              </a:rPr>
              <a:t>beans</a:t>
            </a:r>
            <a:r>
              <a:rPr dirty="0" sz="900" spc="-70">
                <a:latin typeface="Arial Black"/>
                <a:cs typeface="Arial Black"/>
              </a:rPr>
              <a:t> </a:t>
            </a:r>
            <a:r>
              <a:rPr dirty="0" sz="900" spc="-45">
                <a:latin typeface="Arial Black"/>
                <a:cs typeface="Arial Black"/>
              </a:rPr>
              <a:t>increases,</a:t>
            </a:r>
            <a:r>
              <a:rPr dirty="0" sz="900" spc="-70">
                <a:latin typeface="Arial Black"/>
                <a:cs typeface="Arial Black"/>
              </a:rPr>
              <a:t> </a:t>
            </a:r>
            <a:r>
              <a:rPr dirty="0" sz="900" spc="-35">
                <a:latin typeface="Arial Black"/>
                <a:cs typeface="Arial Black"/>
              </a:rPr>
              <a:t>the</a:t>
            </a:r>
            <a:r>
              <a:rPr dirty="0" sz="900" spc="-65">
                <a:latin typeface="Arial Black"/>
                <a:cs typeface="Arial Black"/>
              </a:rPr>
              <a:t> </a:t>
            </a:r>
            <a:r>
              <a:rPr dirty="0" sz="900" spc="-25">
                <a:latin typeface="Arial Black"/>
                <a:cs typeface="Arial Black"/>
              </a:rPr>
              <a:t>energy</a:t>
            </a:r>
            <a:r>
              <a:rPr dirty="0" sz="900" spc="-70">
                <a:latin typeface="Arial Black"/>
                <a:cs typeface="Arial Black"/>
              </a:rPr>
              <a:t> </a:t>
            </a:r>
            <a:r>
              <a:rPr dirty="0" sz="900" spc="-35">
                <a:latin typeface="Arial Black"/>
                <a:cs typeface="Arial Black"/>
              </a:rPr>
              <a:t>boost</a:t>
            </a:r>
            <a:r>
              <a:rPr dirty="0" sz="900" spc="-70">
                <a:latin typeface="Arial Black"/>
                <a:cs typeface="Arial Black"/>
              </a:rPr>
              <a:t> </a:t>
            </a:r>
            <a:r>
              <a:rPr dirty="0" sz="900" spc="-25">
                <a:latin typeface="Arial Black"/>
                <a:cs typeface="Arial Black"/>
              </a:rPr>
              <a:t>they</a:t>
            </a:r>
            <a:r>
              <a:rPr dirty="0" sz="900" spc="-70">
                <a:latin typeface="Arial Black"/>
                <a:cs typeface="Arial Black"/>
              </a:rPr>
              <a:t> </a:t>
            </a:r>
            <a:r>
              <a:rPr dirty="0" sz="900" spc="-40">
                <a:latin typeface="Arial Black"/>
                <a:cs typeface="Arial Black"/>
              </a:rPr>
              <a:t>offer</a:t>
            </a:r>
            <a:r>
              <a:rPr dirty="0" sz="900" spc="-70">
                <a:latin typeface="Arial Black"/>
                <a:cs typeface="Arial Black"/>
              </a:rPr>
              <a:t> </a:t>
            </a:r>
            <a:r>
              <a:rPr dirty="0" sz="900" spc="-20">
                <a:latin typeface="Arial Black"/>
                <a:cs typeface="Arial Black"/>
              </a:rPr>
              <a:t>also </a:t>
            </a:r>
            <a:r>
              <a:rPr dirty="0" sz="900" spc="-25">
                <a:latin typeface="Arial Black"/>
                <a:cs typeface="Arial Black"/>
              </a:rPr>
              <a:t>generally </a:t>
            </a:r>
            <a:r>
              <a:rPr dirty="0" sz="900" spc="-10">
                <a:latin typeface="Arial Black"/>
                <a:cs typeface="Arial Black"/>
              </a:rPr>
              <a:t>increases.</a:t>
            </a:r>
            <a:endParaRPr sz="9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5"/>
              <a:t>Two</a:t>
            </a:r>
            <a:r>
              <a:rPr dirty="0" spc="-220"/>
              <a:t> </a:t>
            </a:r>
            <a:r>
              <a:rPr dirty="0" spc="-60"/>
              <a:t>Numerical</a:t>
            </a:r>
            <a:r>
              <a:rPr dirty="0" spc="-215"/>
              <a:t> </a:t>
            </a:r>
            <a:r>
              <a:rPr dirty="0" spc="-50"/>
              <a:t>Continuous</a:t>
            </a:r>
            <a:r>
              <a:rPr dirty="0" spc="-215"/>
              <a:t> </a:t>
            </a:r>
            <a:r>
              <a:rPr dirty="0" spc="-40"/>
              <a:t>Variables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Visualization</a:t>
            </a:r>
            <a:r>
              <a:rPr dirty="0" spc="-135"/>
              <a:t> </a:t>
            </a:r>
            <a:r>
              <a:rPr dirty="0" spc="370"/>
              <a:t>-</a:t>
            </a:r>
            <a:r>
              <a:rPr dirty="0" spc="-130"/>
              <a:t> </a:t>
            </a:r>
            <a:r>
              <a:rPr dirty="0" spc="-75"/>
              <a:t>Scatter</a:t>
            </a:r>
            <a:r>
              <a:rPr dirty="0" spc="-130"/>
              <a:t> </a:t>
            </a:r>
            <a:r>
              <a:rPr dirty="0" spc="-10"/>
              <a:t>Plots</a:t>
            </a:r>
          </a:p>
          <a:p>
            <a:pPr marL="12700" marR="5080">
              <a:lnSpc>
                <a:spcPct val="114999"/>
              </a:lnSpc>
              <a:spcBef>
                <a:spcPts val="2085"/>
              </a:spcBef>
            </a:pPr>
            <a:r>
              <a:rPr dirty="0" sz="1200" spc="50">
                <a:solidFill>
                  <a:srgbClr val="424242"/>
                </a:solidFill>
                <a:latin typeface="Arial"/>
                <a:cs typeface="Arial"/>
              </a:rPr>
              <a:t>Visual</a:t>
            </a:r>
            <a:r>
              <a:rPr dirty="0" sz="1200" spc="4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representation</a:t>
            </a:r>
            <a:r>
              <a:rPr dirty="0" sz="1200" spc="4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dirty="0" sz="1200" spc="4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200" spc="4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-40">
                <a:solidFill>
                  <a:srgbClr val="424242"/>
                </a:solidFill>
              </a:rPr>
              <a:t>relationship</a:t>
            </a:r>
            <a:r>
              <a:rPr dirty="0" sz="1200" spc="-105">
                <a:solidFill>
                  <a:srgbClr val="424242"/>
                </a:solidFill>
              </a:rPr>
              <a:t> </a:t>
            </a:r>
            <a:r>
              <a:rPr dirty="0" sz="1200" spc="-55">
                <a:solidFill>
                  <a:srgbClr val="424242"/>
                </a:solidFill>
              </a:rPr>
              <a:t>between</a:t>
            </a:r>
            <a:r>
              <a:rPr dirty="0" sz="1200" spc="-105">
                <a:solidFill>
                  <a:srgbClr val="424242"/>
                </a:solidFill>
              </a:rPr>
              <a:t> </a:t>
            </a:r>
            <a:r>
              <a:rPr dirty="0" sz="1200" spc="-75">
                <a:solidFill>
                  <a:srgbClr val="424242"/>
                </a:solidFill>
              </a:rPr>
              <a:t>two</a:t>
            </a:r>
            <a:r>
              <a:rPr dirty="0" sz="1200" spc="-110">
                <a:solidFill>
                  <a:srgbClr val="424242"/>
                </a:solidFill>
              </a:rPr>
              <a:t> </a:t>
            </a:r>
            <a:r>
              <a:rPr dirty="0" sz="1200" spc="-30">
                <a:solidFill>
                  <a:srgbClr val="424242"/>
                </a:solidFill>
              </a:rPr>
              <a:t>numerical</a:t>
            </a:r>
            <a:r>
              <a:rPr dirty="0" sz="1200" spc="-105">
                <a:solidFill>
                  <a:srgbClr val="424242"/>
                </a:solidFill>
              </a:rPr>
              <a:t> </a:t>
            </a:r>
            <a:r>
              <a:rPr dirty="0" sz="1200" spc="-35">
                <a:solidFill>
                  <a:srgbClr val="424242"/>
                </a:solidFill>
              </a:rPr>
              <a:t>variables</a:t>
            </a:r>
            <a:r>
              <a:rPr dirty="0" sz="1200" spc="-35">
                <a:solidFill>
                  <a:srgbClr val="424242"/>
                </a:solidFill>
                <a:latin typeface="Arial"/>
                <a:cs typeface="Arial"/>
              </a:rPr>
              <a:t>.</a:t>
            </a:r>
            <a:r>
              <a:rPr dirty="0" sz="1200" spc="4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Each</a:t>
            </a:r>
            <a:r>
              <a:rPr dirty="0" sz="1200" spc="4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424242"/>
                </a:solidFill>
                <a:latin typeface="Arial"/>
                <a:cs typeface="Arial"/>
              </a:rPr>
              <a:t>point </a:t>
            </a:r>
            <a:r>
              <a:rPr dirty="0" sz="1200" spc="70">
                <a:solidFill>
                  <a:srgbClr val="424242"/>
                </a:solidFill>
                <a:latin typeface="Arial"/>
                <a:cs typeface="Arial"/>
              </a:rPr>
              <a:t>represents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424242"/>
                </a:solidFill>
                <a:latin typeface="Arial"/>
                <a:cs typeface="Arial"/>
              </a:rPr>
              <a:t>single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424242"/>
                </a:solidFill>
                <a:latin typeface="Arial"/>
                <a:cs typeface="Arial"/>
              </a:rPr>
              <a:t>observation.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424242"/>
                </a:solidFill>
                <a:latin typeface="Arial"/>
                <a:cs typeface="Arial"/>
              </a:rPr>
              <a:t>position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424242"/>
                </a:solidFill>
                <a:latin typeface="Arial"/>
                <a:cs typeface="Arial"/>
              </a:rPr>
              <a:t>point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is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00">
                <a:solidFill>
                  <a:srgbClr val="424242"/>
                </a:solidFill>
                <a:latin typeface="Arial"/>
                <a:cs typeface="Arial"/>
              </a:rPr>
              <a:t>determined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05">
                <a:solidFill>
                  <a:srgbClr val="424242"/>
                </a:solidFill>
                <a:latin typeface="Arial"/>
                <a:cs typeface="Arial"/>
              </a:rPr>
              <a:t>by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424242"/>
                </a:solidFill>
                <a:latin typeface="Arial"/>
                <a:cs typeface="Arial"/>
              </a:rPr>
              <a:t>its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424242"/>
                </a:solidFill>
                <a:latin typeface="Arial"/>
                <a:cs typeface="Arial"/>
              </a:rPr>
              <a:t>values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424242"/>
                </a:solidFill>
                <a:latin typeface="Arial"/>
                <a:cs typeface="Arial"/>
              </a:rPr>
              <a:t>two </a:t>
            </a:r>
            <a:r>
              <a:rPr dirty="0" sz="1200" spc="75">
                <a:solidFill>
                  <a:srgbClr val="424242"/>
                </a:solidFill>
                <a:latin typeface="Arial"/>
                <a:cs typeface="Arial"/>
              </a:rPr>
              <a:t>variables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424242"/>
                </a:solidFill>
                <a:latin typeface="Arial"/>
                <a:cs typeface="Arial"/>
              </a:rPr>
              <a:t>being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424242"/>
                </a:solidFill>
                <a:latin typeface="Arial"/>
                <a:cs typeface="Arial"/>
              </a:rPr>
              <a:t>plotted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424242"/>
                </a:solidFill>
                <a:latin typeface="Arial"/>
                <a:cs typeface="Arial"/>
              </a:rPr>
              <a:t>(like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424242"/>
                </a:solidFill>
                <a:latin typeface="Arial"/>
                <a:cs typeface="Arial"/>
              </a:rPr>
              <a:t>coordinates).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1990" y="2353195"/>
            <a:ext cx="3867842" cy="251534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769098" y="3222005"/>
            <a:ext cx="3486150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-90">
                <a:latin typeface="Arial Black"/>
                <a:cs typeface="Arial Black"/>
              </a:rPr>
              <a:t>Is</a:t>
            </a:r>
            <a:r>
              <a:rPr dirty="0" sz="1100" spc="-110">
                <a:latin typeface="Arial Black"/>
                <a:cs typeface="Arial Black"/>
              </a:rPr>
              <a:t> </a:t>
            </a:r>
            <a:r>
              <a:rPr dirty="0" sz="1100" spc="-45">
                <a:latin typeface="Arial Black"/>
                <a:cs typeface="Arial Black"/>
              </a:rPr>
              <a:t>there</a:t>
            </a:r>
            <a:r>
              <a:rPr dirty="0" sz="1100" spc="-105">
                <a:latin typeface="Arial Black"/>
                <a:cs typeface="Arial Black"/>
              </a:rPr>
              <a:t> </a:t>
            </a:r>
            <a:r>
              <a:rPr dirty="0" sz="1100">
                <a:latin typeface="Arial Black"/>
                <a:cs typeface="Arial Black"/>
              </a:rPr>
              <a:t>a</a:t>
            </a:r>
            <a:r>
              <a:rPr dirty="0" sz="1100" spc="-105">
                <a:latin typeface="Arial Black"/>
                <a:cs typeface="Arial Black"/>
              </a:rPr>
              <a:t> </a:t>
            </a:r>
            <a:r>
              <a:rPr dirty="0" sz="1100" spc="-35">
                <a:latin typeface="Arial Black"/>
                <a:cs typeface="Arial Black"/>
              </a:rPr>
              <a:t>relationship</a:t>
            </a:r>
            <a:r>
              <a:rPr dirty="0" sz="1100" spc="-105">
                <a:latin typeface="Arial Black"/>
                <a:cs typeface="Arial Black"/>
              </a:rPr>
              <a:t> </a:t>
            </a:r>
            <a:r>
              <a:rPr dirty="0" sz="1100" spc="-50">
                <a:latin typeface="Arial Black"/>
                <a:cs typeface="Arial Black"/>
              </a:rPr>
              <a:t>between</a:t>
            </a:r>
            <a:r>
              <a:rPr dirty="0" sz="1100" spc="-105">
                <a:latin typeface="Arial Black"/>
                <a:cs typeface="Arial Black"/>
              </a:rPr>
              <a:t> </a:t>
            </a:r>
            <a:r>
              <a:rPr dirty="0" sz="1100" spc="-40">
                <a:latin typeface="Arial Black"/>
                <a:cs typeface="Arial Black"/>
              </a:rPr>
              <a:t>the</a:t>
            </a:r>
            <a:r>
              <a:rPr dirty="0" sz="1100" spc="-105">
                <a:latin typeface="Arial Black"/>
                <a:cs typeface="Arial Black"/>
              </a:rPr>
              <a:t> </a:t>
            </a:r>
            <a:r>
              <a:rPr dirty="0" sz="1100" spc="-10">
                <a:latin typeface="Arial Black"/>
                <a:cs typeface="Arial Black"/>
              </a:rPr>
              <a:t>color </a:t>
            </a:r>
            <a:r>
              <a:rPr dirty="0" sz="1100" spc="-35">
                <a:latin typeface="Arial Black"/>
                <a:cs typeface="Arial Black"/>
              </a:rPr>
              <a:t>intensity</a:t>
            </a:r>
            <a:r>
              <a:rPr dirty="0" sz="1100" spc="-105">
                <a:latin typeface="Arial Black"/>
                <a:cs typeface="Arial Black"/>
              </a:rPr>
              <a:t> </a:t>
            </a:r>
            <a:r>
              <a:rPr dirty="0" sz="1100" spc="-40">
                <a:latin typeface="Arial Black"/>
                <a:cs typeface="Arial Black"/>
              </a:rPr>
              <a:t>of</a:t>
            </a:r>
            <a:r>
              <a:rPr dirty="0" sz="1100" spc="-105">
                <a:latin typeface="Arial Black"/>
                <a:cs typeface="Arial Black"/>
              </a:rPr>
              <a:t> </a:t>
            </a:r>
            <a:r>
              <a:rPr dirty="0" sz="1100" spc="-40">
                <a:latin typeface="Arial Black"/>
                <a:cs typeface="Arial Black"/>
              </a:rPr>
              <a:t>the</a:t>
            </a:r>
            <a:r>
              <a:rPr dirty="0" sz="1100" spc="-100">
                <a:latin typeface="Arial Black"/>
                <a:cs typeface="Arial Black"/>
              </a:rPr>
              <a:t> </a:t>
            </a:r>
            <a:r>
              <a:rPr dirty="0" sz="1100" spc="-30">
                <a:latin typeface="Arial Black"/>
                <a:cs typeface="Arial Black"/>
              </a:rPr>
              <a:t>beans</a:t>
            </a:r>
            <a:r>
              <a:rPr dirty="0" sz="1100" spc="-105">
                <a:latin typeface="Arial Black"/>
                <a:cs typeface="Arial Black"/>
              </a:rPr>
              <a:t> </a:t>
            </a:r>
            <a:r>
              <a:rPr dirty="0" sz="1100">
                <a:latin typeface="Arial Black"/>
                <a:cs typeface="Arial Black"/>
              </a:rPr>
              <a:t>and</a:t>
            </a:r>
            <a:r>
              <a:rPr dirty="0" sz="1100" spc="-100">
                <a:latin typeface="Arial Black"/>
                <a:cs typeface="Arial Black"/>
              </a:rPr>
              <a:t> </a:t>
            </a:r>
            <a:r>
              <a:rPr dirty="0" sz="1100" spc="-40">
                <a:latin typeface="Arial Black"/>
                <a:cs typeface="Arial Black"/>
              </a:rPr>
              <a:t>the</a:t>
            </a:r>
            <a:r>
              <a:rPr dirty="0" sz="1100" spc="-105">
                <a:latin typeface="Arial Black"/>
                <a:cs typeface="Arial Black"/>
              </a:rPr>
              <a:t> </a:t>
            </a:r>
            <a:r>
              <a:rPr dirty="0" sz="1100" spc="-30">
                <a:latin typeface="Arial Black"/>
                <a:cs typeface="Arial Black"/>
              </a:rPr>
              <a:t>energy</a:t>
            </a:r>
            <a:r>
              <a:rPr dirty="0" sz="1100" spc="-100">
                <a:latin typeface="Arial Black"/>
                <a:cs typeface="Arial Black"/>
              </a:rPr>
              <a:t> </a:t>
            </a:r>
            <a:r>
              <a:rPr dirty="0" sz="1100" spc="-40">
                <a:latin typeface="Arial Black"/>
                <a:cs typeface="Arial Black"/>
              </a:rPr>
              <a:t>boost</a:t>
            </a:r>
            <a:r>
              <a:rPr dirty="0" sz="1100" spc="-105">
                <a:latin typeface="Arial Black"/>
                <a:cs typeface="Arial Black"/>
              </a:rPr>
              <a:t> </a:t>
            </a:r>
            <a:r>
              <a:rPr dirty="0" sz="1100" spc="-20">
                <a:latin typeface="Arial Black"/>
                <a:cs typeface="Arial Black"/>
              </a:rPr>
              <a:t>they </a:t>
            </a:r>
            <a:r>
              <a:rPr dirty="0" sz="1100" spc="-10">
                <a:latin typeface="Arial Black"/>
                <a:cs typeface="Arial Black"/>
              </a:rPr>
              <a:t>provide?</a:t>
            </a:r>
            <a:endParaRPr sz="11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5"/>
              <a:t>Two</a:t>
            </a:r>
            <a:r>
              <a:rPr dirty="0" spc="-220"/>
              <a:t> </a:t>
            </a:r>
            <a:r>
              <a:rPr dirty="0" spc="-60"/>
              <a:t>Numerical</a:t>
            </a:r>
            <a:r>
              <a:rPr dirty="0" spc="-215"/>
              <a:t> </a:t>
            </a:r>
            <a:r>
              <a:rPr dirty="0" spc="-50"/>
              <a:t>Continuous</a:t>
            </a:r>
            <a:r>
              <a:rPr dirty="0" spc="-215"/>
              <a:t> </a:t>
            </a:r>
            <a:r>
              <a:rPr dirty="0" spc="-40"/>
              <a:t>Variables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Visualization</a:t>
            </a:r>
            <a:r>
              <a:rPr dirty="0" spc="-145"/>
              <a:t> </a:t>
            </a:r>
            <a:r>
              <a:rPr dirty="0" spc="370"/>
              <a:t>-</a:t>
            </a:r>
            <a:r>
              <a:rPr dirty="0" spc="-145"/>
              <a:t> </a:t>
            </a:r>
            <a:r>
              <a:rPr dirty="0" spc="-105"/>
              <a:t>Line</a:t>
            </a:r>
            <a:r>
              <a:rPr dirty="0" spc="-145"/>
              <a:t> </a:t>
            </a:r>
            <a:r>
              <a:rPr dirty="0" spc="-10"/>
              <a:t>Plots</a:t>
            </a:r>
          </a:p>
          <a:p>
            <a:pPr marL="12700" marR="5080">
              <a:lnSpc>
                <a:spcPct val="114999"/>
              </a:lnSpc>
              <a:spcBef>
                <a:spcPts val="2085"/>
              </a:spcBef>
            </a:pPr>
            <a:r>
              <a:rPr dirty="0" sz="1200" spc="-1205">
                <a:solidFill>
                  <a:srgbClr val="424242"/>
                </a:solidFill>
                <a:latin typeface="Arial"/>
                <a:cs typeface="Arial"/>
              </a:rPr>
              <a:t>…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424242"/>
                </a:solidFill>
                <a:latin typeface="Arial"/>
                <a:cs typeface="Arial"/>
              </a:rPr>
              <a:t>line</a:t>
            </a:r>
            <a:r>
              <a:rPr dirty="0" sz="12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424242"/>
                </a:solidFill>
                <a:latin typeface="Arial"/>
                <a:cs typeface="Arial"/>
              </a:rPr>
              <a:t>plot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424242"/>
                </a:solidFill>
                <a:latin typeface="Arial"/>
                <a:cs typeface="Arial"/>
              </a:rPr>
              <a:t>displays</a:t>
            </a:r>
            <a:r>
              <a:rPr dirty="0" sz="12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424242"/>
                </a:solidFill>
                <a:latin typeface="Arial"/>
                <a:cs typeface="Arial"/>
              </a:rPr>
              <a:t>information</a:t>
            </a:r>
            <a:r>
              <a:rPr dirty="0" sz="12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as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dirty="0" sz="12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series</a:t>
            </a:r>
            <a:r>
              <a:rPr dirty="0" sz="12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dirty="0" sz="12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points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00">
                <a:solidFill>
                  <a:srgbClr val="424242"/>
                </a:solidFill>
                <a:latin typeface="Arial"/>
                <a:cs typeface="Arial"/>
              </a:rPr>
              <a:t>connected</a:t>
            </a:r>
            <a:r>
              <a:rPr dirty="0" sz="12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05">
                <a:solidFill>
                  <a:srgbClr val="424242"/>
                </a:solidFill>
                <a:latin typeface="Arial"/>
                <a:cs typeface="Arial"/>
              </a:rPr>
              <a:t>by</a:t>
            </a:r>
            <a:r>
              <a:rPr dirty="0" sz="12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straight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424242"/>
                </a:solidFill>
                <a:latin typeface="Arial"/>
                <a:cs typeface="Arial"/>
              </a:rPr>
              <a:t>line</a:t>
            </a:r>
            <a:r>
              <a:rPr dirty="0" sz="12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424242"/>
                </a:solidFill>
                <a:latin typeface="Arial"/>
                <a:cs typeface="Arial"/>
              </a:rPr>
              <a:t>segments.</a:t>
            </a:r>
            <a:r>
              <a:rPr dirty="0" sz="12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424242"/>
                </a:solidFill>
                <a:latin typeface="Arial"/>
                <a:cs typeface="Arial"/>
              </a:rPr>
              <a:t>It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is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often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used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0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424242"/>
                </a:solidFill>
                <a:latin typeface="Arial"/>
                <a:cs typeface="Arial"/>
              </a:rPr>
              <a:t>visualize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-35">
                <a:solidFill>
                  <a:srgbClr val="424242"/>
                </a:solidFill>
              </a:rPr>
              <a:t>trend</a:t>
            </a:r>
            <a:r>
              <a:rPr dirty="0" sz="1200" spc="-135">
                <a:solidFill>
                  <a:srgbClr val="424242"/>
                </a:solidFill>
              </a:rPr>
              <a:t> </a:t>
            </a:r>
            <a:r>
              <a:rPr dirty="0" sz="1200" spc="-30">
                <a:solidFill>
                  <a:srgbClr val="424242"/>
                </a:solidFill>
              </a:rPr>
              <a:t>in</a:t>
            </a:r>
            <a:r>
              <a:rPr dirty="0" sz="1200" spc="-135">
                <a:solidFill>
                  <a:srgbClr val="424242"/>
                </a:solidFill>
              </a:rPr>
              <a:t> </a:t>
            </a:r>
            <a:r>
              <a:rPr dirty="0" sz="1200" spc="-10">
                <a:solidFill>
                  <a:srgbClr val="424242"/>
                </a:solidFill>
              </a:rPr>
              <a:t>data</a:t>
            </a:r>
            <a:r>
              <a:rPr dirty="0" sz="1200" spc="-135">
                <a:solidFill>
                  <a:srgbClr val="424242"/>
                </a:solidFill>
              </a:rPr>
              <a:t> </a:t>
            </a:r>
            <a:r>
              <a:rPr dirty="0" sz="1200" spc="-35">
                <a:solidFill>
                  <a:srgbClr val="424242"/>
                </a:solidFill>
              </a:rPr>
              <a:t>over</a:t>
            </a:r>
            <a:r>
              <a:rPr dirty="0" sz="1200" spc="-135">
                <a:solidFill>
                  <a:srgbClr val="424242"/>
                </a:solidFill>
              </a:rPr>
              <a:t> </a:t>
            </a:r>
            <a:r>
              <a:rPr dirty="0" sz="1200" spc="-40">
                <a:solidFill>
                  <a:srgbClr val="424242"/>
                </a:solidFill>
              </a:rPr>
              <a:t>intervals</a:t>
            </a:r>
            <a:r>
              <a:rPr dirty="0" sz="1200" spc="-140">
                <a:solidFill>
                  <a:srgbClr val="424242"/>
                </a:solidFill>
              </a:rPr>
              <a:t> </a:t>
            </a:r>
            <a:r>
              <a:rPr dirty="0" sz="1200" spc="-45">
                <a:solidFill>
                  <a:srgbClr val="424242"/>
                </a:solidFill>
              </a:rPr>
              <a:t>of</a:t>
            </a:r>
            <a:r>
              <a:rPr dirty="0" sz="1200" spc="-135">
                <a:solidFill>
                  <a:srgbClr val="424242"/>
                </a:solidFill>
              </a:rPr>
              <a:t> </a:t>
            </a:r>
            <a:r>
              <a:rPr dirty="0" sz="1200" spc="-25">
                <a:solidFill>
                  <a:srgbClr val="424242"/>
                </a:solidFill>
              </a:rPr>
              <a:t>time</a:t>
            </a:r>
            <a:r>
              <a:rPr dirty="0" sz="1200" spc="-60">
                <a:solidFill>
                  <a:srgbClr val="424242"/>
                </a:solidFill>
              </a:rPr>
              <a:t> </a:t>
            </a:r>
            <a:r>
              <a:rPr dirty="0" sz="1200" spc="145">
                <a:solidFill>
                  <a:srgbClr val="424242"/>
                </a:solidFill>
                <a:latin typeface="Arial"/>
                <a:cs typeface="Arial"/>
              </a:rPr>
              <a:t>–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424242"/>
                </a:solidFill>
                <a:latin typeface="Arial"/>
                <a:cs typeface="Arial"/>
              </a:rPr>
              <a:t>hence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424242"/>
                </a:solidFill>
                <a:latin typeface="Arial"/>
                <a:cs typeface="Arial"/>
              </a:rPr>
              <a:t>its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frequent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424242"/>
                </a:solidFill>
                <a:latin typeface="Arial"/>
                <a:cs typeface="Arial"/>
              </a:rPr>
              <a:t>use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424242"/>
                </a:solidFill>
                <a:latin typeface="Arial"/>
                <a:cs typeface="Arial"/>
              </a:rPr>
              <a:t>with </a:t>
            </a:r>
            <a:r>
              <a:rPr dirty="0" sz="1200" spc="-30">
                <a:solidFill>
                  <a:srgbClr val="424242"/>
                </a:solidFill>
              </a:rPr>
              <a:t>time</a:t>
            </a:r>
            <a:r>
              <a:rPr dirty="0" sz="1200" spc="-105">
                <a:solidFill>
                  <a:srgbClr val="424242"/>
                </a:solidFill>
              </a:rPr>
              <a:t> </a:t>
            </a:r>
            <a:r>
              <a:rPr dirty="0" sz="1200" spc="-70">
                <a:solidFill>
                  <a:srgbClr val="424242"/>
                </a:solidFill>
              </a:rPr>
              <a:t>series</a:t>
            </a:r>
            <a:r>
              <a:rPr dirty="0" sz="1200" spc="-105">
                <a:solidFill>
                  <a:srgbClr val="424242"/>
                </a:solidFill>
              </a:rPr>
              <a:t> </a:t>
            </a:r>
            <a:r>
              <a:rPr dirty="0" sz="1200" spc="-10">
                <a:solidFill>
                  <a:srgbClr val="424242"/>
                </a:solidFill>
              </a:rPr>
              <a:t>data.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4940" y="2536269"/>
            <a:ext cx="3644067" cy="235729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078424" y="3171008"/>
            <a:ext cx="3074670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-90">
                <a:latin typeface="Arial Black"/>
                <a:cs typeface="Arial Black"/>
              </a:rPr>
              <a:t>How</a:t>
            </a:r>
            <a:r>
              <a:rPr dirty="0" sz="1100" spc="-110">
                <a:latin typeface="Arial Black"/>
                <a:cs typeface="Arial Black"/>
              </a:rPr>
              <a:t> </a:t>
            </a:r>
            <a:r>
              <a:rPr dirty="0" sz="1100" spc="-50">
                <a:latin typeface="Arial Black"/>
                <a:cs typeface="Arial Black"/>
              </a:rPr>
              <a:t>does</a:t>
            </a:r>
            <a:r>
              <a:rPr dirty="0" sz="1100" spc="-105">
                <a:latin typeface="Arial Black"/>
                <a:cs typeface="Arial Black"/>
              </a:rPr>
              <a:t> </a:t>
            </a:r>
            <a:r>
              <a:rPr dirty="0" sz="1100" spc="-40">
                <a:latin typeface="Arial Black"/>
                <a:cs typeface="Arial Black"/>
              </a:rPr>
              <a:t>the</a:t>
            </a:r>
            <a:r>
              <a:rPr dirty="0" sz="1100" spc="-105">
                <a:latin typeface="Arial Black"/>
                <a:cs typeface="Arial Black"/>
              </a:rPr>
              <a:t> </a:t>
            </a:r>
            <a:r>
              <a:rPr dirty="0" sz="1100" spc="-30">
                <a:latin typeface="Arial Black"/>
                <a:cs typeface="Arial Black"/>
              </a:rPr>
              <a:t>energy</a:t>
            </a:r>
            <a:r>
              <a:rPr dirty="0" sz="1100" spc="-105">
                <a:latin typeface="Arial Black"/>
                <a:cs typeface="Arial Black"/>
              </a:rPr>
              <a:t> </a:t>
            </a:r>
            <a:r>
              <a:rPr dirty="0" sz="1100" spc="-40">
                <a:latin typeface="Arial Black"/>
                <a:cs typeface="Arial Black"/>
              </a:rPr>
              <a:t>boost</a:t>
            </a:r>
            <a:r>
              <a:rPr dirty="0" sz="1100" spc="-105">
                <a:latin typeface="Arial Black"/>
                <a:cs typeface="Arial Black"/>
              </a:rPr>
              <a:t> </a:t>
            </a:r>
            <a:r>
              <a:rPr dirty="0" sz="1100" spc="-10">
                <a:latin typeface="Arial Black"/>
                <a:cs typeface="Arial Black"/>
              </a:rPr>
              <a:t>from</a:t>
            </a:r>
            <a:r>
              <a:rPr dirty="0" sz="1100" spc="-105">
                <a:latin typeface="Arial Black"/>
                <a:cs typeface="Arial Black"/>
              </a:rPr>
              <a:t> </a:t>
            </a:r>
            <a:r>
              <a:rPr dirty="0" sz="1100" spc="-25">
                <a:latin typeface="Arial Black"/>
                <a:cs typeface="Arial Black"/>
              </a:rPr>
              <a:t>the </a:t>
            </a:r>
            <a:r>
              <a:rPr dirty="0" sz="1100" spc="-55">
                <a:latin typeface="Arial Black"/>
                <a:cs typeface="Arial Black"/>
              </a:rPr>
              <a:t>"Golden</a:t>
            </a:r>
            <a:r>
              <a:rPr dirty="0" sz="1100" spc="-100">
                <a:latin typeface="Arial Black"/>
                <a:cs typeface="Arial Black"/>
              </a:rPr>
              <a:t> </a:t>
            </a:r>
            <a:r>
              <a:rPr dirty="0" sz="1100" spc="-55">
                <a:latin typeface="Arial Black"/>
                <a:cs typeface="Arial Black"/>
              </a:rPr>
              <a:t>Eldoria</a:t>
            </a:r>
            <a:r>
              <a:rPr dirty="0" sz="1100" spc="-100">
                <a:latin typeface="Arial Black"/>
                <a:cs typeface="Arial Black"/>
              </a:rPr>
              <a:t> </a:t>
            </a:r>
            <a:r>
              <a:rPr dirty="0" sz="1100" spc="-65">
                <a:latin typeface="Arial Black"/>
                <a:cs typeface="Arial Black"/>
              </a:rPr>
              <a:t>Bean"</a:t>
            </a:r>
            <a:r>
              <a:rPr dirty="0" sz="1100" spc="-100">
                <a:latin typeface="Arial Black"/>
                <a:cs typeface="Arial Black"/>
              </a:rPr>
              <a:t> </a:t>
            </a:r>
            <a:r>
              <a:rPr dirty="0" sz="1100">
                <a:latin typeface="Arial Black"/>
                <a:cs typeface="Arial Black"/>
              </a:rPr>
              <a:t>vary</a:t>
            </a:r>
            <a:r>
              <a:rPr dirty="0" sz="1100" spc="-100">
                <a:latin typeface="Arial Black"/>
                <a:cs typeface="Arial Black"/>
              </a:rPr>
              <a:t> </a:t>
            </a:r>
            <a:r>
              <a:rPr dirty="0" sz="1100" spc="-35">
                <a:latin typeface="Arial Black"/>
                <a:cs typeface="Arial Black"/>
              </a:rPr>
              <a:t>over</a:t>
            </a:r>
            <a:r>
              <a:rPr dirty="0" sz="1100" spc="-100">
                <a:latin typeface="Arial Black"/>
                <a:cs typeface="Arial Black"/>
              </a:rPr>
              <a:t> </a:t>
            </a:r>
            <a:r>
              <a:rPr dirty="0" sz="1100" spc="-40">
                <a:latin typeface="Arial Black"/>
                <a:cs typeface="Arial Black"/>
              </a:rPr>
              <a:t>the</a:t>
            </a:r>
            <a:r>
              <a:rPr dirty="0" sz="1100" spc="-95">
                <a:latin typeface="Arial Black"/>
                <a:cs typeface="Arial Black"/>
              </a:rPr>
              <a:t> </a:t>
            </a:r>
            <a:r>
              <a:rPr dirty="0" sz="1100" spc="-35">
                <a:latin typeface="Arial Black"/>
                <a:cs typeface="Arial Black"/>
              </a:rPr>
              <a:t>course </a:t>
            </a:r>
            <a:r>
              <a:rPr dirty="0" sz="1100" spc="-40">
                <a:latin typeface="Arial Black"/>
                <a:cs typeface="Arial Black"/>
              </a:rPr>
              <a:t>of</a:t>
            </a:r>
            <a:r>
              <a:rPr dirty="0" sz="1100" spc="-130">
                <a:latin typeface="Arial Black"/>
                <a:cs typeface="Arial Black"/>
              </a:rPr>
              <a:t> </a:t>
            </a:r>
            <a:r>
              <a:rPr dirty="0" sz="1100">
                <a:latin typeface="Arial Black"/>
                <a:cs typeface="Arial Black"/>
              </a:rPr>
              <a:t>a</a:t>
            </a:r>
            <a:r>
              <a:rPr dirty="0" sz="1100" spc="-125">
                <a:latin typeface="Arial Black"/>
                <a:cs typeface="Arial Black"/>
              </a:rPr>
              <a:t> </a:t>
            </a:r>
            <a:r>
              <a:rPr dirty="0" sz="1100" spc="-20">
                <a:latin typeface="Arial Black"/>
                <a:cs typeface="Arial Black"/>
              </a:rPr>
              <a:t>day?</a:t>
            </a:r>
            <a:endParaRPr sz="11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5"/>
              <a:t>Two</a:t>
            </a:r>
            <a:r>
              <a:rPr dirty="0" spc="-220"/>
              <a:t> </a:t>
            </a:r>
            <a:r>
              <a:rPr dirty="0" spc="-60"/>
              <a:t>Numerical</a:t>
            </a:r>
            <a:r>
              <a:rPr dirty="0" spc="-215"/>
              <a:t> </a:t>
            </a:r>
            <a:r>
              <a:rPr dirty="0" spc="-50"/>
              <a:t>Continuous</a:t>
            </a:r>
            <a:r>
              <a:rPr dirty="0" spc="-215"/>
              <a:t> </a:t>
            </a:r>
            <a:r>
              <a:rPr dirty="0" spc="-40"/>
              <a:t>Variables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9098" y="1323473"/>
            <a:ext cx="7411720" cy="1150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>
                <a:solidFill>
                  <a:srgbClr val="04A8C4"/>
                </a:solidFill>
                <a:latin typeface="Arial Black"/>
                <a:cs typeface="Arial Black"/>
              </a:rPr>
              <a:t>Visualization</a:t>
            </a:r>
            <a:r>
              <a:rPr dirty="0" sz="1500" spc="-12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370">
                <a:solidFill>
                  <a:srgbClr val="04A8C4"/>
                </a:solidFill>
                <a:latin typeface="Arial Black"/>
                <a:cs typeface="Arial Black"/>
              </a:rPr>
              <a:t>-</a:t>
            </a:r>
            <a:r>
              <a:rPr dirty="0" sz="1500" spc="-12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40">
                <a:solidFill>
                  <a:srgbClr val="04A8C4"/>
                </a:solidFill>
                <a:latin typeface="Arial Black"/>
                <a:cs typeface="Arial Black"/>
              </a:rPr>
              <a:t>Correlation</a:t>
            </a:r>
            <a:r>
              <a:rPr dirty="0" sz="1500" spc="-12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10">
                <a:solidFill>
                  <a:srgbClr val="04A8C4"/>
                </a:solidFill>
                <a:latin typeface="Arial Black"/>
                <a:cs typeface="Arial Black"/>
              </a:rPr>
              <a:t>Heatmaps</a:t>
            </a:r>
            <a:endParaRPr sz="1500">
              <a:latin typeface="Arial Black"/>
              <a:cs typeface="Arial Black"/>
            </a:endParaRPr>
          </a:p>
          <a:p>
            <a:pPr marL="12700" marR="5080">
              <a:lnSpc>
                <a:spcPct val="114999"/>
              </a:lnSpc>
              <a:spcBef>
                <a:spcPts val="2085"/>
              </a:spcBef>
            </a:pP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correlation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424242"/>
                </a:solidFill>
                <a:latin typeface="Arial"/>
                <a:cs typeface="Arial"/>
              </a:rPr>
              <a:t>heatmap</a:t>
            </a:r>
            <a:r>
              <a:rPr dirty="0" sz="12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424242"/>
                </a:solidFill>
                <a:latin typeface="Arial"/>
                <a:cs typeface="Arial"/>
              </a:rPr>
              <a:t>uses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color</a:t>
            </a:r>
            <a:r>
              <a:rPr dirty="0" sz="12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424242"/>
                </a:solidFill>
                <a:latin typeface="Arial"/>
                <a:cs typeface="Arial"/>
              </a:rPr>
              <a:t>scale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0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424242"/>
                </a:solidFill>
                <a:latin typeface="Arial"/>
                <a:cs typeface="Arial"/>
              </a:rPr>
              <a:t>represent</a:t>
            </a:r>
            <a:r>
              <a:rPr dirty="0" sz="12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200" spc="-6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-45">
                <a:solidFill>
                  <a:srgbClr val="424242"/>
                </a:solidFill>
                <a:latin typeface="Arial Black"/>
                <a:cs typeface="Arial Black"/>
              </a:rPr>
              <a:t>correlation</a:t>
            </a:r>
            <a:r>
              <a:rPr dirty="0" sz="1200" spc="-13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424242"/>
                </a:solidFill>
                <a:latin typeface="Arial Black"/>
                <a:cs typeface="Arial Black"/>
              </a:rPr>
              <a:t>coefficients</a:t>
            </a:r>
            <a:r>
              <a:rPr dirty="0" sz="1200" spc="-13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-55">
                <a:solidFill>
                  <a:srgbClr val="424242"/>
                </a:solidFill>
                <a:latin typeface="Arial Black"/>
                <a:cs typeface="Arial Black"/>
              </a:rPr>
              <a:t>between</a:t>
            </a:r>
            <a:r>
              <a:rPr dirty="0" sz="1200" spc="-13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-10">
                <a:solidFill>
                  <a:srgbClr val="424242"/>
                </a:solidFill>
                <a:latin typeface="Arial Black"/>
                <a:cs typeface="Arial Black"/>
              </a:rPr>
              <a:t>pairs </a:t>
            </a:r>
            <a:r>
              <a:rPr dirty="0" sz="1200" spc="-45">
                <a:solidFill>
                  <a:srgbClr val="424242"/>
                </a:solidFill>
                <a:latin typeface="Arial Black"/>
                <a:cs typeface="Arial Black"/>
              </a:rPr>
              <a:t>of</a:t>
            </a:r>
            <a:r>
              <a:rPr dirty="0" sz="1200" spc="-12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-35">
                <a:solidFill>
                  <a:srgbClr val="424242"/>
                </a:solidFill>
                <a:latin typeface="Arial Black"/>
                <a:cs typeface="Arial Black"/>
              </a:rPr>
              <a:t>variables</a:t>
            </a:r>
            <a:r>
              <a:rPr dirty="0" sz="1200" spc="-12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-30">
                <a:solidFill>
                  <a:srgbClr val="424242"/>
                </a:solidFill>
                <a:latin typeface="Arial Black"/>
                <a:cs typeface="Arial Black"/>
              </a:rPr>
              <a:t>in</a:t>
            </a:r>
            <a:r>
              <a:rPr dirty="0" sz="1200" spc="-12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424242"/>
                </a:solidFill>
                <a:latin typeface="Arial Black"/>
                <a:cs typeface="Arial Black"/>
              </a:rPr>
              <a:t>a</a:t>
            </a:r>
            <a:r>
              <a:rPr dirty="0" sz="1200" spc="-12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-35">
                <a:solidFill>
                  <a:srgbClr val="424242"/>
                </a:solidFill>
                <a:latin typeface="Arial Black"/>
                <a:cs typeface="Arial Black"/>
              </a:rPr>
              <a:t>matrix</a:t>
            </a:r>
            <a:r>
              <a:rPr dirty="0" sz="1200" spc="-12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-25">
                <a:solidFill>
                  <a:srgbClr val="424242"/>
                </a:solidFill>
                <a:latin typeface="Arial Black"/>
                <a:cs typeface="Arial Black"/>
              </a:rPr>
              <a:t>format.</a:t>
            </a:r>
            <a:r>
              <a:rPr dirty="0" sz="1200" spc="-4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It</a:t>
            </a:r>
            <a:r>
              <a:rPr dirty="0" sz="12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424242"/>
                </a:solidFill>
                <a:latin typeface="Arial"/>
                <a:cs typeface="Arial"/>
              </a:rPr>
              <a:t>allows</a:t>
            </a:r>
            <a:r>
              <a:rPr dirty="0" sz="12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dirty="0" sz="12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dirty="0" sz="12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-45">
                <a:solidFill>
                  <a:srgbClr val="424242"/>
                </a:solidFill>
                <a:latin typeface="Arial Black"/>
                <a:cs typeface="Arial Black"/>
              </a:rPr>
              <a:t>quick</a:t>
            </a:r>
            <a:r>
              <a:rPr dirty="0" sz="1200" spc="-12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-35">
                <a:solidFill>
                  <a:srgbClr val="424242"/>
                </a:solidFill>
                <a:latin typeface="Arial Black"/>
                <a:cs typeface="Arial Black"/>
              </a:rPr>
              <a:t>visual</a:t>
            </a:r>
            <a:r>
              <a:rPr dirty="0" sz="1200" spc="-12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-45">
                <a:solidFill>
                  <a:srgbClr val="424242"/>
                </a:solidFill>
                <a:latin typeface="Arial Black"/>
                <a:cs typeface="Arial Black"/>
              </a:rPr>
              <a:t>assessment</a:t>
            </a:r>
            <a:r>
              <a:rPr dirty="0" sz="1200" spc="-5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dirty="0" sz="12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-40">
                <a:solidFill>
                  <a:srgbClr val="424242"/>
                </a:solidFill>
                <a:latin typeface="Arial Black"/>
                <a:cs typeface="Arial Black"/>
              </a:rPr>
              <a:t>relationships</a:t>
            </a:r>
            <a:r>
              <a:rPr dirty="0" sz="1200" spc="-4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95">
                <a:solidFill>
                  <a:srgbClr val="424242"/>
                </a:solidFill>
                <a:latin typeface="Arial"/>
                <a:cs typeface="Arial"/>
              </a:rPr>
              <a:t>(or</a:t>
            </a:r>
            <a:r>
              <a:rPr dirty="0" sz="12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424242"/>
                </a:solidFill>
                <a:latin typeface="Arial"/>
                <a:cs typeface="Arial"/>
              </a:rPr>
              <a:t>lack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thereof)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424242"/>
                </a:solidFill>
                <a:latin typeface="Arial"/>
                <a:cs typeface="Arial"/>
              </a:rPr>
              <a:t>between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multiple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424242"/>
                </a:solidFill>
                <a:latin typeface="Arial"/>
                <a:cs typeface="Arial"/>
              </a:rPr>
              <a:t>variables.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1990" y="2328072"/>
            <a:ext cx="3049118" cy="2605017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078424" y="3171008"/>
            <a:ext cx="293814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-90">
                <a:latin typeface="Arial Black"/>
                <a:cs typeface="Arial Black"/>
              </a:rPr>
              <a:t>How</a:t>
            </a:r>
            <a:r>
              <a:rPr dirty="0" sz="1100" spc="-95">
                <a:latin typeface="Arial Black"/>
                <a:cs typeface="Arial Black"/>
              </a:rPr>
              <a:t> </a:t>
            </a:r>
            <a:r>
              <a:rPr dirty="0" sz="1100" spc="-20">
                <a:latin typeface="Arial Black"/>
                <a:cs typeface="Arial Black"/>
              </a:rPr>
              <a:t>do</a:t>
            </a:r>
            <a:r>
              <a:rPr dirty="0" sz="1100" spc="-95">
                <a:latin typeface="Arial Black"/>
                <a:cs typeface="Arial Black"/>
              </a:rPr>
              <a:t> </a:t>
            </a:r>
            <a:r>
              <a:rPr dirty="0" sz="1100" spc="-40">
                <a:latin typeface="Arial Black"/>
                <a:cs typeface="Arial Black"/>
              </a:rPr>
              <a:t>different</a:t>
            </a:r>
            <a:r>
              <a:rPr dirty="0" sz="1100" spc="-95">
                <a:latin typeface="Arial Black"/>
                <a:cs typeface="Arial Black"/>
              </a:rPr>
              <a:t> </a:t>
            </a:r>
            <a:r>
              <a:rPr dirty="0" sz="1100" spc="-30">
                <a:latin typeface="Arial Black"/>
                <a:cs typeface="Arial Black"/>
              </a:rPr>
              <a:t>variables</a:t>
            </a:r>
            <a:r>
              <a:rPr dirty="0" sz="1100" spc="-95">
                <a:latin typeface="Arial Black"/>
                <a:cs typeface="Arial Black"/>
              </a:rPr>
              <a:t> </a:t>
            </a:r>
            <a:r>
              <a:rPr dirty="0" sz="1100" spc="-50">
                <a:latin typeface="Arial Black"/>
                <a:cs typeface="Arial Black"/>
              </a:rPr>
              <a:t>correlate</a:t>
            </a:r>
            <a:r>
              <a:rPr dirty="0" sz="1100" spc="-95">
                <a:latin typeface="Arial Black"/>
                <a:cs typeface="Arial Black"/>
              </a:rPr>
              <a:t> </a:t>
            </a:r>
            <a:r>
              <a:rPr dirty="0" sz="1100" spc="-20">
                <a:latin typeface="Arial Black"/>
                <a:cs typeface="Arial Black"/>
              </a:rPr>
              <a:t>with </a:t>
            </a:r>
            <a:r>
              <a:rPr dirty="0" sz="1100" spc="-45">
                <a:latin typeface="Arial Black"/>
                <a:cs typeface="Arial Black"/>
              </a:rPr>
              <a:t>each</a:t>
            </a:r>
            <a:r>
              <a:rPr dirty="0" sz="1100" spc="-105">
                <a:latin typeface="Arial Black"/>
                <a:cs typeface="Arial Black"/>
              </a:rPr>
              <a:t> </a:t>
            </a:r>
            <a:r>
              <a:rPr dirty="0" sz="1100" spc="-10">
                <a:latin typeface="Arial Black"/>
                <a:cs typeface="Arial Black"/>
              </a:rPr>
              <a:t>other?</a:t>
            </a:r>
            <a:endParaRPr sz="11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5"/>
              <a:t>Two</a:t>
            </a:r>
            <a:r>
              <a:rPr dirty="0" spc="-220"/>
              <a:t> </a:t>
            </a:r>
            <a:r>
              <a:rPr dirty="0" spc="-60"/>
              <a:t>Numerical</a:t>
            </a:r>
            <a:r>
              <a:rPr dirty="0" spc="-215"/>
              <a:t> </a:t>
            </a:r>
            <a:r>
              <a:rPr dirty="0" spc="-50"/>
              <a:t>Continuous</a:t>
            </a:r>
            <a:r>
              <a:rPr dirty="0" spc="-215"/>
              <a:t> </a:t>
            </a:r>
            <a:r>
              <a:rPr dirty="0" spc="-40"/>
              <a:t>Variables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9098" y="1323473"/>
            <a:ext cx="7650480" cy="2202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>
                <a:solidFill>
                  <a:srgbClr val="04A8C4"/>
                </a:solidFill>
                <a:latin typeface="Arial Black"/>
                <a:cs typeface="Arial Black"/>
              </a:rPr>
              <a:t>Visualization</a:t>
            </a:r>
            <a:r>
              <a:rPr dirty="0" sz="1500" spc="-14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370">
                <a:solidFill>
                  <a:srgbClr val="04A8C4"/>
                </a:solidFill>
                <a:latin typeface="Arial Black"/>
                <a:cs typeface="Arial Black"/>
              </a:rPr>
              <a:t>-</a:t>
            </a:r>
            <a:r>
              <a:rPr dirty="0" sz="1500" spc="-14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75">
                <a:solidFill>
                  <a:srgbClr val="04A8C4"/>
                </a:solidFill>
                <a:latin typeface="Arial Black"/>
                <a:cs typeface="Arial Black"/>
              </a:rPr>
              <a:t>QQ</a:t>
            </a:r>
            <a:r>
              <a:rPr dirty="0" sz="1500" spc="-14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10">
                <a:solidFill>
                  <a:srgbClr val="04A8C4"/>
                </a:solidFill>
                <a:latin typeface="Arial Black"/>
                <a:cs typeface="Arial Black"/>
              </a:rPr>
              <a:t>Plots</a:t>
            </a:r>
            <a:endParaRPr sz="1500">
              <a:latin typeface="Arial Black"/>
              <a:cs typeface="Arial Black"/>
            </a:endParaRPr>
          </a:p>
          <a:p>
            <a:pPr marL="12700" marR="5080">
              <a:lnSpc>
                <a:spcPct val="114999"/>
              </a:lnSpc>
              <a:spcBef>
                <a:spcPts val="2085"/>
              </a:spcBef>
            </a:pP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QQ</a:t>
            </a:r>
            <a:r>
              <a:rPr dirty="0" sz="1200" spc="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plots,</a:t>
            </a:r>
            <a:r>
              <a:rPr dirty="0" sz="1200" spc="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dirty="0" sz="1200" spc="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Quantile-Quantile</a:t>
            </a:r>
            <a:r>
              <a:rPr dirty="0" sz="1200" spc="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plots,</a:t>
            </a:r>
            <a:r>
              <a:rPr dirty="0" sz="1200" spc="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are</a:t>
            </a:r>
            <a:r>
              <a:rPr dirty="0" sz="1200" spc="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used</a:t>
            </a:r>
            <a:r>
              <a:rPr dirty="0" sz="1200" spc="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0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dirty="0" sz="1200" spc="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help</a:t>
            </a:r>
            <a:r>
              <a:rPr dirty="0" sz="1200" spc="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424242"/>
                </a:solidFill>
                <a:latin typeface="Arial"/>
                <a:cs typeface="Arial"/>
              </a:rPr>
              <a:t>assess</a:t>
            </a:r>
            <a:r>
              <a:rPr dirty="0" sz="1200" spc="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if</a:t>
            </a:r>
            <a:r>
              <a:rPr dirty="0" sz="1200" spc="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dirty="0" sz="1200" spc="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05">
                <a:solidFill>
                  <a:srgbClr val="424242"/>
                </a:solidFill>
                <a:latin typeface="Arial"/>
                <a:cs typeface="Arial"/>
              </a:rPr>
              <a:t>dataset</a:t>
            </a:r>
            <a:r>
              <a:rPr dirty="0" sz="1200" spc="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424242"/>
                </a:solidFill>
                <a:latin typeface="Arial"/>
                <a:cs typeface="Arial"/>
              </a:rPr>
              <a:t>follows</a:t>
            </a:r>
            <a:r>
              <a:rPr dirty="0" sz="1200" spc="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dirty="0" sz="1200" spc="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certain</a:t>
            </a:r>
            <a:r>
              <a:rPr dirty="0" sz="1200" spc="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424242"/>
                </a:solidFill>
                <a:latin typeface="Arial"/>
                <a:cs typeface="Arial"/>
              </a:rPr>
              <a:t>theoretica</a:t>
            </a:r>
            <a:r>
              <a:rPr dirty="0" sz="1200" spc="65">
                <a:solidFill>
                  <a:srgbClr val="424242"/>
                </a:solidFill>
                <a:latin typeface="Arial"/>
                <a:cs typeface="Arial"/>
              </a:rPr>
              <a:t>l</a:t>
            </a:r>
            <a:r>
              <a:rPr dirty="0" sz="1200" spc="65">
                <a:solidFill>
                  <a:srgbClr val="424242"/>
                </a:solidFill>
                <a:latin typeface="Arial"/>
                <a:cs typeface="Arial"/>
              </a:rPr>
              <a:t> distribution.</a:t>
            </a:r>
            <a:r>
              <a:rPr dirty="0" sz="1200" spc="3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Is </a:t>
            </a:r>
            <a:r>
              <a:rPr dirty="0" sz="1200" spc="105">
                <a:solidFill>
                  <a:srgbClr val="424242"/>
                </a:solidFill>
                <a:latin typeface="Arial"/>
                <a:cs typeface="Arial"/>
              </a:rPr>
              <a:t>done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05">
                <a:solidFill>
                  <a:srgbClr val="424242"/>
                </a:solidFill>
                <a:latin typeface="Arial"/>
                <a:cs typeface="Arial"/>
              </a:rPr>
              <a:t>by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424242"/>
                </a:solidFill>
                <a:latin typeface="Arial"/>
                <a:cs typeface="Arial"/>
              </a:rPr>
              <a:t>plotting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424242"/>
                </a:solidFill>
                <a:latin typeface="Arial"/>
                <a:cs typeface="Arial"/>
              </a:rPr>
              <a:t>their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quantiles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424242"/>
                </a:solidFill>
                <a:latin typeface="Arial"/>
                <a:cs typeface="Arial"/>
              </a:rPr>
              <a:t>against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10">
                <a:solidFill>
                  <a:srgbClr val="424242"/>
                </a:solidFill>
                <a:latin typeface="Arial"/>
                <a:cs typeface="Arial"/>
              </a:rPr>
              <a:t>each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424242"/>
                </a:solidFill>
                <a:latin typeface="Arial"/>
                <a:cs typeface="Arial"/>
              </a:rPr>
              <a:t>other.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If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05">
                <a:solidFill>
                  <a:srgbClr val="424242"/>
                </a:solidFill>
                <a:latin typeface="Arial"/>
                <a:cs typeface="Arial"/>
              </a:rPr>
              <a:t>two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424242"/>
                </a:solidFill>
                <a:latin typeface="Arial"/>
                <a:cs typeface="Arial"/>
              </a:rPr>
              <a:t>distributions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being </a:t>
            </a:r>
            <a:r>
              <a:rPr dirty="0" sz="1200" spc="125">
                <a:solidFill>
                  <a:srgbClr val="424242"/>
                </a:solidFill>
                <a:latin typeface="Arial"/>
                <a:cs typeface="Arial"/>
              </a:rPr>
              <a:t>compared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are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424242"/>
                </a:solidFill>
                <a:latin typeface="Arial"/>
                <a:cs typeface="Arial"/>
              </a:rPr>
              <a:t>similar,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points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QQ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424242"/>
                </a:solidFill>
                <a:latin typeface="Arial"/>
                <a:cs typeface="Arial"/>
              </a:rPr>
              <a:t>plot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424242"/>
                </a:solidFill>
                <a:latin typeface="Arial"/>
                <a:cs typeface="Arial"/>
              </a:rPr>
              <a:t>will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424242"/>
                </a:solidFill>
                <a:latin typeface="Arial"/>
                <a:cs typeface="Arial"/>
              </a:rPr>
              <a:t>approximately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lie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424242"/>
                </a:solidFill>
                <a:latin typeface="Arial"/>
                <a:cs typeface="Arial"/>
              </a:rPr>
              <a:t>on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424242"/>
                </a:solidFill>
                <a:latin typeface="Arial"/>
                <a:cs typeface="Arial"/>
              </a:rPr>
              <a:t>line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424242"/>
                </a:solidFill>
                <a:latin typeface="Arial"/>
                <a:cs typeface="Arial"/>
              </a:rPr>
              <a:t>y=x.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200">
              <a:latin typeface="Arial"/>
              <a:cs typeface="Arial"/>
            </a:endParaRPr>
          </a:p>
          <a:p>
            <a:pPr marL="469265" marR="64135" indent="-320675">
              <a:lnSpc>
                <a:spcPct val="114999"/>
              </a:lnSpc>
              <a:buFont typeface="Arial"/>
              <a:buChar char="●"/>
              <a:tabLst>
                <a:tab pos="469265" algn="l"/>
              </a:tabLst>
            </a:pPr>
            <a:r>
              <a:rPr dirty="0" sz="1200" spc="-35">
                <a:solidFill>
                  <a:srgbClr val="424242"/>
                </a:solidFill>
                <a:latin typeface="Arial Black"/>
                <a:cs typeface="Arial Black"/>
              </a:rPr>
              <a:t>Normality</a:t>
            </a:r>
            <a:r>
              <a:rPr dirty="0" sz="1200" spc="-13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424242"/>
                </a:solidFill>
                <a:latin typeface="Arial Black"/>
                <a:cs typeface="Arial Black"/>
              </a:rPr>
              <a:t>Testing</a:t>
            </a:r>
            <a:r>
              <a:rPr dirty="0" sz="1200" spc="-6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424242"/>
                </a:solidFill>
                <a:latin typeface="Arial"/>
                <a:cs typeface="Arial"/>
              </a:rPr>
              <a:t>One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10">
                <a:solidFill>
                  <a:srgbClr val="424242"/>
                </a:solidFill>
                <a:latin typeface="Arial"/>
                <a:cs typeface="Arial"/>
              </a:rPr>
              <a:t>most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424242"/>
                </a:solidFill>
                <a:latin typeface="Arial"/>
                <a:cs typeface="Arial"/>
              </a:rPr>
              <a:t>common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uses.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424242"/>
                </a:solidFill>
                <a:latin typeface="Arial"/>
                <a:cs typeface="Arial"/>
              </a:rPr>
              <a:t>this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424242"/>
                </a:solidFill>
                <a:latin typeface="Arial"/>
                <a:cs typeface="Arial"/>
              </a:rPr>
              <a:t>case,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quantiles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are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424242"/>
                </a:solidFill>
                <a:latin typeface="Arial"/>
                <a:cs typeface="Arial"/>
              </a:rPr>
              <a:t>plotted </a:t>
            </a:r>
            <a:r>
              <a:rPr dirty="0" sz="1200" spc="95">
                <a:solidFill>
                  <a:srgbClr val="424242"/>
                </a:solidFill>
                <a:latin typeface="Arial"/>
                <a:cs typeface="Arial"/>
              </a:rPr>
              <a:t>against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quantiles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00">
                <a:solidFill>
                  <a:srgbClr val="424242"/>
                </a:solidFill>
                <a:latin typeface="Arial"/>
                <a:cs typeface="Arial"/>
              </a:rPr>
              <a:t>standard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05">
                <a:solidFill>
                  <a:srgbClr val="424242"/>
                </a:solidFill>
                <a:latin typeface="Arial"/>
                <a:cs typeface="Arial"/>
              </a:rPr>
              <a:t>normal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424242"/>
                </a:solidFill>
                <a:latin typeface="Arial"/>
                <a:cs typeface="Arial"/>
              </a:rPr>
              <a:t>distribution.</a:t>
            </a:r>
            <a:endParaRPr sz="1200">
              <a:latin typeface="Arial"/>
              <a:cs typeface="Arial"/>
            </a:endParaRPr>
          </a:p>
          <a:p>
            <a:pPr marL="469265" marR="96520" indent="-320675">
              <a:lnSpc>
                <a:spcPct val="114999"/>
              </a:lnSpc>
              <a:buFont typeface="Arial"/>
              <a:buChar char="●"/>
              <a:tabLst>
                <a:tab pos="469265" algn="l"/>
              </a:tabLst>
            </a:pPr>
            <a:r>
              <a:rPr dirty="0" sz="1200" spc="-10">
                <a:solidFill>
                  <a:srgbClr val="424242"/>
                </a:solidFill>
                <a:latin typeface="Arial Black"/>
                <a:cs typeface="Arial Black"/>
              </a:rPr>
              <a:t>Comparing</a:t>
            </a:r>
            <a:r>
              <a:rPr dirty="0" sz="1200" spc="-12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-45">
                <a:solidFill>
                  <a:srgbClr val="424242"/>
                </a:solidFill>
                <a:latin typeface="Arial Black"/>
                <a:cs typeface="Arial Black"/>
              </a:rPr>
              <a:t>Distributions</a:t>
            </a:r>
            <a:r>
              <a:rPr dirty="0" sz="1200" spc="-45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dirty="0" sz="1200" spc="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Besides</a:t>
            </a:r>
            <a:r>
              <a:rPr dirty="0" sz="1200" spc="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200" spc="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05">
                <a:solidFill>
                  <a:srgbClr val="424242"/>
                </a:solidFill>
                <a:latin typeface="Arial"/>
                <a:cs typeface="Arial"/>
              </a:rPr>
              <a:t>normal</a:t>
            </a:r>
            <a:r>
              <a:rPr dirty="0" sz="12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424242"/>
                </a:solidFill>
                <a:latin typeface="Arial"/>
                <a:cs typeface="Arial"/>
              </a:rPr>
              <a:t>distribution,</a:t>
            </a:r>
            <a:r>
              <a:rPr dirty="0" sz="1200" spc="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you</a:t>
            </a:r>
            <a:r>
              <a:rPr dirty="0" sz="1200" spc="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20">
                <a:solidFill>
                  <a:srgbClr val="424242"/>
                </a:solidFill>
                <a:latin typeface="Arial"/>
                <a:cs typeface="Arial"/>
              </a:rPr>
              <a:t>can</a:t>
            </a:r>
            <a:r>
              <a:rPr dirty="0" sz="1200" spc="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424242"/>
                </a:solidFill>
                <a:latin typeface="Arial"/>
                <a:cs typeface="Arial"/>
              </a:rPr>
              <a:t>use</a:t>
            </a:r>
            <a:r>
              <a:rPr dirty="0" sz="12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QQ</a:t>
            </a:r>
            <a:r>
              <a:rPr dirty="0" sz="1200" spc="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plots</a:t>
            </a:r>
            <a:r>
              <a:rPr dirty="0" sz="1200" spc="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0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dirty="0" sz="12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424242"/>
                </a:solidFill>
                <a:latin typeface="Arial"/>
                <a:cs typeface="Arial"/>
              </a:rPr>
              <a:t>see</a:t>
            </a:r>
            <a:r>
              <a:rPr dirty="0" sz="1200" spc="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if</a:t>
            </a:r>
            <a:r>
              <a:rPr dirty="0" sz="1200" spc="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45">
                <a:solidFill>
                  <a:srgbClr val="424242"/>
                </a:solidFill>
                <a:latin typeface="Arial"/>
                <a:cs typeface="Arial"/>
              </a:rPr>
              <a:t>your </a:t>
            </a:r>
            <a:r>
              <a:rPr dirty="0" sz="1200" spc="13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dirty="0" sz="1200" spc="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424242"/>
                </a:solidFill>
                <a:latin typeface="Arial"/>
                <a:cs typeface="Arial"/>
              </a:rPr>
              <a:t>fits</a:t>
            </a:r>
            <a:r>
              <a:rPr dirty="0" sz="1200" spc="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other</a:t>
            </a:r>
            <a:r>
              <a:rPr dirty="0" sz="1200" spc="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theoretical</a:t>
            </a:r>
            <a:r>
              <a:rPr dirty="0" sz="1200" spc="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424242"/>
                </a:solidFill>
                <a:latin typeface="Arial"/>
                <a:cs typeface="Arial"/>
              </a:rPr>
              <a:t>distributions</a:t>
            </a:r>
            <a:r>
              <a:rPr dirty="0" sz="1200" spc="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like</a:t>
            </a:r>
            <a:r>
              <a:rPr dirty="0" sz="1200" spc="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424242"/>
                </a:solidFill>
                <a:latin typeface="Arial"/>
                <a:cs typeface="Arial"/>
              </a:rPr>
              <a:t>exponential,</a:t>
            </a:r>
            <a:r>
              <a:rPr dirty="0" sz="1200" spc="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424242"/>
                </a:solidFill>
                <a:latin typeface="Arial"/>
                <a:cs typeface="Arial"/>
              </a:rPr>
              <a:t>t-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distribution,</a:t>
            </a:r>
            <a:r>
              <a:rPr dirty="0" sz="1200" spc="30">
                <a:solidFill>
                  <a:srgbClr val="424242"/>
                </a:solidFill>
                <a:latin typeface="Arial"/>
                <a:cs typeface="Arial"/>
              </a:rPr>
              <a:t> etc.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89816" y="921636"/>
            <a:ext cx="96075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b="1">
                <a:solidFill>
                  <a:srgbClr val="072146"/>
                </a:solidFill>
                <a:latin typeface="Arial"/>
                <a:cs typeface="Arial"/>
              </a:rPr>
              <a:t>QQ</a:t>
            </a:r>
            <a:r>
              <a:rPr dirty="0" sz="1700" spc="-25" b="1">
                <a:solidFill>
                  <a:srgbClr val="072146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072146"/>
                </a:solidFill>
                <a:latin typeface="Arial"/>
                <a:cs typeface="Arial"/>
              </a:rPr>
              <a:t>-</a:t>
            </a:r>
            <a:r>
              <a:rPr dirty="0" sz="1700" spc="-20" b="1">
                <a:solidFill>
                  <a:srgbClr val="072146"/>
                </a:solidFill>
                <a:latin typeface="Arial"/>
                <a:cs typeface="Arial"/>
              </a:rPr>
              <a:t> Plot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8012" y="1570431"/>
            <a:ext cx="6486521" cy="287893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5"/>
              <a:t>Two</a:t>
            </a:r>
            <a:r>
              <a:rPr dirty="0" spc="-220"/>
              <a:t> </a:t>
            </a:r>
            <a:r>
              <a:rPr dirty="0" spc="-60"/>
              <a:t>Numerical</a:t>
            </a:r>
            <a:r>
              <a:rPr dirty="0" spc="-215"/>
              <a:t> </a:t>
            </a:r>
            <a:r>
              <a:rPr dirty="0" spc="-50"/>
              <a:t>Continuous</a:t>
            </a:r>
            <a:r>
              <a:rPr dirty="0" spc="-215"/>
              <a:t> </a:t>
            </a:r>
            <a:r>
              <a:rPr dirty="0" spc="-40"/>
              <a:t>Variables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9098" y="1323473"/>
            <a:ext cx="23164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>
                <a:solidFill>
                  <a:srgbClr val="04A8C4"/>
                </a:solidFill>
                <a:latin typeface="Arial Black"/>
                <a:cs typeface="Arial Black"/>
              </a:rPr>
              <a:t>Visualization</a:t>
            </a:r>
            <a:r>
              <a:rPr dirty="0" sz="1500" spc="-14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370">
                <a:solidFill>
                  <a:srgbClr val="04A8C4"/>
                </a:solidFill>
                <a:latin typeface="Arial Black"/>
                <a:cs typeface="Arial Black"/>
              </a:rPr>
              <a:t>-</a:t>
            </a:r>
            <a:r>
              <a:rPr dirty="0" sz="1500" spc="-14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75">
                <a:solidFill>
                  <a:srgbClr val="04A8C4"/>
                </a:solidFill>
                <a:latin typeface="Arial Black"/>
                <a:cs typeface="Arial Black"/>
              </a:rPr>
              <a:t>QQ</a:t>
            </a:r>
            <a:r>
              <a:rPr dirty="0" sz="1500" spc="-14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65">
                <a:solidFill>
                  <a:srgbClr val="04A8C4"/>
                </a:solidFill>
                <a:latin typeface="Arial Black"/>
                <a:cs typeface="Arial Black"/>
              </a:rPr>
              <a:t>Plots</a:t>
            </a:r>
            <a:endParaRPr sz="1500">
              <a:latin typeface="Arial Black"/>
              <a:cs typeface="Arial Black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4817" y="1712073"/>
            <a:ext cx="4641665" cy="3018591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769098" y="2459406"/>
            <a:ext cx="222631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-90">
                <a:latin typeface="Arial Black"/>
                <a:cs typeface="Arial Black"/>
              </a:rPr>
              <a:t>Is</a:t>
            </a:r>
            <a:r>
              <a:rPr dirty="0" sz="1100" spc="-110">
                <a:latin typeface="Arial Black"/>
                <a:cs typeface="Arial Black"/>
              </a:rPr>
              <a:t> </a:t>
            </a:r>
            <a:r>
              <a:rPr dirty="0" sz="1100" spc="-50">
                <a:latin typeface="Arial Black"/>
                <a:cs typeface="Arial Black"/>
              </a:rPr>
              <a:t>'Energy</a:t>
            </a:r>
            <a:r>
              <a:rPr dirty="0" sz="1100" spc="-110">
                <a:latin typeface="Arial Black"/>
                <a:cs typeface="Arial Black"/>
              </a:rPr>
              <a:t> </a:t>
            </a:r>
            <a:r>
              <a:rPr dirty="0" sz="1100" spc="-70">
                <a:latin typeface="Arial Black"/>
                <a:cs typeface="Arial Black"/>
              </a:rPr>
              <a:t>Boost'</a:t>
            </a:r>
            <a:r>
              <a:rPr dirty="0" sz="1100" spc="-110">
                <a:latin typeface="Arial Black"/>
                <a:cs typeface="Arial Black"/>
              </a:rPr>
              <a:t> </a:t>
            </a:r>
            <a:r>
              <a:rPr dirty="0" sz="1100" spc="-10">
                <a:latin typeface="Arial Black"/>
                <a:cs typeface="Arial Black"/>
              </a:rPr>
              <a:t>data</a:t>
            </a:r>
            <a:r>
              <a:rPr dirty="0" sz="1100" spc="-105">
                <a:latin typeface="Arial Black"/>
                <a:cs typeface="Arial Black"/>
              </a:rPr>
              <a:t> </a:t>
            </a:r>
            <a:r>
              <a:rPr dirty="0" sz="1100" spc="-10">
                <a:latin typeface="Arial Black"/>
                <a:cs typeface="Arial Black"/>
              </a:rPr>
              <a:t>normally distributed?</a:t>
            </a:r>
            <a:endParaRPr sz="11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81" cy="51434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5458" y="2111504"/>
            <a:ext cx="42881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25">
                <a:solidFill>
                  <a:srgbClr val="FFFFFF"/>
                </a:solidFill>
              </a:rPr>
              <a:t>Bivariate</a:t>
            </a:r>
            <a:r>
              <a:rPr dirty="0" sz="3600" spc="-385">
                <a:solidFill>
                  <a:srgbClr val="FFFFFF"/>
                </a:solidFill>
              </a:rPr>
              <a:t> </a:t>
            </a:r>
            <a:r>
              <a:rPr dirty="0" sz="3600" spc="-65">
                <a:solidFill>
                  <a:srgbClr val="FFFFFF"/>
                </a:solidFill>
              </a:rPr>
              <a:t>Analysis</a:t>
            </a:r>
            <a:endParaRPr sz="3600"/>
          </a:p>
        </p:txBody>
      </p:sp>
      <p:sp>
        <p:nvSpPr>
          <p:cNvPr id="4" name="object 4" descr=""/>
          <p:cNvSpPr/>
          <p:nvPr/>
        </p:nvSpPr>
        <p:spPr>
          <a:xfrm>
            <a:off x="1619783" y="2965462"/>
            <a:ext cx="6079490" cy="1143000"/>
          </a:xfrm>
          <a:custGeom>
            <a:avLst/>
            <a:gdLst/>
            <a:ahLst/>
            <a:cxnLst/>
            <a:rect l="l" t="t" r="r" b="b"/>
            <a:pathLst>
              <a:path w="6079490" h="1143000">
                <a:moveTo>
                  <a:pt x="5547144" y="0"/>
                </a:moveTo>
                <a:lnTo>
                  <a:pt x="532066" y="0"/>
                </a:lnTo>
                <a:lnTo>
                  <a:pt x="532066" y="457187"/>
                </a:lnTo>
                <a:lnTo>
                  <a:pt x="5547144" y="457187"/>
                </a:lnTo>
                <a:lnTo>
                  <a:pt x="5547144" y="0"/>
                </a:lnTo>
                <a:close/>
              </a:path>
              <a:path w="6079490" h="1143000">
                <a:moveTo>
                  <a:pt x="6079210" y="685787"/>
                </a:moveTo>
                <a:lnTo>
                  <a:pt x="0" y="685787"/>
                </a:lnTo>
                <a:lnTo>
                  <a:pt x="0" y="1142987"/>
                </a:lnTo>
                <a:lnTo>
                  <a:pt x="6079210" y="1142987"/>
                </a:lnTo>
                <a:lnTo>
                  <a:pt x="6079210" y="685787"/>
                </a:lnTo>
                <a:close/>
              </a:path>
            </a:pathLst>
          </a:custGeom>
          <a:solidFill>
            <a:srgbClr val="CF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607085" y="2708910"/>
            <a:ext cx="610489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31495">
              <a:lnSpc>
                <a:spcPct val="150000"/>
              </a:lnSpc>
              <a:spcBef>
                <a:spcPts val="100"/>
              </a:spcBef>
            </a:pPr>
            <a:r>
              <a:rPr dirty="0" sz="3000" spc="-80">
                <a:latin typeface="Arial Black"/>
                <a:cs typeface="Arial Black"/>
              </a:rPr>
              <a:t>Numerical</a:t>
            </a:r>
            <a:r>
              <a:rPr dirty="0" sz="3000" spc="-295">
                <a:latin typeface="Arial Black"/>
                <a:cs typeface="Arial Black"/>
              </a:rPr>
              <a:t> </a:t>
            </a:r>
            <a:r>
              <a:rPr dirty="0" sz="3000" spc="-65">
                <a:latin typeface="Arial Black"/>
                <a:cs typeface="Arial Black"/>
              </a:rPr>
              <a:t>Continuous</a:t>
            </a:r>
            <a:r>
              <a:rPr dirty="0" sz="3000" spc="-295">
                <a:latin typeface="Arial Black"/>
                <a:cs typeface="Arial Black"/>
              </a:rPr>
              <a:t> </a:t>
            </a:r>
            <a:r>
              <a:rPr dirty="0" sz="3000" spc="-25">
                <a:latin typeface="Arial Black"/>
                <a:cs typeface="Arial Black"/>
              </a:rPr>
              <a:t>VS </a:t>
            </a:r>
            <a:r>
              <a:rPr dirty="0" sz="3000" spc="-75">
                <a:latin typeface="Arial Black"/>
                <a:cs typeface="Arial Black"/>
              </a:rPr>
              <a:t>Categorical/Discrete</a:t>
            </a:r>
            <a:r>
              <a:rPr dirty="0" sz="3000" spc="-215">
                <a:latin typeface="Arial Black"/>
                <a:cs typeface="Arial Black"/>
              </a:rPr>
              <a:t> </a:t>
            </a:r>
            <a:r>
              <a:rPr dirty="0" sz="3000" spc="-80">
                <a:latin typeface="Arial Black"/>
                <a:cs typeface="Arial Black"/>
              </a:rPr>
              <a:t>Variables</a:t>
            </a:r>
            <a:endParaRPr sz="3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0"/>
              <a:t>Numerical</a:t>
            </a:r>
            <a:r>
              <a:rPr dirty="0" spc="-204"/>
              <a:t> </a:t>
            </a:r>
            <a:r>
              <a:rPr dirty="0" spc="-50"/>
              <a:t>Continuous</a:t>
            </a:r>
            <a:r>
              <a:rPr dirty="0" spc="-204"/>
              <a:t> </a:t>
            </a:r>
            <a:r>
              <a:rPr dirty="0" spc="-190"/>
              <a:t>VS</a:t>
            </a:r>
            <a:r>
              <a:rPr dirty="0" spc="-204"/>
              <a:t> </a:t>
            </a:r>
            <a:r>
              <a:rPr dirty="0" spc="-60"/>
              <a:t>Categorical</a:t>
            </a:r>
            <a:r>
              <a:rPr dirty="0" spc="-204"/>
              <a:t> </a:t>
            </a:r>
            <a:r>
              <a:rPr dirty="0" spc="-40"/>
              <a:t>Variables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9098" y="1323473"/>
            <a:ext cx="7502525" cy="2622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04A8C4"/>
                </a:solidFill>
                <a:latin typeface="Arial Black"/>
                <a:cs typeface="Arial Black"/>
              </a:rPr>
              <a:t>Summary</a:t>
            </a:r>
            <a:r>
              <a:rPr dirty="0" sz="1500" spc="-14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80">
                <a:solidFill>
                  <a:srgbClr val="04A8C4"/>
                </a:solidFill>
                <a:latin typeface="Arial Black"/>
                <a:cs typeface="Arial Black"/>
              </a:rPr>
              <a:t>Statistics</a:t>
            </a:r>
            <a:r>
              <a:rPr dirty="0" sz="1500" spc="-14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>
                <a:solidFill>
                  <a:srgbClr val="04A8C4"/>
                </a:solidFill>
                <a:latin typeface="Arial Black"/>
                <a:cs typeface="Arial Black"/>
              </a:rPr>
              <a:t>by</a:t>
            </a:r>
            <a:r>
              <a:rPr dirty="0" sz="1500" spc="-14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10">
                <a:solidFill>
                  <a:srgbClr val="04A8C4"/>
                </a:solidFill>
                <a:latin typeface="Arial Black"/>
                <a:cs typeface="Arial Black"/>
              </a:rPr>
              <a:t>Category</a:t>
            </a:r>
            <a:endParaRPr sz="1500">
              <a:latin typeface="Arial Black"/>
              <a:cs typeface="Arial Black"/>
            </a:endParaRPr>
          </a:p>
          <a:p>
            <a:pPr marL="12700" marR="5080">
              <a:lnSpc>
                <a:spcPct val="114999"/>
              </a:lnSpc>
              <a:spcBef>
                <a:spcPts val="2085"/>
              </a:spcBef>
            </a:pPr>
            <a:r>
              <a:rPr dirty="0" sz="1200" spc="75">
                <a:solidFill>
                  <a:srgbClr val="424242"/>
                </a:solidFill>
                <a:latin typeface="Arial"/>
                <a:cs typeface="Arial"/>
              </a:rPr>
              <a:t>When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you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10">
                <a:solidFill>
                  <a:srgbClr val="424242"/>
                </a:solidFill>
                <a:latin typeface="Arial"/>
                <a:cs typeface="Arial"/>
              </a:rPr>
              <a:t>want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0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25">
                <a:solidFill>
                  <a:srgbClr val="424242"/>
                </a:solidFill>
                <a:latin typeface="Arial"/>
                <a:cs typeface="Arial"/>
              </a:rPr>
              <a:t>compare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424242"/>
                </a:solidFill>
                <a:latin typeface="Arial"/>
                <a:cs typeface="Arial"/>
              </a:rPr>
              <a:t>numerical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continuous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variable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with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424242"/>
                </a:solidFill>
                <a:latin typeface="Arial"/>
                <a:cs typeface="Arial"/>
              </a:rPr>
              <a:t>discrete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categorical variable</a:t>
            </a:r>
            <a:r>
              <a:rPr dirty="0" sz="12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424242"/>
                </a:solidFill>
                <a:latin typeface="Arial"/>
                <a:cs typeface="Arial"/>
              </a:rPr>
              <a:t>numerically,</a:t>
            </a:r>
            <a:r>
              <a:rPr dirty="0" sz="12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424242"/>
                </a:solidFill>
                <a:latin typeface="Arial"/>
                <a:cs typeface="Arial"/>
              </a:rPr>
              <a:t>you're</a:t>
            </a:r>
            <a:r>
              <a:rPr dirty="0" sz="12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424242"/>
                </a:solidFill>
                <a:latin typeface="Arial"/>
                <a:cs typeface="Arial"/>
              </a:rPr>
              <a:t>essentially</a:t>
            </a:r>
            <a:r>
              <a:rPr dirty="0" sz="12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trying</a:t>
            </a:r>
            <a:r>
              <a:rPr dirty="0" sz="12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0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dirty="0" sz="12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00">
                <a:solidFill>
                  <a:srgbClr val="424242"/>
                </a:solidFill>
                <a:latin typeface="Arial"/>
                <a:cs typeface="Arial"/>
              </a:rPr>
              <a:t>understand</a:t>
            </a:r>
            <a:r>
              <a:rPr dirty="0" sz="12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-55">
                <a:solidFill>
                  <a:srgbClr val="424242"/>
                </a:solidFill>
                <a:latin typeface="Arial Black"/>
                <a:cs typeface="Arial Black"/>
              </a:rPr>
              <a:t>how</a:t>
            </a:r>
            <a:r>
              <a:rPr dirty="0" sz="1200" spc="-12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-45">
                <a:solidFill>
                  <a:srgbClr val="424242"/>
                </a:solidFill>
                <a:latin typeface="Arial Black"/>
                <a:cs typeface="Arial Black"/>
              </a:rPr>
              <a:t>the</a:t>
            </a:r>
            <a:r>
              <a:rPr dirty="0" sz="1200" spc="-12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-35">
                <a:solidFill>
                  <a:srgbClr val="424242"/>
                </a:solidFill>
                <a:latin typeface="Arial Black"/>
                <a:cs typeface="Arial Black"/>
              </a:rPr>
              <a:t>continuous</a:t>
            </a:r>
            <a:r>
              <a:rPr dirty="0" sz="1200" spc="-12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-40">
                <a:solidFill>
                  <a:srgbClr val="424242"/>
                </a:solidFill>
                <a:latin typeface="Arial Black"/>
                <a:cs typeface="Arial Black"/>
              </a:rPr>
              <a:t>variable's</a:t>
            </a:r>
            <a:r>
              <a:rPr dirty="0" sz="1200" spc="-12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-10">
                <a:solidFill>
                  <a:srgbClr val="424242"/>
                </a:solidFill>
                <a:latin typeface="Arial Black"/>
                <a:cs typeface="Arial Black"/>
              </a:rPr>
              <a:t>values </a:t>
            </a:r>
            <a:r>
              <a:rPr dirty="0" sz="1200" spc="-40">
                <a:solidFill>
                  <a:srgbClr val="424242"/>
                </a:solidFill>
                <a:latin typeface="Arial Black"/>
                <a:cs typeface="Arial Black"/>
              </a:rPr>
              <a:t>differ</a:t>
            </a:r>
            <a:r>
              <a:rPr dirty="0" sz="1200" spc="-12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-50">
                <a:solidFill>
                  <a:srgbClr val="424242"/>
                </a:solidFill>
                <a:latin typeface="Arial Black"/>
                <a:cs typeface="Arial Black"/>
              </a:rPr>
              <a:t>across</a:t>
            </a:r>
            <a:r>
              <a:rPr dirty="0" sz="1200" spc="-12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-45">
                <a:solidFill>
                  <a:srgbClr val="424242"/>
                </a:solidFill>
                <a:latin typeface="Arial Black"/>
                <a:cs typeface="Arial Black"/>
              </a:rPr>
              <a:t>the</a:t>
            </a:r>
            <a:r>
              <a:rPr dirty="0" sz="1200" spc="-12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-55">
                <a:solidFill>
                  <a:srgbClr val="424242"/>
                </a:solidFill>
                <a:latin typeface="Arial Black"/>
                <a:cs typeface="Arial Black"/>
              </a:rPr>
              <a:t>levels</a:t>
            </a:r>
            <a:r>
              <a:rPr dirty="0" sz="1200" spc="-12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-40">
                <a:solidFill>
                  <a:srgbClr val="424242"/>
                </a:solidFill>
                <a:latin typeface="Arial Black"/>
                <a:cs typeface="Arial Black"/>
              </a:rPr>
              <a:t>or</a:t>
            </a:r>
            <a:r>
              <a:rPr dirty="0" sz="1200" spc="-12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-50">
                <a:solidFill>
                  <a:srgbClr val="424242"/>
                </a:solidFill>
                <a:latin typeface="Arial Black"/>
                <a:cs typeface="Arial Black"/>
              </a:rPr>
              <a:t>categories</a:t>
            </a:r>
            <a:r>
              <a:rPr dirty="0" sz="1200" spc="-12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dirty="0" sz="1200" spc="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2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424242"/>
                </a:solidFill>
                <a:latin typeface="Arial"/>
                <a:cs typeface="Arial"/>
              </a:rPr>
              <a:t>discrete</a:t>
            </a:r>
            <a:r>
              <a:rPr dirty="0" sz="1200" spc="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424242"/>
                </a:solidFill>
                <a:latin typeface="Arial"/>
                <a:cs typeface="Arial"/>
              </a:rPr>
              <a:t>variable.</a:t>
            </a:r>
            <a:endParaRPr sz="1200">
              <a:latin typeface="Arial"/>
              <a:cs typeface="Arial"/>
            </a:endParaRPr>
          </a:p>
          <a:p>
            <a:pPr marL="469265" marR="12065" indent="-320675">
              <a:lnSpc>
                <a:spcPct val="114999"/>
              </a:lnSpc>
              <a:buChar char="●"/>
              <a:tabLst>
                <a:tab pos="469265" algn="l"/>
              </a:tabLst>
            </a:pP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Calculate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measures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centrality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424242"/>
                </a:solidFill>
                <a:latin typeface="Arial"/>
                <a:cs typeface="Arial"/>
              </a:rPr>
              <a:t>(like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40">
                <a:solidFill>
                  <a:srgbClr val="424242"/>
                </a:solidFill>
                <a:latin typeface="Arial"/>
                <a:cs typeface="Arial"/>
              </a:rPr>
              <a:t>mean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20">
                <a:solidFill>
                  <a:srgbClr val="424242"/>
                </a:solidFill>
                <a:latin typeface="Arial"/>
                <a:cs typeface="Arial"/>
              </a:rPr>
              <a:t>median)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424242"/>
                </a:solidFill>
                <a:latin typeface="Arial"/>
                <a:cs typeface="Arial"/>
              </a:rPr>
              <a:t>spread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424242"/>
                </a:solidFill>
                <a:latin typeface="Arial"/>
                <a:cs typeface="Arial"/>
              </a:rPr>
              <a:t>(like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00">
                <a:solidFill>
                  <a:srgbClr val="424242"/>
                </a:solidFill>
                <a:latin typeface="Arial"/>
                <a:cs typeface="Arial"/>
              </a:rPr>
              <a:t>standard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424242"/>
                </a:solidFill>
                <a:latin typeface="Arial"/>
                <a:cs typeface="Arial"/>
              </a:rPr>
              <a:t>deviation or</a:t>
            </a:r>
            <a:r>
              <a:rPr dirty="0" sz="1200" spc="-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IQR)</a:t>
            </a:r>
            <a:r>
              <a:rPr dirty="0" sz="1200" spc="-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dirty="0" sz="1200" spc="-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200" spc="-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continuous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variable</a:t>
            </a:r>
            <a:r>
              <a:rPr dirty="0" sz="1200" spc="-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within</a:t>
            </a:r>
            <a:r>
              <a:rPr dirty="0" sz="1200" spc="-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10">
                <a:solidFill>
                  <a:srgbClr val="424242"/>
                </a:solidFill>
                <a:latin typeface="Arial"/>
                <a:cs typeface="Arial"/>
              </a:rPr>
              <a:t>each</a:t>
            </a:r>
            <a:r>
              <a:rPr dirty="0" sz="1200" spc="-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424242"/>
                </a:solidFill>
                <a:latin typeface="Arial"/>
                <a:cs typeface="Arial"/>
              </a:rPr>
              <a:t>category.</a:t>
            </a:r>
            <a:endParaRPr sz="1200">
              <a:latin typeface="Arial"/>
              <a:cs typeface="Arial"/>
            </a:endParaRPr>
          </a:p>
          <a:p>
            <a:pPr marL="469265" marR="308610" indent="-320675">
              <a:lnSpc>
                <a:spcPct val="114999"/>
              </a:lnSpc>
              <a:buChar char="●"/>
              <a:tabLst>
                <a:tab pos="469265" algn="l"/>
              </a:tabLst>
            </a:pP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dirty="0" sz="12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424242"/>
                </a:solidFill>
                <a:latin typeface="Arial"/>
                <a:cs typeface="Arial"/>
              </a:rPr>
              <a:t>instance,</a:t>
            </a:r>
            <a:r>
              <a:rPr dirty="0" sz="12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if</a:t>
            </a:r>
            <a:r>
              <a:rPr dirty="0" sz="12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424242"/>
                </a:solidFill>
                <a:latin typeface="Arial"/>
                <a:cs typeface="Arial"/>
              </a:rPr>
              <a:t>you're</a:t>
            </a:r>
            <a:r>
              <a:rPr dirty="0" sz="12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14">
                <a:solidFill>
                  <a:srgbClr val="424242"/>
                </a:solidFill>
                <a:latin typeface="Arial"/>
                <a:cs typeface="Arial"/>
              </a:rPr>
              <a:t>comparing</a:t>
            </a:r>
            <a:r>
              <a:rPr dirty="0" sz="12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05">
                <a:solidFill>
                  <a:srgbClr val="424242"/>
                </a:solidFill>
                <a:latin typeface="Arial"/>
                <a:cs typeface="Arial"/>
              </a:rPr>
              <a:t>exam</a:t>
            </a:r>
            <a:r>
              <a:rPr dirty="0" sz="12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424242"/>
                </a:solidFill>
                <a:latin typeface="Arial"/>
                <a:cs typeface="Arial"/>
              </a:rPr>
              <a:t>scores</a:t>
            </a:r>
            <a:r>
              <a:rPr dirty="0" sz="12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424242"/>
                </a:solidFill>
                <a:latin typeface="Arial"/>
                <a:cs typeface="Arial"/>
              </a:rPr>
              <a:t>(continuous)</a:t>
            </a:r>
            <a:r>
              <a:rPr dirty="0" sz="12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05">
                <a:solidFill>
                  <a:srgbClr val="424242"/>
                </a:solidFill>
                <a:latin typeface="Arial"/>
                <a:cs typeface="Arial"/>
              </a:rPr>
              <a:t>by</a:t>
            </a:r>
            <a:r>
              <a:rPr dirty="0" sz="12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05">
                <a:solidFill>
                  <a:srgbClr val="424242"/>
                </a:solidFill>
                <a:latin typeface="Arial"/>
                <a:cs typeface="Arial"/>
              </a:rPr>
              <a:t>grade</a:t>
            </a:r>
            <a:r>
              <a:rPr dirty="0" sz="12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424242"/>
                </a:solidFill>
                <a:latin typeface="Arial"/>
                <a:cs typeface="Arial"/>
              </a:rPr>
              <a:t>level</a:t>
            </a:r>
            <a:r>
              <a:rPr dirty="0" sz="12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424242"/>
                </a:solidFill>
                <a:latin typeface="Arial"/>
                <a:cs typeface="Arial"/>
              </a:rPr>
              <a:t>(categorical),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you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20">
                <a:solidFill>
                  <a:srgbClr val="424242"/>
                </a:solidFill>
                <a:latin typeface="Arial"/>
                <a:cs typeface="Arial"/>
              </a:rPr>
              <a:t>might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20">
                <a:solidFill>
                  <a:srgbClr val="424242"/>
                </a:solidFill>
                <a:latin typeface="Arial"/>
                <a:cs typeface="Arial"/>
              </a:rPr>
              <a:t>compute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40">
                <a:solidFill>
                  <a:srgbClr val="424242"/>
                </a:solidFill>
                <a:latin typeface="Arial"/>
                <a:cs typeface="Arial"/>
              </a:rPr>
              <a:t>mean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424242"/>
                </a:solidFill>
                <a:latin typeface="Arial"/>
                <a:cs typeface="Arial"/>
              </a:rPr>
              <a:t>score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10">
                <a:solidFill>
                  <a:srgbClr val="424242"/>
                </a:solidFill>
                <a:latin typeface="Arial"/>
                <a:cs typeface="Arial"/>
              </a:rPr>
              <a:t>each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424242"/>
                </a:solidFill>
                <a:latin typeface="Arial"/>
                <a:cs typeface="Arial"/>
              </a:rPr>
              <a:t>grade.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200">
              <a:latin typeface="Arial"/>
              <a:cs typeface="Arial"/>
            </a:endParaRPr>
          </a:p>
          <a:p>
            <a:pPr marL="12700" marR="403225">
              <a:lnSpc>
                <a:spcPct val="114999"/>
              </a:lnSpc>
            </a:pP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You</a:t>
            </a:r>
            <a:r>
              <a:rPr dirty="0" sz="12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00">
                <a:solidFill>
                  <a:srgbClr val="424242"/>
                </a:solidFill>
                <a:latin typeface="Arial"/>
                <a:cs typeface="Arial"/>
              </a:rPr>
              <a:t>could</a:t>
            </a:r>
            <a:r>
              <a:rPr dirty="0" sz="1200" spc="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424242"/>
                </a:solidFill>
                <a:latin typeface="Arial"/>
                <a:cs typeface="Arial"/>
              </a:rPr>
              <a:t>also</a:t>
            </a:r>
            <a:r>
              <a:rPr dirty="0" sz="12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424242"/>
                </a:solidFill>
                <a:latin typeface="Arial"/>
                <a:cs typeface="Arial"/>
              </a:rPr>
              <a:t>transform</a:t>
            </a:r>
            <a:r>
              <a:rPr dirty="0" sz="1200" spc="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2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continuous</a:t>
            </a:r>
            <a:r>
              <a:rPr dirty="0" sz="1200" spc="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variable</a:t>
            </a:r>
            <a:r>
              <a:rPr dirty="0" sz="12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0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dirty="0" sz="1200" spc="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424242"/>
                </a:solidFill>
                <a:latin typeface="Arial"/>
                <a:cs typeface="Arial"/>
              </a:rPr>
              <a:t>categorical</a:t>
            </a:r>
            <a:r>
              <a:rPr dirty="0" sz="12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dirty="0" sz="1200" spc="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vice-</a:t>
            </a:r>
            <a:r>
              <a:rPr dirty="0" sz="1200" spc="95">
                <a:solidFill>
                  <a:srgbClr val="424242"/>
                </a:solidFill>
                <a:latin typeface="Arial"/>
                <a:cs typeface="Arial"/>
              </a:rPr>
              <a:t>versa</a:t>
            </a:r>
            <a:r>
              <a:rPr dirty="0" sz="12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if</a:t>
            </a:r>
            <a:r>
              <a:rPr dirty="0" sz="1200" spc="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it’s</a:t>
            </a:r>
            <a:r>
              <a:rPr dirty="0" sz="1200" spc="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10">
                <a:solidFill>
                  <a:srgbClr val="424242"/>
                </a:solidFill>
                <a:latin typeface="Arial"/>
                <a:cs typeface="Arial"/>
              </a:rPr>
              <a:t>what</a:t>
            </a:r>
            <a:r>
              <a:rPr dirty="0" sz="12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40">
                <a:solidFill>
                  <a:srgbClr val="424242"/>
                </a:solidFill>
                <a:latin typeface="Arial"/>
                <a:cs typeface="Arial"/>
              </a:rPr>
              <a:t>your </a:t>
            </a:r>
            <a:r>
              <a:rPr dirty="0" sz="1200" spc="70">
                <a:solidFill>
                  <a:srgbClr val="424242"/>
                </a:solidFill>
                <a:latin typeface="Arial"/>
                <a:cs typeface="Arial"/>
              </a:rPr>
              <a:t>analysis</a:t>
            </a:r>
            <a:r>
              <a:rPr dirty="0" sz="1200" spc="-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40">
                <a:solidFill>
                  <a:srgbClr val="424242"/>
                </a:solidFill>
                <a:latin typeface="Arial"/>
                <a:cs typeface="Arial"/>
              </a:rPr>
              <a:t>needs.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81" cy="514348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428054" y="2214078"/>
            <a:ext cx="42881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25">
                <a:solidFill>
                  <a:srgbClr val="FFFFFF"/>
                </a:solidFill>
                <a:latin typeface="Arial Black"/>
                <a:cs typeface="Arial Black"/>
              </a:rPr>
              <a:t>Bivariate</a:t>
            </a:r>
            <a:r>
              <a:rPr dirty="0" sz="3600" spc="-38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600" spc="-65">
                <a:solidFill>
                  <a:srgbClr val="FFFFFF"/>
                </a:solidFill>
                <a:latin typeface="Arial Black"/>
                <a:cs typeface="Arial Black"/>
              </a:rPr>
              <a:t>Analysis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434271" y="2925785"/>
            <a:ext cx="427545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2770" marR="5080" indent="-560705">
              <a:lnSpc>
                <a:spcPct val="100000"/>
              </a:lnSpc>
              <a:spcBef>
                <a:spcPts val="100"/>
              </a:spcBef>
            </a:pPr>
            <a:r>
              <a:rPr dirty="0" sz="1500" spc="-70">
                <a:solidFill>
                  <a:srgbClr val="FFFFFF"/>
                </a:solidFill>
                <a:latin typeface="Arial Black"/>
                <a:cs typeface="Arial Black"/>
              </a:rPr>
              <a:t>Exploring</a:t>
            </a:r>
            <a:r>
              <a:rPr dirty="0" sz="1500" spc="-1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500" spc="-10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dirty="0" sz="1500" spc="-1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500" spc="-60">
                <a:solidFill>
                  <a:srgbClr val="FFFFFF"/>
                </a:solidFill>
                <a:latin typeface="Arial Black"/>
                <a:cs typeface="Arial Black"/>
              </a:rPr>
              <a:t>Relationship</a:t>
            </a:r>
            <a:r>
              <a:rPr dirty="0" sz="1500" spc="-1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50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dirty="0" sz="1500" spc="-1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500" spc="-50">
                <a:solidFill>
                  <a:srgbClr val="FFFFFF"/>
                </a:solidFill>
                <a:latin typeface="Arial Black"/>
                <a:cs typeface="Arial Black"/>
              </a:rPr>
              <a:t>Interactions </a:t>
            </a:r>
            <a:r>
              <a:rPr dirty="0" sz="1500" spc="-90">
                <a:solidFill>
                  <a:srgbClr val="FFFFFF"/>
                </a:solidFill>
                <a:latin typeface="Arial Black"/>
                <a:cs typeface="Arial Black"/>
              </a:rPr>
              <a:t>Between</a:t>
            </a:r>
            <a:r>
              <a:rPr dirty="0" sz="1500" spc="-1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500" spc="-135">
                <a:solidFill>
                  <a:srgbClr val="FFFFFF"/>
                </a:solidFill>
                <a:latin typeface="Arial Black"/>
                <a:cs typeface="Arial Black"/>
              </a:rPr>
              <a:t>Two</a:t>
            </a:r>
            <a:r>
              <a:rPr dirty="0" sz="1500" spc="-1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500" spc="-40">
                <a:solidFill>
                  <a:srgbClr val="FFFFFF"/>
                </a:solidFill>
                <a:latin typeface="Arial Black"/>
                <a:cs typeface="Arial Black"/>
              </a:rPr>
              <a:t>Variables</a:t>
            </a:r>
            <a:r>
              <a:rPr dirty="0" sz="1500" spc="-1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500" spc="-30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dirty="0" sz="1500" spc="-1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Arial Black"/>
                <a:cs typeface="Arial Black"/>
              </a:rPr>
              <a:t>Depth</a:t>
            </a:r>
            <a:endParaRPr sz="15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0"/>
              <a:t>Numerical</a:t>
            </a:r>
            <a:r>
              <a:rPr dirty="0" spc="-204"/>
              <a:t> </a:t>
            </a:r>
            <a:r>
              <a:rPr dirty="0" spc="-50"/>
              <a:t>Continuous</a:t>
            </a:r>
            <a:r>
              <a:rPr dirty="0" spc="-204"/>
              <a:t> </a:t>
            </a:r>
            <a:r>
              <a:rPr dirty="0" spc="-190"/>
              <a:t>VS</a:t>
            </a:r>
            <a:r>
              <a:rPr dirty="0" spc="-204"/>
              <a:t> </a:t>
            </a:r>
            <a:r>
              <a:rPr dirty="0" spc="-60"/>
              <a:t>Categorical</a:t>
            </a:r>
            <a:r>
              <a:rPr dirty="0" spc="-204"/>
              <a:t> </a:t>
            </a:r>
            <a:r>
              <a:rPr dirty="0" spc="-40"/>
              <a:t>Variables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9098" y="1323473"/>
            <a:ext cx="6012815" cy="2374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>
                <a:solidFill>
                  <a:srgbClr val="04A8C4"/>
                </a:solidFill>
                <a:latin typeface="Arial Black"/>
                <a:cs typeface="Arial Black"/>
              </a:rPr>
              <a:t>Visualization</a:t>
            </a:r>
            <a:r>
              <a:rPr dirty="0" sz="1500" spc="-14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370">
                <a:solidFill>
                  <a:srgbClr val="04A8C4"/>
                </a:solidFill>
                <a:latin typeface="Arial Black"/>
                <a:cs typeface="Arial Black"/>
              </a:rPr>
              <a:t>-</a:t>
            </a:r>
            <a:r>
              <a:rPr dirty="0" sz="1500" spc="-14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80">
                <a:solidFill>
                  <a:srgbClr val="04A8C4"/>
                </a:solidFill>
                <a:latin typeface="Arial Black"/>
                <a:cs typeface="Arial Black"/>
              </a:rPr>
              <a:t>Side</a:t>
            </a:r>
            <a:r>
              <a:rPr dirty="0" sz="1500" spc="-14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>
                <a:solidFill>
                  <a:srgbClr val="04A8C4"/>
                </a:solidFill>
                <a:latin typeface="Arial Black"/>
                <a:cs typeface="Arial Black"/>
              </a:rPr>
              <a:t>by</a:t>
            </a:r>
            <a:r>
              <a:rPr dirty="0" sz="1500" spc="-14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80">
                <a:solidFill>
                  <a:srgbClr val="04A8C4"/>
                </a:solidFill>
                <a:latin typeface="Arial Black"/>
                <a:cs typeface="Arial Black"/>
              </a:rPr>
              <a:t>Side</a:t>
            </a:r>
            <a:r>
              <a:rPr dirty="0" sz="1500" spc="-14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125">
                <a:solidFill>
                  <a:srgbClr val="04A8C4"/>
                </a:solidFill>
                <a:latin typeface="Arial Black"/>
                <a:cs typeface="Arial Black"/>
              </a:rPr>
              <a:t>Box</a:t>
            </a:r>
            <a:r>
              <a:rPr dirty="0" sz="1500" spc="-14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10">
                <a:solidFill>
                  <a:srgbClr val="04A8C4"/>
                </a:solidFill>
                <a:latin typeface="Arial Black"/>
                <a:cs typeface="Arial Black"/>
              </a:rPr>
              <a:t>plots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5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dirty="0" sz="1200" spc="50">
                <a:solidFill>
                  <a:srgbClr val="424242"/>
                </a:solidFill>
                <a:latin typeface="Arial"/>
                <a:cs typeface="Arial"/>
              </a:rPr>
              <a:t>Show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424242"/>
                </a:solidFill>
                <a:latin typeface="Arial"/>
                <a:cs typeface="Arial"/>
              </a:rPr>
              <a:t>distributions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424242"/>
                </a:solidFill>
                <a:latin typeface="Arial"/>
                <a:cs typeface="Arial"/>
              </a:rPr>
              <a:t>numerical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variable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424242"/>
                </a:solidFill>
                <a:latin typeface="Arial"/>
                <a:cs typeface="Arial"/>
              </a:rPr>
              <a:t>(axis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Y) </a:t>
            </a:r>
            <a:r>
              <a:rPr dirty="0" sz="1200" spc="75">
                <a:solidFill>
                  <a:srgbClr val="424242"/>
                </a:solidFill>
                <a:latin typeface="Arial"/>
                <a:cs typeface="Arial"/>
              </a:rPr>
              <a:t>across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categories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424242"/>
                </a:solidFill>
                <a:latin typeface="Arial"/>
                <a:cs typeface="Arial"/>
              </a:rPr>
              <a:t>(axis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424242"/>
                </a:solidFill>
                <a:latin typeface="Arial"/>
                <a:cs typeface="Arial"/>
              </a:rPr>
              <a:t>X).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44"/>
              </a:spcBef>
            </a:pPr>
            <a:endParaRPr sz="1200">
              <a:latin typeface="Arial"/>
              <a:cs typeface="Arial"/>
            </a:endParaRPr>
          </a:p>
          <a:p>
            <a:pPr marL="12700" marR="3208655">
              <a:lnSpc>
                <a:spcPct val="114999"/>
              </a:lnSpc>
            </a:pPr>
            <a:r>
              <a:rPr dirty="0" sz="1100">
                <a:solidFill>
                  <a:srgbClr val="565660"/>
                </a:solidFill>
                <a:latin typeface="Arial"/>
                <a:cs typeface="Arial"/>
              </a:rPr>
              <a:t>Example:</a:t>
            </a:r>
            <a:r>
              <a:rPr dirty="0" sz="1100" spc="6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565660"/>
                </a:solidFill>
                <a:latin typeface="Arial"/>
                <a:cs typeface="Arial"/>
              </a:rPr>
              <a:t>let’s</a:t>
            </a:r>
            <a:r>
              <a:rPr dirty="0" sz="1100" spc="7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565660"/>
                </a:solidFill>
                <a:latin typeface="Arial"/>
                <a:cs typeface="Arial"/>
              </a:rPr>
              <a:t>look</a:t>
            </a:r>
            <a:r>
              <a:rPr dirty="0" sz="1100" spc="6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565660"/>
                </a:solidFill>
                <a:latin typeface="Arial"/>
                <a:cs typeface="Arial"/>
              </a:rPr>
              <a:t>again</a:t>
            </a:r>
            <a:r>
              <a:rPr dirty="0" sz="1100" spc="7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110">
                <a:solidFill>
                  <a:srgbClr val="565660"/>
                </a:solidFill>
                <a:latin typeface="Arial"/>
                <a:cs typeface="Arial"/>
              </a:rPr>
              <a:t>at</a:t>
            </a:r>
            <a:r>
              <a:rPr dirty="0" sz="1100" spc="6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dirty="0" sz="1100" spc="7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55">
                <a:solidFill>
                  <a:srgbClr val="565660"/>
                </a:solidFill>
                <a:latin typeface="Arial"/>
                <a:cs typeface="Arial"/>
              </a:rPr>
              <a:t>previous </a:t>
            </a:r>
            <a:r>
              <a:rPr dirty="0" sz="1100" spc="80">
                <a:solidFill>
                  <a:srgbClr val="565660"/>
                </a:solidFill>
                <a:latin typeface="Arial"/>
                <a:cs typeface="Arial"/>
              </a:rPr>
              <a:t>example</a:t>
            </a:r>
            <a:r>
              <a:rPr dirty="0" sz="110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100">
                <a:solidFill>
                  <a:srgbClr val="565660"/>
                </a:solidFill>
                <a:latin typeface="Arial"/>
                <a:cs typeface="Arial"/>
              </a:rPr>
              <a:t>about</a:t>
            </a:r>
            <a:r>
              <a:rPr dirty="0" sz="110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dirty="0" sz="110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565660"/>
                </a:solidFill>
                <a:latin typeface="Arial"/>
                <a:cs typeface="Arial"/>
              </a:rPr>
              <a:t>loan</a:t>
            </a:r>
            <a:r>
              <a:rPr dirty="0" sz="110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565660"/>
                </a:solidFill>
                <a:latin typeface="Arial"/>
                <a:cs typeface="Arial"/>
              </a:rPr>
              <a:t>approval </a:t>
            </a:r>
            <a:r>
              <a:rPr dirty="0" sz="1100" spc="95">
                <a:solidFill>
                  <a:srgbClr val="565660"/>
                </a:solidFill>
                <a:latin typeface="Arial"/>
                <a:cs typeface="Arial"/>
              </a:rPr>
              <a:t>according</a:t>
            </a:r>
            <a:r>
              <a:rPr dirty="0" sz="1100" spc="-1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565660"/>
                </a:solidFill>
                <a:latin typeface="Arial"/>
                <a:cs typeface="Arial"/>
              </a:rPr>
              <a:t>to</a:t>
            </a:r>
            <a:r>
              <a:rPr dirty="0" sz="1100" spc="-1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565660"/>
                </a:solidFill>
                <a:latin typeface="Arial"/>
                <a:cs typeface="Arial"/>
              </a:rPr>
              <a:t>gender.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100">
              <a:latin typeface="Arial"/>
              <a:cs typeface="Arial"/>
            </a:endParaRPr>
          </a:p>
          <a:p>
            <a:pPr algn="just" marL="12700" marR="3223895">
              <a:lnSpc>
                <a:spcPct val="114999"/>
              </a:lnSpc>
            </a:pPr>
            <a:r>
              <a:rPr dirty="0" sz="1100" i="1">
                <a:solidFill>
                  <a:srgbClr val="565660"/>
                </a:solidFill>
                <a:latin typeface="Arial"/>
                <a:cs typeface="Arial"/>
              </a:rPr>
              <a:t>Is</a:t>
            </a:r>
            <a:r>
              <a:rPr dirty="0" sz="1100" spc="2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75" i="1">
                <a:solidFill>
                  <a:srgbClr val="565660"/>
                </a:solidFill>
                <a:latin typeface="Arial"/>
                <a:cs typeface="Arial"/>
              </a:rPr>
              <a:t>there</a:t>
            </a:r>
            <a:r>
              <a:rPr dirty="0" sz="1100" spc="3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90" i="1">
                <a:solidFill>
                  <a:srgbClr val="565660"/>
                </a:solidFill>
                <a:latin typeface="Arial"/>
                <a:cs typeface="Arial"/>
              </a:rPr>
              <a:t>any</a:t>
            </a:r>
            <a:r>
              <a:rPr dirty="0" sz="1100" spc="2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70" i="1">
                <a:solidFill>
                  <a:srgbClr val="565660"/>
                </a:solidFill>
                <a:latin typeface="Arial"/>
                <a:cs typeface="Arial"/>
              </a:rPr>
              <a:t>significant</a:t>
            </a:r>
            <a:r>
              <a:rPr dirty="0" sz="1100" spc="3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70" i="1">
                <a:solidFill>
                  <a:srgbClr val="565660"/>
                </a:solidFill>
                <a:latin typeface="Arial"/>
                <a:cs typeface="Arial"/>
              </a:rPr>
              <a:t>difference</a:t>
            </a:r>
            <a:r>
              <a:rPr dirty="0" sz="1100" spc="2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50" i="1">
                <a:solidFill>
                  <a:srgbClr val="565660"/>
                </a:solidFill>
                <a:latin typeface="Arial"/>
                <a:cs typeface="Arial"/>
              </a:rPr>
              <a:t>in</a:t>
            </a:r>
            <a:r>
              <a:rPr dirty="0" sz="1100" spc="3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60" i="1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dirty="0" sz="1100" spc="6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80" i="1">
                <a:solidFill>
                  <a:srgbClr val="565660"/>
                </a:solidFill>
                <a:latin typeface="Arial"/>
                <a:cs typeface="Arial"/>
              </a:rPr>
              <a:t>loan</a:t>
            </a:r>
            <a:r>
              <a:rPr dirty="0" sz="1100" spc="3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100" i="1">
                <a:solidFill>
                  <a:srgbClr val="565660"/>
                </a:solidFill>
                <a:latin typeface="Arial"/>
                <a:cs typeface="Arial"/>
              </a:rPr>
              <a:t>amounts</a:t>
            </a:r>
            <a:r>
              <a:rPr dirty="0" sz="1100" spc="3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80" i="1">
                <a:solidFill>
                  <a:srgbClr val="565660"/>
                </a:solidFill>
                <a:latin typeface="Arial"/>
                <a:cs typeface="Arial"/>
              </a:rPr>
              <a:t>requested</a:t>
            </a:r>
            <a:r>
              <a:rPr dirty="0" sz="1100" spc="3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95" i="1">
                <a:solidFill>
                  <a:srgbClr val="565660"/>
                </a:solidFill>
                <a:latin typeface="Arial"/>
                <a:cs typeface="Arial"/>
              </a:rPr>
              <a:t>by</a:t>
            </a:r>
            <a:r>
              <a:rPr dirty="0" sz="1100" spc="3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85" i="1">
                <a:solidFill>
                  <a:srgbClr val="565660"/>
                </a:solidFill>
                <a:latin typeface="Arial"/>
                <a:cs typeface="Arial"/>
              </a:rPr>
              <a:t>males</a:t>
            </a:r>
            <a:r>
              <a:rPr dirty="0" sz="1100" spc="3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90" i="1">
                <a:solidFill>
                  <a:srgbClr val="565660"/>
                </a:solidFill>
                <a:latin typeface="Arial"/>
                <a:cs typeface="Arial"/>
              </a:rPr>
              <a:t>and </a:t>
            </a:r>
            <a:r>
              <a:rPr dirty="0" sz="1100" spc="55" i="1">
                <a:solidFill>
                  <a:srgbClr val="565660"/>
                </a:solidFill>
                <a:latin typeface="Arial"/>
                <a:cs typeface="Arial"/>
              </a:rPr>
              <a:t>females?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2741" y="2146945"/>
            <a:ext cx="3588992" cy="269174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0"/>
              <a:t>Numerical</a:t>
            </a:r>
            <a:r>
              <a:rPr dirty="0" spc="-204"/>
              <a:t> </a:t>
            </a:r>
            <a:r>
              <a:rPr dirty="0" spc="-50"/>
              <a:t>Continuous</a:t>
            </a:r>
            <a:r>
              <a:rPr dirty="0" spc="-204"/>
              <a:t> </a:t>
            </a:r>
            <a:r>
              <a:rPr dirty="0" spc="-190"/>
              <a:t>VS</a:t>
            </a:r>
            <a:r>
              <a:rPr dirty="0" spc="-204"/>
              <a:t> </a:t>
            </a:r>
            <a:r>
              <a:rPr dirty="0" spc="-60"/>
              <a:t>Categorical</a:t>
            </a:r>
            <a:r>
              <a:rPr dirty="0" spc="-204"/>
              <a:t> </a:t>
            </a:r>
            <a:r>
              <a:rPr dirty="0" spc="-40"/>
              <a:t>Variables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9098" y="1323473"/>
            <a:ext cx="3679190" cy="729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>
                <a:solidFill>
                  <a:srgbClr val="04A8C4"/>
                </a:solidFill>
                <a:latin typeface="Arial Black"/>
                <a:cs typeface="Arial Black"/>
              </a:rPr>
              <a:t>Visualization</a:t>
            </a:r>
            <a:r>
              <a:rPr dirty="0" sz="1500" spc="-13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370">
                <a:solidFill>
                  <a:srgbClr val="04A8C4"/>
                </a:solidFill>
                <a:latin typeface="Arial Black"/>
                <a:cs typeface="Arial Black"/>
              </a:rPr>
              <a:t>-</a:t>
            </a:r>
            <a:r>
              <a:rPr dirty="0" sz="1500" spc="-13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55">
                <a:solidFill>
                  <a:srgbClr val="04A8C4"/>
                </a:solidFill>
                <a:latin typeface="Arial Black"/>
                <a:cs typeface="Arial Black"/>
              </a:rPr>
              <a:t>Violin</a:t>
            </a:r>
            <a:r>
              <a:rPr dirty="0" sz="1500" spc="-12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10">
                <a:solidFill>
                  <a:srgbClr val="04A8C4"/>
                </a:solidFill>
                <a:latin typeface="Arial Black"/>
                <a:cs typeface="Arial Black"/>
              </a:rPr>
              <a:t>plots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5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dirty="0" sz="1200" spc="105">
                <a:solidFill>
                  <a:srgbClr val="424242"/>
                </a:solidFill>
                <a:latin typeface="Arial"/>
                <a:cs typeface="Arial"/>
              </a:rPr>
              <a:t>Combine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aspects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424242"/>
                </a:solidFill>
                <a:latin typeface="Arial"/>
                <a:cs typeface="Arial"/>
              </a:rPr>
              <a:t>box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plots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density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40">
                <a:solidFill>
                  <a:srgbClr val="424242"/>
                </a:solidFill>
                <a:latin typeface="Arial"/>
                <a:cs typeface="Arial"/>
              </a:rPr>
              <a:t>plots.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69098" y="2639181"/>
            <a:ext cx="2698750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i="1">
                <a:solidFill>
                  <a:srgbClr val="565660"/>
                </a:solidFill>
                <a:latin typeface="Arial"/>
                <a:cs typeface="Arial"/>
              </a:rPr>
              <a:t>How</a:t>
            </a:r>
            <a:r>
              <a:rPr dirty="0" sz="1100" spc="5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75" i="1">
                <a:solidFill>
                  <a:srgbClr val="565660"/>
                </a:solidFill>
                <a:latin typeface="Arial"/>
                <a:cs typeface="Arial"/>
              </a:rPr>
              <a:t>does</a:t>
            </a:r>
            <a:r>
              <a:rPr dirty="0" sz="1100" spc="5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85" i="1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dirty="0" sz="1100" spc="5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70" i="1">
                <a:solidFill>
                  <a:srgbClr val="565660"/>
                </a:solidFill>
                <a:latin typeface="Arial"/>
                <a:cs typeface="Arial"/>
              </a:rPr>
              <a:t>distribution</a:t>
            </a:r>
            <a:r>
              <a:rPr dirty="0" sz="1100" spc="5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70" i="1">
                <a:solidFill>
                  <a:srgbClr val="565660"/>
                </a:solidFill>
                <a:latin typeface="Arial"/>
                <a:cs typeface="Arial"/>
              </a:rPr>
              <a:t>of</a:t>
            </a:r>
            <a:r>
              <a:rPr dirty="0" sz="1100" spc="5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80" i="1">
                <a:solidFill>
                  <a:srgbClr val="565660"/>
                </a:solidFill>
                <a:latin typeface="Arial"/>
                <a:cs typeface="Arial"/>
              </a:rPr>
              <a:t>applicant</a:t>
            </a:r>
            <a:r>
              <a:rPr dirty="0" sz="1100" spc="8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100" i="1">
                <a:solidFill>
                  <a:srgbClr val="565660"/>
                </a:solidFill>
                <a:latin typeface="Arial"/>
                <a:cs typeface="Arial"/>
              </a:rPr>
              <a:t>income</a:t>
            </a:r>
            <a:r>
              <a:rPr dirty="0" sz="1100" spc="2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75" i="1">
                <a:solidFill>
                  <a:srgbClr val="565660"/>
                </a:solidFill>
                <a:latin typeface="Arial"/>
                <a:cs typeface="Arial"/>
              </a:rPr>
              <a:t>vary</a:t>
            </a:r>
            <a:r>
              <a:rPr dirty="0" sz="1100" spc="2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95" i="1">
                <a:solidFill>
                  <a:srgbClr val="565660"/>
                </a:solidFill>
                <a:latin typeface="Arial"/>
                <a:cs typeface="Arial"/>
              </a:rPr>
              <a:t>based</a:t>
            </a:r>
            <a:r>
              <a:rPr dirty="0" sz="1100" spc="2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85" i="1">
                <a:solidFill>
                  <a:srgbClr val="565660"/>
                </a:solidFill>
                <a:latin typeface="Arial"/>
                <a:cs typeface="Arial"/>
              </a:rPr>
              <a:t>on</a:t>
            </a:r>
            <a:r>
              <a:rPr dirty="0" sz="1100" spc="2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90" i="1">
                <a:solidFill>
                  <a:srgbClr val="565660"/>
                </a:solidFill>
                <a:latin typeface="Arial"/>
                <a:cs typeface="Arial"/>
              </a:rPr>
              <a:t>education</a:t>
            </a:r>
            <a:r>
              <a:rPr dirty="0" sz="1100" spc="2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90" i="1">
                <a:solidFill>
                  <a:srgbClr val="565660"/>
                </a:solidFill>
                <a:latin typeface="Arial"/>
                <a:cs typeface="Arial"/>
              </a:rPr>
              <a:t>and </a:t>
            </a:r>
            <a:r>
              <a:rPr dirty="0" sz="1100" spc="75" i="1">
                <a:solidFill>
                  <a:srgbClr val="565660"/>
                </a:solidFill>
                <a:latin typeface="Arial"/>
                <a:cs typeface="Arial"/>
              </a:rPr>
              <a:t>whether</a:t>
            </a:r>
            <a:r>
              <a:rPr dirty="0" sz="1100" spc="3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75" i="1">
                <a:solidFill>
                  <a:srgbClr val="565660"/>
                </a:solidFill>
                <a:latin typeface="Arial"/>
                <a:cs typeface="Arial"/>
              </a:rPr>
              <a:t>they</a:t>
            </a:r>
            <a:r>
              <a:rPr dirty="0" sz="1100" spc="4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75" i="1">
                <a:solidFill>
                  <a:srgbClr val="565660"/>
                </a:solidFill>
                <a:latin typeface="Arial"/>
                <a:cs typeface="Arial"/>
              </a:rPr>
              <a:t>are</a:t>
            </a:r>
            <a:r>
              <a:rPr dirty="0" sz="1100" spc="4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60" i="1">
                <a:solidFill>
                  <a:srgbClr val="565660"/>
                </a:solidFill>
                <a:latin typeface="Arial"/>
                <a:cs typeface="Arial"/>
              </a:rPr>
              <a:t>self-</a:t>
            </a:r>
            <a:r>
              <a:rPr dirty="0" sz="1100" spc="75" i="1">
                <a:solidFill>
                  <a:srgbClr val="565660"/>
                </a:solidFill>
                <a:latin typeface="Arial"/>
                <a:cs typeface="Arial"/>
              </a:rPr>
              <a:t>employed?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0591" y="2213048"/>
            <a:ext cx="4158141" cy="247934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0"/>
              <a:t>Numerical</a:t>
            </a:r>
            <a:r>
              <a:rPr dirty="0" spc="-204"/>
              <a:t> </a:t>
            </a:r>
            <a:r>
              <a:rPr dirty="0" spc="-50"/>
              <a:t>Continuous</a:t>
            </a:r>
            <a:r>
              <a:rPr dirty="0" spc="-204"/>
              <a:t> </a:t>
            </a:r>
            <a:r>
              <a:rPr dirty="0" spc="-190"/>
              <a:t>VS</a:t>
            </a:r>
            <a:r>
              <a:rPr dirty="0" spc="-204"/>
              <a:t> </a:t>
            </a:r>
            <a:r>
              <a:rPr dirty="0" spc="-60"/>
              <a:t>Categorical</a:t>
            </a:r>
            <a:r>
              <a:rPr dirty="0" spc="-204"/>
              <a:t> </a:t>
            </a:r>
            <a:r>
              <a:rPr dirty="0" spc="-40"/>
              <a:t>Variables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9098" y="1323473"/>
            <a:ext cx="758444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>
                <a:solidFill>
                  <a:srgbClr val="04A8C4"/>
                </a:solidFill>
                <a:latin typeface="Arial Black"/>
                <a:cs typeface="Arial Black"/>
              </a:rPr>
              <a:t>Visualization</a:t>
            </a:r>
            <a:r>
              <a:rPr dirty="0" sz="1500" spc="-14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370">
                <a:solidFill>
                  <a:srgbClr val="04A8C4"/>
                </a:solidFill>
                <a:latin typeface="Arial Black"/>
                <a:cs typeface="Arial Black"/>
              </a:rPr>
              <a:t>-</a:t>
            </a:r>
            <a:r>
              <a:rPr dirty="0" sz="1500" spc="-13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75">
                <a:solidFill>
                  <a:srgbClr val="04A8C4"/>
                </a:solidFill>
                <a:latin typeface="Arial Black"/>
                <a:cs typeface="Arial Black"/>
              </a:rPr>
              <a:t>Bar</a:t>
            </a:r>
            <a:r>
              <a:rPr dirty="0" sz="1500" spc="-13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10">
                <a:solidFill>
                  <a:srgbClr val="04A8C4"/>
                </a:solidFill>
                <a:latin typeface="Arial Black"/>
                <a:cs typeface="Arial Black"/>
              </a:rPr>
              <a:t>Charts</a:t>
            </a:r>
            <a:endParaRPr sz="1500">
              <a:latin typeface="Arial Black"/>
              <a:cs typeface="Arial Black"/>
            </a:endParaRPr>
          </a:p>
          <a:p>
            <a:pPr marL="12700" marR="5080">
              <a:lnSpc>
                <a:spcPct val="114999"/>
              </a:lnSpc>
              <a:spcBef>
                <a:spcPts val="2085"/>
              </a:spcBef>
            </a:pP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If </a:t>
            </a:r>
            <a:r>
              <a:rPr dirty="0" sz="1200" spc="6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424242"/>
                </a:solidFill>
                <a:latin typeface="Arial Black"/>
                <a:cs typeface="Arial Black"/>
              </a:rPr>
              <a:t>Y-axis</a:t>
            </a:r>
            <a:r>
              <a:rPr dirty="0" sz="1200" spc="-6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-3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dirty="0" sz="1200" spc="-30">
                <a:solidFill>
                  <a:srgbClr val="424242"/>
                </a:solidFill>
                <a:latin typeface="Arial Black"/>
                <a:cs typeface="Arial Black"/>
              </a:rPr>
              <a:t>nstead</a:t>
            </a:r>
            <a:r>
              <a:rPr dirty="0" sz="1200" spc="-13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-45">
                <a:solidFill>
                  <a:srgbClr val="424242"/>
                </a:solidFill>
                <a:latin typeface="Arial Black"/>
                <a:cs typeface="Arial Black"/>
              </a:rPr>
              <a:t>of</a:t>
            </a:r>
            <a:r>
              <a:rPr dirty="0" sz="1200" spc="-13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-45">
                <a:solidFill>
                  <a:srgbClr val="424242"/>
                </a:solidFill>
                <a:latin typeface="Arial Black"/>
                <a:cs typeface="Arial Black"/>
              </a:rPr>
              <a:t>the</a:t>
            </a:r>
            <a:r>
              <a:rPr dirty="0" sz="1200" spc="-13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-35">
                <a:solidFill>
                  <a:srgbClr val="424242"/>
                </a:solidFill>
                <a:latin typeface="Arial Black"/>
                <a:cs typeface="Arial Black"/>
              </a:rPr>
              <a:t>count</a:t>
            </a:r>
            <a:r>
              <a:rPr dirty="0" sz="1200" spc="-6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7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frequency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424242"/>
                </a:solidFill>
                <a:latin typeface="Arial"/>
                <a:cs typeface="Arial"/>
              </a:rPr>
              <a:t>categories,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424242"/>
                </a:solidFill>
                <a:latin typeface="Arial"/>
                <a:cs typeface="Arial"/>
              </a:rPr>
              <a:t>we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show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24242"/>
                </a:solidFill>
                <a:latin typeface="Arial Black"/>
                <a:cs typeface="Arial Black"/>
              </a:rPr>
              <a:t>mean</a:t>
            </a:r>
            <a:r>
              <a:rPr dirty="0" sz="1200" spc="-13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50">
                <a:solidFill>
                  <a:srgbClr val="424242"/>
                </a:solidFill>
                <a:latin typeface="Arial Black"/>
                <a:cs typeface="Arial Black"/>
              </a:rPr>
              <a:t>-</a:t>
            </a:r>
            <a:r>
              <a:rPr dirty="0" sz="1200" spc="85">
                <a:solidFill>
                  <a:srgbClr val="424242"/>
                </a:solidFill>
                <a:latin typeface="Arial Black"/>
                <a:cs typeface="Arial Black"/>
              </a:rPr>
              <a:t>or</a:t>
            </a:r>
            <a:r>
              <a:rPr dirty="0" sz="1200" spc="-13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-10">
                <a:solidFill>
                  <a:srgbClr val="424242"/>
                </a:solidFill>
                <a:latin typeface="Arial Black"/>
                <a:cs typeface="Arial Black"/>
              </a:rPr>
              <a:t>another </a:t>
            </a:r>
            <a:r>
              <a:rPr dirty="0" sz="1200" spc="-30">
                <a:solidFill>
                  <a:srgbClr val="424242"/>
                </a:solidFill>
                <a:latin typeface="Arial Black"/>
                <a:cs typeface="Arial Black"/>
              </a:rPr>
              <a:t>measure</a:t>
            </a:r>
            <a:r>
              <a:rPr dirty="0" sz="1200" spc="-12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-45">
                <a:solidFill>
                  <a:srgbClr val="424242"/>
                </a:solidFill>
                <a:latin typeface="Arial Black"/>
                <a:cs typeface="Arial Black"/>
              </a:rPr>
              <a:t>of</a:t>
            </a:r>
            <a:r>
              <a:rPr dirty="0" sz="1200" spc="-12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-40">
                <a:solidFill>
                  <a:srgbClr val="424242"/>
                </a:solidFill>
                <a:latin typeface="Arial Black"/>
                <a:cs typeface="Arial Black"/>
              </a:rPr>
              <a:t>central</a:t>
            </a:r>
            <a:r>
              <a:rPr dirty="0" sz="1200" spc="-12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424242"/>
                </a:solidFill>
                <a:latin typeface="Arial Black"/>
                <a:cs typeface="Arial Black"/>
              </a:rPr>
              <a:t>tendency-</a:t>
            </a:r>
            <a:r>
              <a:rPr dirty="0" sz="1200" spc="-4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dirty="0" sz="12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2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continuous</a:t>
            </a:r>
            <a:r>
              <a:rPr dirty="0" sz="12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variable</a:t>
            </a:r>
            <a:r>
              <a:rPr dirty="0" sz="12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dirty="0" sz="12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10">
                <a:solidFill>
                  <a:srgbClr val="424242"/>
                </a:solidFill>
                <a:latin typeface="Arial"/>
                <a:cs typeface="Arial"/>
              </a:rPr>
              <a:t>each</a:t>
            </a:r>
            <a:r>
              <a:rPr dirty="0" sz="12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-35">
                <a:solidFill>
                  <a:srgbClr val="424242"/>
                </a:solidFill>
                <a:latin typeface="Arial Black"/>
                <a:cs typeface="Arial Black"/>
              </a:rPr>
              <a:t>category</a:t>
            </a:r>
            <a:r>
              <a:rPr dirty="0" sz="1200" spc="-12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424242"/>
                </a:solidFill>
                <a:latin typeface="Arial Black"/>
                <a:cs typeface="Arial Black"/>
              </a:rPr>
              <a:t>(X-</a:t>
            </a:r>
            <a:r>
              <a:rPr dirty="0" sz="1200" spc="-10">
                <a:solidFill>
                  <a:srgbClr val="424242"/>
                </a:solidFill>
                <a:latin typeface="Arial Black"/>
                <a:cs typeface="Arial Black"/>
              </a:rPr>
              <a:t>axis)</a:t>
            </a:r>
            <a:r>
              <a:rPr dirty="0" sz="1200" spc="-1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24118" y="3158759"/>
            <a:ext cx="2800350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85" i="1">
                <a:solidFill>
                  <a:srgbClr val="565660"/>
                </a:solidFill>
                <a:latin typeface="Arial"/>
                <a:cs typeface="Arial"/>
              </a:rPr>
              <a:t>What</a:t>
            </a:r>
            <a:r>
              <a:rPr dirty="0" sz="1100" spc="3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565660"/>
                </a:solidFill>
                <a:latin typeface="Arial"/>
                <a:cs typeface="Arial"/>
              </a:rPr>
              <a:t>is</a:t>
            </a:r>
            <a:r>
              <a:rPr dirty="0" sz="1100" spc="3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85" i="1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dirty="0" sz="1100" spc="3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90" i="1">
                <a:solidFill>
                  <a:srgbClr val="565660"/>
                </a:solidFill>
                <a:latin typeface="Arial"/>
                <a:cs typeface="Arial"/>
              </a:rPr>
              <a:t>average</a:t>
            </a:r>
            <a:r>
              <a:rPr dirty="0" sz="1100" spc="4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80" i="1">
                <a:solidFill>
                  <a:srgbClr val="565660"/>
                </a:solidFill>
                <a:latin typeface="Arial"/>
                <a:cs typeface="Arial"/>
              </a:rPr>
              <a:t>loan</a:t>
            </a:r>
            <a:r>
              <a:rPr dirty="0" sz="1100" spc="3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105" i="1">
                <a:solidFill>
                  <a:srgbClr val="565660"/>
                </a:solidFill>
                <a:latin typeface="Arial"/>
                <a:cs typeface="Arial"/>
              </a:rPr>
              <a:t>amount</a:t>
            </a:r>
            <a:r>
              <a:rPr dirty="0" sz="1100" spc="10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80" i="1">
                <a:solidFill>
                  <a:srgbClr val="565660"/>
                </a:solidFill>
                <a:latin typeface="Arial"/>
                <a:cs typeface="Arial"/>
              </a:rPr>
              <a:t>requested</a:t>
            </a:r>
            <a:r>
              <a:rPr dirty="0" sz="1100" spc="3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95" i="1">
                <a:solidFill>
                  <a:srgbClr val="565660"/>
                </a:solidFill>
                <a:latin typeface="Arial"/>
                <a:cs typeface="Arial"/>
              </a:rPr>
              <a:t>by</a:t>
            </a:r>
            <a:r>
              <a:rPr dirty="0" sz="1100" spc="3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85" i="1">
                <a:solidFill>
                  <a:srgbClr val="565660"/>
                </a:solidFill>
                <a:latin typeface="Arial"/>
                <a:cs typeface="Arial"/>
              </a:rPr>
              <a:t>applicants</a:t>
            </a:r>
            <a:r>
              <a:rPr dirty="0" sz="1100" spc="3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95" i="1">
                <a:solidFill>
                  <a:srgbClr val="565660"/>
                </a:solidFill>
                <a:latin typeface="Arial"/>
                <a:cs typeface="Arial"/>
              </a:rPr>
              <a:t>based</a:t>
            </a:r>
            <a:r>
              <a:rPr dirty="0" sz="1100" spc="3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85" i="1">
                <a:solidFill>
                  <a:srgbClr val="565660"/>
                </a:solidFill>
                <a:latin typeface="Arial"/>
                <a:cs typeface="Arial"/>
              </a:rPr>
              <a:t>on</a:t>
            </a:r>
            <a:r>
              <a:rPr dirty="0" sz="1100" spc="3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50" i="1">
                <a:solidFill>
                  <a:srgbClr val="565660"/>
                </a:solidFill>
                <a:latin typeface="Arial"/>
                <a:cs typeface="Arial"/>
              </a:rPr>
              <a:t>their </a:t>
            </a:r>
            <a:r>
              <a:rPr dirty="0" sz="1100" spc="90" i="1">
                <a:solidFill>
                  <a:srgbClr val="565660"/>
                </a:solidFill>
                <a:latin typeface="Arial"/>
                <a:cs typeface="Arial"/>
              </a:rPr>
              <a:t>education</a:t>
            </a:r>
            <a:r>
              <a:rPr dirty="0" sz="1100" spc="2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-10" i="1">
                <a:solidFill>
                  <a:srgbClr val="565660"/>
                </a:solidFill>
                <a:latin typeface="Arial"/>
                <a:cs typeface="Arial"/>
              </a:rPr>
              <a:t>level?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0940" y="2482869"/>
            <a:ext cx="3172318" cy="236919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0"/>
              <a:t>Numerical</a:t>
            </a:r>
            <a:r>
              <a:rPr dirty="0" spc="-204"/>
              <a:t> </a:t>
            </a:r>
            <a:r>
              <a:rPr dirty="0" spc="-50"/>
              <a:t>Continuous</a:t>
            </a:r>
            <a:r>
              <a:rPr dirty="0" spc="-204"/>
              <a:t> </a:t>
            </a:r>
            <a:r>
              <a:rPr dirty="0" spc="-190"/>
              <a:t>VS</a:t>
            </a:r>
            <a:r>
              <a:rPr dirty="0" spc="-204"/>
              <a:t> </a:t>
            </a:r>
            <a:r>
              <a:rPr dirty="0" spc="-60"/>
              <a:t>Categorical</a:t>
            </a:r>
            <a:r>
              <a:rPr dirty="0" spc="-204"/>
              <a:t> </a:t>
            </a:r>
            <a:r>
              <a:rPr dirty="0" spc="-40"/>
              <a:t>Variables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Visualization</a:t>
            </a:r>
            <a:r>
              <a:rPr dirty="0" spc="-140"/>
              <a:t> </a:t>
            </a:r>
            <a:r>
              <a:rPr dirty="0" spc="370"/>
              <a:t>-</a:t>
            </a:r>
            <a:r>
              <a:rPr dirty="0" spc="-140"/>
              <a:t> </a:t>
            </a:r>
            <a:r>
              <a:rPr dirty="0" spc="-35"/>
              <a:t>Grouped</a:t>
            </a:r>
            <a:r>
              <a:rPr dirty="0" spc="-140"/>
              <a:t> </a:t>
            </a:r>
            <a:r>
              <a:rPr dirty="0" spc="-75"/>
              <a:t>Bar</a:t>
            </a:r>
            <a:r>
              <a:rPr dirty="0" spc="-135"/>
              <a:t> </a:t>
            </a:r>
            <a:r>
              <a:rPr dirty="0" spc="-10"/>
              <a:t>Charts</a:t>
            </a:r>
          </a:p>
          <a:p>
            <a:pPr marL="48895" marR="5080">
              <a:lnSpc>
                <a:spcPct val="100000"/>
              </a:lnSpc>
              <a:spcBef>
                <a:spcPts val="2039"/>
              </a:spcBef>
            </a:pPr>
            <a:r>
              <a:rPr dirty="0" sz="1200" spc="50">
                <a:solidFill>
                  <a:srgbClr val="424242"/>
                </a:solidFill>
                <a:latin typeface="Arial"/>
                <a:cs typeface="Arial"/>
              </a:rPr>
              <a:t>We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20">
                <a:solidFill>
                  <a:srgbClr val="424242"/>
                </a:solidFill>
                <a:latin typeface="Arial"/>
                <a:cs typeface="Arial"/>
              </a:rPr>
              <a:t>can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424242"/>
                </a:solidFill>
                <a:latin typeface="Arial"/>
                <a:cs typeface="Arial"/>
              </a:rPr>
              <a:t>use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05">
                <a:solidFill>
                  <a:srgbClr val="424242"/>
                </a:solidFill>
                <a:latin typeface="Arial"/>
                <a:cs typeface="Arial"/>
              </a:rPr>
              <a:t>grouped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14">
                <a:solidFill>
                  <a:srgbClr val="424242"/>
                </a:solidFill>
                <a:latin typeface="Arial"/>
                <a:cs typeface="Arial"/>
              </a:rPr>
              <a:t>bar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charts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0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424242"/>
                </a:solidFill>
                <a:latin typeface="Arial"/>
                <a:cs typeface="Arial"/>
              </a:rPr>
              <a:t>visualize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424242"/>
                </a:solidFill>
                <a:latin typeface="Arial"/>
                <a:cs typeface="Arial"/>
              </a:rPr>
              <a:t>relationship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424242"/>
                </a:solidFill>
                <a:latin typeface="Arial"/>
                <a:cs typeface="Arial"/>
              </a:rPr>
              <a:t>between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-40">
                <a:solidFill>
                  <a:srgbClr val="424242"/>
                </a:solidFill>
              </a:rPr>
              <a:t>categorical</a:t>
            </a:r>
            <a:r>
              <a:rPr dirty="0" sz="1200" spc="-135">
                <a:solidFill>
                  <a:srgbClr val="424242"/>
                </a:solidFill>
              </a:rPr>
              <a:t> </a:t>
            </a:r>
            <a:r>
              <a:rPr dirty="0" sz="1200">
                <a:solidFill>
                  <a:srgbClr val="424242"/>
                </a:solidFill>
              </a:rPr>
              <a:t>(X)</a:t>
            </a:r>
            <a:r>
              <a:rPr dirty="0" sz="1200" spc="-60">
                <a:solidFill>
                  <a:srgbClr val="424242"/>
                </a:solidFill>
              </a:rPr>
              <a:t> </a:t>
            </a:r>
            <a:r>
              <a:rPr dirty="0" sz="1200" spc="13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dirty="0" sz="1200" spc="-35">
                <a:solidFill>
                  <a:srgbClr val="424242"/>
                </a:solidFill>
              </a:rPr>
              <a:t>continuous</a:t>
            </a:r>
            <a:r>
              <a:rPr dirty="0" sz="1200" spc="-125">
                <a:solidFill>
                  <a:srgbClr val="424242"/>
                </a:solidFill>
              </a:rPr>
              <a:t> </a:t>
            </a:r>
            <a:r>
              <a:rPr dirty="0" sz="1200" spc="-25">
                <a:solidFill>
                  <a:srgbClr val="424242"/>
                </a:solidFill>
              </a:rPr>
              <a:t>variable</a:t>
            </a:r>
            <a:r>
              <a:rPr dirty="0" sz="1200" spc="-125">
                <a:solidFill>
                  <a:srgbClr val="424242"/>
                </a:solidFill>
              </a:rPr>
              <a:t> </a:t>
            </a:r>
            <a:r>
              <a:rPr dirty="0" sz="1200">
                <a:solidFill>
                  <a:srgbClr val="424242"/>
                </a:solidFill>
              </a:rPr>
              <a:t>(Y)</a:t>
            </a:r>
            <a:r>
              <a:rPr dirty="0" sz="1200" spc="-125">
                <a:solidFill>
                  <a:srgbClr val="424242"/>
                </a:solidFill>
              </a:rPr>
              <a:t> </a:t>
            </a:r>
            <a:r>
              <a:rPr dirty="0" sz="1200">
                <a:solidFill>
                  <a:srgbClr val="424242"/>
                </a:solidFill>
              </a:rPr>
              <a:t>–instead</a:t>
            </a:r>
            <a:r>
              <a:rPr dirty="0" sz="1200" spc="-125">
                <a:solidFill>
                  <a:srgbClr val="424242"/>
                </a:solidFill>
              </a:rPr>
              <a:t> </a:t>
            </a:r>
            <a:r>
              <a:rPr dirty="0" sz="1200" spc="-45">
                <a:solidFill>
                  <a:srgbClr val="424242"/>
                </a:solidFill>
              </a:rPr>
              <a:t>of</a:t>
            </a:r>
            <a:r>
              <a:rPr dirty="0" sz="1200" spc="-125">
                <a:solidFill>
                  <a:srgbClr val="424242"/>
                </a:solidFill>
              </a:rPr>
              <a:t> </a:t>
            </a:r>
            <a:r>
              <a:rPr dirty="0" sz="1200" spc="-35">
                <a:solidFill>
                  <a:srgbClr val="424242"/>
                </a:solidFill>
              </a:rPr>
              <a:t>count</a:t>
            </a:r>
            <a:r>
              <a:rPr dirty="0" sz="1200" spc="-125">
                <a:solidFill>
                  <a:srgbClr val="424242"/>
                </a:solidFill>
              </a:rPr>
              <a:t> </a:t>
            </a:r>
            <a:r>
              <a:rPr dirty="0" sz="1200" spc="-30">
                <a:solidFill>
                  <a:srgbClr val="424242"/>
                </a:solidFill>
              </a:rPr>
              <a:t>in</a:t>
            </a:r>
            <a:r>
              <a:rPr dirty="0" sz="1200" spc="-120">
                <a:solidFill>
                  <a:srgbClr val="424242"/>
                </a:solidFill>
              </a:rPr>
              <a:t> </a:t>
            </a:r>
            <a:r>
              <a:rPr dirty="0" sz="1200" spc="80">
                <a:solidFill>
                  <a:srgbClr val="424242"/>
                </a:solidFill>
              </a:rPr>
              <a:t>Y-</a:t>
            </a:r>
            <a:r>
              <a:rPr dirty="0" sz="1200" spc="-110">
                <a:solidFill>
                  <a:srgbClr val="424242"/>
                </a:solidFill>
                <a:latin typeface="Arial"/>
                <a:cs typeface="Arial"/>
              </a:rPr>
              <a:t>,</a:t>
            </a:r>
            <a:r>
              <a:rPr dirty="0" sz="12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differentiated</a:t>
            </a:r>
            <a:r>
              <a:rPr dirty="0" sz="12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05">
                <a:solidFill>
                  <a:srgbClr val="424242"/>
                </a:solidFill>
                <a:latin typeface="Arial"/>
                <a:cs typeface="Arial"/>
              </a:rPr>
              <a:t>by</a:t>
            </a:r>
            <a:r>
              <a:rPr dirty="0" sz="12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color</a:t>
            </a:r>
            <a:r>
              <a:rPr dirty="0" sz="12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05">
                <a:solidFill>
                  <a:srgbClr val="424242"/>
                </a:solidFill>
                <a:latin typeface="Arial"/>
                <a:cs typeface="Arial"/>
              </a:rPr>
              <a:t>by</a:t>
            </a:r>
            <a:r>
              <a:rPr dirty="0" sz="12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-30">
                <a:solidFill>
                  <a:srgbClr val="424242"/>
                </a:solidFill>
              </a:rPr>
              <a:t>another</a:t>
            </a:r>
            <a:r>
              <a:rPr dirty="0" sz="1200" spc="-125">
                <a:solidFill>
                  <a:srgbClr val="424242"/>
                </a:solidFill>
              </a:rPr>
              <a:t> </a:t>
            </a:r>
            <a:r>
              <a:rPr dirty="0" sz="1200" spc="-20">
                <a:solidFill>
                  <a:srgbClr val="424242"/>
                </a:solidFill>
              </a:rPr>
              <a:t>categorical </a:t>
            </a:r>
            <a:r>
              <a:rPr dirty="0" sz="1200" spc="55">
                <a:solidFill>
                  <a:srgbClr val="424242"/>
                </a:solidFill>
                <a:latin typeface="Arial"/>
                <a:cs typeface="Arial"/>
              </a:rPr>
              <a:t>variable.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18147" y="2974308"/>
            <a:ext cx="2505075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i="1">
                <a:solidFill>
                  <a:srgbClr val="565660"/>
                </a:solidFill>
                <a:latin typeface="Arial"/>
                <a:cs typeface="Arial"/>
              </a:rPr>
              <a:t>How</a:t>
            </a:r>
            <a:r>
              <a:rPr dirty="0" sz="1100" spc="5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75" i="1">
                <a:solidFill>
                  <a:srgbClr val="565660"/>
                </a:solidFill>
                <a:latin typeface="Arial"/>
                <a:cs typeface="Arial"/>
              </a:rPr>
              <a:t>does</a:t>
            </a:r>
            <a:r>
              <a:rPr dirty="0" sz="1100" spc="6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85" i="1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dirty="0" sz="1100" spc="6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90" i="1">
                <a:solidFill>
                  <a:srgbClr val="565660"/>
                </a:solidFill>
                <a:latin typeface="Arial"/>
                <a:cs typeface="Arial"/>
              </a:rPr>
              <a:t>average</a:t>
            </a:r>
            <a:r>
              <a:rPr dirty="0" sz="1100" spc="5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80" i="1">
                <a:solidFill>
                  <a:srgbClr val="565660"/>
                </a:solidFill>
                <a:latin typeface="Arial"/>
                <a:cs typeface="Arial"/>
              </a:rPr>
              <a:t>applicant</a:t>
            </a:r>
            <a:r>
              <a:rPr dirty="0" sz="1100" spc="8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100" i="1">
                <a:solidFill>
                  <a:srgbClr val="565660"/>
                </a:solidFill>
                <a:latin typeface="Arial"/>
                <a:cs typeface="Arial"/>
              </a:rPr>
              <a:t>income</a:t>
            </a:r>
            <a:r>
              <a:rPr dirty="0" sz="1100" spc="2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75" i="1">
                <a:solidFill>
                  <a:srgbClr val="565660"/>
                </a:solidFill>
                <a:latin typeface="Arial"/>
                <a:cs typeface="Arial"/>
              </a:rPr>
              <a:t>vary</a:t>
            </a:r>
            <a:r>
              <a:rPr dirty="0" sz="1100" spc="3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95" i="1">
                <a:solidFill>
                  <a:srgbClr val="565660"/>
                </a:solidFill>
                <a:latin typeface="Arial"/>
                <a:cs typeface="Arial"/>
              </a:rPr>
              <a:t>based</a:t>
            </a:r>
            <a:r>
              <a:rPr dirty="0" sz="1100" spc="3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85" i="1">
                <a:solidFill>
                  <a:srgbClr val="565660"/>
                </a:solidFill>
                <a:latin typeface="Arial"/>
                <a:cs typeface="Arial"/>
              </a:rPr>
              <a:t>on</a:t>
            </a:r>
            <a:r>
              <a:rPr dirty="0" sz="1100" spc="2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60" i="1">
                <a:solidFill>
                  <a:srgbClr val="565660"/>
                </a:solidFill>
                <a:latin typeface="Arial"/>
                <a:cs typeface="Arial"/>
              </a:rPr>
              <a:t>their</a:t>
            </a:r>
            <a:r>
              <a:rPr dirty="0" sz="1100" spc="3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80" i="1">
                <a:solidFill>
                  <a:srgbClr val="565660"/>
                </a:solidFill>
                <a:latin typeface="Arial"/>
                <a:cs typeface="Arial"/>
              </a:rPr>
              <a:t>marital </a:t>
            </a:r>
            <a:r>
              <a:rPr dirty="0" sz="1100" spc="55" i="1">
                <a:solidFill>
                  <a:srgbClr val="565660"/>
                </a:solidFill>
                <a:latin typeface="Arial"/>
                <a:cs typeface="Arial"/>
              </a:rPr>
              <a:t>status,</a:t>
            </a:r>
            <a:r>
              <a:rPr dirty="0" sz="1100" spc="3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75" i="1">
                <a:solidFill>
                  <a:srgbClr val="565660"/>
                </a:solidFill>
                <a:latin typeface="Arial"/>
                <a:cs typeface="Arial"/>
              </a:rPr>
              <a:t>differentiated</a:t>
            </a:r>
            <a:r>
              <a:rPr dirty="0" sz="1100" spc="3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95" i="1">
                <a:solidFill>
                  <a:srgbClr val="565660"/>
                </a:solidFill>
                <a:latin typeface="Arial"/>
                <a:cs typeface="Arial"/>
              </a:rPr>
              <a:t>by</a:t>
            </a:r>
            <a:r>
              <a:rPr dirty="0" sz="1100" spc="3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55" i="1">
                <a:solidFill>
                  <a:srgbClr val="565660"/>
                </a:solidFill>
                <a:latin typeface="Arial"/>
                <a:cs typeface="Arial"/>
              </a:rPr>
              <a:t>gender?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8892" y="2368845"/>
            <a:ext cx="4048091" cy="241372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0"/>
              <a:t>Numerical</a:t>
            </a:r>
            <a:r>
              <a:rPr dirty="0" spc="-204"/>
              <a:t> </a:t>
            </a:r>
            <a:r>
              <a:rPr dirty="0" spc="-50"/>
              <a:t>Continuous</a:t>
            </a:r>
            <a:r>
              <a:rPr dirty="0" spc="-204"/>
              <a:t> </a:t>
            </a:r>
            <a:r>
              <a:rPr dirty="0" spc="-190"/>
              <a:t>VS</a:t>
            </a:r>
            <a:r>
              <a:rPr dirty="0" spc="-204"/>
              <a:t> </a:t>
            </a:r>
            <a:r>
              <a:rPr dirty="0" spc="-60"/>
              <a:t>Categorical</a:t>
            </a:r>
            <a:r>
              <a:rPr dirty="0" spc="-204"/>
              <a:t> </a:t>
            </a:r>
            <a:r>
              <a:rPr dirty="0" spc="-40"/>
              <a:t>Variables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10751" y="1323473"/>
            <a:ext cx="6725284" cy="802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dirty="0" sz="1500" spc="-50">
                <a:solidFill>
                  <a:srgbClr val="04A8C4"/>
                </a:solidFill>
                <a:latin typeface="Arial Black"/>
                <a:cs typeface="Arial Black"/>
              </a:rPr>
              <a:t>Visualization</a:t>
            </a:r>
            <a:r>
              <a:rPr dirty="0" sz="1500" spc="-13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370">
                <a:solidFill>
                  <a:srgbClr val="04A8C4"/>
                </a:solidFill>
                <a:latin typeface="Arial Black"/>
                <a:cs typeface="Arial Black"/>
              </a:rPr>
              <a:t>-</a:t>
            </a:r>
            <a:r>
              <a:rPr dirty="0" sz="1500" spc="-13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75">
                <a:solidFill>
                  <a:srgbClr val="04A8C4"/>
                </a:solidFill>
                <a:latin typeface="Arial Black"/>
                <a:cs typeface="Arial Black"/>
              </a:rPr>
              <a:t>Scatter</a:t>
            </a:r>
            <a:r>
              <a:rPr dirty="0" sz="1500" spc="-13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10">
                <a:solidFill>
                  <a:srgbClr val="04A8C4"/>
                </a:solidFill>
                <a:latin typeface="Arial Black"/>
                <a:cs typeface="Arial Black"/>
              </a:rPr>
              <a:t>Plots</a:t>
            </a:r>
            <a:endParaRPr sz="15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dirty="0" sz="1100">
                <a:solidFill>
                  <a:srgbClr val="424242"/>
                </a:solidFill>
                <a:latin typeface="Arial"/>
                <a:cs typeface="Arial"/>
              </a:rPr>
              <a:t>We</a:t>
            </a:r>
            <a:r>
              <a:rPr dirty="0" sz="1100" spc="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110">
                <a:solidFill>
                  <a:srgbClr val="424242"/>
                </a:solidFill>
                <a:latin typeface="Arial"/>
                <a:cs typeface="Arial"/>
              </a:rPr>
              <a:t>can</a:t>
            </a:r>
            <a:r>
              <a:rPr dirty="0" sz="1100" spc="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55">
                <a:solidFill>
                  <a:srgbClr val="424242"/>
                </a:solidFill>
                <a:latin typeface="Arial"/>
                <a:cs typeface="Arial"/>
              </a:rPr>
              <a:t>use</a:t>
            </a:r>
            <a:r>
              <a:rPr dirty="0" sz="1100" spc="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24242"/>
                </a:solidFill>
                <a:latin typeface="Arial Black"/>
                <a:cs typeface="Arial Black"/>
              </a:rPr>
              <a:t>a</a:t>
            </a:r>
            <a:r>
              <a:rPr dirty="0" sz="1100" spc="-9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100" spc="-50">
                <a:solidFill>
                  <a:srgbClr val="424242"/>
                </a:solidFill>
                <a:latin typeface="Arial Black"/>
                <a:cs typeface="Arial Black"/>
              </a:rPr>
              <a:t>scatter</a:t>
            </a:r>
            <a:r>
              <a:rPr dirty="0" sz="1100" spc="-10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100" spc="-35">
                <a:solidFill>
                  <a:srgbClr val="424242"/>
                </a:solidFill>
                <a:latin typeface="Arial Black"/>
                <a:cs typeface="Arial Black"/>
              </a:rPr>
              <a:t>plot</a:t>
            </a:r>
            <a:r>
              <a:rPr dirty="0" sz="1100" spc="-10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100" spc="95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dirty="0" sz="1100" spc="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24242"/>
                </a:solidFill>
                <a:latin typeface="Arial"/>
                <a:cs typeface="Arial"/>
              </a:rPr>
              <a:t>visualize</a:t>
            </a:r>
            <a:r>
              <a:rPr dirty="0" sz="1100" spc="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100" spc="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424242"/>
                </a:solidFill>
                <a:latin typeface="Arial"/>
                <a:cs typeface="Arial"/>
              </a:rPr>
              <a:t>relation</a:t>
            </a:r>
            <a:r>
              <a:rPr dirty="0" sz="1100" spc="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424242"/>
                </a:solidFill>
                <a:latin typeface="Arial"/>
                <a:cs typeface="Arial"/>
              </a:rPr>
              <a:t>between</a:t>
            </a:r>
            <a:r>
              <a:rPr dirty="0" sz="1100" spc="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125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dirty="0" sz="1100" spc="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424242"/>
                </a:solidFill>
                <a:latin typeface="Arial"/>
                <a:cs typeface="Arial"/>
              </a:rPr>
              <a:t>continuous</a:t>
            </a:r>
            <a:r>
              <a:rPr dirty="0" sz="1100" spc="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424242"/>
                </a:solidFill>
                <a:latin typeface="Arial"/>
                <a:cs typeface="Arial"/>
              </a:rPr>
              <a:t>(X)</a:t>
            </a:r>
            <a:r>
              <a:rPr dirty="0" sz="1100" spc="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424242"/>
                </a:solidFill>
                <a:latin typeface="Arial"/>
                <a:cs typeface="Arial"/>
              </a:rPr>
              <a:t>with</a:t>
            </a:r>
            <a:r>
              <a:rPr dirty="0" sz="1100" spc="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125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dirty="0" sz="1100" spc="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424242"/>
                </a:solidFill>
                <a:latin typeface="Arial"/>
                <a:cs typeface="Arial"/>
              </a:rPr>
              <a:t>continuous</a:t>
            </a:r>
            <a:r>
              <a:rPr dirty="0" sz="1100" spc="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-25">
                <a:solidFill>
                  <a:srgbClr val="424242"/>
                </a:solidFill>
                <a:latin typeface="Arial"/>
                <a:cs typeface="Arial"/>
              </a:rPr>
              <a:t>Y,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35">
                <a:solidFill>
                  <a:srgbClr val="424242"/>
                </a:solidFill>
                <a:latin typeface="Arial Black"/>
                <a:cs typeface="Arial Black"/>
              </a:rPr>
              <a:t>differentiated</a:t>
            </a:r>
            <a:r>
              <a:rPr dirty="0" sz="1100" spc="-9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100">
                <a:solidFill>
                  <a:srgbClr val="424242"/>
                </a:solidFill>
                <a:latin typeface="Arial Black"/>
                <a:cs typeface="Arial Black"/>
              </a:rPr>
              <a:t>by</a:t>
            </a:r>
            <a:r>
              <a:rPr dirty="0" sz="1100" spc="-9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100" spc="-50">
                <a:solidFill>
                  <a:srgbClr val="424242"/>
                </a:solidFill>
                <a:latin typeface="Arial Black"/>
                <a:cs typeface="Arial Black"/>
              </a:rPr>
              <a:t>color</a:t>
            </a:r>
            <a:r>
              <a:rPr dirty="0" sz="1100" spc="-9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100">
                <a:solidFill>
                  <a:srgbClr val="424242"/>
                </a:solidFill>
                <a:latin typeface="Arial Black"/>
                <a:cs typeface="Arial Black"/>
              </a:rPr>
              <a:t>by</a:t>
            </a:r>
            <a:r>
              <a:rPr dirty="0" sz="1100" spc="-9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100">
                <a:solidFill>
                  <a:srgbClr val="424242"/>
                </a:solidFill>
                <a:latin typeface="Arial Black"/>
                <a:cs typeface="Arial Black"/>
              </a:rPr>
              <a:t>a</a:t>
            </a:r>
            <a:r>
              <a:rPr dirty="0" sz="1100" spc="-9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100" spc="-45">
                <a:solidFill>
                  <a:srgbClr val="424242"/>
                </a:solidFill>
                <a:latin typeface="Arial Black"/>
                <a:cs typeface="Arial Black"/>
              </a:rPr>
              <a:t>categorical</a:t>
            </a:r>
            <a:r>
              <a:rPr dirty="0" sz="1100" spc="-9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424242"/>
                </a:solidFill>
                <a:latin typeface="Arial Black"/>
                <a:cs typeface="Arial Black"/>
              </a:rPr>
              <a:t>variable.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52248" y="2874353"/>
            <a:ext cx="2756535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i="1">
                <a:solidFill>
                  <a:srgbClr val="565660"/>
                </a:solidFill>
                <a:latin typeface="Arial"/>
                <a:cs typeface="Arial"/>
              </a:rPr>
              <a:t>How</a:t>
            </a:r>
            <a:r>
              <a:rPr dirty="0" sz="1100" spc="5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75" i="1">
                <a:solidFill>
                  <a:srgbClr val="565660"/>
                </a:solidFill>
                <a:latin typeface="Arial"/>
                <a:cs typeface="Arial"/>
              </a:rPr>
              <a:t>does</a:t>
            </a:r>
            <a:r>
              <a:rPr dirty="0" sz="1100" spc="5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85" i="1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dirty="0" sz="1100" spc="5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90" i="1">
                <a:solidFill>
                  <a:srgbClr val="565660"/>
                </a:solidFill>
                <a:latin typeface="Arial"/>
                <a:cs typeface="Arial"/>
              </a:rPr>
              <a:t>applicant</a:t>
            </a:r>
            <a:r>
              <a:rPr dirty="0" sz="1100" spc="5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100" i="1">
                <a:solidFill>
                  <a:srgbClr val="565660"/>
                </a:solidFill>
                <a:latin typeface="Arial"/>
                <a:cs typeface="Arial"/>
              </a:rPr>
              <a:t>income</a:t>
            </a:r>
            <a:r>
              <a:rPr dirty="0" sz="1100" spc="55" i="1">
                <a:solidFill>
                  <a:srgbClr val="565660"/>
                </a:solidFill>
                <a:latin typeface="Arial"/>
                <a:cs typeface="Arial"/>
              </a:rPr>
              <a:t> relate</a:t>
            </a:r>
            <a:r>
              <a:rPr dirty="0" sz="1100" spc="5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95" i="1">
                <a:solidFill>
                  <a:srgbClr val="565660"/>
                </a:solidFill>
                <a:latin typeface="Arial"/>
                <a:cs typeface="Arial"/>
              </a:rPr>
              <a:t>to</a:t>
            </a:r>
            <a:r>
              <a:rPr dirty="0" sz="1100" spc="2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85" i="1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dirty="0" sz="1100" spc="2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80" i="1">
                <a:solidFill>
                  <a:srgbClr val="565660"/>
                </a:solidFill>
                <a:latin typeface="Arial"/>
                <a:cs typeface="Arial"/>
              </a:rPr>
              <a:t>loan</a:t>
            </a:r>
            <a:r>
              <a:rPr dirty="0" sz="1100" spc="2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114" i="1">
                <a:solidFill>
                  <a:srgbClr val="565660"/>
                </a:solidFill>
                <a:latin typeface="Arial"/>
                <a:cs typeface="Arial"/>
              </a:rPr>
              <a:t>amount</a:t>
            </a:r>
            <a:r>
              <a:rPr dirty="0" sz="1100" spc="3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50" i="1">
                <a:solidFill>
                  <a:srgbClr val="565660"/>
                </a:solidFill>
                <a:latin typeface="Arial"/>
                <a:cs typeface="Arial"/>
              </a:rPr>
              <a:t>requested, </a:t>
            </a:r>
            <a:r>
              <a:rPr dirty="0" sz="1100" spc="75" i="1">
                <a:solidFill>
                  <a:srgbClr val="565660"/>
                </a:solidFill>
                <a:latin typeface="Arial"/>
                <a:cs typeface="Arial"/>
              </a:rPr>
              <a:t>differentiated</a:t>
            </a:r>
            <a:r>
              <a:rPr dirty="0" sz="1100" spc="4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95" i="1">
                <a:solidFill>
                  <a:srgbClr val="565660"/>
                </a:solidFill>
                <a:latin typeface="Arial"/>
                <a:cs typeface="Arial"/>
              </a:rPr>
              <a:t>by</a:t>
            </a:r>
            <a:r>
              <a:rPr dirty="0" sz="1100" spc="4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80" i="1">
                <a:solidFill>
                  <a:srgbClr val="565660"/>
                </a:solidFill>
                <a:latin typeface="Arial"/>
                <a:cs typeface="Arial"/>
              </a:rPr>
              <a:t>loan</a:t>
            </a:r>
            <a:r>
              <a:rPr dirty="0" sz="1100" spc="4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85" i="1">
                <a:solidFill>
                  <a:srgbClr val="565660"/>
                </a:solidFill>
                <a:latin typeface="Arial"/>
                <a:cs typeface="Arial"/>
              </a:rPr>
              <a:t>approval</a:t>
            </a:r>
            <a:r>
              <a:rPr dirty="0" sz="1100" spc="4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50" i="1">
                <a:solidFill>
                  <a:srgbClr val="565660"/>
                </a:solidFill>
                <a:latin typeface="Arial"/>
                <a:cs typeface="Arial"/>
              </a:rPr>
              <a:t>status?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3665104" y="2152745"/>
            <a:ext cx="4581525" cy="2738755"/>
            <a:chOff x="3665104" y="2152745"/>
            <a:chExt cx="4581525" cy="273875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4642" y="2162270"/>
              <a:ext cx="4562115" cy="2719144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3669867" y="2157508"/>
              <a:ext cx="4572000" cy="2729230"/>
            </a:xfrm>
            <a:custGeom>
              <a:avLst/>
              <a:gdLst/>
              <a:ahLst/>
              <a:cxnLst/>
              <a:rect l="l" t="t" r="r" b="b"/>
              <a:pathLst>
                <a:path w="4572000" h="2729229">
                  <a:moveTo>
                    <a:pt x="0" y="0"/>
                  </a:moveTo>
                  <a:lnTo>
                    <a:pt x="4571640" y="0"/>
                  </a:lnTo>
                  <a:lnTo>
                    <a:pt x="4571640" y="2728682"/>
                  </a:lnTo>
                  <a:lnTo>
                    <a:pt x="0" y="272868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8D8E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0"/>
              <a:t>Numerical</a:t>
            </a:r>
            <a:r>
              <a:rPr dirty="0" spc="-204"/>
              <a:t> </a:t>
            </a:r>
            <a:r>
              <a:rPr dirty="0" spc="-50"/>
              <a:t>Continuous</a:t>
            </a:r>
            <a:r>
              <a:rPr dirty="0" spc="-204"/>
              <a:t> </a:t>
            </a:r>
            <a:r>
              <a:rPr dirty="0" spc="-190"/>
              <a:t>VS</a:t>
            </a:r>
            <a:r>
              <a:rPr dirty="0" spc="-204"/>
              <a:t> </a:t>
            </a:r>
            <a:r>
              <a:rPr dirty="0" spc="-60"/>
              <a:t>Categorical</a:t>
            </a:r>
            <a:r>
              <a:rPr dirty="0" spc="-204"/>
              <a:t> </a:t>
            </a:r>
            <a:r>
              <a:rPr dirty="0" spc="-40"/>
              <a:t>Variables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9098" y="1323473"/>
            <a:ext cx="6738620" cy="795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>
                <a:solidFill>
                  <a:srgbClr val="04A8C4"/>
                </a:solidFill>
                <a:latin typeface="Arial Black"/>
                <a:cs typeface="Arial Black"/>
              </a:rPr>
              <a:t>Visualization</a:t>
            </a:r>
            <a:r>
              <a:rPr dirty="0" sz="1500" spc="-13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370">
                <a:solidFill>
                  <a:srgbClr val="04A8C4"/>
                </a:solidFill>
                <a:latin typeface="Arial Black"/>
                <a:cs typeface="Arial Black"/>
              </a:rPr>
              <a:t>-</a:t>
            </a:r>
            <a:r>
              <a:rPr dirty="0" sz="1500" spc="-13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35">
                <a:solidFill>
                  <a:srgbClr val="04A8C4"/>
                </a:solidFill>
                <a:latin typeface="Arial Black"/>
                <a:cs typeface="Arial Black"/>
              </a:rPr>
              <a:t>Grouped</a:t>
            </a:r>
            <a:r>
              <a:rPr dirty="0" sz="1500" spc="-13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10">
                <a:solidFill>
                  <a:srgbClr val="04A8C4"/>
                </a:solidFill>
                <a:latin typeface="Arial Black"/>
                <a:cs typeface="Arial Black"/>
              </a:rPr>
              <a:t>Histogram</a:t>
            </a:r>
            <a:endParaRPr sz="1500">
              <a:latin typeface="Arial Black"/>
              <a:cs typeface="Arial Black"/>
            </a:endParaRPr>
          </a:p>
          <a:p>
            <a:pPr marL="55880">
              <a:lnSpc>
                <a:spcPct val="100000"/>
              </a:lnSpc>
              <a:spcBef>
                <a:spcPts val="1620"/>
              </a:spcBef>
            </a:pP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We</a:t>
            </a:r>
            <a:r>
              <a:rPr dirty="0" sz="1100" spc="4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10">
                <a:solidFill>
                  <a:srgbClr val="3F3F3F"/>
                </a:solidFill>
                <a:latin typeface="Arial"/>
                <a:cs typeface="Arial"/>
              </a:rPr>
              <a:t>can</a:t>
            </a:r>
            <a:r>
              <a:rPr dirty="0" sz="1100" spc="4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55">
                <a:solidFill>
                  <a:srgbClr val="3F3F3F"/>
                </a:solidFill>
                <a:latin typeface="Arial"/>
                <a:cs typeface="Arial"/>
              </a:rPr>
              <a:t>use</a:t>
            </a:r>
            <a:r>
              <a:rPr dirty="0" sz="1100" spc="3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20">
                <a:solidFill>
                  <a:srgbClr val="3F3F3F"/>
                </a:solidFill>
                <a:latin typeface="Arial Black"/>
                <a:cs typeface="Arial Black"/>
              </a:rPr>
              <a:t>grouped</a:t>
            </a:r>
            <a:r>
              <a:rPr dirty="0" sz="1100" spc="-9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20">
                <a:solidFill>
                  <a:srgbClr val="3F3F3F"/>
                </a:solidFill>
                <a:latin typeface="Arial Black"/>
                <a:cs typeface="Arial Black"/>
              </a:rPr>
              <a:t>histogram</a:t>
            </a:r>
            <a:r>
              <a:rPr dirty="0" sz="1100" spc="-10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dirty="0" sz="1100" spc="4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visualize</a:t>
            </a:r>
            <a:r>
              <a:rPr dirty="0" sz="1100" spc="4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dirty="0" sz="1100" spc="4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relation</a:t>
            </a:r>
            <a:r>
              <a:rPr dirty="0" sz="1100" spc="4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between</a:t>
            </a:r>
            <a:r>
              <a:rPr dirty="0" sz="1100" spc="4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25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dirty="0" sz="1100" spc="4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continuous</a:t>
            </a:r>
            <a:r>
              <a:rPr dirty="0" sz="1100" spc="4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(X)</a:t>
            </a:r>
            <a:r>
              <a:rPr dirty="0" sz="1100" spc="4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its</a:t>
            </a:r>
            <a:r>
              <a:rPr dirty="0" sz="1100" spc="4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count</a:t>
            </a:r>
            <a:r>
              <a:rPr dirty="0" sz="1100" spc="4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F3F3F"/>
                </a:solidFill>
                <a:latin typeface="Arial"/>
                <a:cs typeface="Arial"/>
              </a:rPr>
              <a:t>in</a:t>
            </a:r>
            <a:r>
              <a:rPr dirty="0" sz="1100" spc="4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25">
                <a:solidFill>
                  <a:srgbClr val="3F3F3F"/>
                </a:solidFill>
                <a:latin typeface="Arial"/>
                <a:cs typeface="Arial"/>
              </a:rPr>
              <a:t>Y,</a:t>
            </a:r>
            <a:endParaRPr sz="1100">
              <a:latin typeface="Arial"/>
              <a:cs typeface="Arial"/>
            </a:endParaRPr>
          </a:p>
          <a:p>
            <a:pPr marL="55880">
              <a:lnSpc>
                <a:spcPct val="100000"/>
              </a:lnSpc>
            </a:pPr>
            <a:r>
              <a:rPr dirty="0" sz="1100" spc="-35">
                <a:solidFill>
                  <a:srgbClr val="3F3F3F"/>
                </a:solidFill>
                <a:latin typeface="Arial Black"/>
                <a:cs typeface="Arial Black"/>
              </a:rPr>
              <a:t>differentiated</a:t>
            </a:r>
            <a:r>
              <a:rPr dirty="0" sz="1100" spc="-95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>
                <a:solidFill>
                  <a:srgbClr val="3F3F3F"/>
                </a:solidFill>
                <a:latin typeface="Arial Black"/>
                <a:cs typeface="Arial Black"/>
              </a:rPr>
              <a:t>by</a:t>
            </a:r>
            <a:r>
              <a:rPr dirty="0" sz="1100" spc="-9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Arial Black"/>
                <a:cs typeface="Arial Black"/>
              </a:rPr>
              <a:t>color</a:t>
            </a:r>
            <a:r>
              <a:rPr dirty="0" sz="1100" spc="-9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>
                <a:solidFill>
                  <a:srgbClr val="3F3F3F"/>
                </a:solidFill>
                <a:latin typeface="Arial Black"/>
                <a:cs typeface="Arial Black"/>
              </a:rPr>
              <a:t>by</a:t>
            </a:r>
            <a:r>
              <a:rPr dirty="0" sz="1100" spc="-9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>
                <a:solidFill>
                  <a:srgbClr val="3F3F3F"/>
                </a:solidFill>
                <a:latin typeface="Arial Black"/>
                <a:cs typeface="Arial Black"/>
              </a:rPr>
              <a:t>a</a:t>
            </a:r>
            <a:r>
              <a:rPr dirty="0" sz="1100" spc="-95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Arial Black"/>
                <a:cs typeface="Arial Black"/>
              </a:rPr>
              <a:t>categorical</a:t>
            </a:r>
            <a:r>
              <a:rPr dirty="0" sz="1100" spc="-9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Arial Black"/>
                <a:cs typeface="Arial Black"/>
              </a:rPr>
              <a:t>variable.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5748" y="2830328"/>
            <a:ext cx="2770505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i="1">
                <a:solidFill>
                  <a:srgbClr val="565660"/>
                </a:solidFill>
                <a:latin typeface="Arial"/>
                <a:cs typeface="Arial"/>
              </a:rPr>
              <a:t>How</a:t>
            </a:r>
            <a:r>
              <a:rPr dirty="0" sz="1100" spc="5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565660"/>
                </a:solidFill>
                <a:latin typeface="Arial"/>
                <a:cs typeface="Arial"/>
              </a:rPr>
              <a:t>is</a:t>
            </a:r>
            <a:r>
              <a:rPr dirty="0" sz="1100" spc="5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85" i="1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dirty="0" sz="1100" spc="5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70" i="1">
                <a:solidFill>
                  <a:srgbClr val="565660"/>
                </a:solidFill>
                <a:latin typeface="Arial"/>
                <a:cs typeface="Arial"/>
              </a:rPr>
              <a:t>distribution</a:t>
            </a:r>
            <a:r>
              <a:rPr dirty="0" sz="1100" spc="5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70" i="1">
                <a:solidFill>
                  <a:srgbClr val="565660"/>
                </a:solidFill>
                <a:latin typeface="Arial"/>
                <a:cs typeface="Arial"/>
              </a:rPr>
              <a:t>of</a:t>
            </a:r>
            <a:r>
              <a:rPr dirty="0" sz="1100" spc="5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80" i="1">
                <a:solidFill>
                  <a:srgbClr val="565660"/>
                </a:solidFill>
                <a:latin typeface="Arial"/>
                <a:cs typeface="Arial"/>
              </a:rPr>
              <a:t>loan</a:t>
            </a:r>
            <a:r>
              <a:rPr dirty="0" sz="1100" spc="5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90" i="1">
                <a:solidFill>
                  <a:srgbClr val="565660"/>
                </a:solidFill>
                <a:latin typeface="Arial"/>
                <a:cs typeface="Arial"/>
              </a:rPr>
              <a:t>amounts</a:t>
            </a:r>
            <a:r>
              <a:rPr dirty="0" sz="1100" spc="9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80" i="1">
                <a:solidFill>
                  <a:srgbClr val="565660"/>
                </a:solidFill>
                <a:latin typeface="Arial"/>
                <a:cs typeface="Arial"/>
              </a:rPr>
              <a:t>requested</a:t>
            </a:r>
            <a:r>
              <a:rPr dirty="0" sz="1100" spc="3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95" i="1">
                <a:solidFill>
                  <a:srgbClr val="565660"/>
                </a:solidFill>
                <a:latin typeface="Arial"/>
                <a:cs typeface="Arial"/>
              </a:rPr>
              <a:t>by</a:t>
            </a:r>
            <a:r>
              <a:rPr dirty="0" sz="1100" spc="3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70" i="1">
                <a:solidFill>
                  <a:srgbClr val="565660"/>
                </a:solidFill>
                <a:latin typeface="Arial"/>
                <a:cs typeface="Arial"/>
              </a:rPr>
              <a:t>applicants,</a:t>
            </a:r>
            <a:r>
              <a:rPr dirty="0" sz="1100" spc="35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65" i="1">
                <a:solidFill>
                  <a:srgbClr val="565660"/>
                </a:solidFill>
                <a:latin typeface="Arial"/>
                <a:cs typeface="Arial"/>
              </a:rPr>
              <a:t>differentiated </a:t>
            </a:r>
            <a:r>
              <a:rPr dirty="0" sz="1100" spc="95" i="1">
                <a:solidFill>
                  <a:srgbClr val="565660"/>
                </a:solidFill>
                <a:latin typeface="Arial"/>
                <a:cs typeface="Arial"/>
              </a:rPr>
              <a:t>by</a:t>
            </a:r>
            <a:r>
              <a:rPr dirty="0" sz="1100" spc="4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60" i="1">
                <a:solidFill>
                  <a:srgbClr val="565660"/>
                </a:solidFill>
                <a:latin typeface="Arial"/>
                <a:cs typeface="Arial"/>
              </a:rPr>
              <a:t>their</a:t>
            </a:r>
            <a:r>
              <a:rPr dirty="0" sz="1100" spc="4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80" i="1">
                <a:solidFill>
                  <a:srgbClr val="565660"/>
                </a:solidFill>
                <a:latin typeface="Arial"/>
                <a:cs typeface="Arial"/>
              </a:rPr>
              <a:t>loan</a:t>
            </a:r>
            <a:r>
              <a:rPr dirty="0" sz="1100" spc="4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85" i="1">
                <a:solidFill>
                  <a:srgbClr val="565660"/>
                </a:solidFill>
                <a:latin typeface="Arial"/>
                <a:cs typeface="Arial"/>
              </a:rPr>
              <a:t>approval</a:t>
            </a:r>
            <a:r>
              <a:rPr dirty="0" sz="1100" spc="40" i="1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100" spc="50" i="1">
                <a:solidFill>
                  <a:srgbClr val="565660"/>
                </a:solidFill>
                <a:latin typeface="Arial"/>
                <a:cs typeface="Arial"/>
              </a:rPr>
              <a:t>status?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4367" y="2324720"/>
            <a:ext cx="4174916" cy="248934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633" y="2214078"/>
            <a:ext cx="18808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25">
                <a:solidFill>
                  <a:srgbClr val="FFFFFF"/>
                </a:solidFill>
              </a:rPr>
              <a:t>Outliers</a:t>
            </a:r>
            <a:endParaRPr sz="3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1159510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5"/>
              <a:t>Outliers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9098" y="1323473"/>
            <a:ext cx="7661909" cy="3072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04A8C4"/>
                </a:solidFill>
                <a:latin typeface="Arial Black"/>
                <a:cs typeface="Arial Black"/>
              </a:rPr>
              <a:t>What</a:t>
            </a:r>
            <a:r>
              <a:rPr dirty="0" sz="1500" spc="-16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80">
                <a:solidFill>
                  <a:srgbClr val="04A8C4"/>
                </a:solidFill>
                <a:latin typeface="Arial Black"/>
                <a:cs typeface="Arial Black"/>
              </a:rPr>
              <a:t>is</a:t>
            </a:r>
            <a:r>
              <a:rPr dirty="0" sz="1500" spc="-16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>
                <a:solidFill>
                  <a:srgbClr val="04A8C4"/>
                </a:solidFill>
                <a:latin typeface="Arial Black"/>
                <a:cs typeface="Arial Black"/>
              </a:rPr>
              <a:t>an</a:t>
            </a:r>
            <a:r>
              <a:rPr dirty="0" sz="1500" spc="-15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10">
                <a:solidFill>
                  <a:srgbClr val="04A8C4"/>
                </a:solidFill>
                <a:latin typeface="Arial Black"/>
                <a:cs typeface="Arial Black"/>
              </a:rPr>
              <a:t>Outlier?</a:t>
            </a:r>
            <a:endParaRPr sz="1500">
              <a:latin typeface="Arial Black"/>
              <a:cs typeface="Arial Black"/>
            </a:endParaRPr>
          </a:p>
          <a:p>
            <a:pPr marL="55880" marR="5080">
              <a:lnSpc>
                <a:spcPct val="114999"/>
              </a:lnSpc>
              <a:spcBef>
                <a:spcPts val="1420"/>
              </a:spcBef>
            </a:pP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An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outlier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is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10">
                <a:solidFill>
                  <a:srgbClr val="3F3F3F"/>
                </a:solidFill>
                <a:latin typeface="Arial"/>
                <a:cs typeface="Arial"/>
              </a:rPr>
              <a:t>an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observation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0">
                <a:solidFill>
                  <a:srgbClr val="3F3F3F"/>
                </a:solidFill>
                <a:latin typeface="Arial"/>
                <a:cs typeface="Arial"/>
              </a:rPr>
              <a:t>that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0">
                <a:solidFill>
                  <a:srgbClr val="3F3F3F"/>
                </a:solidFill>
                <a:latin typeface="Arial"/>
                <a:cs typeface="Arial"/>
              </a:rPr>
              <a:t>appears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Arial Black"/>
                <a:cs typeface="Arial Black"/>
              </a:rPr>
              <a:t>deviate</a:t>
            </a:r>
            <a:r>
              <a:rPr dirty="0" sz="1100" spc="-11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20">
                <a:solidFill>
                  <a:srgbClr val="3F3F3F"/>
                </a:solidFill>
                <a:latin typeface="Arial Black"/>
                <a:cs typeface="Arial Black"/>
              </a:rPr>
              <a:t>markedly</a:t>
            </a:r>
            <a:r>
              <a:rPr dirty="0" sz="1100" spc="-11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Arial Black"/>
                <a:cs typeface="Arial Black"/>
              </a:rPr>
              <a:t>from</a:t>
            </a:r>
            <a:r>
              <a:rPr dirty="0" sz="1100" spc="-11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Arial Black"/>
                <a:cs typeface="Arial Black"/>
              </a:rPr>
              <a:t>other</a:t>
            </a:r>
            <a:r>
              <a:rPr dirty="0" sz="1100" spc="-11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25">
                <a:solidFill>
                  <a:srgbClr val="3F3F3F"/>
                </a:solidFill>
                <a:latin typeface="Arial Black"/>
                <a:cs typeface="Arial Black"/>
              </a:rPr>
              <a:t>members</a:t>
            </a:r>
            <a:r>
              <a:rPr dirty="0" sz="1100" spc="-11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Arial Black"/>
                <a:cs typeface="Arial Black"/>
              </a:rPr>
              <a:t>of</a:t>
            </a:r>
            <a:r>
              <a:rPr dirty="0" sz="1100" spc="-114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Arial Black"/>
                <a:cs typeface="Arial Black"/>
              </a:rPr>
              <a:t>the</a:t>
            </a:r>
            <a:r>
              <a:rPr dirty="0" sz="1100" spc="-11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20">
                <a:solidFill>
                  <a:srgbClr val="3F3F3F"/>
                </a:solidFill>
                <a:latin typeface="Arial Black"/>
                <a:cs typeface="Arial Black"/>
              </a:rPr>
              <a:t>sample</a:t>
            </a:r>
            <a:r>
              <a:rPr dirty="0" sz="1100" spc="-65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50">
                <a:solidFill>
                  <a:srgbClr val="3F3F3F"/>
                </a:solidFill>
                <a:latin typeface="Arial"/>
                <a:cs typeface="Arial"/>
              </a:rPr>
              <a:t>in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which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35">
                <a:solidFill>
                  <a:srgbClr val="3F3F3F"/>
                </a:solidFill>
                <a:latin typeface="Arial"/>
                <a:cs typeface="Arial"/>
              </a:rPr>
              <a:t>it </a:t>
            </a:r>
            <a:r>
              <a:rPr dirty="0" sz="1100" spc="55">
                <a:solidFill>
                  <a:srgbClr val="3F3F3F"/>
                </a:solidFill>
                <a:latin typeface="Arial"/>
                <a:cs typeface="Arial"/>
              </a:rPr>
              <a:t>occurs.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In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simpler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terms,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it's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25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value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0">
                <a:solidFill>
                  <a:srgbClr val="3F3F3F"/>
                </a:solidFill>
                <a:latin typeface="Arial"/>
                <a:cs typeface="Arial"/>
              </a:rPr>
              <a:t>that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is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considerably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different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0">
                <a:solidFill>
                  <a:srgbClr val="3F3F3F"/>
                </a:solidFill>
                <a:latin typeface="Arial"/>
                <a:cs typeface="Arial"/>
              </a:rPr>
              <a:t>from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5">
                <a:solidFill>
                  <a:srgbClr val="3F3F3F"/>
                </a:solidFill>
                <a:latin typeface="Arial"/>
                <a:cs typeface="Arial"/>
              </a:rPr>
              <a:t>most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of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other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values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F3F3F"/>
                </a:solidFill>
                <a:latin typeface="Arial"/>
                <a:cs typeface="Arial"/>
              </a:rPr>
              <a:t>in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F3F3F"/>
                </a:solidFill>
                <a:latin typeface="Arial"/>
                <a:cs typeface="Arial"/>
              </a:rPr>
              <a:t>your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dataset.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90"/>
              </a:spcBef>
            </a:pPr>
            <a:endParaRPr sz="110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</a:pPr>
            <a:r>
              <a:rPr dirty="0" sz="1500" spc="-45">
                <a:solidFill>
                  <a:srgbClr val="04A8C4"/>
                </a:solidFill>
                <a:latin typeface="Arial Black"/>
                <a:cs typeface="Arial Black"/>
              </a:rPr>
              <a:t>Causes</a:t>
            </a:r>
            <a:r>
              <a:rPr dirty="0" sz="1500" spc="-16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55">
                <a:solidFill>
                  <a:srgbClr val="04A8C4"/>
                </a:solidFill>
                <a:latin typeface="Arial Black"/>
                <a:cs typeface="Arial Black"/>
              </a:rPr>
              <a:t>of</a:t>
            </a:r>
            <a:r>
              <a:rPr dirty="0" sz="1500" spc="-16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10">
                <a:solidFill>
                  <a:srgbClr val="04A8C4"/>
                </a:solidFill>
                <a:latin typeface="Arial Black"/>
                <a:cs typeface="Arial Black"/>
              </a:rPr>
              <a:t>Outliers</a:t>
            </a:r>
            <a:endParaRPr sz="1500">
              <a:latin typeface="Arial Black"/>
              <a:cs typeface="Arial Black"/>
            </a:endParaRPr>
          </a:p>
          <a:p>
            <a:pPr marL="513080" indent="-313055">
              <a:lnSpc>
                <a:spcPct val="100000"/>
              </a:lnSpc>
              <a:spcBef>
                <a:spcPts val="1240"/>
              </a:spcBef>
              <a:buFont typeface="Arial"/>
              <a:buChar char="●"/>
              <a:tabLst>
                <a:tab pos="513080" algn="l"/>
              </a:tabLst>
            </a:pPr>
            <a:r>
              <a:rPr dirty="0" sz="1100" spc="-30">
                <a:solidFill>
                  <a:srgbClr val="3F3F3F"/>
                </a:solidFill>
                <a:latin typeface="Arial Black"/>
                <a:cs typeface="Arial Black"/>
              </a:rPr>
              <a:t>Measurement</a:t>
            </a:r>
            <a:r>
              <a:rPr dirty="0" sz="1100" spc="-9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Arial Black"/>
                <a:cs typeface="Arial Black"/>
              </a:rPr>
              <a:t>or</a:t>
            </a:r>
            <a:r>
              <a:rPr dirty="0" sz="1100" spc="-9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25">
                <a:solidFill>
                  <a:srgbClr val="3F3F3F"/>
                </a:solidFill>
                <a:latin typeface="Arial Black"/>
                <a:cs typeface="Arial Black"/>
              </a:rPr>
              <a:t>Input</a:t>
            </a:r>
            <a:r>
              <a:rPr dirty="0" sz="1100" spc="-9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70">
                <a:solidFill>
                  <a:srgbClr val="3F3F3F"/>
                </a:solidFill>
                <a:latin typeface="Arial Black"/>
                <a:cs typeface="Arial Black"/>
              </a:rPr>
              <a:t>Error</a:t>
            </a:r>
            <a:r>
              <a:rPr dirty="0" sz="1100" spc="-70">
                <a:solidFill>
                  <a:srgbClr val="3F3F3F"/>
                </a:solidFill>
                <a:latin typeface="Arial"/>
                <a:cs typeface="Arial"/>
              </a:rPr>
              <a:t>:</a:t>
            </a:r>
            <a:r>
              <a:rPr dirty="0" sz="1100" spc="4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Mistakes</a:t>
            </a:r>
            <a:r>
              <a:rPr dirty="0" sz="1100" spc="4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10">
                <a:solidFill>
                  <a:srgbClr val="3F3F3F"/>
                </a:solidFill>
                <a:latin typeface="Arial"/>
                <a:cs typeface="Arial"/>
              </a:rPr>
              <a:t>can</a:t>
            </a:r>
            <a:r>
              <a:rPr dirty="0" sz="1100" spc="4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0">
                <a:solidFill>
                  <a:srgbClr val="3F3F3F"/>
                </a:solidFill>
                <a:latin typeface="Arial"/>
                <a:cs typeface="Arial"/>
              </a:rPr>
              <a:t>happen</a:t>
            </a:r>
            <a:r>
              <a:rPr dirty="0" sz="1100" spc="4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during</a:t>
            </a:r>
            <a:r>
              <a:rPr dirty="0" sz="1100" spc="4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20">
                <a:solidFill>
                  <a:srgbClr val="3F3F3F"/>
                </a:solidFill>
                <a:latin typeface="Arial"/>
                <a:cs typeface="Arial"/>
              </a:rPr>
              <a:t>data</a:t>
            </a:r>
            <a:r>
              <a:rPr dirty="0" sz="1100" spc="4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55">
                <a:solidFill>
                  <a:srgbClr val="3F3F3F"/>
                </a:solidFill>
                <a:latin typeface="Arial"/>
                <a:cs typeface="Arial"/>
              </a:rPr>
              <a:t>collection,</a:t>
            </a:r>
            <a:r>
              <a:rPr dirty="0" sz="1100" spc="4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recording,</a:t>
            </a:r>
            <a:r>
              <a:rPr dirty="0" sz="1100" spc="4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or</a:t>
            </a:r>
            <a:r>
              <a:rPr dirty="0" sz="1100" spc="40">
                <a:solidFill>
                  <a:srgbClr val="3F3F3F"/>
                </a:solidFill>
                <a:latin typeface="Arial"/>
                <a:cs typeface="Arial"/>
              </a:rPr>
              <a:t> entry.</a:t>
            </a:r>
            <a:endParaRPr sz="1100">
              <a:latin typeface="Arial"/>
              <a:cs typeface="Arial"/>
            </a:endParaRPr>
          </a:p>
          <a:p>
            <a:pPr marL="513080" indent="-313055">
              <a:lnSpc>
                <a:spcPct val="100000"/>
              </a:lnSpc>
              <a:spcBef>
                <a:spcPts val="660"/>
              </a:spcBef>
              <a:buFont typeface="Arial"/>
              <a:buChar char="●"/>
              <a:tabLst>
                <a:tab pos="513080" algn="l"/>
              </a:tabLst>
            </a:pPr>
            <a:r>
              <a:rPr dirty="0" sz="1100" spc="-30">
                <a:solidFill>
                  <a:srgbClr val="3F3F3F"/>
                </a:solidFill>
                <a:latin typeface="Arial Black"/>
                <a:cs typeface="Arial Black"/>
              </a:rPr>
              <a:t>Data</a:t>
            </a:r>
            <a:r>
              <a:rPr dirty="0" sz="1100" spc="-11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55">
                <a:solidFill>
                  <a:srgbClr val="3F3F3F"/>
                </a:solidFill>
                <a:latin typeface="Arial Black"/>
                <a:cs typeface="Arial Black"/>
              </a:rPr>
              <a:t>Processing</a:t>
            </a:r>
            <a:r>
              <a:rPr dirty="0" sz="1100" spc="-11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70">
                <a:solidFill>
                  <a:srgbClr val="3F3F3F"/>
                </a:solidFill>
                <a:latin typeface="Arial Black"/>
                <a:cs typeface="Arial Black"/>
              </a:rPr>
              <a:t>Error</a:t>
            </a:r>
            <a:r>
              <a:rPr dirty="0" sz="1100" spc="-70">
                <a:solidFill>
                  <a:srgbClr val="3F3F3F"/>
                </a:solidFill>
                <a:latin typeface="Arial"/>
                <a:cs typeface="Arial"/>
              </a:rPr>
              <a:t>: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Incorrect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calculations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or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20">
                <a:solidFill>
                  <a:srgbClr val="3F3F3F"/>
                </a:solidFill>
                <a:latin typeface="Arial"/>
                <a:cs typeface="Arial"/>
              </a:rPr>
              <a:t>data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manipulation.</a:t>
            </a:r>
            <a:endParaRPr sz="1100">
              <a:latin typeface="Arial"/>
              <a:cs typeface="Arial"/>
            </a:endParaRPr>
          </a:p>
          <a:p>
            <a:pPr marL="513080" indent="-313055">
              <a:lnSpc>
                <a:spcPct val="100000"/>
              </a:lnSpc>
              <a:spcBef>
                <a:spcPts val="660"/>
              </a:spcBef>
              <a:buFont typeface="Arial"/>
              <a:buChar char="●"/>
              <a:tabLst>
                <a:tab pos="513080" algn="l"/>
              </a:tabLst>
            </a:pPr>
            <a:r>
              <a:rPr dirty="0" sz="1100" spc="-35">
                <a:solidFill>
                  <a:srgbClr val="3F3F3F"/>
                </a:solidFill>
                <a:latin typeface="Arial Black"/>
                <a:cs typeface="Arial Black"/>
              </a:rPr>
              <a:t>Natural</a:t>
            </a:r>
            <a:r>
              <a:rPr dirty="0" sz="1100" spc="-12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Arial Black"/>
                <a:cs typeface="Arial Black"/>
              </a:rPr>
              <a:t>Variations</a:t>
            </a:r>
            <a:r>
              <a:rPr dirty="0" sz="1100" spc="-35">
                <a:solidFill>
                  <a:srgbClr val="3F3F3F"/>
                </a:solidFill>
                <a:latin typeface="Arial"/>
                <a:cs typeface="Arial"/>
              </a:rPr>
              <a:t>: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55">
                <a:solidFill>
                  <a:srgbClr val="3F3F3F"/>
                </a:solidFill>
                <a:latin typeface="Arial"/>
                <a:cs typeface="Arial"/>
              </a:rPr>
              <a:t>Genuine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variations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F3F3F"/>
                </a:solidFill>
                <a:latin typeface="Arial"/>
                <a:cs typeface="Arial"/>
              </a:rPr>
              <a:t>in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data.</a:t>
            </a:r>
            <a:endParaRPr sz="1100">
              <a:latin typeface="Arial"/>
              <a:cs typeface="Arial"/>
            </a:endParaRPr>
          </a:p>
          <a:p>
            <a:pPr marL="513080" indent="-313055">
              <a:lnSpc>
                <a:spcPct val="100000"/>
              </a:lnSpc>
              <a:spcBef>
                <a:spcPts val="660"/>
              </a:spcBef>
              <a:buFont typeface="Arial"/>
              <a:buChar char="●"/>
              <a:tabLst>
                <a:tab pos="513080" algn="l"/>
              </a:tabLst>
            </a:pPr>
            <a:r>
              <a:rPr dirty="0" sz="1100" spc="-45">
                <a:solidFill>
                  <a:srgbClr val="3F3F3F"/>
                </a:solidFill>
                <a:latin typeface="Arial Black"/>
                <a:cs typeface="Arial Black"/>
              </a:rPr>
              <a:t>Intentional</a:t>
            </a:r>
            <a:r>
              <a:rPr dirty="0" sz="1100" spc="-85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Arial Black"/>
                <a:cs typeface="Arial Black"/>
              </a:rPr>
              <a:t>Outliers:</a:t>
            </a:r>
            <a:r>
              <a:rPr dirty="0" sz="1100" spc="-2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Purposely</a:t>
            </a:r>
            <a:r>
              <a:rPr dirty="0" sz="1100" spc="5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inserted</a:t>
            </a:r>
            <a:r>
              <a:rPr dirty="0" sz="1100" spc="5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anomalies</a:t>
            </a:r>
            <a:r>
              <a:rPr dirty="0" sz="1100" spc="5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dirty="0" sz="1100" spc="5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flag</a:t>
            </a:r>
            <a:r>
              <a:rPr dirty="0" sz="1100" spc="5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special</a:t>
            </a:r>
            <a:r>
              <a:rPr dirty="0" sz="1100" spc="5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attention</a:t>
            </a:r>
            <a:r>
              <a:rPr dirty="0" sz="1100" spc="5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0">
                <a:solidFill>
                  <a:srgbClr val="3F3F3F"/>
                </a:solidFill>
                <a:latin typeface="Arial"/>
                <a:cs typeface="Arial"/>
              </a:rPr>
              <a:t>(such</a:t>
            </a:r>
            <a:r>
              <a:rPr dirty="0" sz="1100" spc="5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as</a:t>
            </a:r>
            <a:r>
              <a:rPr dirty="0" sz="1100" spc="5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missing</a:t>
            </a:r>
            <a:r>
              <a:rPr dirty="0" sz="1100" spc="5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45">
                <a:solidFill>
                  <a:srgbClr val="3F3F3F"/>
                </a:solidFill>
                <a:latin typeface="Arial"/>
                <a:cs typeface="Arial"/>
              </a:rPr>
              <a:t>values).</a:t>
            </a:r>
            <a:endParaRPr sz="1100">
              <a:latin typeface="Arial"/>
              <a:cs typeface="Arial"/>
            </a:endParaRPr>
          </a:p>
          <a:p>
            <a:pPr marL="513080" indent="-313055">
              <a:lnSpc>
                <a:spcPct val="100000"/>
              </a:lnSpc>
              <a:spcBef>
                <a:spcPts val="660"/>
              </a:spcBef>
              <a:buFont typeface="Arial"/>
              <a:buChar char="●"/>
              <a:tabLst>
                <a:tab pos="513080" algn="l"/>
              </a:tabLst>
            </a:pPr>
            <a:r>
              <a:rPr dirty="0" sz="1100" spc="-30">
                <a:solidFill>
                  <a:srgbClr val="3F3F3F"/>
                </a:solidFill>
                <a:latin typeface="Arial Black"/>
                <a:cs typeface="Arial Black"/>
              </a:rPr>
              <a:t>Changes</a:t>
            </a:r>
            <a:r>
              <a:rPr dirty="0" sz="1100" spc="-95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Arial Black"/>
                <a:cs typeface="Arial Black"/>
              </a:rPr>
              <a:t>Over</a:t>
            </a:r>
            <a:r>
              <a:rPr dirty="0" sz="1100" spc="-95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65">
                <a:solidFill>
                  <a:srgbClr val="3F3F3F"/>
                </a:solidFill>
                <a:latin typeface="Arial Black"/>
                <a:cs typeface="Arial Black"/>
              </a:rPr>
              <a:t>Time</a:t>
            </a:r>
            <a:r>
              <a:rPr dirty="0" sz="1100" spc="-65">
                <a:solidFill>
                  <a:srgbClr val="3F3F3F"/>
                </a:solidFill>
                <a:latin typeface="Arial"/>
                <a:cs typeface="Arial"/>
              </a:rPr>
              <a:t>:</a:t>
            </a:r>
            <a:r>
              <a:rPr dirty="0" sz="1100" spc="3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Evolving</a:t>
            </a:r>
            <a:r>
              <a:rPr dirty="0" sz="1100" spc="3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20">
                <a:solidFill>
                  <a:srgbClr val="3F3F3F"/>
                </a:solidFill>
                <a:latin typeface="Arial"/>
                <a:cs typeface="Arial"/>
              </a:rPr>
              <a:t>data</a:t>
            </a:r>
            <a:r>
              <a:rPr dirty="0" sz="1100" spc="3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values</a:t>
            </a:r>
            <a:r>
              <a:rPr dirty="0" sz="1100" spc="3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5">
                <a:solidFill>
                  <a:srgbClr val="3F3F3F"/>
                </a:solidFill>
                <a:latin typeface="Arial"/>
                <a:cs typeface="Arial"/>
              </a:rPr>
              <a:t>make</a:t>
            </a:r>
            <a:r>
              <a:rPr dirty="0" sz="1100" spc="3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old</a:t>
            </a:r>
            <a:r>
              <a:rPr dirty="0" sz="1100" spc="4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ones</a:t>
            </a:r>
            <a:r>
              <a:rPr dirty="0" sz="1100" spc="3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0">
                <a:solidFill>
                  <a:srgbClr val="3F3F3F"/>
                </a:solidFill>
                <a:latin typeface="Arial"/>
                <a:cs typeface="Arial"/>
              </a:rPr>
              <a:t>appear</a:t>
            </a:r>
            <a:r>
              <a:rPr dirty="0" sz="1100" spc="3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45">
                <a:solidFill>
                  <a:srgbClr val="3F3F3F"/>
                </a:solidFill>
                <a:latin typeface="Arial"/>
                <a:cs typeface="Arial"/>
              </a:rPr>
              <a:t>unusual.</a:t>
            </a:r>
            <a:endParaRPr sz="1100">
              <a:latin typeface="Arial"/>
              <a:cs typeface="Arial"/>
            </a:endParaRPr>
          </a:p>
          <a:p>
            <a:pPr marL="513080" indent="-313055">
              <a:lnSpc>
                <a:spcPct val="100000"/>
              </a:lnSpc>
              <a:spcBef>
                <a:spcPts val="660"/>
              </a:spcBef>
              <a:buFont typeface="Arial"/>
              <a:buChar char="●"/>
              <a:tabLst>
                <a:tab pos="513080" algn="l"/>
              </a:tabLst>
            </a:pPr>
            <a:r>
              <a:rPr dirty="0" sz="1100" spc="-40">
                <a:solidFill>
                  <a:srgbClr val="3F3F3F"/>
                </a:solidFill>
                <a:latin typeface="Arial Black"/>
                <a:cs typeface="Arial Black"/>
              </a:rPr>
              <a:t>Fraudulent</a:t>
            </a:r>
            <a:r>
              <a:rPr dirty="0" sz="1100" spc="-11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Arial Black"/>
                <a:cs typeface="Arial Black"/>
              </a:rPr>
              <a:t>or</a:t>
            </a:r>
            <a:r>
              <a:rPr dirty="0" sz="1100" spc="-105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Arial Black"/>
                <a:cs typeface="Arial Black"/>
              </a:rPr>
              <a:t>Malicious</a:t>
            </a:r>
            <a:r>
              <a:rPr dirty="0" sz="1100" spc="-105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Arial Black"/>
                <a:cs typeface="Arial Black"/>
              </a:rPr>
              <a:t>Activity:</a:t>
            </a:r>
            <a:r>
              <a:rPr dirty="0" sz="1100" spc="-55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Deceptive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actions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causing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20">
                <a:solidFill>
                  <a:srgbClr val="3F3F3F"/>
                </a:solidFill>
                <a:latin typeface="Arial"/>
                <a:cs typeface="Arial"/>
              </a:rPr>
              <a:t>data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40">
                <a:solidFill>
                  <a:srgbClr val="3F3F3F"/>
                </a:solidFill>
                <a:latin typeface="Arial"/>
                <a:cs typeface="Arial"/>
              </a:rPr>
              <a:t>irregularities.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9087" y="352949"/>
            <a:ext cx="2162420" cy="132062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1159510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5"/>
              <a:t>Outliers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9098" y="1323473"/>
            <a:ext cx="7686675" cy="2806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65">
                <a:solidFill>
                  <a:srgbClr val="04A8C4"/>
                </a:solidFill>
                <a:latin typeface="Arial Black"/>
                <a:cs typeface="Arial Black"/>
              </a:rPr>
              <a:t>Techniques</a:t>
            </a:r>
            <a:r>
              <a:rPr dirty="0" sz="1500" spc="-13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55">
                <a:solidFill>
                  <a:srgbClr val="04A8C4"/>
                </a:solidFill>
                <a:latin typeface="Arial Black"/>
                <a:cs typeface="Arial Black"/>
              </a:rPr>
              <a:t>to</a:t>
            </a:r>
            <a:r>
              <a:rPr dirty="0" sz="1500" spc="-13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55">
                <a:solidFill>
                  <a:srgbClr val="04A8C4"/>
                </a:solidFill>
                <a:latin typeface="Arial Black"/>
                <a:cs typeface="Arial Black"/>
              </a:rPr>
              <a:t>Identify</a:t>
            </a:r>
            <a:r>
              <a:rPr dirty="0" sz="1500" spc="-13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10">
                <a:solidFill>
                  <a:srgbClr val="04A8C4"/>
                </a:solidFill>
                <a:latin typeface="Arial Black"/>
                <a:cs typeface="Arial Black"/>
              </a:rPr>
              <a:t>Outliers</a:t>
            </a:r>
            <a:endParaRPr sz="1500">
              <a:latin typeface="Arial Black"/>
              <a:cs typeface="Arial Black"/>
            </a:endParaRPr>
          </a:p>
          <a:p>
            <a:pPr marL="176530" indent="-152400">
              <a:lnSpc>
                <a:spcPct val="100000"/>
              </a:lnSpc>
              <a:spcBef>
                <a:spcPts val="1620"/>
              </a:spcBef>
              <a:buAutoNum type="arabicPeriod"/>
              <a:tabLst>
                <a:tab pos="176530" algn="l"/>
              </a:tabLst>
            </a:pPr>
            <a:r>
              <a:rPr dirty="0" sz="1100" spc="-40">
                <a:solidFill>
                  <a:srgbClr val="04A8C4"/>
                </a:solidFill>
                <a:latin typeface="Arial Black"/>
                <a:cs typeface="Arial Black"/>
              </a:rPr>
              <a:t>Visual</a:t>
            </a:r>
            <a:r>
              <a:rPr dirty="0" sz="1100" spc="-8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04A8C4"/>
                </a:solidFill>
                <a:latin typeface="Arial Black"/>
                <a:cs typeface="Arial Black"/>
              </a:rPr>
              <a:t>Inspection</a:t>
            </a:r>
            <a:endParaRPr sz="1100">
              <a:latin typeface="Arial Black"/>
              <a:cs typeface="Arial Black"/>
            </a:endParaRPr>
          </a:p>
          <a:p>
            <a:pPr lvl="1" marL="513080" marR="273050" indent="-313055">
              <a:lnSpc>
                <a:spcPct val="100000"/>
              </a:lnSpc>
              <a:buClr>
                <a:srgbClr val="3F3F3F"/>
              </a:buClr>
              <a:buFont typeface="Arial"/>
              <a:buChar char="●"/>
              <a:tabLst>
                <a:tab pos="513080" algn="l"/>
              </a:tabLst>
            </a:pPr>
            <a:r>
              <a:rPr dirty="0" sz="1100" spc="-95">
                <a:solidFill>
                  <a:srgbClr val="04A8C4"/>
                </a:solidFill>
                <a:latin typeface="Arial Black"/>
                <a:cs typeface="Arial Black"/>
              </a:rPr>
              <a:t>Box</a:t>
            </a:r>
            <a:r>
              <a:rPr dirty="0" sz="1100" spc="-10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100" spc="-70">
                <a:solidFill>
                  <a:srgbClr val="04A8C4"/>
                </a:solidFill>
                <a:latin typeface="Arial Black"/>
                <a:cs typeface="Arial Black"/>
              </a:rPr>
              <a:t>Plots</a:t>
            </a:r>
            <a:r>
              <a:rPr dirty="0" sz="1100" spc="-70">
                <a:solidFill>
                  <a:srgbClr val="04A8C4"/>
                </a:solidFill>
                <a:latin typeface="Arial"/>
                <a:cs typeface="Arial"/>
              </a:rPr>
              <a:t>:</a:t>
            </a:r>
            <a:r>
              <a:rPr dirty="0" sz="1100" spc="30">
                <a:solidFill>
                  <a:srgbClr val="04A8C4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whiskers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F3F3F"/>
                </a:solidFill>
                <a:latin typeface="Arial"/>
                <a:cs typeface="Arial"/>
              </a:rPr>
              <a:t>in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25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box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plot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often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extend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95">
                <a:solidFill>
                  <a:srgbClr val="3F3F3F"/>
                </a:solidFill>
                <a:latin typeface="Arial"/>
                <a:cs typeface="Arial"/>
              </a:rPr>
              <a:t>1.5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times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interquartile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0">
                <a:solidFill>
                  <a:srgbClr val="3F3F3F"/>
                </a:solidFill>
                <a:latin typeface="Arial"/>
                <a:cs typeface="Arial"/>
              </a:rPr>
              <a:t>range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(IQR).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Data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points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outside</a:t>
            </a:r>
            <a:r>
              <a:rPr dirty="0" sz="1100" spc="-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55">
                <a:solidFill>
                  <a:srgbClr val="3F3F3F"/>
                </a:solidFill>
                <a:latin typeface="Arial"/>
                <a:cs typeface="Arial"/>
              </a:rPr>
              <a:t>this</a:t>
            </a:r>
            <a:r>
              <a:rPr dirty="0" sz="1100" spc="-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0">
                <a:solidFill>
                  <a:srgbClr val="3F3F3F"/>
                </a:solidFill>
                <a:latin typeface="Arial"/>
                <a:cs typeface="Arial"/>
              </a:rPr>
              <a:t>range</a:t>
            </a:r>
            <a:r>
              <a:rPr dirty="0" sz="1100" spc="-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10">
                <a:solidFill>
                  <a:srgbClr val="3F3F3F"/>
                </a:solidFill>
                <a:latin typeface="Arial"/>
                <a:cs typeface="Arial"/>
              </a:rPr>
              <a:t>can</a:t>
            </a:r>
            <a:r>
              <a:rPr dirty="0" sz="1100" spc="-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be</a:t>
            </a:r>
            <a:r>
              <a:rPr dirty="0" sz="1100" spc="-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considered</a:t>
            </a:r>
            <a:r>
              <a:rPr dirty="0" sz="1100" spc="-10">
                <a:solidFill>
                  <a:srgbClr val="3F3F3F"/>
                </a:solidFill>
                <a:latin typeface="Arial"/>
                <a:cs typeface="Arial"/>
              </a:rPr>
              <a:t> outliers.</a:t>
            </a:r>
            <a:endParaRPr sz="1100">
              <a:latin typeface="Arial"/>
              <a:cs typeface="Arial"/>
            </a:endParaRPr>
          </a:p>
          <a:p>
            <a:pPr lvl="1" marL="513080" indent="-313055">
              <a:lnSpc>
                <a:spcPct val="100000"/>
              </a:lnSpc>
              <a:buClr>
                <a:srgbClr val="3F3F3F"/>
              </a:buClr>
              <a:buFont typeface="Arial"/>
              <a:buChar char="●"/>
              <a:tabLst>
                <a:tab pos="513080" algn="l"/>
              </a:tabLst>
            </a:pPr>
            <a:r>
              <a:rPr dirty="0" sz="1100" spc="-40">
                <a:solidFill>
                  <a:srgbClr val="04A8C4"/>
                </a:solidFill>
                <a:latin typeface="Arial Black"/>
                <a:cs typeface="Arial Black"/>
              </a:rPr>
              <a:t>Histograms:</a:t>
            </a:r>
            <a:r>
              <a:rPr dirty="0" sz="1100" spc="-11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Outliers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35">
                <a:solidFill>
                  <a:srgbClr val="3F3F3F"/>
                </a:solidFill>
                <a:latin typeface="Arial"/>
                <a:cs typeface="Arial"/>
              </a:rPr>
              <a:t>may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manifest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as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isolated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bars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or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peaks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distant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0">
                <a:solidFill>
                  <a:srgbClr val="3F3F3F"/>
                </a:solidFill>
                <a:latin typeface="Arial"/>
                <a:cs typeface="Arial"/>
              </a:rPr>
              <a:t>from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10">
                <a:solidFill>
                  <a:srgbClr val="3F3F3F"/>
                </a:solidFill>
                <a:latin typeface="Arial"/>
                <a:cs typeface="Arial"/>
              </a:rPr>
              <a:t>main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20">
                <a:solidFill>
                  <a:srgbClr val="3F3F3F"/>
                </a:solidFill>
                <a:latin typeface="Arial"/>
                <a:cs typeface="Arial"/>
              </a:rPr>
              <a:t>data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F3F3F"/>
                </a:solidFill>
                <a:latin typeface="Arial"/>
                <a:cs typeface="Arial"/>
              </a:rPr>
              <a:t>distribution.</a:t>
            </a:r>
            <a:endParaRPr sz="1100">
              <a:latin typeface="Arial"/>
              <a:cs typeface="Arial"/>
            </a:endParaRPr>
          </a:p>
          <a:p>
            <a:pPr lvl="1" marL="513080" indent="-313055">
              <a:lnSpc>
                <a:spcPct val="100000"/>
              </a:lnSpc>
              <a:buClr>
                <a:srgbClr val="3F3F3F"/>
              </a:buClr>
              <a:buFont typeface="Arial"/>
              <a:buChar char="●"/>
              <a:tabLst>
                <a:tab pos="513080" algn="l"/>
              </a:tabLst>
            </a:pPr>
            <a:r>
              <a:rPr dirty="0" sz="1100" spc="-60">
                <a:solidFill>
                  <a:srgbClr val="04A8C4"/>
                </a:solidFill>
                <a:latin typeface="Arial Black"/>
                <a:cs typeface="Arial Black"/>
              </a:rPr>
              <a:t>Scatter</a:t>
            </a:r>
            <a:r>
              <a:rPr dirty="0" sz="1100" spc="-10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100" spc="-70">
                <a:solidFill>
                  <a:srgbClr val="04A8C4"/>
                </a:solidFill>
                <a:latin typeface="Arial Black"/>
                <a:cs typeface="Arial Black"/>
              </a:rPr>
              <a:t>Plots</a:t>
            </a:r>
            <a:r>
              <a:rPr dirty="0" sz="1100" spc="-70">
                <a:solidFill>
                  <a:srgbClr val="04A8C4"/>
                </a:solidFill>
                <a:latin typeface="Arial"/>
                <a:cs typeface="Arial"/>
              </a:rPr>
              <a:t>:</a:t>
            </a:r>
            <a:r>
              <a:rPr dirty="0" sz="1100" spc="30">
                <a:solidFill>
                  <a:srgbClr val="04A8C4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Outliers</a:t>
            </a:r>
            <a:r>
              <a:rPr dirty="0" sz="1100" spc="3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will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0">
                <a:solidFill>
                  <a:srgbClr val="3F3F3F"/>
                </a:solidFill>
                <a:latin typeface="Arial"/>
                <a:cs typeface="Arial"/>
              </a:rPr>
              <a:t>appear</a:t>
            </a:r>
            <a:r>
              <a:rPr dirty="0" sz="1100" spc="3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as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points</a:t>
            </a:r>
            <a:r>
              <a:rPr dirty="0" sz="1100" spc="3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0">
                <a:solidFill>
                  <a:srgbClr val="3F3F3F"/>
                </a:solidFill>
                <a:latin typeface="Arial"/>
                <a:cs typeface="Arial"/>
              </a:rPr>
              <a:t>that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are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far</a:t>
            </a:r>
            <a:r>
              <a:rPr dirty="0" sz="1100" spc="3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0">
                <a:solidFill>
                  <a:srgbClr val="3F3F3F"/>
                </a:solidFill>
                <a:latin typeface="Arial"/>
                <a:cs typeface="Arial"/>
              </a:rPr>
              <a:t>away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0">
                <a:solidFill>
                  <a:srgbClr val="3F3F3F"/>
                </a:solidFill>
                <a:latin typeface="Arial"/>
                <a:cs typeface="Arial"/>
              </a:rPr>
              <a:t>from</a:t>
            </a:r>
            <a:r>
              <a:rPr dirty="0" sz="1100" spc="3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cluster</a:t>
            </a:r>
            <a:r>
              <a:rPr dirty="0" sz="1100" spc="3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of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other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20">
                <a:solidFill>
                  <a:srgbClr val="3F3F3F"/>
                </a:solidFill>
                <a:latin typeface="Arial"/>
                <a:cs typeface="Arial"/>
              </a:rPr>
              <a:t>data</a:t>
            </a:r>
            <a:r>
              <a:rPr dirty="0" sz="1100" spc="3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45">
                <a:solidFill>
                  <a:srgbClr val="3F3F3F"/>
                </a:solidFill>
                <a:latin typeface="Arial"/>
                <a:cs typeface="Arial"/>
              </a:rPr>
              <a:t>points.</a:t>
            </a:r>
            <a:endParaRPr sz="1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"/>
              <a:buChar char="●"/>
            </a:pPr>
            <a:endParaRPr sz="1100">
              <a:latin typeface="Arial"/>
              <a:cs typeface="Arial"/>
            </a:endParaRPr>
          </a:p>
          <a:p>
            <a:pPr marL="203835" indent="-152400">
              <a:lnSpc>
                <a:spcPct val="100000"/>
              </a:lnSpc>
              <a:buAutoNum type="arabicPeriod"/>
              <a:tabLst>
                <a:tab pos="203835" algn="l"/>
              </a:tabLst>
            </a:pPr>
            <a:r>
              <a:rPr dirty="0" sz="1100" spc="-55">
                <a:solidFill>
                  <a:srgbClr val="04A8C4"/>
                </a:solidFill>
                <a:latin typeface="Arial Black"/>
                <a:cs typeface="Arial Black"/>
              </a:rPr>
              <a:t>Statistical</a:t>
            </a:r>
            <a:r>
              <a:rPr dirty="0" sz="1100" spc="-3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04A8C4"/>
                </a:solidFill>
                <a:latin typeface="Arial Black"/>
                <a:cs typeface="Arial Black"/>
              </a:rPr>
              <a:t>Methods</a:t>
            </a:r>
            <a:endParaRPr sz="1100">
              <a:latin typeface="Arial Black"/>
              <a:cs typeface="Arial Black"/>
            </a:endParaRPr>
          </a:p>
          <a:p>
            <a:pPr lvl="1" marL="513080" marR="374015" indent="-313055">
              <a:lnSpc>
                <a:spcPct val="100000"/>
              </a:lnSpc>
              <a:buClr>
                <a:srgbClr val="3F3F3F"/>
              </a:buClr>
              <a:buFont typeface="Arial"/>
              <a:buChar char="●"/>
              <a:tabLst>
                <a:tab pos="513080" algn="l"/>
              </a:tabLst>
            </a:pPr>
            <a:r>
              <a:rPr dirty="0" sz="1100" spc="-100">
                <a:solidFill>
                  <a:srgbClr val="04A8C4"/>
                </a:solidFill>
                <a:latin typeface="Arial Black"/>
                <a:cs typeface="Arial Black"/>
              </a:rPr>
              <a:t>IQR</a:t>
            </a:r>
            <a:r>
              <a:rPr dirty="0" sz="1100" spc="-13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100" spc="-35">
                <a:solidFill>
                  <a:srgbClr val="04A8C4"/>
                </a:solidFill>
                <a:latin typeface="Arial Black"/>
                <a:cs typeface="Arial Black"/>
              </a:rPr>
              <a:t>Method</a:t>
            </a:r>
            <a:r>
              <a:rPr dirty="0" sz="1100" spc="-35">
                <a:solidFill>
                  <a:srgbClr val="3F3F3F"/>
                </a:solidFill>
                <a:latin typeface="Arial"/>
                <a:cs typeface="Arial"/>
              </a:rPr>
              <a:t>: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Calculate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Arial"/>
                <a:cs typeface="Arial"/>
              </a:rPr>
              <a:t>IQR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(difference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between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75th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percentile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14">
                <a:solidFill>
                  <a:srgbClr val="3F3F3F"/>
                </a:solidFill>
                <a:latin typeface="Arial"/>
                <a:cs typeface="Arial"/>
              </a:rPr>
              <a:t>and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25th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percentile).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F3F3F"/>
                </a:solidFill>
                <a:latin typeface="Arial"/>
                <a:cs typeface="Arial"/>
              </a:rPr>
              <a:t>Any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0">
                <a:solidFill>
                  <a:srgbClr val="3F3F3F"/>
                </a:solidFill>
                <a:latin typeface="Arial"/>
                <a:cs typeface="Arial"/>
              </a:rPr>
              <a:t>data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point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outside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30">
                <a:solidFill>
                  <a:srgbClr val="3F3F3F"/>
                </a:solidFill>
                <a:latin typeface="Arial"/>
                <a:cs typeface="Arial"/>
              </a:rPr>
              <a:t>[Q1−1.5×IQR,Q3+1.5×IQR]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10">
                <a:solidFill>
                  <a:srgbClr val="3F3F3F"/>
                </a:solidFill>
                <a:latin typeface="Arial"/>
                <a:cs typeface="Arial"/>
              </a:rPr>
              <a:t>can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be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considered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as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Arial"/>
                <a:cs typeface="Arial"/>
              </a:rPr>
              <a:t>outliers.</a:t>
            </a:r>
            <a:endParaRPr sz="1100">
              <a:latin typeface="Arial"/>
              <a:cs typeface="Arial"/>
            </a:endParaRPr>
          </a:p>
          <a:p>
            <a:pPr lvl="1" marL="513080" marR="5080" indent="-313055">
              <a:lnSpc>
                <a:spcPct val="100000"/>
              </a:lnSpc>
              <a:buClr>
                <a:srgbClr val="3F3F3F"/>
              </a:buClr>
              <a:buFont typeface="Arial"/>
              <a:buChar char="●"/>
              <a:tabLst>
                <a:tab pos="513080" algn="l"/>
              </a:tabLst>
            </a:pPr>
            <a:r>
              <a:rPr dirty="0" sz="1100" spc="-30">
                <a:solidFill>
                  <a:srgbClr val="04A8C4"/>
                </a:solidFill>
                <a:latin typeface="Arial Black"/>
                <a:cs typeface="Arial Black"/>
              </a:rPr>
              <a:t>Standard</a:t>
            </a:r>
            <a:r>
              <a:rPr dirty="0" sz="1100" spc="-12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100" spc="-40">
                <a:solidFill>
                  <a:srgbClr val="04A8C4"/>
                </a:solidFill>
                <a:latin typeface="Arial Black"/>
                <a:cs typeface="Arial Black"/>
              </a:rPr>
              <a:t>Deviation</a:t>
            </a:r>
            <a:r>
              <a:rPr dirty="0" sz="1100" spc="-12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100" spc="-35">
                <a:solidFill>
                  <a:srgbClr val="04A8C4"/>
                </a:solidFill>
                <a:latin typeface="Arial Black"/>
                <a:cs typeface="Arial Black"/>
              </a:rPr>
              <a:t>Method</a:t>
            </a:r>
            <a:r>
              <a:rPr dirty="0" sz="1100" spc="-35">
                <a:solidFill>
                  <a:srgbClr val="04A8C4"/>
                </a:solidFill>
                <a:latin typeface="Arial"/>
                <a:cs typeface="Arial"/>
              </a:rPr>
              <a:t>:</a:t>
            </a:r>
            <a:r>
              <a:rPr dirty="0" sz="1100" spc="5">
                <a:solidFill>
                  <a:srgbClr val="04A8C4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If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25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20">
                <a:solidFill>
                  <a:srgbClr val="3F3F3F"/>
                </a:solidFill>
                <a:latin typeface="Arial"/>
                <a:cs typeface="Arial"/>
              </a:rPr>
              <a:t>data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point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is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5">
                <a:solidFill>
                  <a:srgbClr val="3F3F3F"/>
                </a:solidFill>
                <a:latin typeface="Arial"/>
                <a:cs typeface="Arial"/>
              </a:rPr>
              <a:t>more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0">
                <a:solidFill>
                  <a:srgbClr val="3F3F3F"/>
                </a:solidFill>
                <a:latin typeface="Arial"/>
                <a:cs typeface="Arial"/>
              </a:rPr>
              <a:t>than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standard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deviations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0">
                <a:solidFill>
                  <a:srgbClr val="3F3F3F"/>
                </a:solidFill>
                <a:latin typeface="Arial"/>
                <a:cs typeface="Arial"/>
              </a:rPr>
              <a:t>away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0">
                <a:solidFill>
                  <a:srgbClr val="3F3F3F"/>
                </a:solidFill>
                <a:latin typeface="Arial"/>
                <a:cs typeface="Arial"/>
              </a:rPr>
              <a:t>from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mean,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35">
                <a:solidFill>
                  <a:srgbClr val="3F3F3F"/>
                </a:solidFill>
                <a:latin typeface="Arial"/>
                <a:cs typeface="Arial"/>
              </a:rPr>
              <a:t>it </a:t>
            </a:r>
            <a:r>
              <a:rPr dirty="0" sz="1100" spc="110">
                <a:solidFill>
                  <a:srgbClr val="3F3F3F"/>
                </a:solidFill>
                <a:latin typeface="Arial"/>
                <a:cs typeface="Arial"/>
              </a:rPr>
              <a:t>can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be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considered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10">
                <a:solidFill>
                  <a:srgbClr val="3F3F3F"/>
                </a:solidFill>
                <a:latin typeface="Arial"/>
                <a:cs typeface="Arial"/>
              </a:rPr>
              <a:t>an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outlier.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25">
                <a:solidFill>
                  <a:srgbClr val="3F3F3F"/>
                </a:solidFill>
                <a:latin typeface="Arial"/>
                <a:cs typeface="Arial"/>
              </a:rPr>
              <a:t>Common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values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for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are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2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or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25">
                <a:solidFill>
                  <a:srgbClr val="3F3F3F"/>
                </a:solidFill>
                <a:latin typeface="Arial"/>
                <a:cs typeface="Arial"/>
              </a:rPr>
              <a:t>3.</a:t>
            </a:r>
            <a:endParaRPr sz="1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"/>
              <a:buChar char="●"/>
            </a:pPr>
            <a:endParaRPr sz="1100">
              <a:latin typeface="Arial"/>
              <a:cs typeface="Arial"/>
            </a:endParaRPr>
          </a:p>
          <a:p>
            <a:pPr marL="208279" indent="-152400">
              <a:lnSpc>
                <a:spcPct val="100000"/>
              </a:lnSpc>
              <a:buAutoNum type="arabicPeriod"/>
              <a:tabLst>
                <a:tab pos="208279" algn="l"/>
              </a:tabLst>
            </a:pPr>
            <a:r>
              <a:rPr dirty="0" sz="1100" spc="-35">
                <a:solidFill>
                  <a:srgbClr val="04A8C4"/>
                </a:solidFill>
                <a:latin typeface="Arial Black"/>
                <a:cs typeface="Arial Black"/>
              </a:rPr>
              <a:t>Machine</a:t>
            </a:r>
            <a:r>
              <a:rPr dirty="0" sz="1100" spc="-9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04A8C4"/>
                </a:solidFill>
                <a:latin typeface="Arial Black"/>
                <a:cs typeface="Arial Black"/>
              </a:rPr>
              <a:t>Learning</a:t>
            </a:r>
            <a:endParaRPr sz="1100">
              <a:latin typeface="Arial Black"/>
              <a:cs typeface="Arial Black"/>
            </a:endParaRPr>
          </a:p>
          <a:p>
            <a:pPr lvl="1" marL="513080" indent="-313055">
              <a:lnSpc>
                <a:spcPct val="100000"/>
              </a:lnSpc>
              <a:buChar char="●"/>
              <a:tabLst>
                <a:tab pos="513080" algn="l"/>
              </a:tabLst>
            </a:pP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Algorithms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like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Arial"/>
                <a:cs typeface="Arial"/>
              </a:rPr>
              <a:t>DBSCAN,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55">
                <a:solidFill>
                  <a:srgbClr val="3F3F3F"/>
                </a:solidFill>
                <a:latin typeface="Arial"/>
                <a:cs typeface="Arial"/>
              </a:rPr>
              <a:t>Isolation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Forest,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14">
                <a:solidFill>
                  <a:srgbClr val="3F3F3F"/>
                </a:solidFill>
                <a:latin typeface="Arial"/>
                <a:cs typeface="Arial"/>
              </a:rPr>
              <a:t>and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One-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Class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Arial"/>
                <a:cs typeface="Arial"/>
              </a:rPr>
              <a:t>SVM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10">
                <a:solidFill>
                  <a:srgbClr val="3F3F3F"/>
                </a:solidFill>
                <a:latin typeface="Arial"/>
                <a:cs typeface="Arial"/>
              </a:rPr>
              <a:t>can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0">
                <a:solidFill>
                  <a:srgbClr val="3F3F3F"/>
                </a:solidFill>
                <a:latin typeface="Arial"/>
                <a:cs typeface="Arial"/>
              </a:rPr>
              <a:t>detect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Arial"/>
                <a:cs typeface="Arial"/>
              </a:rPr>
              <a:t>outliers.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1159510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5"/>
              <a:t>Outliers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9098" y="1323473"/>
            <a:ext cx="7235190" cy="1465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65">
                <a:solidFill>
                  <a:srgbClr val="04A8C4"/>
                </a:solidFill>
                <a:latin typeface="Arial Black"/>
                <a:cs typeface="Arial Black"/>
              </a:rPr>
              <a:t>Techniques</a:t>
            </a:r>
            <a:r>
              <a:rPr dirty="0" sz="1500" spc="-15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55">
                <a:solidFill>
                  <a:srgbClr val="04A8C4"/>
                </a:solidFill>
                <a:latin typeface="Arial Black"/>
                <a:cs typeface="Arial Black"/>
              </a:rPr>
              <a:t>to</a:t>
            </a:r>
            <a:r>
              <a:rPr dirty="0" sz="1500" spc="-14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55">
                <a:solidFill>
                  <a:srgbClr val="04A8C4"/>
                </a:solidFill>
                <a:latin typeface="Arial Black"/>
                <a:cs typeface="Arial Black"/>
              </a:rPr>
              <a:t>Identify</a:t>
            </a:r>
            <a:r>
              <a:rPr dirty="0" sz="1500" spc="-14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65">
                <a:solidFill>
                  <a:srgbClr val="04A8C4"/>
                </a:solidFill>
                <a:latin typeface="Arial Black"/>
                <a:cs typeface="Arial Black"/>
              </a:rPr>
              <a:t>Outliers</a:t>
            </a:r>
            <a:r>
              <a:rPr dirty="0" sz="1500" spc="-14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370">
                <a:solidFill>
                  <a:srgbClr val="04A8C4"/>
                </a:solidFill>
                <a:latin typeface="Arial Black"/>
                <a:cs typeface="Arial Black"/>
              </a:rPr>
              <a:t>-</a:t>
            </a:r>
            <a:r>
              <a:rPr dirty="0" sz="1500" spc="-14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80">
                <a:solidFill>
                  <a:srgbClr val="04A8C4"/>
                </a:solidFill>
                <a:latin typeface="Arial Black"/>
                <a:cs typeface="Arial Black"/>
              </a:rPr>
              <a:t>Loan</a:t>
            </a:r>
            <a:r>
              <a:rPr dirty="0" sz="1500" spc="-14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25">
                <a:solidFill>
                  <a:srgbClr val="04A8C4"/>
                </a:solidFill>
                <a:latin typeface="Arial Black"/>
                <a:cs typeface="Arial Black"/>
              </a:rPr>
              <a:t>Approval</a:t>
            </a:r>
            <a:r>
              <a:rPr dirty="0" sz="1500" spc="-14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10">
                <a:solidFill>
                  <a:srgbClr val="04A8C4"/>
                </a:solidFill>
                <a:latin typeface="Arial Black"/>
                <a:cs typeface="Arial Black"/>
              </a:rPr>
              <a:t>Example</a:t>
            </a:r>
            <a:endParaRPr sz="1500">
              <a:latin typeface="Arial Black"/>
              <a:cs typeface="Arial Black"/>
            </a:endParaRPr>
          </a:p>
          <a:p>
            <a:pPr marL="55880">
              <a:lnSpc>
                <a:spcPct val="100000"/>
              </a:lnSpc>
              <a:spcBef>
                <a:spcPts val="1620"/>
              </a:spcBef>
            </a:pP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identify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outliers,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we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will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focus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on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25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numerical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column.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Let's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choose</a:t>
            </a:r>
            <a:r>
              <a:rPr dirty="0" sz="1100" spc="-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 i="1">
                <a:solidFill>
                  <a:srgbClr val="04A8C4"/>
                </a:solidFill>
                <a:latin typeface="Arial"/>
                <a:cs typeface="Arial"/>
              </a:rPr>
              <a:t>ApplicantIncome</a:t>
            </a:r>
            <a:r>
              <a:rPr dirty="0" sz="1100" spc="10" i="1">
                <a:solidFill>
                  <a:srgbClr val="04A8C4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for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55">
                <a:solidFill>
                  <a:srgbClr val="3F3F3F"/>
                </a:solidFill>
                <a:latin typeface="Arial"/>
                <a:cs typeface="Arial"/>
              </a:rPr>
              <a:t>this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F3F3F"/>
                </a:solidFill>
                <a:latin typeface="Arial"/>
                <a:cs typeface="Arial"/>
              </a:rPr>
              <a:t>purpose.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"/>
              <a:cs typeface="Arial"/>
            </a:endParaRPr>
          </a:p>
          <a:p>
            <a:pPr marL="55880">
              <a:lnSpc>
                <a:spcPct val="100000"/>
              </a:lnSpc>
            </a:pPr>
            <a:r>
              <a:rPr dirty="0" sz="1100" spc="-200">
                <a:solidFill>
                  <a:srgbClr val="3F3F3F"/>
                </a:solidFill>
                <a:latin typeface="Arial Black"/>
                <a:cs typeface="Arial Black"/>
              </a:rPr>
              <a:t>1.</a:t>
            </a:r>
            <a:r>
              <a:rPr dirty="0" sz="1100" spc="-105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Arial Black"/>
                <a:cs typeface="Arial Black"/>
              </a:rPr>
              <a:t>Visual</a:t>
            </a:r>
            <a:r>
              <a:rPr dirty="0" sz="1100" spc="-10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Arial Black"/>
                <a:cs typeface="Arial Black"/>
              </a:rPr>
              <a:t>Inspection</a:t>
            </a:r>
            <a:endParaRPr sz="1100">
              <a:latin typeface="Arial Black"/>
              <a:cs typeface="Arial Black"/>
            </a:endParaRPr>
          </a:p>
          <a:p>
            <a:pPr marL="513080" indent="-313055">
              <a:lnSpc>
                <a:spcPct val="100000"/>
              </a:lnSpc>
              <a:buFont typeface="Arial"/>
              <a:buChar char="●"/>
              <a:tabLst>
                <a:tab pos="513080" algn="l"/>
              </a:tabLst>
            </a:pPr>
            <a:r>
              <a:rPr dirty="0" sz="1100" spc="-95">
                <a:solidFill>
                  <a:srgbClr val="04A8C4"/>
                </a:solidFill>
                <a:latin typeface="Arial Black"/>
                <a:cs typeface="Arial Black"/>
              </a:rPr>
              <a:t>Box</a:t>
            </a:r>
            <a:r>
              <a:rPr dirty="0" sz="1100" spc="-11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100" spc="-20">
                <a:solidFill>
                  <a:srgbClr val="04A8C4"/>
                </a:solidFill>
                <a:latin typeface="Arial Black"/>
                <a:cs typeface="Arial Black"/>
              </a:rPr>
              <a:t>Plots</a:t>
            </a:r>
            <a:endParaRPr sz="1100">
              <a:latin typeface="Arial Black"/>
              <a:cs typeface="Arial Black"/>
            </a:endParaRPr>
          </a:p>
          <a:p>
            <a:pPr marL="513080" indent="-313055">
              <a:lnSpc>
                <a:spcPct val="100000"/>
              </a:lnSpc>
              <a:buFont typeface="Arial"/>
              <a:buChar char="●"/>
              <a:tabLst>
                <a:tab pos="513080" algn="l"/>
              </a:tabLst>
            </a:pPr>
            <a:r>
              <a:rPr dirty="0" sz="1100" spc="-10">
                <a:solidFill>
                  <a:srgbClr val="3F3F3F"/>
                </a:solidFill>
                <a:latin typeface="Arial Black"/>
                <a:cs typeface="Arial Black"/>
              </a:rPr>
              <a:t>Histograms</a:t>
            </a:r>
            <a:endParaRPr sz="1100">
              <a:latin typeface="Arial Black"/>
              <a:cs typeface="Arial Black"/>
            </a:endParaRPr>
          </a:p>
          <a:p>
            <a:pPr marL="513080" indent="-313055">
              <a:lnSpc>
                <a:spcPct val="100000"/>
              </a:lnSpc>
              <a:buFont typeface="Arial"/>
              <a:buChar char="●"/>
              <a:tabLst>
                <a:tab pos="513080" algn="l"/>
              </a:tabLst>
            </a:pPr>
            <a:r>
              <a:rPr dirty="0" sz="1100" spc="-60">
                <a:solidFill>
                  <a:srgbClr val="3F3F3F"/>
                </a:solidFill>
                <a:latin typeface="Arial Black"/>
                <a:cs typeface="Arial Black"/>
              </a:rPr>
              <a:t>Scatter</a:t>
            </a:r>
            <a:r>
              <a:rPr dirty="0" sz="1100" spc="-75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Arial Black"/>
                <a:cs typeface="Arial Black"/>
              </a:rPr>
              <a:t>Plots</a:t>
            </a:r>
            <a:endParaRPr sz="1100">
              <a:latin typeface="Arial Black"/>
              <a:cs typeface="Arial Black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00366" y="2139270"/>
            <a:ext cx="3709092" cy="259334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924398" y="3323008"/>
            <a:ext cx="2849245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30" b="1" i="1">
                <a:solidFill>
                  <a:srgbClr val="3F3F3F"/>
                </a:solidFill>
                <a:latin typeface="Arial"/>
                <a:cs typeface="Arial"/>
              </a:rPr>
              <a:t>Outliers</a:t>
            </a:r>
            <a:r>
              <a:rPr dirty="0" sz="1100" spc="-5" b="1" i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 b="1" i="1">
                <a:solidFill>
                  <a:srgbClr val="3F3F3F"/>
                </a:solidFill>
                <a:latin typeface="Arial"/>
                <a:cs typeface="Arial"/>
              </a:rPr>
              <a:t>can</a:t>
            </a:r>
            <a:r>
              <a:rPr dirty="0" sz="1100" b="1" i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50" b="1" i="1">
                <a:solidFill>
                  <a:srgbClr val="3F3F3F"/>
                </a:solidFill>
                <a:latin typeface="Arial"/>
                <a:cs typeface="Arial"/>
              </a:rPr>
              <a:t>often</a:t>
            </a:r>
            <a:r>
              <a:rPr dirty="0" sz="1100" b="1" i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0" b="1" i="1">
                <a:solidFill>
                  <a:srgbClr val="3F3F3F"/>
                </a:solidFill>
                <a:latin typeface="Arial"/>
                <a:cs typeface="Arial"/>
              </a:rPr>
              <a:t>be</a:t>
            </a:r>
            <a:r>
              <a:rPr dirty="0" sz="1100" b="1" i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30" b="1" i="1">
                <a:solidFill>
                  <a:srgbClr val="3F3F3F"/>
                </a:solidFill>
                <a:latin typeface="Arial"/>
                <a:cs typeface="Arial"/>
              </a:rPr>
              <a:t>identified</a:t>
            </a:r>
            <a:r>
              <a:rPr dirty="0" sz="1100" b="1" i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40" b="1" i="1">
                <a:solidFill>
                  <a:srgbClr val="3F3F3F"/>
                </a:solidFill>
                <a:latin typeface="Arial"/>
                <a:cs typeface="Arial"/>
              </a:rPr>
              <a:t>as</a:t>
            </a:r>
            <a:r>
              <a:rPr dirty="0" sz="1100" spc="40" b="1" i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" b="1" i="1">
                <a:solidFill>
                  <a:srgbClr val="04A8C4"/>
                </a:solidFill>
                <a:latin typeface="Arial"/>
                <a:cs typeface="Arial"/>
              </a:rPr>
              <a:t>points</a:t>
            </a:r>
            <a:r>
              <a:rPr dirty="0" sz="1100" spc="60" b="1" i="1">
                <a:solidFill>
                  <a:srgbClr val="04A8C4"/>
                </a:solidFill>
                <a:latin typeface="Arial"/>
                <a:cs typeface="Arial"/>
              </a:rPr>
              <a:t> </a:t>
            </a:r>
            <a:r>
              <a:rPr dirty="0" sz="1100" spc="10" b="1" i="1">
                <a:solidFill>
                  <a:srgbClr val="04A8C4"/>
                </a:solidFill>
                <a:latin typeface="Arial"/>
                <a:cs typeface="Arial"/>
              </a:rPr>
              <a:t>outside</a:t>
            </a:r>
            <a:r>
              <a:rPr dirty="0" sz="1100" spc="65" b="1" i="1">
                <a:solidFill>
                  <a:srgbClr val="04A8C4"/>
                </a:solidFill>
                <a:latin typeface="Arial"/>
                <a:cs typeface="Arial"/>
              </a:rPr>
              <a:t> </a:t>
            </a:r>
            <a:r>
              <a:rPr dirty="0" sz="1100" spc="70" b="1" i="1">
                <a:solidFill>
                  <a:srgbClr val="04A8C4"/>
                </a:solidFill>
                <a:latin typeface="Arial"/>
                <a:cs typeface="Arial"/>
              </a:rPr>
              <a:t>the</a:t>
            </a:r>
            <a:r>
              <a:rPr dirty="0" sz="1100" spc="65" b="1" i="1">
                <a:solidFill>
                  <a:srgbClr val="04A8C4"/>
                </a:solidFill>
                <a:latin typeface="Arial"/>
                <a:cs typeface="Arial"/>
              </a:rPr>
              <a:t> </a:t>
            </a:r>
            <a:r>
              <a:rPr dirty="0" sz="1100" spc="10" b="1" i="1">
                <a:solidFill>
                  <a:srgbClr val="04A8C4"/>
                </a:solidFill>
                <a:latin typeface="Arial"/>
                <a:cs typeface="Arial"/>
              </a:rPr>
              <a:t>"whiskers"</a:t>
            </a:r>
            <a:r>
              <a:rPr dirty="0" sz="1100" spc="50" b="1" i="1">
                <a:solidFill>
                  <a:srgbClr val="04A8C4"/>
                </a:solidFill>
                <a:latin typeface="Arial"/>
                <a:cs typeface="Arial"/>
              </a:rPr>
              <a:t> </a:t>
            </a:r>
            <a:r>
              <a:rPr dirty="0" sz="1100" spc="10" b="1" i="1">
                <a:solidFill>
                  <a:srgbClr val="3F3F3F"/>
                </a:solidFill>
                <a:latin typeface="Arial"/>
                <a:cs typeface="Arial"/>
              </a:rPr>
              <a:t>or</a:t>
            </a:r>
            <a:r>
              <a:rPr dirty="0" sz="1100" spc="65" b="1" i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" b="1" i="1">
                <a:solidFill>
                  <a:srgbClr val="3F3F3F"/>
                </a:solidFill>
                <a:latin typeface="Arial"/>
                <a:cs typeface="Arial"/>
              </a:rPr>
              <a:t>ends</a:t>
            </a:r>
            <a:r>
              <a:rPr dirty="0" sz="1100" spc="65" b="1" i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25" b="1" i="1">
                <a:solidFill>
                  <a:srgbClr val="3F3F3F"/>
                </a:solidFill>
                <a:latin typeface="Arial"/>
                <a:cs typeface="Arial"/>
              </a:rPr>
              <a:t>of </a:t>
            </a:r>
            <a:r>
              <a:rPr dirty="0" sz="1100" spc="70" b="1" i="1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dirty="0" sz="1100" spc="5" b="1" i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b="1" i="1">
                <a:solidFill>
                  <a:srgbClr val="3F3F3F"/>
                </a:solidFill>
                <a:latin typeface="Arial"/>
                <a:cs typeface="Arial"/>
              </a:rPr>
              <a:t>box</a:t>
            </a:r>
            <a:r>
              <a:rPr dirty="0" sz="1100" spc="5" b="1" i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10" b="1" i="1">
                <a:solidFill>
                  <a:srgbClr val="3F3F3F"/>
                </a:solidFill>
                <a:latin typeface="Arial"/>
                <a:cs typeface="Arial"/>
              </a:rPr>
              <a:t>plot.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0"/>
              <a:t>Bivariate</a:t>
            </a:r>
            <a:r>
              <a:rPr dirty="0" spc="-204"/>
              <a:t> </a:t>
            </a:r>
            <a:r>
              <a:rPr dirty="0" spc="-45"/>
              <a:t>Analysis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00973" y="1510191"/>
            <a:ext cx="4178300" cy="2759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740" marR="85090" indent="-320675">
              <a:lnSpc>
                <a:spcPct val="114999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dirty="0" sz="1200" spc="75">
                <a:solidFill>
                  <a:srgbClr val="424242"/>
                </a:solidFill>
                <a:latin typeface="Arial"/>
                <a:cs typeface="Arial"/>
              </a:rPr>
              <a:t>When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working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with</a:t>
            </a:r>
            <a:r>
              <a:rPr dirty="0" sz="1200" spc="-6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-75">
                <a:solidFill>
                  <a:srgbClr val="04A8C4"/>
                </a:solidFill>
                <a:latin typeface="Arial Black"/>
                <a:cs typeface="Arial Black"/>
              </a:rPr>
              <a:t>two</a:t>
            </a:r>
            <a:r>
              <a:rPr dirty="0" sz="1200" spc="-13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200" spc="-40">
                <a:solidFill>
                  <a:srgbClr val="04A8C4"/>
                </a:solidFill>
                <a:latin typeface="Arial Black"/>
                <a:cs typeface="Arial Black"/>
              </a:rPr>
              <a:t>categorical</a:t>
            </a:r>
            <a:r>
              <a:rPr dirty="0" sz="1200" spc="-13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200" spc="-35">
                <a:solidFill>
                  <a:srgbClr val="04A8C4"/>
                </a:solidFill>
                <a:latin typeface="Arial Black"/>
                <a:cs typeface="Arial Black"/>
              </a:rPr>
              <a:t>variables</a:t>
            </a:r>
            <a:r>
              <a:rPr dirty="0" sz="1200" spc="-35">
                <a:solidFill>
                  <a:srgbClr val="424242"/>
                </a:solidFill>
                <a:latin typeface="Arial"/>
                <a:cs typeface="Arial"/>
              </a:rPr>
              <a:t>,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424242"/>
                </a:solidFill>
                <a:latin typeface="Arial"/>
                <a:cs typeface="Arial"/>
              </a:rPr>
              <a:t>we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focus</a:t>
            </a:r>
            <a:r>
              <a:rPr dirty="0" sz="12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424242"/>
                </a:solidFill>
                <a:latin typeface="Arial"/>
                <a:cs typeface="Arial"/>
              </a:rPr>
              <a:t>on</a:t>
            </a:r>
            <a:r>
              <a:rPr dirty="0" sz="12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424242"/>
                </a:solidFill>
                <a:latin typeface="Arial"/>
                <a:cs typeface="Arial"/>
              </a:rPr>
              <a:t>understanding</a:t>
            </a:r>
            <a:r>
              <a:rPr dirty="0" sz="12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2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-40">
                <a:solidFill>
                  <a:srgbClr val="424242"/>
                </a:solidFill>
                <a:latin typeface="Arial Black"/>
                <a:cs typeface="Arial Black"/>
              </a:rPr>
              <a:t>relationships</a:t>
            </a:r>
            <a:r>
              <a:rPr dirty="0" sz="1200" spc="-4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105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interactions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424242"/>
                </a:solidFill>
                <a:latin typeface="Arial"/>
                <a:cs typeface="Arial"/>
              </a:rPr>
              <a:t>between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424242"/>
                </a:solidFill>
                <a:latin typeface="Arial Black"/>
                <a:cs typeface="Arial Black"/>
              </a:rPr>
              <a:t>categories</a:t>
            </a:r>
            <a:r>
              <a:rPr dirty="0" sz="1200" spc="-1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5"/>
              </a:spcBef>
              <a:buClr>
                <a:srgbClr val="424242"/>
              </a:buClr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32740" marR="93345" indent="-320675">
              <a:lnSpc>
                <a:spcPct val="114999"/>
              </a:lnSpc>
              <a:buChar char="●"/>
              <a:tabLst>
                <a:tab pos="332740" algn="l"/>
              </a:tabLst>
            </a:pPr>
            <a:r>
              <a:rPr dirty="0" sz="1200" spc="75">
                <a:solidFill>
                  <a:srgbClr val="424242"/>
                </a:solidFill>
                <a:latin typeface="Arial"/>
                <a:cs typeface="Arial"/>
              </a:rPr>
              <a:t>When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working</a:t>
            </a:r>
            <a:r>
              <a:rPr dirty="0" sz="12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with</a:t>
            </a:r>
            <a:r>
              <a:rPr dirty="0" sz="12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-75">
                <a:solidFill>
                  <a:srgbClr val="04A8C4"/>
                </a:solidFill>
                <a:latin typeface="Arial Black"/>
                <a:cs typeface="Arial Black"/>
              </a:rPr>
              <a:t>two</a:t>
            </a:r>
            <a:r>
              <a:rPr dirty="0" sz="1200" spc="-13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200" spc="-30">
                <a:solidFill>
                  <a:srgbClr val="04A8C4"/>
                </a:solidFill>
                <a:latin typeface="Arial Black"/>
                <a:cs typeface="Arial Black"/>
              </a:rPr>
              <a:t>numerical</a:t>
            </a:r>
            <a:r>
              <a:rPr dirty="0" sz="1200" spc="-13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200" spc="-10">
                <a:solidFill>
                  <a:srgbClr val="04A8C4"/>
                </a:solidFill>
                <a:latin typeface="Arial Black"/>
                <a:cs typeface="Arial Black"/>
              </a:rPr>
              <a:t>continuous </a:t>
            </a:r>
            <a:r>
              <a:rPr dirty="0" sz="1200" spc="-35">
                <a:solidFill>
                  <a:srgbClr val="04A8C4"/>
                </a:solidFill>
                <a:latin typeface="Arial Black"/>
                <a:cs typeface="Arial Black"/>
              </a:rPr>
              <a:t>variables</a:t>
            </a:r>
            <a:r>
              <a:rPr dirty="0" sz="1200" spc="-35">
                <a:solidFill>
                  <a:srgbClr val="424242"/>
                </a:solidFill>
                <a:latin typeface="Arial"/>
                <a:cs typeface="Arial"/>
              </a:rPr>
              <a:t>,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424242"/>
                </a:solidFill>
                <a:latin typeface="Arial"/>
                <a:cs typeface="Arial"/>
              </a:rPr>
              <a:t>we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424242"/>
                </a:solidFill>
                <a:latin typeface="Arial"/>
                <a:cs typeface="Arial"/>
              </a:rPr>
              <a:t>aim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0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00">
                <a:solidFill>
                  <a:srgbClr val="424242"/>
                </a:solidFill>
                <a:latin typeface="Arial"/>
                <a:cs typeface="Arial"/>
              </a:rPr>
              <a:t>determine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-35">
                <a:solidFill>
                  <a:srgbClr val="424242"/>
                </a:solidFill>
                <a:latin typeface="Arial Black"/>
                <a:cs typeface="Arial Black"/>
              </a:rPr>
              <a:t>strength</a:t>
            </a:r>
            <a:r>
              <a:rPr dirty="0" sz="1200" spc="-6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105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dirty="0" sz="1200" spc="-25">
                <a:solidFill>
                  <a:srgbClr val="424242"/>
                </a:solidFill>
                <a:latin typeface="Arial Black"/>
                <a:cs typeface="Arial Black"/>
              </a:rPr>
              <a:t>nature</a:t>
            </a:r>
            <a:r>
              <a:rPr dirty="0" sz="1200" spc="-5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2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-40">
                <a:solidFill>
                  <a:srgbClr val="424242"/>
                </a:solidFill>
                <a:latin typeface="Arial Black"/>
                <a:cs typeface="Arial Black"/>
              </a:rPr>
              <a:t>relationship</a:t>
            </a:r>
            <a:r>
              <a:rPr dirty="0" sz="1200" spc="-5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95">
                <a:solidFill>
                  <a:srgbClr val="424242"/>
                </a:solidFill>
                <a:latin typeface="Arial"/>
                <a:cs typeface="Arial"/>
              </a:rPr>
              <a:t>between</a:t>
            </a:r>
            <a:r>
              <a:rPr dirty="0" sz="12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424242"/>
                </a:solidFill>
                <a:latin typeface="Arial"/>
                <a:cs typeface="Arial"/>
              </a:rPr>
              <a:t>them.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5"/>
              </a:spcBef>
              <a:buClr>
                <a:srgbClr val="424242"/>
              </a:buClr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32740" marR="5080" indent="-320675">
              <a:lnSpc>
                <a:spcPct val="114999"/>
              </a:lnSpc>
              <a:buChar char="●"/>
              <a:tabLst>
                <a:tab pos="332740" algn="l"/>
              </a:tabLst>
            </a:pPr>
            <a:r>
              <a:rPr dirty="0" sz="1200" spc="75">
                <a:solidFill>
                  <a:srgbClr val="424242"/>
                </a:solidFill>
                <a:latin typeface="Arial"/>
                <a:cs typeface="Arial"/>
              </a:rPr>
              <a:t>When</a:t>
            </a:r>
            <a:r>
              <a:rPr dirty="0" sz="12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424242"/>
                </a:solidFill>
                <a:latin typeface="Arial"/>
                <a:cs typeface="Arial"/>
              </a:rPr>
              <a:t>analyzing</a:t>
            </a:r>
            <a:r>
              <a:rPr dirty="0" sz="12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-40">
                <a:solidFill>
                  <a:srgbClr val="04A8C4"/>
                </a:solidFill>
                <a:latin typeface="Arial Black"/>
                <a:cs typeface="Arial Black"/>
              </a:rPr>
              <a:t>one</a:t>
            </a:r>
            <a:r>
              <a:rPr dirty="0" sz="1200" spc="-12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200" spc="-40">
                <a:solidFill>
                  <a:srgbClr val="04A8C4"/>
                </a:solidFill>
                <a:latin typeface="Arial Black"/>
                <a:cs typeface="Arial Black"/>
              </a:rPr>
              <a:t>categorical</a:t>
            </a:r>
            <a:r>
              <a:rPr dirty="0" sz="1200" spc="-12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04A8C4"/>
                </a:solidFill>
                <a:latin typeface="Arial Black"/>
                <a:cs typeface="Arial Black"/>
              </a:rPr>
              <a:t>and</a:t>
            </a:r>
            <a:r>
              <a:rPr dirty="0" sz="1200" spc="-12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200" spc="-25">
                <a:solidFill>
                  <a:srgbClr val="04A8C4"/>
                </a:solidFill>
                <a:latin typeface="Arial Black"/>
                <a:cs typeface="Arial Black"/>
              </a:rPr>
              <a:t>one </a:t>
            </a:r>
            <a:r>
              <a:rPr dirty="0" sz="1200" spc="-30">
                <a:solidFill>
                  <a:srgbClr val="04A8C4"/>
                </a:solidFill>
                <a:latin typeface="Arial Black"/>
                <a:cs typeface="Arial Black"/>
              </a:rPr>
              <a:t>numerical</a:t>
            </a:r>
            <a:r>
              <a:rPr dirty="0" sz="1200" spc="-13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200" spc="-25">
                <a:solidFill>
                  <a:srgbClr val="04A8C4"/>
                </a:solidFill>
                <a:latin typeface="Arial Black"/>
                <a:cs typeface="Arial Black"/>
              </a:rPr>
              <a:t>variable</a:t>
            </a:r>
            <a:r>
              <a:rPr dirty="0" sz="1200" spc="-5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200" spc="70">
                <a:solidFill>
                  <a:srgbClr val="424242"/>
                </a:solidFill>
                <a:latin typeface="Arial"/>
                <a:cs typeface="Arial"/>
              </a:rPr>
              <a:t>together,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424242"/>
                </a:solidFill>
                <a:latin typeface="Arial"/>
                <a:cs typeface="Arial"/>
              </a:rPr>
              <a:t>we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often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424242"/>
                </a:solidFill>
                <a:latin typeface="Arial"/>
                <a:cs typeface="Arial"/>
              </a:rPr>
              <a:t>look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20">
                <a:solidFill>
                  <a:srgbClr val="424242"/>
                </a:solidFill>
                <a:latin typeface="Arial"/>
                <a:cs typeface="Arial"/>
              </a:rPr>
              <a:t>at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how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2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424242"/>
                </a:solidFill>
                <a:latin typeface="Arial Black"/>
                <a:cs typeface="Arial Black"/>
              </a:rPr>
              <a:t>numerical</a:t>
            </a:r>
            <a:r>
              <a:rPr dirty="0" sz="1200" spc="-4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70">
                <a:solidFill>
                  <a:srgbClr val="424242"/>
                </a:solidFill>
                <a:latin typeface="Arial"/>
                <a:cs typeface="Arial"/>
              </a:rPr>
              <a:t>variable's</a:t>
            </a:r>
            <a:r>
              <a:rPr dirty="0" sz="1200" spc="-5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-40">
                <a:solidFill>
                  <a:srgbClr val="424242"/>
                </a:solidFill>
                <a:latin typeface="Arial Black"/>
                <a:cs typeface="Arial Black"/>
              </a:rPr>
              <a:t>central</a:t>
            </a:r>
            <a:r>
              <a:rPr dirty="0" sz="1200" spc="-12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-40">
                <a:solidFill>
                  <a:srgbClr val="424242"/>
                </a:solidFill>
                <a:latin typeface="Arial Black"/>
                <a:cs typeface="Arial Black"/>
              </a:rPr>
              <a:t>tendency</a:t>
            </a:r>
            <a:r>
              <a:rPr dirty="0" sz="1200" spc="-12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-25">
                <a:solidFill>
                  <a:srgbClr val="424242"/>
                </a:solidFill>
                <a:latin typeface="Arial Black"/>
                <a:cs typeface="Arial Black"/>
              </a:rPr>
              <a:t>and </a:t>
            </a:r>
            <a:r>
              <a:rPr dirty="0" sz="1200" spc="-30">
                <a:solidFill>
                  <a:srgbClr val="424242"/>
                </a:solidFill>
                <a:latin typeface="Arial Black"/>
                <a:cs typeface="Arial Black"/>
              </a:rPr>
              <a:t>spread</a:t>
            </a:r>
            <a:r>
              <a:rPr dirty="0" sz="1200" spc="-13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120">
                <a:solidFill>
                  <a:srgbClr val="424242"/>
                </a:solidFill>
                <a:latin typeface="Arial"/>
                <a:cs typeface="Arial"/>
              </a:rPr>
              <a:t>might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-40">
                <a:solidFill>
                  <a:srgbClr val="424242"/>
                </a:solidFill>
                <a:latin typeface="Arial Black"/>
                <a:cs typeface="Arial Black"/>
              </a:rPr>
              <a:t>differ</a:t>
            </a:r>
            <a:r>
              <a:rPr dirty="0" sz="1200" spc="-5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75">
                <a:solidFill>
                  <a:srgbClr val="424242"/>
                </a:solidFill>
                <a:latin typeface="Arial"/>
                <a:cs typeface="Arial"/>
              </a:rPr>
              <a:t>across</a:t>
            </a:r>
            <a:r>
              <a:rPr dirty="0" sz="12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2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424242"/>
                </a:solidFill>
                <a:latin typeface="Arial"/>
                <a:cs typeface="Arial"/>
              </a:rPr>
              <a:t>different </a:t>
            </a:r>
            <a:r>
              <a:rPr dirty="0" sz="1200" spc="-10">
                <a:solidFill>
                  <a:srgbClr val="424242"/>
                </a:solidFill>
                <a:latin typeface="Arial Black"/>
                <a:cs typeface="Arial Black"/>
              </a:rPr>
              <a:t>categories</a:t>
            </a:r>
            <a:r>
              <a:rPr dirty="0" sz="1200" spc="-1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5088" y="1470697"/>
            <a:ext cx="2593719" cy="237592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1159510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5"/>
              <a:t>Outliers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9098" y="1323473"/>
            <a:ext cx="6537325" cy="1465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65">
                <a:solidFill>
                  <a:srgbClr val="04A8C4"/>
                </a:solidFill>
                <a:latin typeface="Arial Black"/>
                <a:cs typeface="Arial Black"/>
              </a:rPr>
              <a:t>Techniques</a:t>
            </a:r>
            <a:r>
              <a:rPr dirty="0" sz="1500" spc="-15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55">
                <a:solidFill>
                  <a:srgbClr val="04A8C4"/>
                </a:solidFill>
                <a:latin typeface="Arial Black"/>
                <a:cs typeface="Arial Black"/>
              </a:rPr>
              <a:t>to</a:t>
            </a:r>
            <a:r>
              <a:rPr dirty="0" sz="1500" spc="-14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55">
                <a:solidFill>
                  <a:srgbClr val="04A8C4"/>
                </a:solidFill>
                <a:latin typeface="Arial Black"/>
                <a:cs typeface="Arial Black"/>
              </a:rPr>
              <a:t>Identify</a:t>
            </a:r>
            <a:r>
              <a:rPr dirty="0" sz="1500" spc="-14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65">
                <a:solidFill>
                  <a:srgbClr val="04A8C4"/>
                </a:solidFill>
                <a:latin typeface="Arial Black"/>
                <a:cs typeface="Arial Black"/>
              </a:rPr>
              <a:t>Outliers</a:t>
            </a:r>
            <a:r>
              <a:rPr dirty="0" sz="1500" spc="-14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370">
                <a:solidFill>
                  <a:srgbClr val="04A8C4"/>
                </a:solidFill>
                <a:latin typeface="Arial Black"/>
                <a:cs typeface="Arial Black"/>
              </a:rPr>
              <a:t>-</a:t>
            </a:r>
            <a:r>
              <a:rPr dirty="0" sz="1500" spc="-14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80">
                <a:solidFill>
                  <a:srgbClr val="04A8C4"/>
                </a:solidFill>
                <a:latin typeface="Arial Black"/>
                <a:cs typeface="Arial Black"/>
              </a:rPr>
              <a:t>Loan</a:t>
            </a:r>
            <a:r>
              <a:rPr dirty="0" sz="1500" spc="-14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25">
                <a:solidFill>
                  <a:srgbClr val="04A8C4"/>
                </a:solidFill>
                <a:latin typeface="Arial Black"/>
                <a:cs typeface="Arial Black"/>
              </a:rPr>
              <a:t>Approval</a:t>
            </a:r>
            <a:r>
              <a:rPr dirty="0" sz="1500" spc="-14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10">
                <a:solidFill>
                  <a:srgbClr val="04A8C4"/>
                </a:solidFill>
                <a:latin typeface="Arial Black"/>
                <a:cs typeface="Arial Black"/>
              </a:rPr>
              <a:t>Example</a:t>
            </a:r>
            <a:endParaRPr sz="1500">
              <a:latin typeface="Arial Black"/>
              <a:cs typeface="Arial Black"/>
            </a:endParaRPr>
          </a:p>
          <a:p>
            <a:pPr marL="55880">
              <a:lnSpc>
                <a:spcPct val="100000"/>
              </a:lnSpc>
              <a:spcBef>
                <a:spcPts val="1620"/>
              </a:spcBef>
            </a:pP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identify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outliers,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we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will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focus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on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25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numerical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column.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Let's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continue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with</a:t>
            </a:r>
            <a:r>
              <a:rPr dirty="0" sz="1100" spc="-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5" i="1">
                <a:solidFill>
                  <a:srgbClr val="04A8C4"/>
                </a:solidFill>
                <a:latin typeface="Arial"/>
                <a:cs typeface="Arial"/>
              </a:rPr>
              <a:t>ApplicantIncome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"/>
              <a:cs typeface="Arial"/>
            </a:endParaRPr>
          </a:p>
          <a:p>
            <a:pPr marL="55880">
              <a:lnSpc>
                <a:spcPct val="100000"/>
              </a:lnSpc>
            </a:pPr>
            <a:r>
              <a:rPr dirty="0" sz="1100" spc="-200">
                <a:solidFill>
                  <a:srgbClr val="3F3F3F"/>
                </a:solidFill>
                <a:latin typeface="Arial Black"/>
                <a:cs typeface="Arial Black"/>
              </a:rPr>
              <a:t>1.</a:t>
            </a:r>
            <a:r>
              <a:rPr dirty="0" sz="1100" spc="-105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Arial Black"/>
                <a:cs typeface="Arial Black"/>
              </a:rPr>
              <a:t>Visual</a:t>
            </a:r>
            <a:r>
              <a:rPr dirty="0" sz="1100" spc="-10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Arial Black"/>
                <a:cs typeface="Arial Black"/>
              </a:rPr>
              <a:t>Inspection</a:t>
            </a:r>
            <a:endParaRPr sz="1100">
              <a:latin typeface="Arial Black"/>
              <a:cs typeface="Arial Black"/>
            </a:endParaRPr>
          </a:p>
          <a:p>
            <a:pPr marL="513080" indent="-313055">
              <a:lnSpc>
                <a:spcPct val="100000"/>
              </a:lnSpc>
              <a:buFont typeface="Arial"/>
              <a:buChar char="●"/>
              <a:tabLst>
                <a:tab pos="513080" algn="l"/>
              </a:tabLst>
            </a:pPr>
            <a:r>
              <a:rPr dirty="0" sz="1100" spc="-95">
                <a:solidFill>
                  <a:srgbClr val="3F3F3F"/>
                </a:solidFill>
                <a:latin typeface="Arial Black"/>
                <a:cs typeface="Arial Black"/>
              </a:rPr>
              <a:t>Box</a:t>
            </a:r>
            <a:r>
              <a:rPr dirty="0" sz="1100" spc="-11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20">
                <a:solidFill>
                  <a:srgbClr val="3F3F3F"/>
                </a:solidFill>
                <a:latin typeface="Arial Black"/>
                <a:cs typeface="Arial Black"/>
              </a:rPr>
              <a:t>Plots</a:t>
            </a:r>
            <a:endParaRPr sz="1100">
              <a:latin typeface="Arial Black"/>
              <a:cs typeface="Arial Black"/>
            </a:endParaRPr>
          </a:p>
          <a:p>
            <a:pPr marL="513080" indent="-313055">
              <a:lnSpc>
                <a:spcPct val="100000"/>
              </a:lnSpc>
              <a:buFont typeface="Arial"/>
              <a:buChar char="●"/>
              <a:tabLst>
                <a:tab pos="513080" algn="l"/>
              </a:tabLst>
            </a:pPr>
            <a:r>
              <a:rPr dirty="0" sz="1100" spc="-10">
                <a:solidFill>
                  <a:srgbClr val="04A8C4"/>
                </a:solidFill>
                <a:latin typeface="Arial Black"/>
                <a:cs typeface="Arial Black"/>
              </a:rPr>
              <a:t>Histograms</a:t>
            </a:r>
            <a:endParaRPr sz="1100">
              <a:latin typeface="Arial Black"/>
              <a:cs typeface="Arial Black"/>
            </a:endParaRPr>
          </a:p>
          <a:p>
            <a:pPr marL="513080" indent="-313055">
              <a:lnSpc>
                <a:spcPct val="100000"/>
              </a:lnSpc>
              <a:buFont typeface="Arial"/>
              <a:buChar char="●"/>
              <a:tabLst>
                <a:tab pos="513080" algn="l"/>
              </a:tabLst>
            </a:pPr>
            <a:r>
              <a:rPr dirty="0" sz="1100" spc="-60">
                <a:solidFill>
                  <a:srgbClr val="3F3F3F"/>
                </a:solidFill>
                <a:latin typeface="Arial Black"/>
                <a:cs typeface="Arial Black"/>
              </a:rPr>
              <a:t>Scatter</a:t>
            </a:r>
            <a:r>
              <a:rPr dirty="0" sz="1100" spc="-75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Arial Black"/>
                <a:cs typeface="Arial Black"/>
              </a:rPr>
              <a:t>Plots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24398" y="3323008"/>
            <a:ext cx="3044190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20" b="1" i="1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dirty="0" sz="1100" spc="-20" b="1" i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 b="1" i="1">
                <a:solidFill>
                  <a:srgbClr val="3F3F3F"/>
                </a:solidFill>
                <a:latin typeface="Arial"/>
                <a:cs typeface="Arial"/>
              </a:rPr>
              <a:t>histogram</a:t>
            </a:r>
            <a:r>
              <a:rPr dirty="0" sz="1100" spc="-15" b="1" i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50" b="1" i="1">
                <a:solidFill>
                  <a:srgbClr val="3F3F3F"/>
                </a:solidFill>
                <a:latin typeface="Arial"/>
                <a:cs typeface="Arial"/>
              </a:rPr>
              <a:t>represents</a:t>
            </a:r>
            <a:r>
              <a:rPr dirty="0" sz="1100" spc="-20" b="1" i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 b="1" i="1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dirty="0" sz="1100" spc="-15" b="1" i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30" b="1" i="1">
                <a:solidFill>
                  <a:srgbClr val="3F3F3F"/>
                </a:solidFill>
                <a:latin typeface="Arial"/>
                <a:cs typeface="Arial"/>
              </a:rPr>
              <a:t>distribution</a:t>
            </a:r>
            <a:r>
              <a:rPr dirty="0" sz="1100" spc="-20" b="1" i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25" b="1" i="1">
                <a:solidFill>
                  <a:srgbClr val="3F3F3F"/>
                </a:solidFill>
                <a:latin typeface="Arial"/>
                <a:cs typeface="Arial"/>
              </a:rPr>
              <a:t>of</a:t>
            </a:r>
            <a:r>
              <a:rPr dirty="0" sz="1100" spc="-25" b="1" i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25" b="1" i="1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dirty="0" sz="1100" spc="-10" b="1" i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 b="1" i="1">
                <a:solidFill>
                  <a:srgbClr val="3F3F3F"/>
                </a:solidFill>
                <a:latin typeface="Arial"/>
                <a:cs typeface="Arial"/>
              </a:rPr>
              <a:t>dataset.</a:t>
            </a:r>
            <a:r>
              <a:rPr dirty="0" sz="1100" spc="-5" b="1" i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" b="1" i="1">
                <a:solidFill>
                  <a:srgbClr val="3F3F3F"/>
                </a:solidFill>
                <a:latin typeface="Arial"/>
                <a:cs typeface="Arial"/>
              </a:rPr>
              <a:t>Outliers</a:t>
            </a:r>
            <a:r>
              <a:rPr dirty="0" sz="1100" spc="-5" b="1" i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 b="1" i="1">
                <a:solidFill>
                  <a:srgbClr val="3F3F3F"/>
                </a:solidFill>
                <a:latin typeface="Arial"/>
                <a:cs typeface="Arial"/>
              </a:rPr>
              <a:t>can</a:t>
            </a:r>
            <a:r>
              <a:rPr dirty="0" sz="1100" spc="-10" b="1" i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 b="1" i="1">
                <a:solidFill>
                  <a:srgbClr val="3F3F3F"/>
                </a:solidFill>
                <a:latin typeface="Arial"/>
                <a:cs typeface="Arial"/>
              </a:rPr>
              <a:t>sometimes</a:t>
            </a:r>
            <a:r>
              <a:rPr dirty="0" sz="1100" spc="-5" b="1" i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35" b="1" i="1">
                <a:solidFill>
                  <a:srgbClr val="3F3F3F"/>
                </a:solidFill>
                <a:latin typeface="Arial"/>
                <a:cs typeface="Arial"/>
              </a:rPr>
              <a:t>be </a:t>
            </a:r>
            <a:r>
              <a:rPr dirty="0" sz="1100" spc="30" b="1" i="1">
                <a:solidFill>
                  <a:srgbClr val="3F3F3F"/>
                </a:solidFill>
                <a:latin typeface="Arial"/>
                <a:cs typeface="Arial"/>
              </a:rPr>
              <a:t>visualized</a:t>
            </a:r>
            <a:r>
              <a:rPr dirty="0" sz="1100" spc="-20" b="1" i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5" b="1" i="1">
                <a:solidFill>
                  <a:srgbClr val="3F3F3F"/>
                </a:solidFill>
                <a:latin typeface="Arial"/>
                <a:cs typeface="Arial"/>
              </a:rPr>
              <a:t>as</a:t>
            </a:r>
            <a:r>
              <a:rPr dirty="0" sz="1100" spc="-25" b="1" i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50" b="1" i="1">
                <a:solidFill>
                  <a:srgbClr val="04A8C4"/>
                </a:solidFill>
                <a:latin typeface="Arial"/>
                <a:cs typeface="Arial"/>
              </a:rPr>
              <a:t>isolated</a:t>
            </a:r>
            <a:r>
              <a:rPr dirty="0" sz="1100" spc="-20" b="1" i="1">
                <a:solidFill>
                  <a:srgbClr val="04A8C4"/>
                </a:solidFill>
                <a:latin typeface="Arial"/>
                <a:cs typeface="Arial"/>
              </a:rPr>
              <a:t> </a:t>
            </a:r>
            <a:r>
              <a:rPr dirty="0" sz="1100" spc="55" b="1" i="1">
                <a:solidFill>
                  <a:srgbClr val="04A8C4"/>
                </a:solidFill>
                <a:latin typeface="Arial"/>
                <a:cs typeface="Arial"/>
              </a:rPr>
              <a:t>bars</a:t>
            </a:r>
            <a:r>
              <a:rPr dirty="0" sz="1100" spc="-25" b="1" i="1">
                <a:solidFill>
                  <a:srgbClr val="04A8C4"/>
                </a:solidFill>
                <a:latin typeface="Arial"/>
                <a:cs typeface="Arial"/>
              </a:rPr>
              <a:t> </a:t>
            </a:r>
            <a:r>
              <a:rPr dirty="0" sz="1100" spc="70" b="1" i="1">
                <a:solidFill>
                  <a:srgbClr val="3F3F3F"/>
                </a:solidFill>
                <a:latin typeface="Arial"/>
                <a:cs typeface="Arial"/>
              </a:rPr>
              <a:t>far</a:t>
            </a:r>
            <a:r>
              <a:rPr dirty="0" sz="1100" spc="-15" b="1" i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 b="1" i="1">
                <a:solidFill>
                  <a:srgbClr val="3F3F3F"/>
                </a:solidFill>
                <a:latin typeface="Arial"/>
                <a:cs typeface="Arial"/>
              </a:rPr>
              <a:t>from</a:t>
            </a:r>
            <a:r>
              <a:rPr dirty="0" sz="1100" spc="-20" b="1" i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45" b="1" i="1">
                <a:solidFill>
                  <a:srgbClr val="3F3F3F"/>
                </a:solidFill>
                <a:latin typeface="Arial"/>
                <a:cs typeface="Arial"/>
              </a:rPr>
              <a:t>the </a:t>
            </a:r>
            <a:r>
              <a:rPr dirty="0" sz="1100" spc="65" b="1" i="1">
                <a:solidFill>
                  <a:srgbClr val="3F3F3F"/>
                </a:solidFill>
                <a:latin typeface="Arial"/>
                <a:cs typeface="Arial"/>
              </a:rPr>
              <a:t>central</a:t>
            </a:r>
            <a:r>
              <a:rPr dirty="0" sz="1100" spc="-45" b="1" i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0" b="1" i="1">
                <a:solidFill>
                  <a:srgbClr val="3F3F3F"/>
                </a:solidFill>
                <a:latin typeface="Arial"/>
                <a:cs typeface="Arial"/>
              </a:rPr>
              <a:t>data</a:t>
            </a:r>
            <a:r>
              <a:rPr dirty="0" sz="1100" spc="-45" b="1" i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10" b="1" i="1">
                <a:solidFill>
                  <a:srgbClr val="3F3F3F"/>
                </a:solidFill>
                <a:latin typeface="Arial"/>
                <a:cs typeface="Arial"/>
              </a:rPr>
              <a:t>cluster.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3016" y="2200120"/>
            <a:ext cx="3874117" cy="2506769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1159510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5"/>
              <a:t>Outliers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9098" y="1323473"/>
            <a:ext cx="6946265" cy="269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65">
                <a:solidFill>
                  <a:srgbClr val="04A8C4"/>
                </a:solidFill>
                <a:latin typeface="Arial Black"/>
                <a:cs typeface="Arial Black"/>
              </a:rPr>
              <a:t>Techniques</a:t>
            </a:r>
            <a:r>
              <a:rPr dirty="0" sz="1500" spc="-15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55">
                <a:solidFill>
                  <a:srgbClr val="04A8C4"/>
                </a:solidFill>
                <a:latin typeface="Arial Black"/>
                <a:cs typeface="Arial Black"/>
              </a:rPr>
              <a:t>to</a:t>
            </a:r>
            <a:r>
              <a:rPr dirty="0" sz="1500" spc="-14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55">
                <a:solidFill>
                  <a:srgbClr val="04A8C4"/>
                </a:solidFill>
                <a:latin typeface="Arial Black"/>
                <a:cs typeface="Arial Black"/>
              </a:rPr>
              <a:t>Identify</a:t>
            </a:r>
            <a:r>
              <a:rPr dirty="0" sz="1500" spc="-14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65">
                <a:solidFill>
                  <a:srgbClr val="04A8C4"/>
                </a:solidFill>
                <a:latin typeface="Arial Black"/>
                <a:cs typeface="Arial Black"/>
              </a:rPr>
              <a:t>Outliers</a:t>
            </a:r>
            <a:r>
              <a:rPr dirty="0" sz="1500" spc="-14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370">
                <a:solidFill>
                  <a:srgbClr val="04A8C4"/>
                </a:solidFill>
                <a:latin typeface="Arial Black"/>
                <a:cs typeface="Arial Black"/>
              </a:rPr>
              <a:t>-</a:t>
            </a:r>
            <a:r>
              <a:rPr dirty="0" sz="1500" spc="-14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80">
                <a:solidFill>
                  <a:srgbClr val="04A8C4"/>
                </a:solidFill>
                <a:latin typeface="Arial Black"/>
                <a:cs typeface="Arial Black"/>
              </a:rPr>
              <a:t>Loan</a:t>
            </a:r>
            <a:r>
              <a:rPr dirty="0" sz="1500" spc="-14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25">
                <a:solidFill>
                  <a:srgbClr val="04A8C4"/>
                </a:solidFill>
                <a:latin typeface="Arial Black"/>
                <a:cs typeface="Arial Black"/>
              </a:rPr>
              <a:t>Approval</a:t>
            </a:r>
            <a:r>
              <a:rPr dirty="0" sz="1500" spc="-14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10">
                <a:solidFill>
                  <a:srgbClr val="04A8C4"/>
                </a:solidFill>
                <a:latin typeface="Arial Black"/>
                <a:cs typeface="Arial Black"/>
              </a:rPr>
              <a:t>Example</a:t>
            </a:r>
            <a:endParaRPr sz="1500">
              <a:latin typeface="Arial Black"/>
              <a:cs typeface="Arial Black"/>
            </a:endParaRPr>
          </a:p>
          <a:p>
            <a:pPr marL="55880">
              <a:lnSpc>
                <a:spcPct val="100000"/>
              </a:lnSpc>
              <a:spcBef>
                <a:spcPts val="1620"/>
              </a:spcBef>
            </a:pP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For </a:t>
            </a:r>
            <a:r>
              <a:rPr dirty="0" sz="1100" spc="125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Scatter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Plot,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we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need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two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numeric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continuous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55">
                <a:solidFill>
                  <a:srgbClr val="3F3F3F"/>
                </a:solidFill>
                <a:latin typeface="Arial"/>
                <a:cs typeface="Arial"/>
              </a:rPr>
              <a:t>variables.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Let's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create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25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scatter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plot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comparing</a:t>
            </a:r>
            <a:endParaRPr sz="1100">
              <a:latin typeface="Arial"/>
              <a:cs typeface="Arial"/>
            </a:endParaRPr>
          </a:p>
          <a:p>
            <a:pPr marL="55880">
              <a:lnSpc>
                <a:spcPct val="100000"/>
              </a:lnSpc>
            </a:pPr>
            <a:r>
              <a:rPr dirty="0" sz="1100" spc="85" i="1">
                <a:solidFill>
                  <a:srgbClr val="04A8C4"/>
                </a:solidFill>
                <a:latin typeface="Arial"/>
                <a:cs typeface="Arial"/>
              </a:rPr>
              <a:t>ApplicantIncome</a:t>
            </a:r>
            <a:r>
              <a:rPr dirty="0" sz="1100" spc="5" i="1">
                <a:solidFill>
                  <a:srgbClr val="04A8C4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04A8C4"/>
                </a:solidFill>
                <a:latin typeface="Arial"/>
                <a:cs typeface="Arial"/>
              </a:rPr>
              <a:t>against</a:t>
            </a:r>
            <a:r>
              <a:rPr dirty="0" sz="1100" spc="5">
                <a:solidFill>
                  <a:srgbClr val="04A8C4"/>
                </a:solidFill>
                <a:latin typeface="Arial"/>
                <a:cs typeface="Arial"/>
              </a:rPr>
              <a:t> </a:t>
            </a:r>
            <a:r>
              <a:rPr dirty="0" sz="1100" spc="70" i="1">
                <a:solidFill>
                  <a:srgbClr val="04A8C4"/>
                </a:solidFill>
                <a:latin typeface="Arial"/>
                <a:cs typeface="Arial"/>
              </a:rPr>
              <a:t>LoanAmount</a:t>
            </a:r>
            <a:r>
              <a:rPr dirty="0" sz="1100" spc="5" i="1">
                <a:solidFill>
                  <a:srgbClr val="04A8C4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identify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potential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Arial"/>
                <a:cs typeface="Arial"/>
              </a:rPr>
              <a:t>outliers.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"/>
              <a:cs typeface="Arial"/>
            </a:endParaRPr>
          </a:p>
          <a:p>
            <a:pPr marL="176530" indent="-152400">
              <a:lnSpc>
                <a:spcPct val="100000"/>
              </a:lnSpc>
              <a:buAutoNum type="arabicPeriod"/>
              <a:tabLst>
                <a:tab pos="176530" algn="l"/>
              </a:tabLst>
            </a:pPr>
            <a:r>
              <a:rPr dirty="0" sz="1100" spc="-40">
                <a:solidFill>
                  <a:srgbClr val="3F3F3F"/>
                </a:solidFill>
                <a:latin typeface="Arial Black"/>
                <a:cs typeface="Arial Black"/>
              </a:rPr>
              <a:t>Visual</a:t>
            </a:r>
            <a:r>
              <a:rPr dirty="0" sz="1100" spc="-85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Arial Black"/>
                <a:cs typeface="Arial Black"/>
              </a:rPr>
              <a:t>Inspection</a:t>
            </a:r>
            <a:endParaRPr sz="1100">
              <a:latin typeface="Arial Black"/>
              <a:cs typeface="Arial Black"/>
            </a:endParaRPr>
          </a:p>
          <a:p>
            <a:pPr lvl="1" marL="513080" indent="-313055">
              <a:lnSpc>
                <a:spcPct val="100000"/>
              </a:lnSpc>
              <a:buFont typeface="Arial"/>
              <a:buChar char="●"/>
              <a:tabLst>
                <a:tab pos="513080" algn="l"/>
              </a:tabLst>
            </a:pPr>
            <a:r>
              <a:rPr dirty="0" sz="1100" spc="-95">
                <a:solidFill>
                  <a:srgbClr val="3F3F3F"/>
                </a:solidFill>
                <a:latin typeface="Arial Black"/>
                <a:cs typeface="Arial Black"/>
              </a:rPr>
              <a:t>Box</a:t>
            </a:r>
            <a:r>
              <a:rPr dirty="0" sz="1100" spc="-11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20">
                <a:solidFill>
                  <a:srgbClr val="3F3F3F"/>
                </a:solidFill>
                <a:latin typeface="Arial Black"/>
                <a:cs typeface="Arial Black"/>
              </a:rPr>
              <a:t>Plots</a:t>
            </a:r>
            <a:endParaRPr sz="1100">
              <a:latin typeface="Arial Black"/>
              <a:cs typeface="Arial Black"/>
            </a:endParaRPr>
          </a:p>
          <a:p>
            <a:pPr lvl="1" marL="513080" indent="-313055">
              <a:lnSpc>
                <a:spcPct val="100000"/>
              </a:lnSpc>
              <a:buClr>
                <a:srgbClr val="333333"/>
              </a:buClr>
              <a:buFont typeface="Arial"/>
              <a:buChar char="●"/>
              <a:tabLst>
                <a:tab pos="513080" algn="l"/>
              </a:tabLst>
            </a:pPr>
            <a:r>
              <a:rPr dirty="0" sz="1100" spc="-10">
                <a:solidFill>
                  <a:srgbClr val="3F3F3F"/>
                </a:solidFill>
                <a:latin typeface="Arial Black"/>
                <a:cs typeface="Arial Black"/>
              </a:rPr>
              <a:t>Histograms</a:t>
            </a:r>
            <a:endParaRPr sz="1100">
              <a:latin typeface="Arial Black"/>
              <a:cs typeface="Arial Black"/>
            </a:endParaRPr>
          </a:p>
          <a:p>
            <a:pPr lvl="1" marL="513080" indent="-313055">
              <a:lnSpc>
                <a:spcPct val="100000"/>
              </a:lnSpc>
              <a:buFont typeface="Arial"/>
              <a:buChar char="●"/>
              <a:tabLst>
                <a:tab pos="513080" algn="l"/>
              </a:tabLst>
            </a:pPr>
            <a:r>
              <a:rPr dirty="0" sz="1100" spc="-60">
                <a:solidFill>
                  <a:srgbClr val="04A8C4"/>
                </a:solidFill>
                <a:latin typeface="Arial Black"/>
                <a:cs typeface="Arial Black"/>
              </a:rPr>
              <a:t>Scatter</a:t>
            </a:r>
            <a:r>
              <a:rPr dirty="0" sz="1100" spc="-7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04A8C4"/>
                </a:solidFill>
                <a:latin typeface="Arial Black"/>
                <a:cs typeface="Arial Black"/>
              </a:rPr>
              <a:t>Plots</a:t>
            </a:r>
            <a:endParaRPr sz="11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530"/>
              </a:spcBef>
            </a:pPr>
            <a:endParaRPr sz="1100">
              <a:latin typeface="Arial Black"/>
              <a:cs typeface="Arial Black"/>
            </a:endParaRPr>
          </a:p>
          <a:p>
            <a:pPr marL="167640" marR="3769360">
              <a:lnSpc>
                <a:spcPct val="100000"/>
              </a:lnSpc>
            </a:pPr>
            <a:r>
              <a:rPr dirty="0" sz="1100" b="1" i="1">
                <a:solidFill>
                  <a:srgbClr val="3F3F3F"/>
                </a:solidFill>
                <a:latin typeface="Arial"/>
                <a:cs typeface="Arial"/>
              </a:rPr>
              <a:t>By</a:t>
            </a:r>
            <a:r>
              <a:rPr dirty="0" sz="1100" spc="15" b="1" i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b="1" i="1">
                <a:solidFill>
                  <a:srgbClr val="3F3F3F"/>
                </a:solidFill>
                <a:latin typeface="Arial"/>
                <a:cs typeface="Arial"/>
              </a:rPr>
              <a:t>using</a:t>
            </a:r>
            <a:r>
              <a:rPr dirty="0" sz="1100" spc="20" b="1" i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0" b="1" i="1">
                <a:solidFill>
                  <a:srgbClr val="3F3F3F"/>
                </a:solidFill>
                <a:latin typeface="Arial"/>
                <a:cs typeface="Arial"/>
              </a:rPr>
              <a:t>scatter</a:t>
            </a:r>
            <a:r>
              <a:rPr dirty="0" sz="1100" spc="15" b="1" i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b="1" i="1">
                <a:solidFill>
                  <a:srgbClr val="3F3F3F"/>
                </a:solidFill>
                <a:latin typeface="Arial"/>
                <a:cs typeface="Arial"/>
              </a:rPr>
              <a:t>plots,</a:t>
            </a:r>
            <a:r>
              <a:rPr dirty="0" sz="1100" spc="20" b="1" i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50" b="1" i="1">
                <a:solidFill>
                  <a:srgbClr val="3F3F3F"/>
                </a:solidFill>
                <a:latin typeface="Arial"/>
                <a:cs typeface="Arial"/>
              </a:rPr>
              <a:t>you</a:t>
            </a:r>
            <a:r>
              <a:rPr dirty="0" sz="1100" spc="15" b="1" i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 b="1" i="1">
                <a:solidFill>
                  <a:srgbClr val="3F3F3F"/>
                </a:solidFill>
                <a:latin typeface="Arial"/>
                <a:cs typeface="Arial"/>
              </a:rPr>
              <a:t>can</a:t>
            </a:r>
            <a:r>
              <a:rPr dirty="0" sz="1100" spc="20" b="1" i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40" b="1" i="1">
                <a:solidFill>
                  <a:srgbClr val="3F3F3F"/>
                </a:solidFill>
                <a:latin typeface="Arial"/>
                <a:cs typeface="Arial"/>
              </a:rPr>
              <a:t>visually</a:t>
            </a:r>
            <a:r>
              <a:rPr dirty="0" sz="1100" spc="40" b="1" i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20" b="1" i="1">
                <a:solidFill>
                  <a:srgbClr val="3F3F3F"/>
                </a:solidFill>
                <a:latin typeface="Arial"/>
                <a:cs typeface="Arial"/>
              </a:rPr>
              <a:t>inspect</a:t>
            </a:r>
            <a:r>
              <a:rPr dirty="0" sz="1100" spc="25" b="1" i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 b="1" i="1">
                <a:solidFill>
                  <a:srgbClr val="3F3F3F"/>
                </a:solidFill>
                <a:latin typeface="Arial"/>
                <a:cs typeface="Arial"/>
              </a:rPr>
              <a:t>and</a:t>
            </a:r>
            <a:r>
              <a:rPr dirty="0" sz="1100" spc="25" b="1" i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50" b="1" i="1">
                <a:solidFill>
                  <a:srgbClr val="3F3F3F"/>
                </a:solidFill>
                <a:latin typeface="Arial"/>
                <a:cs typeface="Arial"/>
              </a:rPr>
              <a:t>identify</a:t>
            </a:r>
            <a:r>
              <a:rPr dirty="0" sz="1100" spc="25" b="1" i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0" b="1" i="1">
                <a:solidFill>
                  <a:srgbClr val="3F3F3F"/>
                </a:solidFill>
                <a:latin typeface="Arial"/>
                <a:cs typeface="Arial"/>
              </a:rPr>
              <a:t>potential</a:t>
            </a:r>
            <a:r>
              <a:rPr dirty="0" sz="1100" spc="25" b="1" i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20" b="1" i="1">
                <a:solidFill>
                  <a:srgbClr val="3F3F3F"/>
                </a:solidFill>
                <a:latin typeface="Arial"/>
                <a:cs typeface="Arial"/>
              </a:rPr>
              <a:t>outliers</a:t>
            </a:r>
            <a:r>
              <a:rPr dirty="0" sz="1100" spc="25" b="1" i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40" b="1" i="1">
                <a:solidFill>
                  <a:srgbClr val="3F3F3F"/>
                </a:solidFill>
                <a:latin typeface="Arial"/>
                <a:cs typeface="Arial"/>
              </a:rPr>
              <a:t>as </a:t>
            </a:r>
            <a:r>
              <a:rPr dirty="0" sz="1100" spc="50" b="1" i="1">
                <a:solidFill>
                  <a:srgbClr val="04A8C4"/>
                </a:solidFill>
                <a:latin typeface="Arial"/>
                <a:cs typeface="Arial"/>
              </a:rPr>
              <a:t>isolated</a:t>
            </a:r>
            <a:r>
              <a:rPr dirty="0" sz="1100" spc="-10" b="1" i="1">
                <a:solidFill>
                  <a:srgbClr val="04A8C4"/>
                </a:solidFill>
                <a:latin typeface="Arial"/>
                <a:cs typeface="Arial"/>
              </a:rPr>
              <a:t> </a:t>
            </a:r>
            <a:r>
              <a:rPr dirty="0" sz="1100" spc="100" b="1" i="1">
                <a:solidFill>
                  <a:srgbClr val="04A8C4"/>
                </a:solidFill>
                <a:latin typeface="Arial"/>
                <a:cs typeface="Arial"/>
              </a:rPr>
              <a:t>data</a:t>
            </a:r>
            <a:r>
              <a:rPr dirty="0" sz="1100" spc="-10" b="1" i="1">
                <a:solidFill>
                  <a:srgbClr val="04A8C4"/>
                </a:solidFill>
                <a:latin typeface="Arial"/>
                <a:cs typeface="Arial"/>
              </a:rPr>
              <a:t> </a:t>
            </a:r>
            <a:r>
              <a:rPr dirty="0" sz="1100" spc="10" b="1" i="1">
                <a:solidFill>
                  <a:srgbClr val="04A8C4"/>
                </a:solidFill>
                <a:latin typeface="Arial"/>
                <a:cs typeface="Arial"/>
              </a:rPr>
              <a:t>points</a:t>
            </a:r>
            <a:r>
              <a:rPr dirty="0" sz="1100" spc="-15" b="1" i="1">
                <a:solidFill>
                  <a:srgbClr val="04A8C4"/>
                </a:solidFill>
                <a:latin typeface="Arial"/>
                <a:cs typeface="Arial"/>
              </a:rPr>
              <a:t> </a:t>
            </a:r>
            <a:r>
              <a:rPr dirty="0" sz="1100" spc="70" b="1" i="1">
                <a:solidFill>
                  <a:srgbClr val="3F3F3F"/>
                </a:solidFill>
                <a:latin typeface="Arial"/>
                <a:cs typeface="Arial"/>
              </a:rPr>
              <a:t>when</a:t>
            </a:r>
            <a:r>
              <a:rPr dirty="0" sz="1100" spc="-10" b="1" i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 b="1" i="1">
                <a:solidFill>
                  <a:srgbClr val="04A8C4"/>
                </a:solidFill>
                <a:latin typeface="Arial"/>
                <a:cs typeface="Arial"/>
              </a:rPr>
              <a:t>comparing</a:t>
            </a:r>
            <a:r>
              <a:rPr dirty="0" sz="1100" spc="-10" b="1" i="1">
                <a:solidFill>
                  <a:srgbClr val="04A8C4"/>
                </a:solidFill>
                <a:latin typeface="Arial"/>
                <a:cs typeface="Arial"/>
              </a:rPr>
              <a:t> </a:t>
            </a:r>
            <a:r>
              <a:rPr dirty="0" sz="1100" spc="40" b="1" i="1">
                <a:solidFill>
                  <a:srgbClr val="04A8C4"/>
                </a:solidFill>
                <a:latin typeface="Arial"/>
                <a:cs typeface="Arial"/>
              </a:rPr>
              <a:t>two </a:t>
            </a:r>
            <a:r>
              <a:rPr dirty="0" sz="1100" spc="65" b="1" i="1">
                <a:solidFill>
                  <a:srgbClr val="04A8C4"/>
                </a:solidFill>
                <a:latin typeface="Arial"/>
                <a:cs typeface="Arial"/>
              </a:rPr>
              <a:t>numerical</a:t>
            </a:r>
            <a:r>
              <a:rPr dirty="0" sz="1100" spc="-20" b="1" i="1">
                <a:solidFill>
                  <a:srgbClr val="04A8C4"/>
                </a:solidFill>
                <a:latin typeface="Arial"/>
                <a:cs typeface="Arial"/>
              </a:rPr>
              <a:t> </a:t>
            </a:r>
            <a:r>
              <a:rPr dirty="0" sz="1100" spc="45" b="1" i="1">
                <a:solidFill>
                  <a:srgbClr val="04A8C4"/>
                </a:solidFill>
                <a:latin typeface="Arial"/>
                <a:cs typeface="Arial"/>
              </a:rPr>
              <a:t>variables.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6265" y="2266957"/>
            <a:ext cx="3681492" cy="2577207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1159510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5"/>
              <a:t>Outliers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274620" y="501099"/>
            <a:ext cx="6460490" cy="2565400"/>
            <a:chOff x="2274620" y="501099"/>
            <a:chExt cx="6460490" cy="25654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98988" y="501099"/>
              <a:ext cx="3035993" cy="1569571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4620" y="2735969"/>
              <a:ext cx="2750944" cy="330349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769098" y="1323473"/>
            <a:ext cx="7661275" cy="3417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65">
                <a:solidFill>
                  <a:srgbClr val="04A8C4"/>
                </a:solidFill>
                <a:latin typeface="Arial Black"/>
                <a:cs typeface="Arial Black"/>
              </a:rPr>
              <a:t>Techniques</a:t>
            </a:r>
            <a:r>
              <a:rPr dirty="0" sz="1500" spc="-14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55">
                <a:solidFill>
                  <a:srgbClr val="04A8C4"/>
                </a:solidFill>
                <a:latin typeface="Arial Black"/>
                <a:cs typeface="Arial Black"/>
              </a:rPr>
              <a:t>to</a:t>
            </a:r>
            <a:r>
              <a:rPr dirty="0" sz="1500" spc="-14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55">
                <a:solidFill>
                  <a:srgbClr val="04A8C4"/>
                </a:solidFill>
                <a:latin typeface="Arial Black"/>
                <a:cs typeface="Arial Black"/>
              </a:rPr>
              <a:t>Identify</a:t>
            </a:r>
            <a:r>
              <a:rPr dirty="0" sz="1500" spc="-14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65">
                <a:solidFill>
                  <a:srgbClr val="04A8C4"/>
                </a:solidFill>
                <a:latin typeface="Arial Black"/>
                <a:cs typeface="Arial Black"/>
              </a:rPr>
              <a:t>Outliers</a:t>
            </a:r>
            <a:r>
              <a:rPr dirty="0" sz="1500" spc="-14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370">
                <a:solidFill>
                  <a:srgbClr val="04A8C4"/>
                </a:solidFill>
                <a:latin typeface="Arial Black"/>
                <a:cs typeface="Arial Black"/>
              </a:rPr>
              <a:t>-</a:t>
            </a:r>
            <a:r>
              <a:rPr dirty="0" sz="1500" spc="-14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60">
                <a:solidFill>
                  <a:srgbClr val="04A8C4"/>
                </a:solidFill>
                <a:latin typeface="Arial Black"/>
                <a:cs typeface="Arial Black"/>
              </a:rPr>
              <a:t>More</a:t>
            </a:r>
            <a:r>
              <a:rPr dirty="0" sz="1500" spc="-14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10">
                <a:solidFill>
                  <a:srgbClr val="04A8C4"/>
                </a:solidFill>
                <a:latin typeface="Arial Black"/>
                <a:cs typeface="Arial Black"/>
              </a:rPr>
              <a:t>Detail</a:t>
            </a:r>
            <a:endParaRPr sz="1500">
              <a:latin typeface="Arial Black"/>
              <a:cs typeface="Arial Black"/>
            </a:endParaRPr>
          </a:p>
          <a:p>
            <a:pPr marL="203835" indent="-152400">
              <a:lnSpc>
                <a:spcPct val="100000"/>
              </a:lnSpc>
              <a:spcBef>
                <a:spcPts val="1620"/>
              </a:spcBef>
              <a:buAutoNum type="arabicPeriod" startAt="2"/>
              <a:tabLst>
                <a:tab pos="203835" algn="l"/>
              </a:tabLst>
            </a:pPr>
            <a:r>
              <a:rPr dirty="0" sz="1100" spc="-55">
                <a:solidFill>
                  <a:srgbClr val="3F3F3F"/>
                </a:solidFill>
                <a:latin typeface="Arial Black"/>
                <a:cs typeface="Arial Black"/>
              </a:rPr>
              <a:t>Statistical</a:t>
            </a:r>
            <a:r>
              <a:rPr dirty="0" sz="1100" spc="-3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Arial Black"/>
                <a:cs typeface="Arial Black"/>
              </a:rPr>
              <a:t>Methods</a:t>
            </a:r>
            <a:endParaRPr sz="1100">
              <a:latin typeface="Arial Black"/>
              <a:cs typeface="Arial Black"/>
            </a:endParaRPr>
          </a:p>
          <a:p>
            <a:pPr lvl="1" marL="513080" indent="-313055">
              <a:lnSpc>
                <a:spcPct val="100000"/>
              </a:lnSpc>
              <a:buFont typeface="Arial"/>
              <a:buChar char="●"/>
              <a:tabLst>
                <a:tab pos="513080" algn="l"/>
              </a:tabLst>
            </a:pPr>
            <a:r>
              <a:rPr dirty="0" sz="1100" spc="-100">
                <a:solidFill>
                  <a:srgbClr val="04A8C4"/>
                </a:solidFill>
                <a:latin typeface="Arial Black"/>
                <a:cs typeface="Arial Black"/>
              </a:rPr>
              <a:t>IQR</a:t>
            </a:r>
            <a:r>
              <a:rPr dirty="0" sz="1100" spc="-9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100" spc="-35">
                <a:solidFill>
                  <a:srgbClr val="04A8C4"/>
                </a:solidFill>
                <a:latin typeface="Arial Black"/>
                <a:cs typeface="Arial Black"/>
              </a:rPr>
              <a:t>Method</a:t>
            </a:r>
            <a:r>
              <a:rPr dirty="0" sz="1100" spc="-9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100" spc="-35">
                <a:solidFill>
                  <a:srgbClr val="04A8C4"/>
                </a:solidFill>
                <a:latin typeface="Arial Black"/>
                <a:cs typeface="Arial Black"/>
              </a:rPr>
              <a:t>(Tukey’s</a:t>
            </a:r>
            <a:r>
              <a:rPr dirty="0" sz="1100" spc="-9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04A8C4"/>
                </a:solidFill>
                <a:latin typeface="Arial Black"/>
                <a:cs typeface="Arial Black"/>
              </a:rPr>
              <a:t>Method)</a:t>
            </a:r>
            <a:endParaRPr sz="1100">
              <a:latin typeface="Arial Black"/>
              <a:cs typeface="Arial Black"/>
            </a:endParaRPr>
          </a:p>
          <a:p>
            <a:pPr lvl="1" marL="513080" indent="-313055">
              <a:lnSpc>
                <a:spcPct val="100000"/>
              </a:lnSpc>
              <a:buFont typeface="Arial"/>
              <a:buChar char="●"/>
              <a:tabLst>
                <a:tab pos="513080" algn="l"/>
              </a:tabLst>
            </a:pPr>
            <a:r>
              <a:rPr dirty="0" sz="1100" spc="-30">
                <a:solidFill>
                  <a:srgbClr val="3F3F3F"/>
                </a:solidFill>
                <a:latin typeface="Arial Black"/>
                <a:cs typeface="Arial Black"/>
              </a:rPr>
              <a:t>Standard</a:t>
            </a:r>
            <a:r>
              <a:rPr dirty="0" sz="1100" spc="-6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Arial Black"/>
                <a:cs typeface="Arial Black"/>
              </a:rPr>
              <a:t>Deviation</a:t>
            </a:r>
            <a:r>
              <a:rPr dirty="0" sz="1100" spc="-6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Arial Black"/>
                <a:cs typeface="Arial Black"/>
              </a:rPr>
              <a:t>Method</a:t>
            </a:r>
            <a:endParaRPr sz="1100">
              <a:latin typeface="Arial Black"/>
              <a:cs typeface="Arial Black"/>
            </a:endParaRPr>
          </a:p>
          <a:p>
            <a:pPr lvl="1">
              <a:lnSpc>
                <a:spcPct val="100000"/>
              </a:lnSpc>
              <a:spcBef>
                <a:spcPts val="635"/>
              </a:spcBef>
              <a:buFont typeface="Arial"/>
              <a:buChar char="●"/>
            </a:pPr>
            <a:endParaRPr sz="1100">
              <a:latin typeface="Arial Black"/>
              <a:cs typeface="Arial Black"/>
            </a:endParaRPr>
          </a:p>
          <a:p>
            <a:pPr marL="212090" marR="71755">
              <a:lnSpc>
                <a:spcPct val="114999"/>
              </a:lnSpc>
              <a:tabLst>
                <a:tab pos="4274185" algn="l"/>
              </a:tabLst>
            </a:pP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Same</a:t>
            </a:r>
            <a:r>
              <a:rPr dirty="0" sz="1100" spc="-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as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0">
                <a:solidFill>
                  <a:srgbClr val="3F3F3F"/>
                </a:solidFill>
                <a:latin typeface="Arial"/>
                <a:cs typeface="Arial"/>
              </a:rPr>
              <a:t>through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box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plots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5">
                <a:solidFill>
                  <a:srgbClr val="3F3F3F"/>
                </a:solidFill>
                <a:latin typeface="Arial"/>
                <a:cs typeface="Arial"/>
              </a:rPr>
              <a:t>but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with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numerical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calculations:</a:t>
            </a:r>
            <a:r>
              <a:rPr dirty="0" sz="1100" spc="-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we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calculate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Arial"/>
                <a:cs typeface="Arial"/>
              </a:rPr>
              <a:t>IQR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(Q3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240">
                <a:solidFill>
                  <a:srgbClr val="3F3F3F"/>
                </a:solidFill>
                <a:latin typeface="Arial"/>
                <a:cs typeface="Arial"/>
              </a:rPr>
              <a:t>-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Arial"/>
                <a:cs typeface="Arial"/>
              </a:rPr>
              <a:t>Q1).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F3F3F"/>
                </a:solidFill>
                <a:latin typeface="Arial"/>
                <a:cs typeface="Arial"/>
              </a:rPr>
              <a:t>Any</a:t>
            </a:r>
            <a:r>
              <a:rPr dirty="0" sz="1100" spc="-4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Arial Black"/>
                <a:cs typeface="Arial Black"/>
              </a:rPr>
              <a:t>data</a:t>
            </a:r>
            <a:r>
              <a:rPr dirty="0" sz="1100" spc="-125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Arial Black"/>
                <a:cs typeface="Arial Black"/>
              </a:rPr>
              <a:t>point </a:t>
            </a:r>
            <a:r>
              <a:rPr dirty="0" sz="1100" spc="-40">
                <a:solidFill>
                  <a:srgbClr val="3F3F3F"/>
                </a:solidFill>
                <a:latin typeface="Arial Black"/>
                <a:cs typeface="Arial Black"/>
              </a:rPr>
              <a:t>outside</a:t>
            </a:r>
            <a:r>
              <a:rPr dirty="0" sz="1100" spc="-10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Arial Black"/>
                <a:cs typeface="Arial Black"/>
              </a:rPr>
              <a:t>the</a:t>
            </a:r>
            <a:r>
              <a:rPr dirty="0" sz="1100" spc="-95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Arial Black"/>
                <a:cs typeface="Arial Black"/>
              </a:rPr>
              <a:t>range</a:t>
            </a:r>
            <a:r>
              <a:rPr dirty="0" sz="1100">
                <a:solidFill>
                  <a:srgbClr val="3F3F3F"/>
                </a:solidFill>
                <a:latin typeface="Arial Black"/>
                <a:cs typeface="Arial Black"/>
              </a:rPr>
              <a:t>	</a:t>
            </a:r>
            <a:r>
              <a:rPr dirty="0" sz="1100" spc="110">
                <a:solidFill>
                  <a:srgbClr val="3F3F3F"/>
                </a:solidFill>
                <a:latin typeface="Arial"/>
                <a:cs typeface="Arial"/>
              </a:rPr>
              <a:t>can</a:t>
            </a:r>
            <a:r>
              <a:rPr dirty="0" sz="1100" spc="-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be</a:t>
            </a:r>
            <a:r>
              <a:rPr dirty="0" sz="1100" spc="-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considered</a:t>
            </a:r>
            <a:r>
              <a:rPr dirty="0" sz="1100" spc="-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as</a:t>
            </a:r>
            <a:r>
              <a:rPr dirty="0" sz="1100" spc="-3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Arial Black"/>
                <a:cs typeface="Arial Black"/>
              </a:rPr>
              <a:t>outliers</a:t>
            </a:r>
            <a:r>
              <a:rPr dirty="0" sz="1100" spc="-10">
                <a:solidFill>
                  <a:srgbClr val="3F3F3F"/>
                </a:solidFill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1100">
              <a:latin typeface="Arial"/>
              <a:cs typeface="Arial"/>
            </a:endParaRPr>
          </a:p>
          <a:p>
            <a:pPr marL="21209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95">
                <a:solidFill>
                  <a:srgbClr val="3F3F3F"/>
                </a:solidFill>
                <a:latin typeface="Arial"/>
                <a:cs typeface="Arial"/>
              </a:rPr>
              <a:t>1.5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multiplier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(</a:t>
            </a:r>
            <a:r>
              <a:rPr dirty="0" sz="1100" spc="75" b="1" i="1">
                <a:solidFill>
                  <a:srgbClr val="3F3F3F"/>
                </a:solidFill>
                <a:latin typeface="Arial"/>
                <a:cs typeface="Arial"/>
              </a:rPr>
              <a:t>scale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)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is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standard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for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outlier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detection.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55">
                <a:solidFill>
                  <a:srgbClr val="3F3F3F"/>
                </a:solidFill>
                <a:latin typeface="Arial"/>
                <a:cs typeface="Arial"/>
              </a:rPr>
              <a:t>Alternatives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45">
                <a:solidFill>
                  <a:srgbClr val="3F3F3F"/>
                </a:solidFill>
                <a:latin typeface="Arial"/>
                <a:cs typeface="Arial"/>
              </a:rPr>
              <a:t>include: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100">
              <a:latin typeface="Arial"/>
              <a:cs typeface="Arial"/>
            </a:endParaRPr>
          </a:p>
          <a:p>
            <a:pPr lvl="2" marL="669290" marR="204470" indent="-313055">
              <a:lnSpc>
                <a:spcPct val="114999"/>
              </a:lnSpc>
              <a:buClr>
                <a:srgbClr val="282828"/>
              </a:buClr>
              <a:buFont typeface="Arial"/>
              <a:buChar char="●"/>
              <a:tabLst>
                <a:tab pos="669290" algn="l"/>
              </a:tabLst>
            </a:pPr>
            <a:r>
              <a:rPr dirty="0" sz="1100" spc="-120">
                <a:solidFill>
                  <a:srgbClr val="3F3F3F"/>
                </a:solidFill>
                <a:latin typeface="Arial Black"/>
                <a:cs typeface="Arial Black"/>
              </a:rPr>
              <a:t>1.0:</a:t>
            </a:r>
            <a:r>
              <a:rPr dirty="0" sz="1100" spc="-2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Aggressive,</a:t>
            </a:r>
            <a:r>
              <a:rPr dirty="0" sz="1100" spc="4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will</a:t>
            </a:r>
            <a:r>
              <a:rPr dirty="0" sz="1100" spc="4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identify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25">
                <a:solidFill>
                  <a:srgbClr val="3F3F3F"/>
                </a:solidFill>
                <a:latin typeface="Arial Black"/>
                <a:cs typeface="Arial Black"/>
              </a:rPr>
              <a:t>more</a:t>
            </a:r>
            <a:r>
              <a:rPr dirty="0" sz="1100" spc="-9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Arial Black"/>
                <a:cs typeface="Arial Black"/>
              </a:rPr>
              <a:t>points</a:t>
            </a:r>
            <a:r>
              <a:rPr dirty="0" sz="1100" spc="-9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Arial Black"/>
                <a:cs typeface="Arial Black"/>
              </a:rPr>
              <a:t>as</a:t>
            </a:r>
            <a:r>
              <a:rPr dirty="0" sz="1100" spc="-9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Arial Black"/>
                <a:cs typeface="Arial Black"/>
              </a:rPr>
              <a:t>outliers</a:t>
            </a:r>
            <a:r>
              <a:rPr dirty="0" sz="1100" spc="-45">
                <a:solidFill>
                  <a:srgbClr val="3F3F3F"/>
                </a:solidFill>
                <a:latin typeface="Arial"/>
                <a:cs typeface="Arial"/>
              </a:rPr>
              <a:t>.</a:t>
            </a:r>
            <a:r>
              <a:rPr dirty="0" sz="1100" spc="4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It</a:t>
            </a:r>
            <a:r>
              <a:rPr dirty="0" sz="1100" spc="4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5">
                <a:solidFill>
                  <a:srgbClr val="3F3F3F"/>
                </a:solidFill>
                <a:latin typeface="Arial"/>
                <a:cs typeface="Arial"/>
              </a:rPr>
              <a:t>might</a:t>
            </a:r>
            <a:r>
              <a:rPr dirty="0" sz="1100" spc="4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be</a:t>
            </a:r>
            <a:r>
              <a:rPr dirty="0" sz="1100" spc="4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used</a:t>
            </a:r>
            <a:r>
              <a:rPr dirty="0" sz="1100" spc="4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when</a:t>
            </a:r>
            <a:r>
              <a:rPr dirty="0" sz="1100" spc="4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we</a:t>
            </a:r>
            <a:r>
              <a:rPr dirty="0" sz="1100" spc="4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0">
                <a:solidFill>
                  <a:srgbClr val="3F3F3F"/>
                </a:solidFill>
                <a:latin typeface="Arial"/>
                <a:cs typeface="Arial"/>
              </a:rPr>
              <a:t>want</a:t>
            </a:r>
            <a:r>
              <a:rPr dirty="0" sz="1100" spc="4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dirty="0" sz="1100" spc="4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be</a:t>
            </a:r>
            <a:r>
              <a:rPr dirty="0" sz="1100" spc="4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more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conservative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14">
                <a:solidFill>
                  <a:srgbClr val="3F3F3F"/>
                </a:solidFill>
                <a:latin typeface="Arial"/>
                <a:cs typeface="Arial"/>
              </a:rPr>
              <a:t>and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ensure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we're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capturing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potential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anomalies,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especially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F3F3F"/>
                </a:solidFill>
                <a:latin typeface="Arial"/>
                <a:cs typeface="Arial"/>
              </a:rPr>
              <a:t>in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datasets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with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fat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Arial"/>
                <a:cs typeface="Arial"/>
              </a:rPr>
              <a:t>tails.</a:t>
            </a:r>
            <a:endParaRPr sz="1100">
              <a:latin typeface="Arial"/>
              <a:cs typeface="Arial"/>
            </a:endParaRPr>
          </a:p>
          <a:p>
            <a:pPr lvl="2" marL="669290" marR="5080" indent="-313055">
              <a:lnSpc>
                <a:spcPct val="114999"/>
              </a:lnSpc>
              <a:buClr>
                <a:srgbClr val="282828"/>
              </a:buClr>
              <a:buFont typeface="Arial"/>
              <a:buChar char="●"/>
              <a:tabLst>
                <a:tab pos="669290" algn="l"/>
              </a:tabLst>
            </a:pPr>
            <a:r>
              <a:rPr dirty="0" sz="1100" spc="-70">
                <a:solidFill>
                  <a:srgbClr val="3F3F3F"/>
                </a:solidFill>
                <a:latin typeface="Arial Black"/>
                <a:cs typeface="Arial Black"/>
              </a:rPr>
              <a:t>2.0</a:t>
            </a:r>
            <a:r>
              <a:rPr dirty="0" sz="1100" spc="-12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Arial Black"/>
                <a:cs typeface="Arial Black"/>
              </a:rPr>
              <a:t>or</a:t>
            </a:r>
            <a:r>
              <a:rPr dirty="0" sz="1100" spc="-114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55">
                <a:solidFill>
                  <a:srgbClr val="3F3F3F"/>
                </a:solidFill>
                <a:latin typeface="Arial Black"/>
                <a:cs typeface="Arial Black"/>
              </a:rPr>
              <a:t>3.0:</a:t>
            </a:r>
            <a:r>
              <a:rPr dirty="0" sz="1100" spc="-12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55">
                <a:solidFill>
                  <a:srgbClr val="3F3F3F"/>
                </a:solidFill>
                <a:latin typeface="Arial"/>
                <a:cs typeface="Arial"/>
              </a:rPr>
              <a:t>More</a:t>
            </a:r>
            <a:r>
              <a:rPr dirty="0" sz="1100" spc="-5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forgiving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F3F3F"/>
                </a:solidFill>
                <a:latin typeface="Arial"/>
                <a:cs typeface="Arial"/>
              </a:rPr>
              <a:t>thresholds,</a:t>
            </a:r>
            <a:r>
              <a:rPr dirty="0" sz="1100" spc="-6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Arial Black"/>
                <a:cs typeface="Arial Black"/>
              </a:rPr>
              <a:t>reduces</a:t>
            </a:r>
            <a:r>
              <a:rPr dirty="0" sz="1100" spc="-55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5">
                <a:solidFill>
                  <a:srgbClr val="3F3F3F"/>
                </a:solidFill>
                <a:latin typeface="Arial"/>
                <a:cs typeface="Arial"/>
              </a:rPr>
              <a:t>number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of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Arial Black"/>
                <a:cs typeface="Arial Black"/>
              </a:rPr>
              <a:t>identified</a:t>
            </a:r>
            <a:r>
              <a:rPr dirty="0" sz="1100" spc="-114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Arial Black"/>
                <a:cs typeface="Arial Black"/>
              </a:rPr>
              <a:t>outliers</a:t>
            </a:r>
            <a:r>
              <a:rPr dirty="0" sz="1100" spc="-45">
                <a:solidFill>
                  <a:srgbClr val="3F3F3F"/>
                </a:solidFill>
                <a:latin typeface="Arial"/>
                <a:cs typeface="Arial"/>
              </a:rPr>
              <a:t>.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This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5">
                <a:solidFill>
                  <a:srgbClr val="3F3F3F"/>
                </a:solidFill>
                <a:latin typeface="Arial"/>
                <a:cs typeface="Arial"/>
              </a:rPr>
              <a:t>might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be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used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in 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cases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where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20">
                <a:solidFill>
                  <a:srgbClr val="3F3F3F"/>
                </a:solidFill>
                <a:latin typeface="Arial"/>
                <a:cs typeface="Arial"/>
              </a:rPr>
              <a:t>data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is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known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have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wide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variations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5">
                <a:solidFill>
                  <a:srgbClr val="3F3F3F"/>
                </a:solidFill>
                <a:latin typeface="Arial"/>
                <a:cs typeface="Arial"/>
              </a:rPr>
              <a:t>but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these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are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still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considered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F3F3F"/>
                </a:solidFill>
                <a:latin typeface="Arial"/>
                <a:cs typeface="Arial"/>
              </a:rPr>
              <a:t>typical.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endParaRPr sz="1100">
              <a:latin typeface="Arial"/>
              <a:cs typeface="Arial"/>
            </a:endParaRPr>
          </a:p>
          <a:p>
            <a:pPr marL="930275">
              <a:lnSpc>
                <a:spcPct val="100000"/>
              </a:lnSpc>
              <a:spcBef>
                <a:spcPts val="5"/>
              </a:spcBef>
            </a:pPr>
            <a:r>
              <a:rPr dirty="0" sz="1100" spc="-70">
                <a:solidFill>
                  <a:srgbClr val="232323"/>
                </a:solidFill>
                <a:latin typeface="Arial Black"/>
                <a:cs typeface="Arial Black"/>
              </a:rPr>
              <a:t>This</a:t>
            </a:r>
            <a:r>
              <a:rPr dirty="0" sz="1100" spc="-90">
                <a:solidFill>
                  <a:srgbClr val="232323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232323"/>
                </a:solidFill>
                <a:latin typeface="Arial Black"/>
                <a:cs typeface="Arial Black"/>
              </a:rPr>
              <a:t>number,</a:t>
            </a:r>
            <a:r>
              <a:rPr dirty="0" sz="1100" spc="-90">
                <a:solidFill>
                  <a:srgbClr val="232323"/>
                </a:solidFill>
                <a:latin typeface="Arial Black"/>
                <a:cs typeface="Arial Black"/>
              </a:rPr>
              <a:t> </a:t>
            </a:r>
            <a:r>
              <a:rPr dirty="0" sz="1100" spc="-40">
                <a:solidFill>
                  <a:srgbClr val="232323"/>
                </a:solidFill>
                <a:latin typeface="Arial Black"/>
                <a:cs typeface="Arial Black"/>
              </a:rPr>
              <a:t>the</a:t>
            </a:r>
            <a:r>
              <a:rPr dirty="0" sz="1100" spc="-100">
                <a:solidFill>
                  <a:srgbClr val="232323"/>
                </a:solidFill>
                <a:latin typeface="Arial Black"/>
                <a:cs typeface="Arial Black"/>
              </a:rPr>
              <a:t> </a:t>
            </a:r>
            <a:r>
              <a:rPr dirty="0" sz="1100" b="1" i="1">
                <a:solidFill>
                  <a:srgbClr val="232323"/>
                </a:solidFill>
                <a:latin typeface="Arial"/>
                <a:cs typeface="Arial"/>
              </a:rPr>
              <a:t>scale</a:t>
            </a:r>
            <a:r>
              <a:rPr dirty="0" sz="1100">
                <a:solidFill>
                  <a:srgbClr val="232323"/>
                </a:solidFill>
                <a:latin typeface="Arial Black"/>
                <a:cs typeface="Arial Black"/>
              </a:rPr>
              <a:t>,</a:t>
            </a:r>
            <a:r>
              <a:rPr dirty="0" sz="1100" spc="-90">
                <a:solidFill>
                  <a:srgbClr val="232323"/>
                </a:solidFill>
                <a:latin typeface="Arial Black"/>
                <a:cs typeface="Arial Black"/>
              </a:rPr>
              <a:t> </a:t>
            </a:r>
            <a:r>
              <a:rPr dirty="0" sz="1100" spc="-30">
                <a:solidFill>
                  <a:srgbClr val="232323"/>
                </a:solidFill>
                <a:latin typeface="Arial Black"/>
                <a:cs typeface="Arial Black"/>
              </a:rPr>
              <a:t>depends</a:t>
            </a:r>
            <a:r>
              <a:rPr dirty="0" sz="1100" spc="-90">
                <a:solidFill>
                  <a:srgbClr val="232323"/>
                </a:solidFill>
                <a:latin typeface="Arial Black"/>
                <a:cs typeface="Arial Black"/>
              </a:rPr>
              <a:t> </a:t>
            </a:r>
            <a:r>
              <a:rPr dirty="0" sz="1100" spc="-30">
                <a:solidFill>
                  <a:srgbClr val="232323"/>
                </a:solidFill>
                <a:latin typeface="Arial Black"/>
                <a:cs typeface="Arial Black"/>
              </a:rPr>
              <a:t>on</a:t>
            </a:r>
            <a:r>
              <a:rPr dirty="0" sz="1100" spc="-85">
                <a:solidFill>
                  <a:srgbClr val="232323"/>
                </a:solidFill>
                <a:latin typeface="Arial Black"/>
                <a:cs typeface="Arial Black"/>
              </a:rPr>
              <a:t> </a:t>
            </a:r>
            <a:r>
              <a:rPr dirty="0" sz="1100" spc="-40">
                <a:solidFill>
                  <a:srgbClr val="232323"/>
                </a:solidFill>
                <a:latin typeface="Arial Black"/>
                <a:cs typeface="Arial Black"/>
              </a:rPr>
              <a:t>the</a:t>
            </a:r>
            <a:r>
              <a:rPr dirty="0" sz="1100" spc="-90">
                <a:solidFill>
                  <a:srgbClr val="232323"/>
                </a:solidFill>
                <a:latin typeface="Arial Black"/>
                <a:cs typeface="Arial Black"/>
              </a:rPr>
              <a:t> </a:t>
            </a:r>
            <a:r>
              <a:rPr dirty="0" sz="1100" spc="-35">
                <a:solidFill>
                  <a:srgbClr val="232323"/>
                </a:solidFill>
                <a:latin typeface="Arial Black"/>
                <a:cs typeface="Arial Black"/>
              </a:rPr>
              <a:t>distribution</a:t>
            </a:r>
            <a:r>
              <a:rPr dirty="0" sz="1100" spc="-90">
                <a:solidFill>
                  <a:srgbClr val="232323"/>
                </a:solidFill>
                <a:latin typeface="Arial Black"/>
                <a:cs typeface="Arial Black"/>
              </a:rPr>
              <a:t> </a:t>
            </a:r>
            <a:r>
              <a:rPr dirty="0" sz="1100" spc="-45">
                <a:solidFill>
                  <a:srgbClr val="232323"/>
                </a:solidFill>
                <a:latin typeface="Arial Black"/>
                <a:cs typeface="Arial Black"/>
              </a:rPr>
              <a:t>followed</a:t>
            </a:r>
            <a:r>
              <a:rPr dirty="0" sz="1100" spc="-85">
                <a:solidFill>
                  <a:srgbClr val="232323"/>
                </a:solidFill>
                <a:latin typeface="Arial Black"/>
                <a:cs typeface="Arial Black"/>
              </a:rPr>
              <a:t> </a:t>
            </a:r>
            <a:r>
              <a:rPr dirty="0" sz="1100">
                <a:solidFill>
                  <a:srgbClr val="232323"/>
                </a:solidFill>
                <a:latin typeface="Arial Black"/>
                <a:cs typeface="Arial Black"/>
              </a:rPr>
              <a:t>by</a:t>
            </a:r>
            <a:r>
              <a:rPr dirty="0" sz="1100" spc="-90">
                <a:solidFill>
                  <a:srgbClr val="232323"/>
                </a:solidFill>
                <a:latin typeface="Arial Black"/>
                <a:cs typeface="Arial Black"/>
              </a:rPr>
              <a:t> </a:t>
            </a:r>
            <a:r>
              <a:rPr dirty="0" sz="1100" spc="-40">
                <a:solidFill>
                  <a:srgbClr val="232323"/>
                </a:solidFill>
                <a:latin typeface="Arial Black"/>
                <a:cs typeface="Arial Black"/>
              </a:rPr>
              <a:t>the</a:t>
            </a:r>
            <a:r>
              <a:rPr dirty="0" sz="1100" spc="-90">
                <a:solidFill>
                  <a:srgbClr val="232323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232323"/>
                </a:solidFill>
                <a:latin typeface="Arial Black"/>
                <a:cs typeface="Arial Black"/>
              </a:rPr>
              <a:t>data.</a:t>
            </a:r>
            <a:endParaRPr sz="11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1159510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5"/>
              <a:t>Outliers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9098" y="1323473"/>
            <a:ext cx="7413625" cy="2910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65">
                <a:solidFill>
                  <a:srgbClr val="04A8C4"/>
                </a:solidFill>
                <a:latin typeface="Arial Black"/>
                <a:cs typeface="Arial Black"/>
              </a:rPr>
              <a:t>Techniques</a:t>
            </a:r>
            <a:r>
              <a:rPr dirty="0" sz="1500" spc="-14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55">
                <a:solidFill>
                  <a:srgbClr val="04A8C4"/>
                </a:solidFill>
                <a:latin typeface="Arial Black"/>
                <a:cs typeface="Arial Black"/>
              </a:rPr>
              <a:t>to</a:t>
            </a:r>
            <a:r>
              <a:rPr dirty="0" sz="1500" spc="-14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55">
                <a:solidFill>
                  <a:srgbClr val="04A8C4"/>
                </a:solidFill>
                <a:latin typeface="Arial Black"/>
                <a:cs typeface="Arial Black"/>
              </a:rPr>
              <a:t>Identify</a:t>
            </a:r>
            <a:r>
              <a:rPr dirty="0" sz="1500" spc="-14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65">
                <a:solidFill>
                  <a:srgbClr val="04A8C4"/>
                </a:solidFill>
                <a:latin typeface="Arial Black"/>
                <a:cs typeface="Arial Black"/>
              </a:rPr>
              <a:t>Outliers</a:t>
            </a:r>
            <a:r>
              <a:rPr dirty="0" sz="1500" spc="-14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370">
                <a:solidFill>
                  <a:srgbClr val="04A8C4"/>
                </a:solidFill>
                <a:latin typeface="Arial Black"/>
                <a:cs typeface="Arial Black"/>
              </a:rPr>
              <a:t>-</a:t>
            </a:r>
            <a:r>
              <a:rPr dirty="0" sz="1500" spc="-14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60">
                <a:solidFill>
                  <a:srgbClr val="04A8C4"/>
                </a:solidFill>
                <a:latin typeface="Arial Black"/>
                <a:cs typeface="Arial Black"/>
              </a:rPr>
              <a:t>More</a:t>
            </a:r>
            <a:r>
              <a:rPr dirty="0" sz="1500" spc="-14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10">
                <a:solidFill>
                  <a:srgbClr val="04A8C4"/>
                </a:solidFill>
                <a:latin typeface="Arial Black"/>
                <a:cs typeface="Arial Black"/>
              </a:rPr>
              <a:t>Detail</a:t>
            </a:r>
            <a:endParaRPr sz="1500">
              <a:latin typeface="Arial Black"/>
              <a:cs typeface="Arial Black"/>
            </a:endParaRPr>
          </a:p>
          <a:p>
            <a:pPr marL="203835" indent="-152400">
              <a:lnSpc>
                <a:spcPct val="100000"/>
              </a:lnSpc>
              <a:spcBef>
                <a:spcPts val="1620"/>
              </a:spcBef>
              <a:buAutoNum type="arabicPeriod" startAt="2"/>
              <a:tabLst>
                <a:tab pos="203835" algn="l"/>
              </a:tabLst>
            </a:pPr>
            <a:r>
              <a:rPr dirty="0" sz="1100" spc="-55">
                <a:solidFill>
                  <a:srgbClr val="3F3F3F"/>
                </a:solidFill>
                <a:latin typeface="Arial Black"/>
                <a:cs typeface="Arial Black"/>
              </a:rPr>
              <a:t>Statistical</a:t>
            </a:r>
            <a:r>
              <a:rPr dirty="0" sz="1100" spc="-3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Arial Black"/>
                <a:cs typeface="Arial Black"/>
              </a:rPr>
              <a:t>Methods</a:t>
            </a:r>
            <a:endParaRPr sz="1100">
              <a:latin typeface="Arial Black"/>
              <a:cs typeface="Arial Black"/>
            </a:endParaRPr>
          </a:p>
          <a:p>
            <a:pPr lvl="1" marL="513080" indent="-313055">
              <a:lnSpc>
                <a:spcPct val="100000"/>
              </a:lnSpc>
              <a:buFont typeface="Arial"/>
              <a:buChar char="●"/>
              <a:tabLst>
                <a:tab pos="513080" algn="l"/>
              </a:tabLst>
            </a:pPr>
            <a:r>
              <a:rPr dirty="0" sz="1100" spc="-100">
                <a:solidFill>
                  <a:srgbClr val="3F3F3F"/>
                </a:solidFill>
                <a:latin typeface="Arial Black"/>
                <a:cs typeface="Arial Black"/>
              </a:rPr>
              <a:t>IQR</a:t>
            </a:r>
            <a:r>
              <a:rPr dirty="0" sz="1100" spc="-95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Arial Black"/>
                <a:cs typeface="Arial Black"/>
              </a:rPr>
              <a:t>Method</a:t>
            </a:r>
            <a:r>
              <a:rPr dirty="0" sz="1100" spc="-95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Arial Black"/>
                <a:cs typeface="Arial Black"/>
              </a:rPr>
              <a:t>(Tukey’s</a:t>
            </a:r>
            <a:r>
              <a:rPr dirty="0" sz="1100" spc="-95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Arial Black"/>
                <a:cs typeface="Arial Black"/>
              </a:rPr>
              <a:t>Method)</a:t>
            </a:r>
            <a:endParaRPr sz="1100">
              <a:latin typeface="Arial Black"/>
              <a:cs typeface="Arial Black"/>
            </a:endParaRPr>
          </a:p>
          <a:p>
            <a:pPr lvl="1" marL="513080" indent="-313055">
              <a:lnSpc>
                <a:spcPct val="100000"/>
              </a:lnSpc>
              <a:buFont typeface="Arial"/>
              <a:buChar char="●"/>
              <a:tabLst>
                <a:tab pos="513080" algn="l"/>
              </a:tabLst>
            </a:pPr>
            <a:r>
              <a:rPr dirty="0" sz="1100" spc="-30">
                <a:solidFill>
                  <a:srgbClr val="04A8C4"/>
                </a:solidFill>
                <a:latin typeface="Arial Black"/>
                <a:cs typeface="Arial Black"/>
              </a:rPr>
              <a:t>Standard</a:t>
            </a:r>
            <a:r>
              <a:rPr dirty="0" sz="1100" spc="-6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100" spc="-40">
                <a:solidFill>
                  <a:srgbClr val="04A8C4"/>
                </a:solidFill>
                <a:latin typeface="Arial Black"/>
                <a:cs typeface="Arial Black"/>
              </a:rPr>
              <a:t>Deviation</a:t>
            </a:r>
            <a:r>
              <a:rPr dirty="0" sz="1100" spc="-6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04A8C4"/>
                </a:solidFill>
                <a:latin typeface="Arial Black"/>
                <a:cs typeface="Arial Black"/>
              </a:rPr>
              <a:t>Method</a:t>
            </a:r>
            <a:endParaRPr sz="1100">
              <a:latin typeface="Arial Black"/>
              <a:cs typeface="Arial Black"/>
            </a:endParaRPr>
          </a:p>
          <a:p>
            <a:pPr lvl="1">
              <a:lnSpc>
                <a:spcPct val="100000"/>
              </a:lnSpc>
              <a:spcBef>
                <a:spcPts val="120"/>
              </a:spcBef>
              <a:buFont typeface="Arial"/>
              <a:buChar char="●"/>
            </a:pPr>
            <a:endParaRPr sz="1100">
              <a:latin typeface="Arial Black"/>
              <a:cs typeface="Arial Black"/>
            </a:endParaRPr>
          </a:p>
          <a:p>
            <a:pPr marL="74930" marR="5080">
              <a:lnSpc>
                <a:spcPct val="114999"/>
              </a:lnSpc>
            </a:pP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This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14">
                <a:solidFill>
                  <a:srgbClr val="3F3F3F"/>
                </a:solidFill>
                <a:latin typeface="Arial"/>
                <a:cs typeface="Arial"/>
              </a:rPr>
              <a:t>method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is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used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if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our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Arial Black"/>
                <a:cs typeface="Arial Black"/>
              </a:rPr>
              <a:t>data</a:t>
            </a:r>
            <a:r>
              <a:rPr dirty="0" sz="1100" spc="-11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60">
                <a:solidFill>
                  <a:srgbClr val="3F3F3F"/>
                </a:solidFill>
                <a:latin typeface="Arial Black"/>
                <a:cs typeface="Arial Black"/>
              </a:rPr>
              <a:t>is</a:t>
            </a:r>
            <a:r>
              <a:rPr dirty="0" sz="1100" spc="-105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Arial Black"/>
                <a:cs typeface="Arial Black"/>
              </a:rPr>
              <a:t>normally</a:t>
            </a:r>
            <a:r>
              <a:rPr dirty="0" sz="1100" spc="-11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Arial Black"/>
                <a:cs typeface="Arial Black"/>
              </a:rPr>
              <a:t>distributed</a:t>
            </a:r>
            <a:r>
              <a:rPr dirty="0" sz="1100" spc="-35">
                <a:solidFill>
                  <a:srgbClr val="3F3F3F"/>
                </a:solidFill>
                <a:latin typeface="Arial"/>
                <a:cs typeface="Arial"/>
              </a:rPr>
              <a:t>.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If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it's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0">
                <a:solidFill>
                  <a:srgbClr val="3F3F3F"/>
                </a:solidFill>
                <a:latin typeface="Arial"/>
                <a:cs typeface="Arial"/>
              </a:rPr>
              <a:t>not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our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case,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we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then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55">
                <a:solidFill>
                  <a:srgbClr val="3F3F3F"/>
                </a:solidFill>
                <a:latin typeface="Arial"/>
                <a:cs typeface="Arial"/>
              </a:rPr>
              <a:t>use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Arial"/>
                <a:cs typeface="Arial"/>
              </a:rPr>
              <a:t>IQR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method,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40">
                <a:solidFill>
                  <a:srgbClr val="3F3F3F"/>
                </a:solidFill>
                <a:latin typeface="Arial"/>
                <a:cs typeface="Arial"/>
              </a:rPr>
              <a:t>or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transform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our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20">
                <a:solidFill>
                  <a:srgbClr val="3F3F3F"/>
                </a:solidFill>
                <a:latin typeface="Arial"/>
                <a:cs typeface="Arial"/>
              </a:rPr>
              <a:t>data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55">
                <a:solidFill>
                  <a:srgbClr val="3F3F3F"/>
                </a:solidFill>
                <a:latin typeface="Arial"/>
                <a:cs typeface="Arial"/>
              </a:rPr>
              <a:t>(log,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square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root,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or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Box-</a:t>
            </a:r>
            <a:r>
              <a:rPr dirty="0" sz="1100" spc="50">
                <a:solidFill>
                  <a:srgbClr val="3F3F3F"/>
                </a:solidFill>
                <a:latin typeface="Arial"/>
                <a:cs typeface="Arial"/>
              </a:rPr>
              <a:t>Cox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240">
                <a:solidFill>
                  <a:srgbClr val="3F3F3F"/>
                </a:solidFill>
                <a:latin typeface="Arial"/>
                <a:cs typeface="Arial"/>
              </a:rPr>
              <a:t>-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will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talk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0">
                <a:solidFill>
                  <a:srgbClr val="3F3F3F"/>
                </a:solidFill>
                <a:latin typeface="Arial"/>
                <a:cs typeface="Arial"/>
              </a:rPr>
              <a:t>about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55">
                <a:solidFill>
                  <a:srgbClr val="3F3F3F"/>
                </a:solidFill>
                <a:latin typeface="Arial"/>
                <a:cs typeface="Arial"/>
              </a:rPr>
              <a:t>this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later)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5">
                <a:solidFill>
                  <a:srgbClr val="3F3F3F"/>
                </a:solidFill>
                <a:latin typeface="Arial"/>
                <a:cs typeface="Arial"/>
              </a:rPr>
              <a:t>make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it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5">
                <a:solidFill>
                  <a:srgbClr val="3F3F3F"/>
                </a:solidFill>
                <a:latin typeface="Arial"/>
                <a:cs typeface="Arial"/>
              </a:rPr>
              <a:t>more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normal-</a:t>
            </a:r>
            <a:r>
              <a:rPr dirty="0" sz="1100" spc="50">
                <a:solidFill>
                  <a:srgbClr val="3F3F3F"/>
                </a:solidFill>
                <a:latin typeface="Arial"/>
                <a:cs typeface="Arial"/>
              </a:rPr>
              <a:t>like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before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applying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standard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deviation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method.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100">
              <a:latin typeface="Arial"/>
              <a:cs typeface="Arial"/>
            </a:endParaRPr>
          </a:p>
          <a:p>
            <a:pPr marL="74930" marR="73025">
              <a:lnSpc>
                <a:spcPct val="114999"/>
              </a:lnSpc>
            </a:pP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If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25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20">
                <a:solidFill>
                  <a:srgbClr val="3F3F3F"/>
                </a:solidFill>
                <a:latin typeface="Arial"/>
                <a:cs typeface="Arial"/>
              </a:rPr>
              <a:t>data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point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is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5">
                <a:solidFill>
                  <a:srgbClr val="3F3F3F"/>
                </a:solidFill>
                <a:latin typeface="Arial"/>
                <a:cs typeface="Arial"/>
              </a:rPr>
              <a:t>more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0">
                <a:solidFill>
                  <a:srgbClr val="3F3F3F"/>
                </a:solidFill>
                <a:latin typeface="Arial"/>
                <a:cs typeface="Arial"/>
              </a:rPr>
              <a:t>than</a:t>
            </a:r>
            <a:r>
              <a:rPr dirty="0" sz="1100" spc="-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 Black"/>
                <a:cs typeface="Arial Black"/>
              </a:rPr>
              <a:t>n</a:t>
            </a:r>
            <a:r>
              <a:rPr dirty="0" sz="1100" spc="-6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20">
                <a:solidFill>
                  <a:srgbClr val="3F3F3F"/>
                </a:solidFill>
                <a:latin typeface="Arial Black"/>
                <a:cs typeface="Arial Black"/>
              </a:rPr>
              <a:t>standard</a:t>
            </a:r>
            <a:r>
              <a:rPr dirty="0" sz="1100" spc="-125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25">
                <a:solidFill>
                  <a:srgbClr val="3F3F3F"/>
                </a:solidFill>
                <a:latin typeface="Arial Black"/>
                <a:cs typeface="Arial Black"/>
              </a:rPr>
              <a:t>deviations</a:t>
            </a:r>
            <a:r>
              <a:rPr dirty="0" sz="1100" spc="-13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20">
                <a:solidFill>
                  <a:srgbClr val="3F3F3F"/>
                </a:solidFill>
                <a:latin typeface="Arial Black"/>
                <a:cs typeface="Arial Black"/>
              </a:rPr>
              <a:t>away</a:t>
            </a:r>
            <a:r>
              <a:rPr dirty="0" sz="1100" spc="-7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100">
                <a:solidFill>
                  <a:srgbClr val="3F3F3F"/>
                </a:solidFill>
                <a:latin typeface="Arial"/>
                <a:cs typeface="Arial"/>
              </a:rPr>
              <a:t>from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mean,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it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10">
                <a:solidFill>
                  <a:srgbClr val="3F3F3F"/>
                </a:solidFill>
                <a:latin typeface="Arial"/>
                <a:cs typeface="Arial"/>
              </a:rPr>
              <a:t>can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be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considered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10">
                <a:solidFill>
                  <a:srgbClr val="3F3F3F"/>
                </a:solidFill>
                <a:latin typeface="Arial"/>
                <a:cs typeface="Arial"/>
              </a:rPr>
              <a:t>an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Arial"/>
                <a:cs typeface="Arial"/>
              </a:rPr>
              <a:t>outlier.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30">
                <a:solidFill>
                  <a:srgbClr val="3F3F3F"/>
                </a:solidFill>
                <a:latin typeface="Arial"/>
                <a:cs typeface="Arial"/>
              </a:rPr>
              <a:t>common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threshold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is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20">
                <a:solidFill>
                  <a:srgbClr val="3F3F3F"/>
                </a:solidFill>
                <a:latin typeface="Arial Black"/>
                <a:cs typeface="Arial Black"/>
              </a:rPr>
              <a:t>n=3</a:t>
            </a:r>
            <a:r>
              <a:rPr dirty="0" sz="1100" spc="-125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since</a:t>
            </a:r>
            <a:r>
              <a:rPr dirty="0" sz="1100" spc="-5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for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25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dataset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0">
                <a:solidFill>
                  <a:srgbClr val="3F3F3F"/>
                </a:solidFill>
                <a:latin typeface="Arial"/>
                <a:cs typeface="Arial"/>
              </a:rPr>
              <a:t>that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is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approximately</a:t>
            </a:r>
            <a:r>
              <a:rPr dirty="0" sz="1100" spc="-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Arial Black"/>
                <a:cs typeface="Arial Black"/>
              </a:rPr>
              <a:t>normally</a:t>
            </a:r>
            <a:r>
              <a:rPr dirty="0" sz="1100" spc="-114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Arial Black"/>
                <a:cs typeface="Arial Black"/>
              </a:rPr>
              <a:t>distributed</a:t>
            </a:r>
            <a:r>
              <a:rPr dirty="0" sz="1100" spc="-10">
                <a:solidFill>
                  <a:srgbClr val="3F3F3F"/>
                </a:solidFill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lvl="1" marL="532130" indent="-313055">
              <a:lnSpc>
                <a:spcPct val="100000"/>
              </a:lnSpc>
              <a:spcBef>
                <a:spcPts val="200"/>
              </a:spcBef>
              <a:buChar char="●"/>
              <a:tabLst>
                <a:tab pos="532130" algn="l"/>
              </a:tabLst>
            </a:pP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About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70">
                <a:solidFill>
                  <a:srgbClr val="3F3F3F"/>
                </a:solidFill>
                <a:latin typeface="Arial Black"/>
                <a:cs typeface="Arial Black"/>
              </a:rPr>
              <a:t>68%</a:t>
            </a:r>
            <a:r>
              <a:rPr dirty="0" sz="1100" spc="-5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of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20">
                <a:solidFill>
                  <a:srgbClr val="3F3F3F"/>
                </a:solidFill>
                <a:latin typeface="Arial"/>
                <a:cs typeface="Arial"/>
              </a:rPr>
              <a:t>data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lies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within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325">
                <a:solidFill>
                  <a:srgbClr val="3F3F3F"/>
                </a:solidFill>
                <a:latin typeface="Arial Black"/>
                <a:cs typeface="Arial Black"/>
              </a:rPr>
              <a:t>1</a:t>
            </a:r>
            <a:r>
              <a:rPr dirty="0" sz="1100" spc="-11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20">
                <a:solidFill>
                  <a:srgbClr val="3F3F3F"/>
                </a:solidFill>
                <a:latin typeface="Arial Black"/>
                <a:cs typeface="Arial Black"/>
              </a:rPr>
              <a:t>standard</a:t>
            </a:r>
            <a:r>
              <a:rPr dirty="0" sz="1100" spc="-114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30">
                <a:solidFill>
                  <a:srgbClr val="3F3F3F"/>
                </a:solidFill>
                <a:latin typeface="Arial Black"/>
                <a:cs typeface="Arial Black"/>
              </a:rPr>
              <a:t>deviation</a:t>
            </a:r>
            <a:r>
              <a:rPr dirty="0" sz="1100" spc="-114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Arial Black"/>
                <a:cs typeface="Arial Black"/>
              </a:rPr>
              <a:t>of</a:t>
            </a:r>
            <a:r>
              <a:rPr dirty="0" sz="1100" spc="-11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Arial Black"/>
                <a:cs typeface="Arial Black"/>
              </a:rPr>
              <a:t>the</a:t>
            </a:r>
            <a:r>
              <a:rPr dirty="0" sz="1100" spc="-114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Arial Black"/>
                <a:cs typeface="Arial Black"/>
              </a:rPr>
              <a:t>mean.</a:t>
            </a:r>
            <a:endParaRPr sz="1100">
              <a:latin typeface="Arial Black"/>
              <a:cs typeface="Arial Black"/>
            </a:endParaRPr>
          </a:p>
          <a:p>
            <a:pPr lvl="1" marL="532130" indent="-313055">
              <a:lnSpc>
                <a:spcPct val="100000"/>
              </a:lnSpc>
              <a:spcBef>
                <a:spcPts val="200"/>
              </a:spcBef>
              <a:buChar char="●"/>
              <a:tabLst>
                <a:tab pos="532130" algn="l"/>
              </a:tabLst>
            </a:pP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About</a:t>
            </a:r>
            <a:r>
              <a:rPr dirty="0" sz="1100" spc="-4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80">
                <a:solidFill>
                  <a:srgbClr val="3F3F3F"/>
                </a:solidFill>
                <a:latin typeface="Arial Black"/>
                <a:cs typeface="Arial Black"/>
              </a:rPr>
              <a:t>95%</a:t>
            </a:r>
            <a:r>
              <a:rPr dirty="0" sz="1100" spc="-35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lies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within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120">
                <a:solidFill>
                  <a:srgbClr val="3F3F3F"/>
                </a:solidFill>
                <a:latin typeface="Arial Black"/>
                <a:cs typeface="Arial Black"/>
              </a:rPr>
              <a:t>2</a:t>
            </a:r>
            <a:r>
              <a:rPr dirty="0" sz="1100" spc="-105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20">
                <a:solidFill>
                  <a:srgbClr val="3F3F3F"/>
                </a:solidFill>
                <a:latin typeface="Arial Black"/>
                <a:cs typeface="Arial Black"/>
              </a:rPr>
              <a:t>standard</a:t>
            </a:r>
            <a:r>
              <a:rPr dirty="0" sz="1100" spc="-10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Arial Black"/>
                <a:cs typeface="Arial Black"/>
              </a:rPr>
              <a:t>deviations.</a:t>
            </a:r>
            <a:endParaRPr sz="1100">
              <a:latin typeface="Arial Black"/>
              <a:cs typeface="Arial Black"/>
            </a:endParaRPr>
          </a:p>
          <a:p>
            <a:pPr lvl="1" marL="532130" indent="-313055">
              <a:lnSpc>
                <a:spcPct val="100000"/>
              </a:lnSpc>
              <a:spcBef>
                <a:spcPts val="195"/>
              </a:spcBef>
              <a:buChar char="●"/>
              <a:tabLst>
                <a:tab pos="532130" algn="l"/>
              </a:tabLst>
            </a:pP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About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100">
                <a:solidFill>
                  <a:srgbClr val="3F3F3F"/>
                </a:solidFill>
                <a:latin typeface="Arial Black"/>
                <a:cs typeface="Arial Black"/>
              </a:rPr>
              <a:t>99.7%</a:t>
            </a:r>
            <a:r>
              <a:rPr dirty="0" sz="1100" spc="-4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lies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within</a:t>
            </a:r>
            <a:r>
              <a:rPr dirty="0" sz="1100" spc="-4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80">
                <a:solidFill>
                  <a:srgbClr val="3F3F3F"/>
                </a:solidFill>
                <a:latin typeface="Arial Black"/>
                <a:cs typeface="Arial Black"/>
              </a:rPr>
              <a:t>3</a:t>
            </a:r>
            <a:r>
              <a:rPr dirty="0" sz="1100" spc="-105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20">
                <a:solidFill>
                  <a:srgbClr val="3F3F3F"/>
                </a:solidFill>
                <a:latin typeface="Arial Black"/>
                <a:cs typeface="Arial Black"/>
              </a:rPr>
              <a:t>standard</a:t>
            </a:r>
            <a:r>
              <a:rPr dirty="0" sz="1100" spc="-10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Arial Black"/>
                <a:cs typeface="Arial Black"/>
              </a:rPr>
              <a:t>deviations.</a:t>
            </a:r>
            <a:endParaRPr sz="1100">
              <a:latin typeface="Arial Black"/>
              <a:cs typeface="Arial Black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4589" y="590173"/>
            <a:ext cx="3605942" cy="1797346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1159510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5"/>
              <a:t>Outliers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58072" y="3513384"/>
            <a:ext cx="7212965" cy="603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100">
                <a:solidFill>
                  <a:srgbClr val="282828"/>
                </a:solidFill>
                <a:latin typeface="Arial"/>
                <a:cs typeface="Arial"/>
              </a:rPr>
              <a:t>Using</a:t>
            </a:r>
            <a:r>
              <a:rPr dirty="0" sz="1100" spc="10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282828"/>
                </a:solidFill>
                <a:latin typeface="Arial"/>
                <a:cs typeface="Arial"/>
              </a:rPr>
              <a:t>the</a:t>
            </a:r>
            <a:r>
              <a:rPr dirty="0" sz="1100" spc="10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-60">
                <a:solidFill>
                  <a:srgbClr val="282828"/>
                </a:solidFill>
                <a:latin typeface="Arial"/>
                <a:cs typeface="Arial"/>
              </a:rPr>
              <a:t>1.5</a:t>
            </a:r>
            <a:r>
              <a:rPr dirty="0" sz="1100" spc="10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282828"/>
                </a:solidFill>
                <a:latin typeface="Arial"/>
                <a:cs typeface="Arial"/>
              </a:rPr>
              <a:t>multiplier,</a:t>
            </a:r>
            <a:r>
              <a:rPr dirty="0" sz="1100" spc="10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282828"/>
                </a:solidFill>
                <a:latin typeface="Arial"/>
                <a:cs typeface="Arial"/>
              </a:rPr>
              <a:t>the</a:t>
            </a:r>
            <a:r>
              <a:rPr dirty="0" sz="1100" spc="10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282828"/>
                </a:solidFill>
                <a:latin typeface="Arial"/>
                <a:cs typeface="Arial"/>
              </a:rPr>
              <a:t>IQR</a:t>
            </a:r>
            <a:r>
              <a:rPr dirty="0" sz="1100" spc="10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114">
                <a:solidFill>
                  <a:srgbClr val="282828"/>
                </a:solidFill>
                <a:latin typeface="Arial"/>
                <a:cs typeface="Arial"/>
              </a:rPr>
              <a:t>method</a:t>
            </a:r>
            <a:r>
              <a:rPr dirty="0" sz="1100" spc="10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282828"/>
                </a:solidFill>
                <a:latin typeface="Arial"/>
                <a:cs typeface="Arial"/>
              </a:rPr>
              <a:t>flags</a:t>
            </a:r>
            <a:r>
              <a:rPr dirty="0" sz="1100" spc="10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120">
                <a:solidFill>
                  <a:srgbClr val="282828"/>
                </a:solidFill>
                <a:latin typeface="Arial"/>
                <a:cs typeface="Arial"/>
              </a:rPr>
              <a:t>data</a:t>
            </a:r>
            <a:r>
              <a:rPr dirty="0" sz="1100" spc="10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282828"/>
                </a:solidFill>
                <a:latin typeface="Arial"/>
                <a:cs typeface="Arial"/>
              </a:rPr>
              <a:t>points</a:t>
            </a:r>
            <a:r>
              <a:rPr dirty="0" sz="1100" spc="10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282828"/>
                </a:solidFill>
                <a:latin typeface="Arial"/>
                <a:cs typeface="Arial"/>
              </a:rPr>
              <a:t>beyond</a:t>
            </a:r>
            <a:r>
              <a:rPr dirty="0" sz="1100" spc="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-60">
                <a:solidFill>
                  <a:srgbClr val="282828"/>
                </a:solidFill>
                <a:latin typeface="Arial Black"/>
                <a:cs typeface="Arial Black"/>
              </a:rPr>
              <a:t>2.7</a:t>
            </a:r>
            <a:r>
              <a:rPr dirty="0" sz="1100" spc="-60" b="1">
                <a:solidFill>
                  <a:srgbClr val="282828"/>
                </a:solidFill>
                <a:latin typeface="Arial"/>
                <a:cs typeface="Arial"/>
              </a:rPr>
              <a:t>σ</a:t>
            </a:r>
            <a:r>
              <a:rPr dirty="0" sz="1100" spc="105" b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100">
                <a:solidFill>
                  <a:srgbClr val="282828"/>
                </a:solidFill>
                <a:latin typeface="Arial"/>
                <a:cs typeface="Arial"/>
              </a:rPr>
              <a:t>from</a:t>
            </a:r>
            <a:r>
              <a:rPr dirty="0" sz="1100" spc="10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282828"/>
                </a:solidFill>
                <a:latin typeface="Arial"/>
                <a:cs typeface="Arial"/>
              </a:rPr>
              <a:t>the</a:t>
            </a:r>
            <a:r>
              <a:rPr dirty="0" sz="1100" spc="10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120">
                <a:solidFill>
                  <a:srgbClr val="282828"/>
                </a:solidFill>
                <a:latin typeface="Arial"/>
                <a:cs typeface="Arial"/>
              </a:rPr>
              <a:t>mean</a:t>
            </a:r>
            <a:r>
              <a:rPr dirty="0" sz="1100" spc="10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282828"/>
                </a:solidFill>
                <a:latin typeface="Arial"/>
                <a:cs typeface="Arial"/>
              </a:rPr>
              <a:t>as</a:t>
            </a:r>
            <a:r>
              <a:rPr dirty="0" sz="1100" spc="10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82828"/>
                </a:solidFill>
                <a:latin typeface="Arial"/>
                <a:cs typeface="Arial"/>
              </a:rPr>
              <a:t>outliers.</a:t>
            </a:r>
            <a:r>
              <a:rPr dirty="0" sz="1100" spc="10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-20">
                <a:solidFill>
                  <a:srgbClr val="282828"/>
                </a:solidFill>
                <a:latin typeface="Arial"/>
                <a:cs typeface="Arial"/>
              </a:rPr>
              <a:t>This </a:t>
            </a:r>
            <a:r>
              <a:rPr dirty="0" sz="1100" spc="70">
                <a:solidFill>
                  <a:srgbClr val="282828"/>
                </a:solidFill>
                <a:latin typeface="Arial"/>
                <a:cs typeface="Arial"/>
              </a:rPr>
              <a:t>threshold</a:t>
            </a:r>
            <a:r>
              <a:rPr dirty="0" sz="1100" spc="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82828"/>
                </a:solidFill>
                <a:latin typeface="Arial"/>
                <a:cs typeface="Arial"/>
              </a:rPr>
              <a:t>is</a:t>
            </a:r>
            <a:r>
              <a:rPr dirty="0" sz="1100" spc="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282828"/>
                </a:solidFill>
                <a:latin typeface="Arial"/>
                <a:cs typeface="Arial"/>
              </a:rPr>
              <a:t>close</a:t>
            </a:r>
            <a:r>
              <a:rPr dirty="0" sz="1100" spc="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282828"/>
                </a:solidFill>
                <a:latin typeface="Arial"/>
                <a:cs typeface="Arial"/>
              </a:rPr>
              <a:t>to</a:t>
            </a:r>
            <a:r>
              <a:rPr dirty="0" sz="1100" spc="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282828"/>
                </a:solidFill>
                <a:latin typeface="Arial"/>
                <a:cs typeface="Arial"/>
              </a:rPr>
              <a:t>the</a:t>
            </a:r>
            <a:r>
              <a:rPr dirty="0" sz="1100" spc="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282828"/>
                </a:solidFill>
                <a:latin typeface="Arial"/>
                <a:cs typeface="Arial"/>
              </a:rPr>
              <a:t>normal</a:t>
            </a:r>
            <a:r>
              <a:rPr dirty="0" sz="1100" spc="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282828"/>
                </a:solidFill>
                <a:latin typeface="Arial"/>
                <a:cs typeface="Arial"/>
              </a:rPr>
              <a:t>distribution's</a:t>
            </a:r>
            <a:r>
              <a:rPr dirty="0" sz="1100" spc="1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282828"/>
                </a:solidFill>
                <a:latin typeface="Arial Black"/>
                <a:cs typeface="Arial Black"/>
              </a:rPr>
              <a:t>3</a:t>
            </a:r>
            <a:r>
              <a:rPr dirty="0" sz="1100" spc="-10" b="1">
                <a:solidFill>
                  <a:srgbClr val="282828"/>
                </a:solidFill>
                <a:latin typeface="Arial"/>
                <a:cs typeface="Arial"/>
              </a:rPr>
              <a:t>σ</a:t>
            </a:r>
            <a:r>
              <a:rPr dirty="0" sz="1100" spc="25" b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55">
                <a:solidFill>
                  <a:srgbClr val="282828"/>
                </a:solidFill>
                <a:latin typeface="Arial"/>
                <a:cs typeface="Arial"/>
              </a:rPr>
              <a:t>rule</a:t>
            </a:r>
            <a:r>
              <a:rPr dirty="0" sz="1100" spc="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282828"/>
                </a:solidFill>
                <a:latin typeface="Arial"/>
                <a:cs typeface="Arial"/>
              </a:rPr>
              <a:t>for</a:t>
            </a:r>
            <a:r>
              <a:rPr dirty="0" sz="1100" spc="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82828"/>
                </a:solidFill>
                <a:latin typeface="Arial"/>
                <a:cs typeface="Arial"/>
              </a:rPr>
              <a:t>outliers,</a:t>
            </a:r>
            <a:r>
              <a:rPr dirty="0" sz="1100" spc="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282828"/>
                </a:solidFill>
                <a:latin typeface="Arial"/>
                <a:cs typeface="Arial"/>
              </a:rPr>
              <a:t>aligning</a:t>
            </a:r>
            <a:r>
              <a:rPr dirty="0" sz="1100" spc="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282828"/>
                </a:solidFill>
                <a:latin typeface="Arial"/>
                <a:cs typeface="Arial"/>
              </a:rPr>
              <a:t>the</a:t>
            </a:r>
            <a:r>
              <a:rPr dirty="0" sz="1100" spc="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-45">
                <a:solidFill>
                  <a:srgbClr val="282828"/>
                </a:solidFill>
                <a:latin typeface="Arial"/>
                <a:cs typeface="Arial"/>
              </a:rPr>
              <a:t>IQR</a:t>
            </a:r>
            <a:r>
              <a:rPr dirty="0" sz="1100" spc="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114">
                <a:solidFill>
                  <a:srgbClr val="282828"/>
                </a:solidFill>
                <a:latin typeface="Arial"/>
                <a:cs typeface="Arial"/>
              </a:rPr>
              <a:t>method</a:t>
            </a:r>
            <a:r>
              <a:rPr dirty="0" sz="1100" spc="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282828"/>
                </a:solidFill>
                <a:latin typeface="Arial"/>
                <a:cs typeface="Arial"/>
              </a:rPr>
              <a:t>with</a:t>
            </a:r>
            <a:r>
              <a:rPr dirty="0" sz="1100" spc="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120">
                <a:solidFill>
                  <a:srgbClr val="282828"/>
                </a:solidFill>
                <a:latin typeface="Arial"/>
                <a:cs typeface="Arial"/>
              </a:rPr>
              <a:t>common </a:t>
            </a:r>
            <a:r>
              <a:rPr dirty="0" sz="1100" spc="60">
                <a:solidFill>
                  <a:srgbClr val="282828"/>
                </a:solidFill>
                <a:latin typeface="Arial"/>
                <a:cs typeface="Arial"/>
              </a:rPr>
              <a:t>outlier</a:t>
            </a:r>
            <a:r>
              <a:rPr dirty="0" sz="1100" spc="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282828"/>
                </a:solidFill>
                <a:latin typeface="Arial"/>
                <a:cs typeface="Arial"/>
              </a:rPr>
              <a:t>detection</a:t>
            </a:r>
            <a:r>
              <a:rPr dirty="0" sz="1100" spc="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282828"/>
                </a:solidFill>
                <a:latin typeface="Arial"/>
                <a:cs typeface="Arial"/>
              </a:rPr>
              <a:t>practices</a:t>
            </a:r>
            <a:r>
              <a:rPr dirty="0" sz="1100" spc="1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282828"/>
                </a:solidFill>
                <a:latin typeface="Arial"/>
                <a:cs typeface="Arial"/>
              </a:rPr>
              <a:t>in</a:t>
            </a:r>
            <a:r>
              <a:rPr dirty="0" sz="1100" spc="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282828"/>
                </a:solidFill>
                <a:latin typeface="Arial"/>
                <a:cs typeface="Arial"/>
              </a:rPr>
              <a:t>normally</a:t>
            </a:r>
            <a:r>
              <a:rPr dirty="0" sz="1100" spc="1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282828"/>
                </a:solidFill>
                <a:latin typeface="Arial"/>
                <a:cs typeface="Arial"/>
              </a:rPr>
              <a:t>distributed</a:t>
            </a:r>
            <a:r>
              <a:rPr dirty="0" sz="1100" spc="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282828"/>
                </a:solidFill>
                <a:latin typeface="Arial"/>
                <a:cs typeface="Arial"/>
              </a:rPr>
              <a:t>data.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58072" y="4311705"/>
            <a:ext cx="70529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Arial"/>
                <a:cs typeface="Arial"/>
              </a:rPr>
              <a:t>Note:</a:t>
            </a:r>
            <a:r>
              <a:rPr dirty="0" sz="700" spc="90">
                <a:latin typeface="Arial"/>
                <a:cs typeface="Arial"/>
              </a:rPr>
              <a:t> </a:t>
            </a:r>
            <a:r>
              <a:rPr dirty="0" sz="700" spc="-90">
                <a:latin typeface="Arial"/>
                <a:cs typeface="Arial"/>
              </a:rPr>
              <a:t>Q1</a:t>
            </a:r>
            <a:r>
              <a:rPr dirty="0" sz="700" spc="95">
                <a:latin typeface="Arial"/>
                <a:cs typeface="Arial"/>
              </a:rPr>
              <a:t> </a:t>
            </a:r>
            <a:r>
              <a:rPr dirty="0" sz="700" spc="55">
                <a:latin typeface="Arial"/>
                <a:cs typeface="Arial"/>
              </a:rPr>
              <a:t>(the</a:t>
            </a:r>
            <a:r>
              <a:rPr dirty="0" sz="700" spc="9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first</a:t>
            </a:r>
            <a:r>
              <a:rPr dirty="0" sz="700" spc="95">
                <a:latin typeface="Arial"/>
                <a:cs typeface="Arial"/>
              </a:rPr>
              <a:t> </a:t>
            </a:r>
            <a:r>
              <a:rPr dirty="0" sz="700" spc="50">
                <a:latin typeface="Arial"/>
                <a:cs typeface="Arial"/>
              </a:rPr>
              <a:t>quartile)</a:t>
            </a:r>
            <a:r>
              <a:rPr dirty="0" sz="700" spc="9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represents</a:t>
            </a:r>
            <a:r>
              <a:rPr dirty="0" sz="700" spc="95">
                <a:latin typeface="Arial"/>
                <a:cs typeface="Arial"/>
              </a:rPr>
              <a:t> </a:t>
            </a:r>
            <a:r>
              <a:rPr dirty="0" sz="700" spc="50">
                <a:latin typeface="Arial"/>
                <a:cs typeface="Arial"/>
              </a:rPr>
              <a:t>the</a:t>
            </a:r>
            <a:r>
              <a:rPr dirty="0" sz="700" spc="9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25th</a:t>
            </a:r>
            <a:r>
              <a:rPr dirty="0" sz="700" spc="9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percentile.</a:t>
            </a:r>
            <a:r>
              <a:rPr dirty="0" sz="700" spc="9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This</a:t>
            </a:r>
            <a:r>
              <a:rPr dirty="0" sz="700" spc="95">
                <a:latin typeface="Arial"/>
                <a:cs typeface="Arial"/>
              </a:rPr>
              <a:t> </a:t>
            </a:r>
            <a:r>
              <a:rPr dirty="0" sz="700" spc="65">
                <a:latin typeface="Arial"/>
                <a:cs typeface="Arial"/>
              </a:rPr>
              <a:t>means</a:t>
            </a:r>
            <a:r>
              <a:rPr dirty="0" sz="700" spc="9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25%</a:t>
            </a:r>
            <a:r>
              <a:rPr dirty="0" sz="700" spc="9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of</a:t>
            </a:r>
            <a:r>
              <a:rPr dirty="0" sz="700" spc="90">
                <a:latin typeface="Arial"/>
                <a:cs typeface="Arial"/>
              </a:rPr>
              <a:t> </a:t>
            </a:r>
            <a:r>
              <a:rPr dirty="0" sz="700" spc="50">
                <a:latin typeface="Arial"/>
                <a:cs typeface="Arial"/>
              </a:rPr>
              <a:t>the</a:t>
            </a:r>
            <a:r>
              <a:rPr dirty="0" sz="700" spc="95">
                <a:latin typeface="Arial"/>
                <a:cs typeface="Arial"/>
              </a:rPr>
              <a:t> </a:t>
            </a:r>
            <a:r>
              <a:rPr dirty="0" sz="700" spc="70">
                <a:latin typeface="Arial"/>
                <a:cs typeface="Arial"/>
              </a:rPr>
              <a:t>data</a:t>
            </a:r>
            <a:r>
              <a:rPr dirty="0" sz="700" spc="9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is</a:t>
            </a:r>
            <a:r>
              <a:rPr dirty="0" sz="700" spc="95">
                <a:latin typeface="Arial"/>
                <a:cs typeface="Arial"/>
              </a:rPr>
              <a:t> </a:t>
            </a:r>
            <a:r>
              <a:rPr dirty="0" sz="700" spc="50">
                <a:latin typeface="Arial"/>
                <a:cs typeface="Arial"/>
              </a:rPr>
              <a:t>below</a:t>
            </a:r>
            <a:r>
              <a:rPr dirty="0" sz="700" spc="9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this</a:t>
            </a:r>
            <a:r>
              <a:rPr dirty="0" sz="700" spc="9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point.</a:t>
            </a:r>
            <a:r>
              <a:rPr dirty="0" sz="700" spc="9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When</a:t>
            </a:r>
            <a:r>
              <a:rPr dirty="0" sz="700" spc="95">
                <a:latin typeface="Arial"/>
                <a:cs typeface="Arial"/>
              </a:rPr>
              <a:t> </a:t>
            </a:r>
            <a:r>
              <a:rPr dirty="0" sz="700" spc="50">
                <a:latin typeface="Arial"/>
                <a:cs typeface="Arial"/>
              </a:rPr>
              <a:t>you</a:t>
            </a:r>
            <a:r>
              <a:rPr dirty="0" sz="700" spc="9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look</a:t>
            </a:r>
            <a:r>
              <a:rPr dirty="0" sz="700" spc="95">
                <a:latin typeface="Arial"/>
                <a:cs typeface="Arial"/>
              </a:rPr>
              <a:t> </a:t>
            </a:r>
            <a:r>
              <a:rPr dirty="0" sz="700" spc="65">
                <a:latin typeface="Arial"/>
                <a:cs typeface="Arial"/>
              </a:rPr>
              <a:t>up</a:t>
            </a:r>
            <a:r>
              <a:rPr dirty="0" sz="700" spc="9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this</a:t>
            </a:r>
            <a:r>
              <a:rPr dirty="0" sz="700" spc="9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percentile</a:t>
            </a:r>
            <a:r>
              <a:rPr dirty="0" sz="700" spc="9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in</a:t>
            </a:r>
            <a:r>
              <a:rPr dirty="0" sz="700" spc="95">
                <a:latin typeface="Arial"/>
                <a:cs typeface="Arial"/>
              </a:rPr>
              <a:t> </a:t>
            </a:r>
            <a:r>
              <a:rPr dirty="0" sz="700" spc="85">
                <a:latin typeface="Arial"/>
                <a:cs typeface="Arial"/>
              </a:rPr>
              <a:t>a</a:t>
            </a:r>
            <a:r>
              <a:rPr dirty="0" sz="700" spc="95">
                <a:latin typeface="Arial"/>
                <a:cs typeface="Arial"/>
              </a:rPr>
              <a:t> </a:t>
            </a:r>
            <a:r>
              <a:rPr dirty="0" sz="700" spc="60">
                <a:latin typeface="Arial"/>
                <a:cs typeface="Arial"/>
              </a:rPr>
              <a:t>standard</a:t>
            </a:r>
            <a:r>
              <a:rPr dirty="0" sz="700" spc="9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normal</a:t>
            </a:r>
            <a:r>
              <a:rPr dirty="0" sz="700" spc="50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distribution</a:t>
            </a:r>
            <a:r>
              <a:rPr dirty="0" sz="700" spc="135">
                <a:latin typeface="Arial"/>
                <a:cs typeface="Arial"/>
              </a:rPr>
              <a:t> </a:t>
            </a:r>
            <a:r>
              <a:rPr dirty="0" sz="700" spc="55">
                <a:latin typeface="Arial"/>
                <a:cs typeface="Arial"/>
              </a:rPr>
              <a:t>table</a:t>
            </a:r>
            <a:r>
              <a:rPr dirty="0" sz="700" spc="13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or</a:t>
            </a:r>
            <a:r>
              <a:rPr dirty="0" sz="700" spc="13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use</a:t>
            </a:r>
            <a:r>
              <a:rPr dirty="0" sz="700" spc="13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statistical</a:t>
            </a:r>
            <a:r>
              <a:rPr dirty="0" sz="700" spc="13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software</a:t>
            </a:r>
            <a:r>
              <a:rPr dirty="0" sz="700" spc="135">
                <a:latin typeface="Arial"/>
                <a:cs typeface="Arial"/>
              </a:rPr>
              <a:t> </a:t>
            </a:r>
            <a:r>
              <a:rPr dirty="0" sz="700" spc="55">
                <a:latin typeface="Arial"/>
                <a:cs typeface="Arial"/>
              </a:rPr>
              <a:t>to</a:t>
            </a:r>
            <a:r>
              <a:rPr dirty="0" sz="700" spc="135">
                <a:latin typeface="Arial"/>
                <a:cs typeface="Arial"/>
              </a:rPr>
              <a:t> </a:t>
            </a:r>
            <a:r>
              <a:rPr dirty="0" sz="700" spc="60">
                <a:latin typeface="Arial"/>
                <a:cs typeface="Arial"/>
              </a:rPr>
              <a:t>get</a:t>
            </a:r>
            <a:r>
              <a:rPr dirty="0" sz="700" spc="135">
                <a:latin typeface="Arial"/>
                <a:cs typeface="Arial"/>
              </a:rPr>
              <a:t> </a:t>
            </a:r>
            <a:r>
              <a:rPr dirty="0" sz="700" spc="50">
                <a:latin typeface="Arial"/>
                <a:cs typeface="Arial"/>
              </a:rPr>
              <a:t>the</a:t>
            </a:r>
            <a:r>
              <a:rPr dirty="0" sz="700" spc="13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z-score,</a:t>
            </a:r>
            <a:r>
              <a:rPr dirty="0" sz="700" spc="13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it</a:t>
            </a:r>
            <a:r>
              <a:rPr dirty="0" sz="700" spc="13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corresponds</a:t>
            </a:r>
            <a:r>
              <a:rPr dirty="0" sz="700" spc="135">
                <a:latin typeface="Arial"/>
                <a:cs typeface="Arial"/>
              </a:rPr>
              <a:t> </a:t>
            </a:r>
            <a:r>
              <a:rPr dirty="0" sz="700" spc="55">
                <a:latin typeface="Arial"/>
                <a:cs typeface="Arial"/>
              </a:rPr>
              <a:t>to</a:t>
            </a:r>
            <a:r>
              <a:rPr dirty="0" sz="700" spc="135">
                <a:latin typeface="Arial"/>
                <a:cs typeface="Arial"/>
              </a:rPr>
              <a:t> </a:t>
            </a:r>
            <a:r>
              <a:rPr dirty="0" sz="700" spc="50">
                <a:latin typeface="Arial"/>
                <a:cs typeface="Arial"/>
              </a:rPr>
              <a:t>approximately</a:t>
            </a:r>
            <a:r>
              <a:rPr dirty="0" sz="700" spc="13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-0.675.</a:t>
            </a:r>
            <a:r>
              <a:rPr dirty="0" sz="700" spc="135">
                <a:latin typeface="Arial"/>
                <a:cs typeface="Arial"/>
              </a:rPr>
              <a:t> </a:t>
            </a:r>
            <a:r>
              <a:rPr dirty="0" sz="700" spc="50">
                <a:latin typeface="Arial"/>
                <a:cs typeface="Arial"/>
              </a:rPr>
              <a:t>Same</a:t>
            </a:r>
            <a:r>
              <a:rPr dirty="0" sz="700" spc="135">
                <a:latin typeface="Arial"/>
                <a:cs typeface="Arial"/>
              </a:rPr>
              <a:t> </a:t>
            </a:r>
            <a:r>
              <a:rPr dirty="0" sz="700" spc="50">
                <a:latin typeface="Arial"/>
                <a:cs typeface="Arial"/>
              </a:rPr>
              <a:t>reasoning</a:t>
            </a:r>
            <a:r>
              <a:rPr dirty="0" sz="700" spc="13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for</a:t>
            </a:r>
            <a:r>
              <a:rPr dirty="0" sz="700" spc="13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Q3</a:t>
            </a:r>
            <a:r>
              <a:rPr dirty="0" sz="700" spc="135">
                <a:latin typeface="Arial"/>
                <a:cs typeface="Arial"/>
              </a:rPr>
              <a:t> </a:t>
            </a:r>
            <a:r>
              <a:rPr dirty="0" sz="700" spc="70">
                <a:latin typeface="Arial"/>
                <a:cs typeface="Arial"/>
              </a:rPr>
              <a:t>and</a:t>
            </a:r>
            <a:r>
              <a:rPr dirty="0" sz="700" spc="13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+0.675.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69098" y="1323473"/>
            <a:ext cx="6813550" cy="1567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65">
                <a:solidFill>
                  <a:srgbClr val="04A8C4"/>
                </a:solidFill>
                <a:latin typeface="Arial Black"/>
                <a:cs typeface="Arial Black"/>
              </a:rPr>
              <a:t>Techniques</a:t>
            </a:r>
            <a:r>
              <a:rPr dirty="0" sz="1500" spc="-14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55">
                <a:solidFill>
                  <a:srgbClr val="04A8C4"/>
                </a:solidFill>
                <a:latin typeface="Arial Black"/>
                <a:cs typeface="Arial Black"/>
              </a:rPr>
              <a:t>to</a:t>
            </a:r>
            <a:r>
              <a:rPr dirty="0" sz="1500" spc="-14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55">
                <a:solidFill>
                  <a:srgbClr val="04A8C4"/>
                </a:solidFill>
                <a:latin typeface="Arial Black"/>
                <a:cs typeface="Arial Black"/>
              </a:rPr>
              <a:t>Identify</a:t>
            </a:r>
            <a:r>
              <a:rPr dirty="0" sz="1500" spc="-14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65">
                <a:solidFill>
                  <a:srgbClr val="04A8C4"/>
                </a:solidFill>
                <a:latin typeface="Arial Black"/>
                <a:cs typeface="Arial Black"/>
              </a:rPr>
              <a:t>Outliers</a:t>
            </a:r>
            <a:r>
              <a:rPr dirty="0" sz="1500" spc="-14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370">
                <a:solidFill>
                  <a:srgbClr val="04A8C4"/>
                </a:solidFill>
                <a:latin typeface="Arial Black"/>
                <a:cs typeface="Arial Black"/>
              </a:rPr>
              <a:t>-</a:t>
            </a:r>
            <a:r>
              <a:rPr dirty="0" sz="1500" spc="-14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60">
                <a:solidFill>
                  <a:srgbClr val="04A8C4"/>
                </a:solidFill>
                <a:latin typeface="Arial Black"/>
                <a:cs typeface="Arial Black"/>
              </a:rPr>
              <a:t>More</a:t>
            </a:r>
            <a:r>
              <a:rPr dirty="0" sz="1500" spc="-14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10">
                <a:solidFill>
                  <a:srgbClr val="04A8C4"/>
                </a:solidFill>
                <a:latin typeface="Arial Black"/>
                <a:cs typeface="Arial Black"/>
              </a:rPr>
              <a:t>Detail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500">
              <a:latin typeface="Arial Black"/>
              <a:cs typeface="Arial Black"/>
            </a:endParaRPr>
          </a:p>
          <a:p>
            <a:pPr marL="101600">
              <a:lnSpc>
                <a:spcPct val="100000"/>
              </a:lnSpc>
            </a:pPr>
            <a:r>
              <a:rPr dirty="0" sz="1100">
                <a:solidFill>
                  <a:srgbClr val="04A8C4"/>
                </a:solidFill>
                <a:latin typeface="Arial Black"/>
                <a:cs typeface="Arial Black"/>
              </a:rPr>
              <a:t>Why</a:t>
            </a:r>
            <a:r>
              <a:rPr dirty="0" sz="1100" spc="-6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100" spc="-20">
                <a:solidFill>
                  <a:srgbClr val="04A8C4"/>
                </a:solidFill>
                <a:latin typeface="Arial Black"/>
                <a:cs typeface="Arial Black"/>
              </a:rPr>
              <a:t>1.5?</a:t>
            </a:r>
            <a:endParaRPr sz="1100">
              <a:latin typeface="Arial Black"/>
              <a:cs typeface="Arial Black"/>
            </a:endParaRPr>
          </a:p>
          <a:p>
            <a:pPr marL="101600" marR="5080">
              <a:lnSpc>
                <a:spcPct val="114999"/>
              </a:lnSpc>
              <a:spcBef>
                <a:spcPts val="1520"/>
              </a:spcBef>
            </a:pPr>
            <a:r>
              <a:rPr dirty="0" sz="1100">
                <a:solidFill>
                  <a:srgbClr val="282828"/>
                </a:solidFill>
                <a:latin typeface="Arial"/>
                <a:cs typeface="Arial"/>
              </a:rPr>
              <a:t>The </a:t>
            </a:r>
            <a:r>
              <a:rPr dirty="0" sz="1100" spc="-95">
                <a:solidFill>
                  <a:srgbClr val="282828"/>
                </a:solidFill>
                <a:latin typeface="Arial"/>
                <a:cs typeface="Arial"/>
              </a:rPr>
              <a:t>1.5</a:t>
            </a:r>
            <a:r>
              <a:rPr dirty="0" sz="110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282828"/>
                </a:solidFill>
                <a:latin typeface="Arial"/>
                <a:cs typeface="Arial"/>
              </a:rPr>
              <a:t>multiplier</a:t>
            </a:r>
            <a:r>
              <a:rPr dirty="0" sz="1100" spc="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282828"/>
                </a:solidFill>
                <a:latin typeface="Arial"/>
                <a:cs typeface="Arial"/>
              </a:rPr>
              <a:t>in</a:t>
            </a:r>
            <a:r>
              <a:rPr dirty="0" sz="110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282828"/>
                </a:solidFill>
                <a:latin typeface="Arial"/>
                <a:cs typeface="Arial"/>
              </a:rPr>
              <a:t>the</a:t>
            </a:r>
            <a:r>
              <a:rPr dirty="0" sz="110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-50">
                <a:solidFill>
                  <a:srgbClr val="282828"/>
                </a:solidFill>
                <a:latin typeface="Arial"/>
                <a:cs typeface="Arial"/>
              </a:rPr>
              <a:t>IQR</a:t>
            </a:r>
            <a:r>
              <a:rPr dirty="0" sz="1100" spc="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282828"/>
                </a:solidFill>
                <a:latin typeface="Arial"/>
                <a:cs typeface="Arial"/>
              </a:rPr>
              <a:t>outlier</a:t>
            </a:r>
            <a:r>
              <a:rPr dirty="0" sz="110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282828"/>
                </a:solidFill>
                <a:latin typeface="Arial"/>
                <a:cs typeface="Arial"/>
              </a:rPr>
              <a:t>detection</a:t>
            </a:r>
            <a:r>
              <a:rPr dirty="0" sz="1100">
                <a:solidFill>
                  <a:srgbClr val="282828"/>
                </a:solidFill>
                <a:latin typeface="Arial"/>
                <a:cs typeface="Arial"/>
              </a:rPr>
              <a:t> is</a:t>
            </a:r>
            <a:r>
              <a:rPr dirty="0" sz="1100" spc="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282828"/>
                </a:solidFill>
                <a:latin typeface="Arial"/>
                <a:cs typeface="Arial"/>
              </a:rPr>
              <a:t>inspired</a:t>
            </a:r>
            <a:r>
              <a:rPr dirty="0" sz="110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282828"/>
                </a:solidFill>
                <a:latin typeface="Arial"/>
                <a:cs typeface="Arial"/>
              </a:rPr>
              <a:t>by</a:t>
            </a:r>
            <a:r>
              <a:rPr dirty="0" sz="1100" spc="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282828"/>
                </a:solidFill>
                <a:latin typeface="Arial"/>
                <a:cs typeface="Arial"/>
              </a:rPr>
              <a:t>the</a:t>
            </a:r>
            <a:r>
              <a:rPr dirty="0" sz="110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282828"/>
                </a:solidFill>
                <a:latin typeface="Arial"/>
                <a:cs typeface="Arial"/>
              </a:rPr>
              <a:t>normal</a:t>
            </a:r>
            <a:r>
              <a:rPr dirty="0" sz="110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282828"/>
                </a:solidFill>
                <a:latin typeface="Arial"/>
                <a:cs typeface="Arial"/>
              </a:rPr>
              <a:t>distribution</a:t>
            </a:r>
            <a:r>
              <a:rPr dirty="0" sz="1100" spc="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282828"/>
                </a:solidFill>
                <a:latin typeface="Arial"/>
                <a:cs typeface="Arial"/>
              </a:rPr>
              <a:t>characteristics, </a:t>
            </a:r>
            <a:r>
              <a:rPr dirty="0" sz="1100" spc="85">
                <a:solidFill>
                  <a:srgbClr val="282828"/>
                </a:solidFill>
                <a:latin typeface="Arial"/>
                <a:cs typeface="Arial"/>
              </a:rPr>
              <a:t>although</a:t>
            </a:r>
            <a:r>
              <a:rPr dirty="0" sz="1100" spc="-1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282828"/>
                </a:solidFill>
                <a:latin typeface="Arial"/>
                <a:cs typeface="Arial"/>
              </a:rPr>
              <a:t>the</a:t>
            </a:r>
            <a:r>
              <a:rPr dirty="0" sz="1100" spc="-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-50">
                <a:solidFill>
                  <a:srgbClr val="282828"/>
                </a:solidFill>
                <a:latin typeface="Arial"/>
                <a:cs typeface="Arial"/>
              </a:rPr>
              <a:t>IQR</a:t>
            </a:r>
            <a:r>
              <a:rPr dirty="0" sz="1100" spc="-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114">
                <a:solidFill>
                  <a:srgbClr val="282828"/>
                </a:solidFill>
                <a:latin typeface="Arial"/>
                <a:cs typeface="Arial"/>
              </a:rPr>
              <a:t>method</a:t>
            </a:r>
            <a:r>
              <a:rPr dirty="0" sz="1100" spc="-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282828"/>
                </a:solidFill>
                <a:latin typeface="Arial"/>
                <a:cs typeface="Arial"/>
              </a:rPr>
              <a:t>doesn't</a:t>
            </a:r>
            <a:r>
              <a:rPr dirty="0" sz="1100" spc="-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282828"/>
                </a:solidFill>
                <a:latin typeface="Arial"/>
                <a:cs typeface="Arial"/>
              </a:rPr>
              <a:t>require</a:t>
            </a:r>
            <a:r>
              <a:rPr dirty="0" sz="1100" spc="-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282828"/>
                </a:solidFill>
                <a:latin typeface="Arial"/>
                <a:cs typeface="Arial"/>
              </a:rPr>
              <a:t>the</a:t>
            </a:r>
            <a:r>
              <a:rPr dirty="0" sz="1100" spc="-1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120">
                <a:solidFill>
                  <a:srgbClr val="282828"/>
                </a:solidFill>
                <a:latin typeface="Arial"/>
                <a:cs typeface="Arial"/>
              </a:rPr>
              <a:t>data</a:t>
            </a:r>
            <a:r>
              <a:rPr dirty="0" sz="1100" spc="-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282828"/>
                </a:solidFill>
                <a:latin typeface="Arial"/>
                <a:cs typeface="Arial"/>
              </a:rPr>
              <a:t>to</a:t>
            </a:r>
            <a:r>
              <a:rPr dirty="0" sz="1100" spc="-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282828"/>
                </a:solidFill>
                <a:latin typeface="Arial"/>
                <a:cs typeface="Arial"/>
              </a:rPr>
              <a:t>be</a:t>
            </a:r>
            <a:r>
              <a:rPr dirty="0" sz="1100" spc="-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282828"/>
                </a:solidFill>
                <a:latin typeface="Arial"/>
                <a:cs typeface="Arial"/>
              </a:rPr>
              <a:t>normal.</a:t>
            </a:r>
            <a:endParaRPr sz="1100">
              <a:latin typeface="Arial"/>
              <a:cs typeface="Arial"/>
            </a:endParaRPr>
          </a:p>
          <a:p>
            <a:pPr marL="1136015">
              <a:lnSpc>
                <a:spcPct val="100000"/>
              </a:lnSpc>
              <a:spcBef>
                <a:spcPts val="1210"/>
              </a:spcBef>
            </a:pPr>
            <a:r>
              <a:rPr dirty="0" sz="900" b="1">
                <a:solidFill>
                  <a:srgbClr val="282828"/>
                </a:solidFill>
                <a:latin typeface="Courier New"/>
                <a:cs typeface="Courier New"/>
              </a:rPr>
              <a:t>Upper</a:t>
            </a:r>
            <a:r>
              <a:rPr dirty="0" sz="900" spc="-5" b="1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dirty="0" sz="900" b="1">
                <a:solidFill>
                  <a:srgbClr val="282828"/>
                </a:solidFill>
                <a:latin typeface="Courier New"/>
                <a:cs typeface="Courier New"/>
              </a:rPr>
              <a:t>Bound</a:t>
            </a:r>
            <a:r>
              <a:rPr dirty="0" sz="900" spc="-5" b="1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dirty="0" sz="900" b="1">
                <a:solidFill>
                  <a:srgbClr val="282828"/>
                </a:solidFill>
                <a:latin typeface="Courier New"/>
                <a:cs typeface="Courier New"/>
              </a:rPr>
              <a:t>:</a:t>
            </a:r>
            <a:r>
              <a:rPr dirty="0" sz="900">
                <a:solidFill>
                  <a:srgbClr val="282828"/>
                </a:solidFill>
                <a:latin typeface="Courier New"/>
                <a:cs typeface="Courier New"/>
              </a:rPr>
              <a:t>=</a:t>
            </a:r>
            <a:r>
              <a:rPr dirty="0" sz="900" spc="-5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82828"/>
                </a:solidFill>
                <a:latin typeface="Courier New"/>
                <a:cs typeface="Courier New"/>
              </a:rPr>
              <a:t>Q3</a:t>
            </a:r>
            <a:r>
              <a:rPr dirty="0" sz="900" spc="-5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82828"/>
                </a:solidFill>
                <a:latin typeface="Courier New"/>
                <a:cs typeface="Courier New"/>
              </a:rPr>
              <a:t>+</a:t>
            </a:r>
            <a:r>
              <a:rPr dirty="0" sz="900" spc="-5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82828"/>
                </a:solidFill>
                <a:latin typeface="Courier New"/>
                <a:cs typeface="Courier New"/>
              </a:rPr>
              <a:t>1.5</a:t>
            </a:r>
            <a:r>
              <a:rPr dirty="0" sz="900" spc="-5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82828"/>
                </a:solidFill>
                <a:latin typeface="Courier New"/>
                <a:cs typeface="Courier New"/>
              </a:rPr>
              <a:t>*</a:t>
            </a:r>
            <a:r>
              <a:rPr dirty="0" sz="900" spc="-5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dirty="0" sz="900" spc="-25">
                <a:solidFill>
                  <a:srgbClr val="282828"/>
                </a:solidFill>
                <a:latin typeface="Courier New"/>
                <a:cs typeface="Courier New"/>
              </a:rPr>
              <a:t>IQR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892991" y="2865806"/>
            <a:ext cx="24942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282828"/>
                </a:solidFill>
                <a:latin typeface="Courier New"/>
                <a:cs typeface="Courier New"/>
              </a:rPr>
              <a:t>=</a:t>
            </a:r>
            <a:r>
              <a:rPr dirty="0" sz="900" spc="-5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82828"/>
                </a:solidFill>
                <a:latin typeface="Courier New"/>
                <a:cs typeface="Courier New"/>
              </a:rPr>
              <a:t>Q3</a:t>
            </a:r>
            <a:r>
              <a:rPr dirty="0" sz="900" spc="-5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82828"/>
                </a:solidFill>
                <a:latin typeface="Courier New"/>
                <a:cs typeface="Courier New"/>
              </a:rPr>
              <a:t>+</a:t>
            </a:r>
            <a:r>
              <a:rPr dirty="0" sz="900" spc="-5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82828"/>
                </a:solidFill>
                <a:latin typeface="Courier New"/>
                <a:cs typeface="Courier New"/>
              </a:rPr>
              <a:t>1.5</a:t>
            </a:r>
            <a:r>
              <a:rPr dirty="0" sz="900" spc="-5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82828"/>
                </a:solidFill>
                <a:latin typeface="Courier New"/>
                <a:cs typeface="Courier New"/>
              </a:rPr>
              <a:t>*</a:t>
            </a:r>
            <a:r>
              <a:rPr dirty="0" sz="900" spc="-5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82828"/>
                </a:solidFill>
                <a:latin typeface="Courier New"/>
                <a:cs typeface="Courier New"/>
              </a:rPr>
              <a:t>(Q3</a:t>
            </a:r>
            <a:r>
              <a:rPr dirty="0" sz="900" spc="-5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82828"/>
                </a:solidFill>
                <a:latin typeface="Courier New"/>
                <a:cs typeface="Courier New"/>
              </a:rPr>
              <a:t>-</a:t>
            </a:r>
            <a:r>
              <a:rPr dirty="0" sz="900" spc="-5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dirty="0" sz="900" spc="-25">
                <a:solidFill>
                  <a:srgbClr val="282828"/>
                </a:solidFill>
                <a:latin typeface="Courier New"/>
                <a:cs typeface="Courier New"/>
              </a:rPr>
              <a:t>Q1)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282828"/>
                </a:solidFill>
                <a:latin typeface="Courier New"/>
                <a:cs typeface="Courier New"/>
              </a:rPr>
              <a:t>=</a:t>
            </a:r>
            <a:r>
              <a:rPr dirty="0" sz="900" spc="-5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82828"/>
                </a:solidFill>
                <a:latin typeface="Courier New"/>
                <a:cs typeface="Courier New"/>
              </a:rPr>
              <a:t>0.675σ</a:t>
            </a:r>
            <a:r>
              <a:rPr dirty="0" sz="900" spc="-5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82828"/>
                </a:solidFill>
                <a:latin typeface="Courier New"/>
                <a:cs typeface="Courier New"/>
              </a:rPr>
              <a:t>+</a:t>
            </a:r>
            <a:r>
              <a:rPr dirty="0" sz="900" spc="-5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82828"/>
                </a:solidFill>
                <a:latin typeface="Courier New"/>
                <a:cs typeface="Courier New"/>
              </a:rPr>
              <a:t>1.5</a:t>
            </a:r>
            <a:r>
              <a:rPr dirty="0" sz="900" spc="-5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82828"/>
                </a:solidFill>
                <a:latin typeface="Courier New"/>
                <a:cs typeface="Courier New"/>
              </a:rPr>
              <a:t>*</a:t>
            </a:r>
            <a:r>
              <a:rPr dirty="0" sz="900" spc="-5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82828"/>
                </a:solidFill>
                <a:latin typeface="Courier New"/>
                <a:cs typeface="Courier New"/>
              </a:rPr>
              <a:t>(0.675</a:t>
            </a:r>
            <a:r>
              <a:rPr dirty="0" sz="900" spc="-5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82828"/>
                </a:solidFill>
                <a:latin typeface="Courier New"/>
                <a:cs typeface="Courier New"/>
              </a:rPr>
              <a:t>-</a:t>
            </a:r>
            <a:r>
              <a:rPr dirty="0" sz="900" spc="-5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82828"/>
                </a:solidFill>
                <a:latin typeface="Courier New"/>
                <a:cs typeface="Courier New"/>
              </a:rPr>
              <a:t>[-</a:t>
            </a:r>
            <a:r>
              <a:rPr dirty="0" sz="900" spc="-10">
                <a:solidFill>
                  <a:srgbClr val="282828"/>
                </a:solidFill>
                <a:latin typeface="Courier New"/>
                <a:cs typeface="Courier New"/>
              </a:rPr>
              <a:t>0.675])σ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282828"/>
                </a:solidFill>
                <a:latin typeface="Courier New"/>
                <a:cs typeface="Courier New"/>
              </a:rPr>
              <a:t>=</a:t>
            </a:r>
            <a:r>
              <a:rPr dirty="0" sz="900" spc="-5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82828"/>
                </a:solidFill>
                <a:latin typeface="Courier New"/>
                <a:cs typeface="Courier New"/>
              </a:rPr>
              <a:t>0.675σ</a:t>
            </a:r>
            <a:r>
              <a:rPr dirty="0" sz="900" spc="-5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82828"/>
                </a:solidFill>
                <a:latin typeface="Courier New"/>
                <a:cs typeface="Courier New"/>
              </a:rPr>
              <a:t>+</a:t>
            </a:r>
            <a:r>
              <a:rPr dirty="0" sz="900" spc="-5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82828"/>
                </a:solidFill>
                <a:latin typeface="Courier New"/>
                <a:cs typeface="Courier New"/>
              </a:rPr>
              <a:t>1.5</a:t>
            </a:r>
            <a:r>
              <a:rPr dirty="0" sz="900" spc="-5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82828"/>
                </a:solidFill>
                <a:latin typeface="Courier New"/>
                <a:cs typeface="Courier New"/>
              </a:rPr>
              <a:t>*</a:t>
            </a:r>
            <a:r>
              <a:rPr dirty="0" sz="900" spc="-5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dirty="0" sz="900" spc="-10">
                <a:solidFill>
                  <a:srgbClr val="282828"/>
                </a:solidFill>
                <a:latin typeface="Courier New"/>
                <a:cs typeface="Courier New"/>
              </a:rPr>
              <a:t>1.35σ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282828"/>
                </a:solidFill>
                <a:latin typeface="Courier New"/>
                <a:cs typeface="Courier New"/>
              </a:rPr>
              <a:t>=</a:t>
            </a:r>
            <a:r>
              <a:rPr dirty="0" sz="900" spc="-5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dirty="0" sz="900" spc="-20" b="1">
                <a:solidFill>
                  <a:srgbClr val="282828"/>
                </a:solidFill>
                <a:latin typeface="Courier New"/>
                <a:cs typeface="Courier New"/>
              </a:rPr>
              <a:t>2.7σ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164641" y="2891895"/>
            <a:ext cx="1296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60" i="1">
                <a:solidFill>
                  <a:srgbClr val="282828"/>
                </a:solidFill>
                <a:latin typeface="Arial"/>
                <a:cs typeface="Arial"/>
              </a:rPr>
              <a:t>Same</a:t>
            </a:r>
            <a:r>
              <a:rPr dirty="0" sz="900" spc="25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900" spc="50" i="1">
                <a:solidFill>
                  <a:srgbClr val="282828"/>
                </a:solidFill>
                <a:latin typeface="Arial"/>
                <a:cs typeface="Arial"/>
              </a:rPr>
              <a:t>for</a:t>
            </a:r>
            <a:r>
              <a:rPr dirty="0" sz="900" spc="25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900" spc="50" i="1">
                <a:solidFill>
                  <a:srgbClr val="282828"/>
                </a:solidFill>
                <a:latin typeface="Arial"/>
                <a:cs typeface="Arial"/>
              </a:rPr>
              <a:t>lower</a:t>
            </a:r>
            <a:r>
              <a:rPr dirty="0" sz="900" spc="25" i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900" spc="75" i="1">
                <a:solidFill>
                  <a:srgbClr val="282828"/>
                </a:solidFill>
                <a:latin typeface="Arial"/>
                <a:cs typeface="Arial"/>
              </a:rPr>
              <a:t>bound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1159510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5"/>
              <a:t>Outliers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9098" y="1323473"/>
            <a:ext cx="7637780" cy="2387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04A8C4"/>
                </a:solidFill>
                <a:latin typeface="Arial Black"/>
                <a:cs typeface="Arial Black"/>
              </a:rPr>
              <a:t>What</a:t>
            </a:r>
            <a:r>
              <a:rPr dirty="0" sz="1500" spc="-17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55">
                <a:solidFill>
                  <a:srgbClr val="04A8C4"/>
                </a:solidFill>
                <a:latin typeface="Arial Black"/>
                <a:cs typeface="Arial Black"/>
              </a:rPr>
              <a:t>to</a:t>
            </a:r>
            <a:r>
              <a:rPr dirty="0" sz="1500" spc="-16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20">
                <a:solidFill>
                  <a:srgbClr val="04A8C4"/>
                </a:solidFill>
                <a:latin typeface="Arial Black"/>
                <a:cs typeface="Arial Black"/>
              </a:rPr>
              <a:t>do</a:t>
            </a:r>
            <a:r>
              <a:rPr dirty="0" sz="1500" spc="-16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60">
                <a:solidFill>
                  <a:srgbClr val="04A8C4"/>
                </a:solidFill>
                <a:latin typeface="Arial Black"/>
                <a:cs typeface="Arial Black"/>
              </a:rPr>
              <a:t>with</a:t>
            </a:r>
            <a:r>
              <a:rPr dirty="0" sz="1500" spc="-16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10">
                <a:solidFill>
                  <a:srgbClr val="04A8C4"/>
                </a:solidFill>
                <a:latin typeface="Arial Black"/>
                <a:cs typeface="Arial Black"/>
              </a:rPr>
              <a:t>Outliers?</a:t>
            </a:r>
            <a:endParaRPr sz="1500">
              <a:latin typeface="Arial Black"/>
              <a:cs typeface="Arial Black"/>
            </a:endParaRPr>
          </a:p>
          <a:p>
            <a:pPr marL="513080" marR="5080" indent="-313055">
              <a:lnSpc>
                <a:spcPct val="150000"/>
              </a:lnSpc>
              <a:spcBef>
                <a:spcPts val="960"/>
              </a:spcBef>
              <a:buFont typeface="Arial"/>
              <a:buChar char="●"/>
              <a:tabLst>
                <a:tab pos="513080" algn="l"/>
              </a:tabLst>
            </a:pPr>
            <a:r>
              <a:rPr dirty="0" sz="1100" spc="-40">
                <a:solidFill>
                  <a:srgbClr val="3F3F3F"/>
                </a:solidFill>
                <a:latin typeface="Arial Black"/>
                <a:cs typeface="Arial Black"/>
              </a:rPr>
              <a:t>Investigate</a:t>
            </a:r>
            <a:r>
              <a:rPr dirty="0" sz="1100" spc="-40">
                <a:solidFill>
                  <a:srgbClr val="3F3F3F"/>
                </a:solidFill>
                <a:latin typeface="Arial"/>
                <a:cs typeface="Arial"/>
              </a:rPr>
              <a:t>: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Before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0">
                <a:solidFill>
                  <a:srgbClr val="3F3F3F"/>
                </a:solidFill>
                <a:latin typeface="Arial"/>
                <a:cs typeface="Arial"/>
              </a:rPr>
              <a:t>making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25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F3F3F"/>
                </a:solidFill>
                <a:latin typeface="Arial"/>
                <a:cs typeface="Arial"/>
              </a:rPr>
              <a:t>decision,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understand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why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outlier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exists.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It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5">
                <a:solidFill>
                  <a:srgbClr val="3F3F3F"/>
                </a:solidFill>
                <a:latin typeface="Arial"/>
                <a:cs typeface="Arial"/>
              </a:rPr>
              <a:t>might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offer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25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new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insight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40">
                <a:solidFill>
                  <a:srgbClr val="3F3F3F"/>
                </a:solidFill>
                <a:latin typeface="Arial"/>
                <a:cs typeface="Arial"/>
              </a:rPr>
              <a:t>or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indicate</a:t>
            </a:r>
            <a:r>
              <a:rPr dirty="0" sz="1100" spc="-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10">
                <a:solidFill>
                  <a:srgbClr val="3F3F3F"/>
                </a:solidFill>
                <a:latin typeface="Arial"/>
                <a:cs typeface="Arial"/>
              </a:rPr>
              <a:t>an</a:t>
            </a:r>
            <a:r>
              <a:rPr dirty="0" sz="1100" spc="-10">
                <a:solidFill>
                  <a:srgbClr val="3F3F3F"/>
                </a:solidFill>
                <a:latin typeface="Arial"/>
                <a:cs typeface="Arial"/>
              </a:rPr>
              <a:t> error.</a:t>
            </a:r>
            <a:endParaRPr sz="1100">
              <a:latin typeface="Arial"/>
              <a:cs typeface="Arial"/>
            </a:endParaRPr>
          </a:p>
          <a:p>
            <a:pPr marL="513080" indent="-313055">
              <a:lnSpc>
                <a:spcPct val="100000"/>
              </a:lnSpc>
              <a:spcBef>
                <a:spcPts val="660"/>
              </a:spcBef>
              <a:buFont typeface="Arial"/>
              <a:buChar char="●"/>
              <a:tabLst>
                <a:tab pos="513080" algn="l"/>
              </a:tabLst>
            </a:pPr>
            <a:r>
              <a:rPr dirty="0" sz="1100" spc="-75">
                <a:solidFill>
                  <a:srgbClr val="3F3F3F"/>
                </a:solidFill>
                <a:latin typeface="Arial Black"/>
                <a:cs typeface="Arial Black"/>
              </a:rPr>
              <a:t>Keep</a:t>
            </a:r>
            <a:r>
              <a:rPr dirty="0" sz="1100" spc="-75">
                <a:solidFill>
                  <a:srgbClr val="3F3F3F"/>
                </a:solidFill>
                <a:latin typeface="Arial"/>
                <a:cs typeface="Arial"/>
              </a:rPr>
              <a:t>: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If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outlier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is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25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55">
                <a:solidFill>
                  <a:srgbClr val="3F3F3F"/>
                </a:solidFill>
                <a:latin typeface="Arial"/>
                <a:cs typeface="Arial"/>
              </a:rPr>
              <a:t>result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of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natural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variation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14">
                <a:solidFill>
                  <a:srgbClr val="3F3F3F"/>
                </a:solidFill>
                <a:latin typeface="Arial"/>
                <a:cs typeface="Arial"/>
              </a:rPr>
              <a:t>and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is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0">
                <a:solidFill>
                  <a:srgbClr val="3F3F3F"/>
                </a:solidFill>
                <a:latin typeface="Arial"/>
                <a:cs typeface="Arial"/>
              </a:rPr>
              <a:t>important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for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analysis,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keep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25">
                <a:solidFill>
                  <a:srgbClr val="3F3F3F"/>
                </a:solidFill>
                <a:latin typeface="Arial"/>
                <a:cs typeface="Arial"/>
              </a:rPr>
              <a:t>it.</a:t>
            </a:r>
            <a:endParaRPr sz="1100">
              <a:latin typeface="Arial"/>
              <a:cs typeface="Arial"/>
            </a:endParaRPr>
          </a:p>
          <a:p>
            <a:pPr marL="513080" indent="-313055">
              <a:lnSpc>
                <a:spcPct val="100000"/>
              </a:lnSpc>
              <a:spcBef>
                <a:spcPts val="660"/>
              </a:spcBef>
              <a:buFont typeface="Arial"/>
              <a:buChar char="●"/>
              <a:tabLst>
                <a:tab pos="513080" algn="l"/>
              </a:tabLst>
            </a:pPr>
            <a:r>
              <a:rPr dirty="0" sz="1100" spc="-45">
                <a:solidFill>
                  <a:srgbClr val="3F3F3F"/>
                </a:solidFill>
                <a:latin typeface="Arial Black"/>
                <a:cs typeface="Arial Black"/>
              </a:rPr>
              <a:t>Remove</a:t>
            </a:r>
            <a:r>
              <a:rPr dirty="0" sz="1100" spc="-45">
                <a:solidFill>
                  <a:srgbClr val="3F3F3F"/>
                </a:solidFill>
                <a:latin typeface="Arial"/>
                <a:cs typeface="Arial"/>
              </a:rPr>
              <a:t>: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If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it's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0">
                <a:solidFill>
                  <a:srgbClr val="3F3F3F"/>
                </a:solidFill>
                <a:latin typeface="Arial"/>
                <a:cs typeface="Arial"/>
              </a:rPr>
              <a:t>due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10">
                <a:solidFill>
                  <a:srgbClr val="3F3F3F"/>
                </a:solidFill>
                <a:latin typeface="Arial"/>
                <a:cs typeface="Arial"/>
              </a:rPr>
              <a:t>an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error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or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it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biases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analysis,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consider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0">
                <a:solidFill>
                  <a:srgbClr val="3F3F3F"/>
                </a:solidFill>
                <a:latin typeface="Arial"/>
                <a:cs typeface="Arial"/>
              </a:rPr>
              <a:t>removing</a:t>
            </a:r>
            <a:r>
              <a:rPr dirty="0" sz="1100" spc="3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25">
                <a:solidFill>
                  <a:srgbClr val="3F3F3F"/>
                </a:solidFill>
                <a:latin typeface="Arial"/>
                <a:cs typeface="Arial"/>
              </a:rPr>
              <a:t>it.</a:t>
            </a:r>
            <a:endParaRPr sz="1100">
              <a:latin typeface="Arial"/>
              <a:cs typeface="Arial"/>
            </a:endParaRPr>
          </a:p>
          <a:p>
            <a:pPr marL="513080" indent="-313055">
              <a:lnSpc>
                <a:spcPct val="100000"/>
              </a:lnSpc>
              <a:spcBef>
                <a:spcPts val="660"/>
              </a:spcBef>
              <a:buFont typeface="Arial"/>
              <a:buChar char="●"/>
              <a:tabLst>
                <a:tab pos="513080" algn="l"/>
              </a:tabLst>
            </a:pPr>
            <a:r>
              <a:rPr dirty="0" sz="1100" spc="-35">
                <a:solidFill>
                  <a:srgbClr val="3F3F3F"/>
                </a:solidFill>
                <a:latin typeface="Arial Black"/>
                <a:cs typeface="Arial Black"/>
              </a:rPr>
              <a:t>Transform</a:t>
            </a:r>
            <a:r>
              <a:rPr dirty="0" sz="1100" spc="-35">
                <a:solidFill>
                  <a:srgbClr val="3F3F3F"/>
                </a:solidFill>
                <a:latin typeface="Arial"/>
                <a:cs typeface="Arial"/>
              </a:rPr>
              <a:t>: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Apply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transformations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like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log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or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square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root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25">
                <a:solidFill>
                  <a:srgbClr val="3F3F3F"/>
                </a:solidFill>
                <a:latin typeface="Arial"/>
                <a:cs typeface="Arial"/>
              </a:rPr>
              <a:t>dampen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14">
                <a:solidFill>
                  <a:srgbClr val="3F3F3F"/>
                </a:solidFill>
                <a:latin typeface="Arial"/>
                <a:cs typeface="Arial"/>
              </a:rPr>
              <a:t>impact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of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Arial"/>
                <a:cs typeface="Arial"/>
              </a:rPr>
              <a:t>outlier.</a:t>
            </a:r>
            <a:endParaRPr sz="1100">
              <a:latin typeface="Arial"/>
              <a:cs typeface="Arial"/>
            </a:endParaRPr>
          </a:p>
          <a:p>
            <a:pPr marL="513080" indent="-313055">
              <a:lnSpc>
                <a:spcPct val="100000"/>
              </a:lnSpc>
              <a:spcBef>
                <a:spcPts val="660"/>
              </a:spcBef>
              <a:buFont typeface="Arial"/>
              <a:buChar char="●"/>
              <a:tabLst>
                <a:tab pos="513080" algn="l"/>
              </a:tabLst>
            </a:pPr>
            <a:r>
              <a:rPr dirty="0" sz="1100" spc="-40">
                <a:solidFill>
                  <a:srgbClr val="3F3F3F"/>
                </a:solidFill>
                <a:latin typeface="Arial Black"/>
                <a:cs typeface="Arial Black"/>
              </a:rPr>
              <a:t>Separate</a:t>
            </a:r>
            <a:r>
              <a:rPr dirty="0" sz="1100" spc="-10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Arial Black"/>
                <a:cs typeface="Arial Black"/>
              </a:rPr>
              <a:t>Analysis: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Analyze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55">
                <a:solidFill>
                  <a:srgbClr val="3F3F3F"/>
                </a:solidFill>
                <a:latin typeface="Arial"/>
                <a:cs typeface="Arial"/>
              </a:rPr>
              <a:t>outliers</a:t>
            </a:r>
            <a:r>
              <a:rPr dirty="0" sz="1100" spc="3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separately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if</a:t>
            </a:r>
            <a:r>
              <a:rPr dirty="0" sz="1100" spc="3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they</a:t>
            </a:r>
            <a:r>
              <a:rPr dirty="0" sz="1100" spc="3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represent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25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dirty="0" sz="1100" spc="3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different</a:t>
            </a:r>
            <a:r>
              <a:rPr dirty="0" sz="1100" spc="3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group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or</a:t>
            </a:r>
            <a:r>
              <a:rPr dirty="0" sz="1100" spc="3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phenomenon.</a:t>
            </a:r>
            <a:endParaRPr sz="1100">
              <a:latin typeface="Arial"/>
              <a:cs typeface="Arial"/>
            </a:endParaRPr>
          </a:p>
          <a:p>
            <a:pPr marL="513080" marR="202565" indent="-313055">
              <a:lnSpc>
                <a:spcPct val="150000"/>
              </a:lnSpc>
              <a:buFont typeface="Arial"/>
              <a:buChar char="●"/>
              <a:tabLst>
                <a:tab pos="513080" algn="l"/>
              </a:tabLst>
            </a:pPr>
            <a:r>
              <a:rPr dirty="0" sz="1100" spc="-55">
                <a:solidFill>
                  <a:srgbClr val="3F3F3F"/>
                </a:solidFill>
                <a:latin typeface="Arial Black"/>
                <a:cs typeface="Arial Black"/>
              </a:rPr>
              <a:t>Using</a:t>
            </a:r>
            <a:r>
              <a:rPr dirty="0" sz="1100" spc="-105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Arial Black"/>
                <a:cs typeface="Arial Black"/>
              </a:rPr>
              <a:t>Different</a:t>
            </a:r>
            <a:r>
              <a:rPr dirty="0" sz="1100" spc="-10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Arial Black"/>
                <a:cs typeface="Arial Black"/>
              </a:rPr>
              <a:t>Analysis</a:t>
            </a:r>
            <a:r>
              <a:rPr dirty="0" sz="1100" spc="-105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Arial Black"/>
                <a:cs typeface="Arial Black"/>
              </a:rPr>
              <a:t>Techniques</a:t>
            </a:r>
            <a:r>
              <a:rPr dirty="0" sz="1100" spc="-50">
                <a:solidFill>
                  <a:srgbClr val="3F3F3F"/>
                </a:solidFill>
                <a:latin typeface="Arial"/>
                <a:cs typeface="Arial"/>
              </a:rPr>
              <a:t>: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You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could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also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55">
                <a:solidFill>
                  <a:srgbClr val="3F3F3F"/>
                </a:solidFill>
                <a:latin typeface="Arial"/>
                <a:cs typeface="Arial"/>
              </a:rPr>
              <a:t>use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different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statistical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techniques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or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Machine </a:t>
            </a:r>
            <a:r>
              <a:rPr dirty="0" sz="1100" spc="50">
                <a:solidFill>
                  <a:srgbClr val="3F3F3F"/>
                </a:solidFill>
                <a:latin typeface="Arial"/>
                <a:cs typeface="Arial"/>
              </a:rPr>
              <a:t>Learning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models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0">
                <a:solidFill>
                  <a:srgbClr val="3F3F3F"/>
                </a:solidFill>
                <a:latin typeface="Arial"/>
                <a:cs typeface="Arial"/>
              </a:rPr>
              <a:t>that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are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0">
                <a:solidFill>
                  <a:srgbClr val="3F3F3F"/>
                </a:solidFill>
                <a:latin typeface="Arial"/>
                <a:cs typeface="Arial"/>
              </a:rPr>
              <a:t>not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as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25">
                <a:solidFill>
                  <a:srgbClr val="3F3F3F"/>
                </a:solidFill>
                <a:latin typeface="Arial"/>
                <a:cs typeface="Arial"/>
              </a:rPr>
              <a:t>much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10">
                <a:solidFill>
                  <a:srgbClr val="3F3F3F"/>
                </a:solidFill>
                <a:latin typeface="Arial"/>
                <a:cs typeface="Arial"/>
              </a:rPr>
              <a:t>impacted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by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presence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of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Arial"/>
                <a:cs typeface="Arial"/>
              </a:rPr>
              <a:t>outliers.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3414" y="2214078"/>
            <a:ext cx="44773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80">
                <a:solidFill>
                  <a:srgbClr val="FFFFFF"/>
                </a:solidFill>
              </a:rPr>
              <a:t>Why</a:t>
            </a:r>
            <a:r>
              <a:rPr dirty="0" sz="3600" spc="-434">
                <a:solidFill>
                  <a:srgbClr val="FFFFFF"/>
                </a:solidFill>
              </a:rPr>
              <a:t> </a:t>
            </a:r>
            <a:r>
              <a:rPr dirty="0" sz="3600" spc="-85">
                <a:solidFill>
                  <a:srgbClr val="FFFFFF"/>
                </a:solidFill>
              </a:rPr>
              <a:t>visualizations</a:t>
            </a:r>
            <a:endParaRPr sz="36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5"/>
              <a:t>Visualization</a:t>
            </a:r>
            <a:r>
              <a:rPr dirty="0" spc="-204"/>
              <a:t> </a:t>
            </a:r>
            <a:r>
              <a:rPr dirty="0" spc="-75"/>
              <a:t>Techniques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9098" y="1323473"/>
            <a:ext cx="297624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75">
                <a:solidFill>
                  <a:srgbClr val="04A8C4"/>
                </a:solidFill>
                <a:latin typeface="Arial Black"/>
                <a:cs typeface="Arial Black"/>
              </a:rPr>
              <a:t>Example:</a:t>
            </a:r>
            <a:r>
              <a:rPr dirty="0" sz="1500" spc="-12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35">
                <a:solidFill>
                  <a:srgbClr val="04A8C4"/>
                </a:solidFill>
                <a:latin typeface="Arial Black"/>
                <a:cs typeface="Arial Black"/>
              </a:rPr>
              <a:t>Anscombe’s</a:t>
            </a:r>
            <a:r>
              <a:rPr dirty="0" sz="1500" spc="-12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10">
                <a:solidFill>
                  <a:srgbClr val="04A8C4"/>
                </a:solidFill>
                <a:latin typeface="Arial Black"/>
                <a:cs typeface="Arial Black"/>
              </a:rPr>
              <a:t>quartet</a:t>
            </a:r>
            <a:endParaRPr sz="1500">
              <a:latin typeface="Arial Black"/>
              <a:cs typeface="Arial Black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496995" y="1730721"/>
            <a:ext cx="6295390" cy="3185795"/>
            <a:chOff x="2496995" y="1730721"/>
            <a:chExt cx="6295390" cy="318579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68033" y="3986516"/>
              <a:ext cx="624248" cy="41549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0984" y="4558615"/>
              <a:ext cx="801298" cy="35772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51318" y="3948268"/>
              <a:ext cx="162348" cy="16234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96995" y="1730721"/>
              <a:ext cx="4243041" cy="2379895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1167096" y="4347540"/>
            <a:ext cx="7059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80995" marR="5080" indent="-2868930"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It</a:t>
            </a:r>
            <a:r>
              <a:rPr dirty="0" sz="900" spc="30" i="1">
                <a:latin typeface="Arial"/>
                <a:cs typeface="Arial"/>
              </a:rPr>
              <a:t> </a:t>
            </a:r>
            <a:r>
              <a:rPr dirty="0" sz="900" spc="60" i="1">
                <a:latin typeface="Arial"/>
                <a:cs typeface="Arial"/>
              </a:rPr>
              <a:t>comprises</a:t>
            </a:r>
            <a:r>
              <a:rPr dirty="0" sz="900" spc="35" i="1">
                <a:latin typeface="Arial"/>
                <a:cs typeface="Arial"/>
              </a:rPr>
              <a:t> </a:t>
            </a:r>
            <a:r>
              <a:rPr dirty="0" sz="900" spc="55" i="1">
                <a:latin typeface="Arial"/>
                <a:cs typeface="Arial"/>
              </a:rPr>
              <a:t>four</a:t>
            </a:r>
            <a:r>
              <a:rPr dirty="0" sz="900" spc="35" i="1">
                <a:latin typeface="Arial"/>
                <a:cs typeface="Arial"/>
              </a:rPr>
              <a:t> </a:t>
            </a:r>
            <a:r>
              <a:rPr dirty="0" sz="900" spc="55" i="1">
                <a:latin typeface="Arial"/>
                <a:cs typeface="Arial"/>
              </a:rPr>
              <a:t>different</a:t>
            </a:r>
            <a:r>
              <a:rPr dirty="0" sz="900" spc="35" i="1">
                <a:latin typeface="Arial"/>
                <a:cs typeface="Arial"/>
              </a:rPr>
              <a:t> </a:t>
            </a:r>
            <a:r>
              <a:rPr dirty="0" sz="900" spc="70" i="1">
                <a:latin typeface="Arial"/>
                <a:cs typeface="Arial"/>
              </a:rPr>
              <a:t>datasets</a:t>
            </a:r>
            <a:r>
              <a:rPr dirty="0" sz="900" spc="35" i="1">
                <a:latin typeface="Arial"/>
                <a:cs typeface="Arial"/>
              </a:rPr>
              <a:t> </a:t>
            </a:r>
            <a:r>
              <a:rPr dirty="0" sz="900" spc="80" i="1">
                <a:latin typeface="Arial"/>
                <a:cs typeface="Arial"/>
              </a:rPr>
              <a:t>that</a:t>
            </a:r>
            <a:r>
              <a:rPr dirty="0" sz="900" spc="30" i="1">
                <a:latin typeface="Arial"/>
                <a:cs typeface="Arial"/>
              </a:rPr>
              <a:t> </a:t>
            </a:r>
            <a:r>
              <a:rPr dirty="0" sz="900" spc="70" i="1">
                <a:latin typeface="Arial"/>
                <a:cs typeface="Arial"/>
              </a:rPr>
              <a:t>have</a:t>
            </a:r>
            <a:r>
              <a:rPr dirty="0" sz="900" spc="35" i="1">
                <a:latin typeface="Arial"/>
                <a:cs typeface="Arial"/>
              </a:rPr>
              <a:t> </a:t>
            </a:r>
            <a:r>
              <a:rPr dirty="0" sz="900" spc="55" i="1">
                <a:latin typeface="Arial"/>
                <a:cs typeface="Arial"/>
              </a:rPr>
              <a:t>nearly</a:t>
            </a:r>
            <a:r>
              <a:rPr dirty="0" sz="900" spc="35" i="1">
                <a:latin typeface="Arial"/>
                <a:cs typeface="Arial"/>
              </a:rPr>
              <a:t> </a:t>
            </a:r>
            <a:r>
              <a:rPr dirty="0" sz="900" spc="60" i="1">
                <a:latin typeface="Arial"/>
                <a:cs typeface="Arial"/>
              </a:rPr>
              <a:t>identical</a:t>
            </a:r>
            <a:r>
              <a:rPr dirty="0" sz="900" spc="35" i="1">
                <a:latin typeface="Arial"/>
                <a:cs typeface="Arial"/>
              </a:rPr>
              <a:t> </a:t>
            </a:r>
            <a:r>
              <a:rPr dirty="0" sz="900" spc="60" i="1">
                <a:latin typeface="Arial"/>
                <a:cs typeface="Arial"/>
              </a:rPr>
              <a:t>measures</a:t>
            </a:r>
            <a:r>
              <a:rPr dirty="0" sz="900" spc="35" i="1">
                <a:latin typeface="Arial"/>
                <a:cs typeface="Arial"/>
              </a:rPr>
              <a:t> </a:t>
            </a:r>
            <a:r>
              <a:rPr dirty="0" sz="900" spc="60" i="1">
                <a:latin typeface="Arial"/>
                <a:cs typeface="Arial"/>
              </a:rPr>
              <a:t>of</a:t>
            </a:r>
            <a:r>
              <a:rPr dirty="0" sz="900" spc="35" i="1">
                <a:latin typeface="Arial"/>
                <a:cs typeface="Arial"/>
              </a:rPr>
              <a:t> </a:t>
            </a:r>
            <a:r>
              <a:rPr dirty="0" sz="900" spc="60" i="1">
                <a:latin typeface="Arial"/>
                <a:cs typeface="Arial"/>
              </a:rPr>
              <a:t>centrality</a:t>
            </a:r>
            <a:r>
              <a:rPr dirty="0" sz="900" spc="30" i="1">
                <a:latin typeface="Arial"/>
                <a:cs typeface="Arial"/>
              </a:rPr>
              <a:t> </a:t>
            </a:r>
            <a:r>
              <a:rPr dirty="0" sz="900" spc="100" i="1">
                <a:latin typeface="Arial"/>
                <a:cs typeface="Arial"/>
              </a:rPr>
              <a:t>(mean)</a:t>
            </a:r>
            <a:r>
              <a:rPr dirty="0" sz="900" spc="35" i="1">
                <a:latin typeface="Arial"/>
                <a:cs typeface="Arial"/>
              </a:rPr>
              <a:t> </a:t>
            </a:r>
            <a:r>
              <a:rPr dirty="0" sz="900" spc="95" i="1">
                <a:latin typeface="Arial"/>
                <a:cs typeface="Arial"/>
              </a:rPr>
              <a:t>and</a:t>
            </a:r>
            <a:r>
              <a:rPr dirty="0" sz="900" spc="35" i="1">
                <a:latin typeface="Arial"/>
                <a:cs typeface="Arial"/>
              </a:rPr>
              <a:t> </a:t>
            </a:r>
            <a:r>
              <a:rPr dirty="0" sz="900" spc="50" i="1">
                <a:latin typeface="Arial"/>
                <a:cs typeface="Arial"/>
              </a:rPr>
              <a:t>dispersion</a:t>
            </a:r>
            <a:r>
              <a:rPr dirty="0" sz="900" spc="35" i="1">
                <a:latin typeface="Arial"/>
                <a:cs typeface="Arial"/>
              </a:rPr>
              <a:t> </a:t>
            </a:r>
            <a:r>
              <a:rPr dirty="0" sz="900" spc="75" i="1">
                <a:latin typeface="Arial"/>
                <a:cs typeface="Arial"/>
              </a:rPr>
              <a:t>(variance)</a:t>
            </a:r>
            <a:r>
              <a:rPr dirty="0" sz="900" spc="35" i="1">
                <a:latin typeface="Arial"/>
                <a:cs typeface="Arial"/>
              </a:rPr>
              <a:t> </a:t>
            </a:r>
            <a:r>
              <a:rPr dirty="0" sz="900" spc="25" i="1">
                <a:latin typeface="Arial"/>
                <a:cs typeface="Arial"/>
              </a:rPr>
              <a:t>for</a:t>
            </a:r>
            <a:r>
              <a:rPr dirty="0" sz="900" spc="25" i="1">
                <a:latin typeface="Arial"/>
                <a:cs typeface="Arial"/>
              </a:rPr>
              <a:t> </a:t>
            </a:r>
            <a:r>
              <a:rPr dirty="0" sz="900" spc="80" i="1">
                <a:latin typeface="Arial"/>
                <a:cs typeface="Arial"/>
              </a:rPr>
              <a:t>both</a:t>
            </a:r>
            <a:r>
              <a:rPr dirty="0" sz="900" spc="10" i="1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x</a:t>
            </a:r>
            <a:r>
              <a:rPr dirty="0" sz="900" spc="15" i="1">
                <a:latin typeface="Arial"/>
                <a:cs typeface="Arial"/>
              </a:rPr>
              <a:t> </a:t>
            </a:r>
            <a:r>
              <a:rPr dirty="0" sz="900" spc="95" i="1">
                <a:latin typeface="Arial"/>
                <a:cs typeface="Arial"/>
              </a:rPr>
              <a:t>and</a:t>
            </a:r>
            <a:r>
              <a:rPr dirty="0" sz="900" spc="15" i="1">
                <a:latin typeface="Arial"/>
                <a:cs typeface="Arial"/>
              </a:rPr>
              <a:t> </a:t>
            </a:r>
            <a:r>
              <a:rPr dirty="0" sz="900" spc="50" i="1">
                <a:latin typeface="Arial"/>
                <a:cs typeface="Arial"/>
              </a:rPr>
              <a:t>y</a:t>
            </a:r>
            <a:r>
              <a:rPr dirty="0" sz="900" spc="10" i="1">
                <a:latin typeface="Arial"/>
                <a:cs typeface="Arial"/>
              </a:rPr>
              <a:t> </a:t>
            </a:r>
            <a:r>
              <a:rPr dirty="0" sz="900" spc="-10" i="1">
                <a:latin typeface="Arial"/>
                <a:cs typeface="Arial"/>
              </a:rPr>
              <a:t>variables.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5"/>
              <a:t>Visualization</a:t>
            </a:r>
            <a:r>
              <a:rPr dirty="0" spc="-204"/>
              <a:t> </a:t>
            </a:r>
            <a:r>
              <a:rPr dirty="0" spc="-75"/>
              <a:t>Techniques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9098" y="1323473"/>
            <a:ext cx="297624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75">
                <a:solidFill>
                  <a:srgbClr val="04A8C4"/>
                </a:solidFill>
                <a:latin typeface="Arial Black"/>
                <a:cs typeface="Arial Black"/>
              </a:rPr>
              <a:t>Example:</a:t>
            </a:r>
            <a:r>
              <a:rPr dirty="0" sz="1500" spc="-12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35">
                <a:solidFill>
                  <a:srgbClr val="04A8C4"/>
                </a:solidFill>
                <a:latin typeface="Arial Black"/>
                <a:cs typeface="Arial Black"/>
              </a:rPr>
              <a:t>Anscombe’s</a:t>
            </a:r>
            <a:r>
              <a:rPr dirty="0" sz="1500" spc="-12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10">
                <a:solidFill>
                  <a:srgbClr val="04A8C4"/>
                </a:solidFill>
                <a:latin typeface="Arial Black"/>
                <a:cs typeface="Arial Black"/>
              </a:rPr>
              <a:t>quartet</a:t>
            </a:r>
            <a:endParaRPr sz="1500">
              <a:latin typeface="Arial Black"/>
              <a:cs typeface="Arial Black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294268" y="1630946"/>
            <a:ext cx="5498465" cy="3285490"/>
            <a:chOff x="3294268" y="1630946"/>
            <a:chExt cx="5498465" cy="328549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68033" y="3986516"/>
              <a:ext cx="624248" cy="41549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0983" y="4558615"/>
              <a:ext cx="801298" cy="35772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4268" y="1630946"/>
              <a:ext cx="3285393" cy="32853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2917" y="2214078"/>
            <a:ext cx="23787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FFFFFF"/>
                </a:solidFill>
              </a:rPr>
              <a:t>Summary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81" cy="51434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5458" y="2111504"/>
            <a:ext cx="42881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25">
                <a:solidFill>
                  <a:srgbClr val="FFFFFF"/>
                </a:solidFill>
              </a:rPr>
              <a:t>Bivariate</a:t>
            </a:r>
            <a:r>
              <a:rPr dirty="0" sz="3600" spc="-385">
                <a:solidFill>
                  <a:srgbClr val="FFFFFF"/>
                </a:solidFill>
              </a:rPr>
              <a:t> </a:t>
            </a:r>
            <a:r>
              <a:rPr dirty="0" sz="3600" spc="-65">
                <a:solidFill>
                  <a:srgbClr val="FFFFFF"/>
                </a:solidFill>
              </a:rPr>
              <a:t>Analysis</a:t>
            </a:r>
            <a:endParaRPr sz="3600"/>
          </a:p>
        </p:txBody>
      </p:sp>
      <p:sp>
        <p:nvSpPr>
          <p:cNvPr id="4" name="object 4" descr=""/>
          <p:cNvSpPr/>
          <p:nvPr/>
        </p:nvSpPr>
        <p:spPr>
          <a:xfrm>
            <a:off x="2225763" y="2965462"/>
            <a:ext cx="4867275" cy="1143000"/>
          </a:xfrm>
          <a:custGeom>
            <a:avLst/>
            <a:gdLst/>
            <a:ahLst/>
            <a:cxnLst/>
            <a:rect l="l" t="t" r="r" b="b"/>
            <a:pathLst>
              <a:path w="4867275" h="1143000">
                <a:moveTo>
                  <a:pt x="3378314" y="685787"/>
                </a:moveTo>
                <a:lnTo>
                  <a:pt x="1488935" y="685787"/>
                </a:lnTo>
                <a:lnTo>
                  <a:pt x="1488935" y="1142987"/>
                </a:lnTo>
                <a:lnTo>
                  <a:pt x="3378314" y="1142987"/>
                </a:lnTo>
                <a:lnTo>
                  <a:pt x="3378314" y="685787"/>
                </a:lnTo>
                <a:close/>
              </a:path>
              <a:path w="4867275" h="1143000">
                <a:moveTo>
                  <a:pt x="4867249" y="0"/>
                </a:moveTo>
                <a:lnTo>
                  <a:pt x="0" y="0"/>
                </a:lnTo>
                <a:lnTo>
                  <a:pt x="0" y="457187"/>
                </a:lnTo>
                <a:lnTo>
                  <a:pt x="4867249" y="457187"/>
                </a:lnTo>
                <a:lnTo>
                  <a:pt x="4867249" y="0"/>
                </a:lnTo>
                <a:close/>
              </a:path>
            </a:pathLst>
          </a:custGeom>
          <a:solidFill>
            <a:srgbClr val="CF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213064" y="2708910"/>
            <a:ext cx="4892675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01140" marR="5080" indent="-1489075">
              <a:lnSpc>
                <a:spcPct val="150000"/>
              </a:lnSpc>
              <a:spcBef>
                <a:spcPts val="100"/>
              </a:spcBef>
            </a:pPr>
            <a:r>
              <a:rPr dirty="0" sz="3000" spc="-95">
                <a:latin typeface="Arial Black"/>
                <a:cs typeface="Arial Black"/>
              </a:rPr>
              <a:t>Categorical</a:t>
            </a:r>
            <a:r>
              <a:rPr dirty="0" sz="3000" spc="-275">
                <a:latin typeface="Arial Black"/>
                <a:cs typeface="Arial Black"/>
              </a:rPr>
              <a:t> </a:t>
            </a:r>
            <a:r>
              <a:rPr dirty="0" sz="3000">
                <a:latin typeface="Arial Black"/>
                <a:cs typeface="Arial Black"/>
              </a:rPr>
              <a:t>(or</a:t>
            </a:r>
            <a:r>
              <a:rPr dirty="0" sz="3000" spc="-275">
                <a:latin typeface="Arial Black"/>
                <a:cs typeface="Arial Black"/>
              </a:rPr>
              <a:t> </a:t>
            </a:r>
            <a:r>
              <a:rPr dirty="0" sz="3000" spc="-80">
                <a:latin typeface="Arial Black"/>
                <a:cs typeface="Arial Black"/>
              </a:rPr>
              <a:t>Discrete) </a:t>
            </a:r>
            <a:r>
              <a:rPr dirty="0" sz="3000" spc="-10">
                <a:latin typeface="Arial Black"/>
                <a:cs typeface="Arial Black"/>
              </a:rPr>
              <a:t>Variables</a:t>
            </a:r>
            <a:endParaRPr sz="3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4"/>
              <a:t>Recap</a:t>
            </a:r>
            <a:r>
              <a:rPr dirty="0" spc="-250"/>
              <a:t> </a:t>
            </a:r>
            <a:r>
              <a:rPr dirty="0" spc="535"/>
              <a:t>-</a:t>
            </a:r>
            <a:r>
              <a:rPr dirty="0" spc="-245"/>
              <a:t> </a:t>
            </a:r>
            <a:r>
              <a:rPr dirty="0" spc="-10"/>
              <a:t>Summary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34123" y="1510868"/>
            <a:ext cx="7172959" cy="254952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315"/>
              </a:spcBef>
              <a:buClr>
                <a:srgbClr val="565660"/>
              </a:buClr>
              <a:buFont typeface="Arial"/>
              <a:buChar char="●"/>
              <a:tabLst>
                <a:tab pos="332740" algn="l"/>
              </a:tabLst>
            </a:pPr>
            <a:r>
              <a:rPr dirty="0" sz="1200" spc="-40">
                <a:solidFill>
                  <a:srgbClr val="04A8C4"/>
                </a:solidFill>
                <a:latin typeface="Arial Black"/>
                <a:cs typeface="Arial Black"/>
              </a:rPr>
              <a:t>Univariate</a:t>
            </a:r>
            <a:r>
              <a:rPr dirty="0" sz="1200" spc="-8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200" spc="-45">
                <a:solidFill>
                  <a:srgbClr val="04A8C4"/>
                </a:solidFill>
                <a:latin typeface="Arial Black"/>
                <a:cs typeface="Arial Black"/>
              </a:rPr>
              <a:t>Analysis</a:t>
            </a:r>
            <a:r>
              <a:rPr dirty="0" sz="1200" spc="-45">
                <a:solidFill>
                  <a:srgbClr val="565660"/>
                </a:solidFill>
                <a:latin typeface="Arial Black"/>
                <a:cs typeface="Arial Black"/>
              </a:rPr>
              <a:t>:</a:t>
            </a:r>
            <a:r>
              <a:rPr dirty="0" sz="120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565660"/>
                </a:solidFill>
                <a:latin typeface="Arial"/>
                <a:cs typeface="Arial"/>
              </a:rPr>
              <a:t>Focuses</a:t>
            </a:r>
            <a:r>
              <a:rPr dirty="0" sz="1200" spc="7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565660"/>
                </a:solidFill>
                <a:latin typeface="Arial"/>
                <a:cs typeface="Arial"/>
              </a:rPr>
              <a:t>on</a:t>
            </a:r>
            <a:r>
              <a:rPr dirty="0" sz="1200" spc="7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565660"/>
                </a:solidFill>
                <a:latin typeface="Arial"/>
                <a:cs typeface="Arial"/>
              </a:rPr>
              <a:t>a</a:t>
            </a:r>
            <a:r>
              <a:rPr dirty="0" sz="1200" spc="7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-45">
                <a:solidFill>
                  <a:srgbClr val="565660"/>
                </a:solidFill>
                <a:latin typeface="Arial Black"/>
                <a:cs typeface="Arial Black"/>
              </a:rPr>
              <a:t>single</a:t>
            </a:r>
            <a:r>
              <a:rPr dirty="0" sz="1200" spc="5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dirty="0" sz="1200" spc="-10">
                <a:solidFill>
                  <a:srgbClr val="565660"/>
                </a:solidFill>
                <a:latin typeface="Arial Black"/>
                <a:cs typeface="Arial Black"/>
              </a:rPr>
              <a:t>variable</a:t>
            </a:r>
            <a:endParaRPr sz="1200">
              <a:latin typeface="Arial Black"/>
              <a:cs typeface="Arial Black"/>
            </a:endParaRPr>
          </a:p>
          <a:p>
            <a:pPr lvl="1" marL="789940" indent="-320675">
              <a:lnSpc>
                <a:spcPct val="100000"/>
              </a:lnSpc>
              <a:spcBef>
                <a:spcPts val="215"/>
              </a:spcBef>
              <a:buFont typeface="Arial"/>
              <a:buChar char="○"/>
              <a:tabLst>
                <a:tab pos="789940" algn="l"/>
              </a:tabLst>
            </a:pPr>
            <a:r>
              <a:rPr dirty="0" sz="1200" spc="-40">
                <a:solidFill>
                  <a:srgbClr val="565660"/>
                </a:solidFill>
                <a:latin typeface="Arial Black"/>
                <a:cs typeface="Arial Black"/>
              </a:rPr>
              <a:t>Categorical</a:t>
            </a:r>
            <a:r>
              <a:rPr dirty="0" sz="1200" spc="-25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dirty="0" sz="1200" spc="50">
                <a:solidFill>
                  <a:srgbClr val="565660"/>
                </a:solidFill>
                <a:latin typeface="Arial"/>
                <a:cs typeface="Arial"/>
              </a:rPr>
              <a:t>variables:</a:t>
            </a:r>
            <a:endParaRPr sz="1200">
              <a:latin typeface="Arial"/>
              <a:cs typeface="Arial"/>
            </a:endParaRPr>
          </a:p>
          <a:p>
            <a:pPr lvl="2" marL="1247140" indent="-320675">
              <a:lnSpc>
                <a:spcPct val="100000"/>
              </a:lnSpc>
              <a:spcBef>
                <a:spcPts val="215"/>
              </a:spcBef>
              <a:buFont typeface="Arial"/>
              <a:buChar char="■"/>
              <a:tabLst>
                <a:tab pos="1247140" algn="l"/>
              </a:tabLst>
            </a:pPr>
            <a:r>
              <a:rPr dirty="0" sz="1200" spc="-45">
                <a:solidFill>
                  <a:srgbClr val="565660"/>
                </a:solidFill>
                <a:latin typeface="Arial Black"/>
                <a:cs typeface="Arial Black"/>
              </a:rPr>
              <a:t>Frequency</a:t>
            </a:r>
            <a:r>
              <a:rPr dirty="0" sz="1200" spc="-6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dirty="0" sz="1200" spc="60">
                <a:solidFill>
                  <a:srgbClr val="565660"/>
                </a:solidFill>
                <a:latin typeface="Arial"/>
                <a:cs typeface="Arial"/>
              </a:rPr>
              <a:t>tables.</a:t>
            </a:r>
            <a:r>
              <a:rPr dirty="0" sz="1200" spc="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565660"/>
                </a:solidFill>
                <a:latin typeface="Arial"/>
                <a:cs typeface="Arial"/>
              </a:rPr>
              <a:t>Counts</a:t>
            </a:r>
            <a:r>
              <a:rPr dirty="0" sz="1200" spc="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565660"/>
                </a:solidFill>
                <a:latin typeface="Arial"/>
                <a:cs typeface="Arial"/>
              </a:rPr>
              <a:t>and</a:t>
            </a:r>
            <a:r>
              <a:rPr dirty="0" sz="1200" spc="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565660"/>
                </a:solidFill>
                <a:latin typeface="Arial"/>
                <a:cs typeface="Arial"/>
              </a:rPr>
              <a:t>proportions.</a:t>
            </a:r>
            <a:endParaRPr sz="1200">
              <a:latin typeface="Arial"/>
              <a:cs typeface="Arial"/>
            </a:endParaRPr>
          </a:p>
          <a:p>
            <a:pPr lvl="2" marL="1247140" indent="-320675">
              <a:lnSpc>
                <a:spcPct val="100000"/>
              </a:lnSpc>
              <a:spcBef>
                <a:spcPts val="215"/>
              </a:spcBef>
              <a:buChar char="■"/>
              <a:tabLst>
                <a:tab pos="1247140" algn="l"/>
              </a:tabLst>
            </a:pPr>
            <a:r>
              <a:rPr dirty="0" sz="1200" spc="50">
                <a:solidFill>
                  <a:srgbClr val="565660"/>
                </a:solidFill>
                <a:latin typeface="Arial"/>
                <a:cs typeface="Arial"/>
              </a:rPr>
              <a:t>Visualizations:</a:t>
            </a:r>
            <a:r>
              <a:rPr dirty="0" sz="1200" spc="1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-60">
                <a:solidFill>
                  <a:srgbClr val="565660"/>
                </a:solidFill>
                <a:latin typeface="Arial Black"/>
                <a:cs typeface="Arial Black"/>
              </a:rPr>
              <a:t>Bar</a:t>
            </a:r>
            <a:r>
              <a:rPr dirty="0" sz="1200" spc="-13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dirty="0" sz="1200" spc="-45">
                <a:solidFill>
                  <a:srgbClr val="565660"/>
                </a:solidFill>
                <a:latin typeface="Arial Black"/>
                <a:cs typeface="Arial Black"/>
              </a:rPr>
              <a:t>charts,</a:t>
            </a:r>
            <a:r>
              <a:rPr dirty="0" sz="1200" spc="-125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dirty="0" sz="1200" spc="-40">
                <a:solidFill>
                  <a:srgbClr val="565660"/>
                </a:solidFill>
                <a:latin typeface="Arial Black"/>
                <a:cs typeface="Arial Black"/>
              </a:rPr>
              <a:t>pie</a:t>
            </a:r>
            <a:r>
              <a:rPr dirty="0" sz="1200" spc="-13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dirty="0" sz="1200" spc="-10">
                <a:solidFill>
                  <a:srgbClr val="565660"/>
                </a:solidFill>
                <a:latin typeface="Arial Black"/>
                <a:cs typeface="Arial Black"/>
              </a:rPr>
              <a:t>charts</a:t>
            </a:r>
            <a:endParaRPr sz="1200">
              <a:latin typeface="Arial Black"/>
              <a:cs typeface="Arial Black"/>
            </a:endParaRPr>
          </a:p>
          <a:p>
            <a:pPr lvl="1" marL="789940" indent="-320675">
              <a:lnSpc>
                <a:spcPct val="100000"/>
              </a:lnSpc>
              <a:spcBef>
                <a:spcPts val="219"/>
              </a:spcBef>
              <a:buFont typeface="Arial"/>
              <a:buChar char="○"/>
              <a:tabLst>
                <a:tab pos="789940" algn="l"/>
              </a:tabLst>
            </a:pPr>
            <a:r>
              <a:rPr dirty="0" sz="1200" spc="-35">
                <a:solidFill>
                  <a:srgbClr val="565660"/>
                </a:solidFill>
                <a:latin typeface="Arial Black"/>
                <a:cs typeface="Arial Black"/>
              </a:rPr>
              <a:t>Numerical </a:t>
            </a:r>
            <a:r>
              <a:rPr dirty="0" sz="1200" spc="50">
                <a:solidFill>
                  <a:srgbClr val="565660"/>
                </a:solidFill>
                <a:latin typeface="Arial"/>
                <a:cs typeface="Arial"/>
              </a:rPr>
              <a:t>variables:</a:t>
            </a:r>
            <a:endParaRPr sz="1200">
              <a:latin typeface="Arial"/>
              <a:cs typeface="Arial"/>
            </a:endParaRPr>
          </a:p>
          <a:p>
            <a:pPr lvl="2" marL="1247140" indent="-320675">
              <a:lnSpc>
                <a:spcPct val="100000"/>
              </a:lnSpc>
              <a:spcBef>
                <a:spcPts val="215"/>
              </a:spcBef>
              <a:buChar char="■"/>
              <a:tabLst>
                <a:tab pos="1247140" algn="l"/>
              </a:tabLst>
            </a:pPr>
            <a:r>
              <a:rPr dirty="0" sz="1200" spc="65">
                <a:solidFill>
                  <a:srgbClr val="565660"/>
                </a:solidFill>
                <a:latin typeface="Arial"/>
                <a:cs typeface="Arial"/>
              </a:rPr>
              <a:t>Measures</a:t>
            </a:r>
            <a:r>
              <a:rPr dirty="0" sz="1200" spc="-1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565660"/>
                </a:solidFill>
                <a:latin typeface="Arial"/>
                <a:cs typeface="Arial"/>
              </a:rPr>
              <a:t>of</a:t>
            </a:r>
            <a:r>
              <a:rPr dirty="0" sz="1200" spc="-1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565660"/>
                </a:solidFill>
                <a:latin typeface="Arial"/>
                <a:cs typeface="Arial"/>
              </a:rPr>
              <a:t>centrality:</a:t>
            </a:r>
            <a:endParaRPr sz="1200">
              <a:latin typeface="Arial"/>
              <a:cs typeface="Arial"/>
            </a:endParaRPr>
          </a:p>
          <a:p>
            <a:pPr lvl="3" marL="1704339" indent="-320675">
              <a:lnSpc>
                <a:spcPct val="100000"/>
              </a:lnSpc>
              <a:spcBef>
                <a:spcPts val="215"/>
              </a:spcBef>
              <a:buFont typeface="Arial"/>
              <a:buChar char="●"/>
              <a:tabLst>
                <a:tab pos="1704339" algn="l"/>
              </a:tabLst>
            </a:pPr>
            <a:r>
              <a:rPr dirty="0" sz="1200" spc="-40">
                <a:solidFill>
                  <a:srgbClr val="565660"/>
                </a:solidFill>
                <a:latin typeface="Arial Black"/>
                <a:cs typeface="Arial Black"/>
              </a:rPr>
              <a:t>Mean,</a:t>
            </a:r>
            <a:r>
              <a:rPr dirty="0" sz="1200" spc="-114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dirty="0" sz="1200" spc="-20">
                <a:solidFill>
                  <a:srgbClr val="565660"/>
                </a:solidFill>
                <a:latin typeface="Arial Black"/>
                <a:cs typeface="Arial Black"/>
              </a:rPr>
              <a:t>median,</a:t>
            </a:r>
            <a:r>
              <a:rPr dirty="0" sz="1200" spc="-11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dirty="0" sz="1200" spc="-20">
                <a:solidFill>
                  <a:srgbClr val="565660"/>
                </a:solidFill>
                <a:latin typeface="Arial Black"/>
                <a:cs typeface="Arial Black"/>
              </a:rPr>
              <a:t>mode</a:t>
            </a:r>
            <a:endParaRPr sz="1200">
              <a:latin typeface="Arial Black"/>
              <a:cs typeface="Arial Black"/>
            </a:endParaRPr>
          </a:p>
          <a:p>
            <a:pPr lvl="2" marL="1247140" indent="-320675">
              <a:lnSpc>
                <a:spcPct val="100000"/>
              </a:lnSpc>
              <a:spcBef>
                <a:spcPts val="215"/>
              </a:spcBef>
              <a:buChar char="■"/>
              <a:tabLst>
                <a:tab pos="1247140" algn="l"/>
              </a:tabLst>
            </a:pPr>
            <a:r>
              <a:rPr dirty="0" sz="1200" spc="65">
                <a:solidFill>
                  <a:srgbClr val="565660"/>
                </a:solidFill>
                <a:latin typeface="Arial"/>
                <a:cs typeface="Arial"/>
              </a:rPr>
              <a:t>Measures</a:t>
            </a:r>
            <a:r>
              <a:rPr dirty="0" sz="1200" spc="-1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565660"/>
                </a:solidFill>
                <a:latin typeface="Arial"/>
                <a:cs typeface="Arial"/>
              </a:rPr>
              <a:t>of</a:t>
            </a:r>
            <a:r>
              <a:rPr dirty="0" sz="1200" spc="-1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45">
                <a:solidFill>
                  <a:srgbClr val="565660"/>
                </a:solidFill>
                <a:latin typeface="Arial"/>
                <a:cs typeface="Arial"/>
              </a:rPr>
              <a:t>dispersion:</a:t>
            </a:r>
            <a:endParaRPr sz="1200">
              <a:latin typeface="Arial"/>
              <a:cs typeface="Arial"/>
            </a:endParaRPr>
          </a:p>
          <a:p>
            <a:pPr lvl="3" marL="1704339" indent="-320675">
              <a:lnSpc>
                <a:spcPct val="100000"/>
              </a:lnSpc>
              <a:spcBef>
                <a:spcPts val="215"/>
              </a:spcBef>
              <a:buFont typeface="Arial"/>
              <a:buChar char="●"/>
              <a:tabLst>
                <a:tab pos="1704339" algn="l"/>
              </a:tabLst>
            </a:pPr>
            <a:r>
              <a:rPr dirty="0" sz="1200" spc="-25">
                <a:solidFill>
                  <a:srgbClr val="565660"/>
                </a:solidFill>
                <a:latin typeface="Arial Black"/>
                <a:cs typeface="Arial Black"/>
              </a:rPr>
              <a:t>Variance,</a:t>
            </a:r>
            <a:r>
              <a:rPr dirty="0" sz="1200" spc="15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dirty="0" sz="1200" spc="-20">
                <a:solidFill>
                  <a:srgbClr val="565660"/>
                </a:solidFill>
                <a:latin typeface="Arial Black"/>
                <a:cs typeface="Arial Black"/>
              </a:rPr>
              <a:t>standard</a:t>
            </a:r>
            <a:r>
              <a:rPr dirty="0" sz="1200" spc="-125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dirty="0" sz="1200" spc="-35">
                <a:solidFill>
                  <a:srgbClr val="565660"/>
                </a:solidFill>
                <a:latin typeface="Arial Black"/>
                <a:cs typeface="Arial Black"/>
              </a:rPr>
              <a:t>deviation,</a:t>
            </a:r>
            <a:r>
              <a:rPr dirty="0" sz="1200" spc="-125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565660"/>
                </a:solidFill>
                <a:latin typeface="Arial Black"/>
                <a:cs typeface="Arial Black"/>
              </a:rPr>
              <a:t>minimum,</a:t>
            </a:r>
            <a:r>
              <a:rPr dirty="0" sz="1200" spc="-13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565660"/>
                </a:solidFill>
                <a:latin typeface="Arial Black"/>
                <a:cs typeface="Arial Black"/>
              </a:rPr>
              <a:t>maximum,</a:t>
            </a:r>
            <a:r>
              <a:rPr dirty="0" sz="1200" spc="-125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dirty="0" sz="1200" spc="-30">
                <a:solidFill>
                  <a:srgbClr val="565660"/>
                </a:solidFill>
                <a:latin typeface="Arial Black"/>
                <a:cs typeface="Arial Black"/>
              </a:rPr>
              <a:t>range,</a:t>
            </a:r>
            <a:r>
              <a:rPr dirty="0" sz="1200" spc="-125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dirty="0" sz="1200" spc="-10">
                <a:solidFill>
                  <a:srgbClr val="565660"/>
                </a:solidFill>
                <a:latin typeface="Arial Black"/>
                <a:cs typeface="Arial Black"/>
              </a:rPr>
              <a:t>quantiles</a:t>
            </a:r>
            <a:endParaRPr sz="1200">
              <a:latin typeface="Arial Black"/>
              <a:cs typeface="Arial Black"/>
            </a:endParaRPr>
          </a:p>
          <a:p>
            <a:pPr lvl="2" marL="1247140" indent="-320675">
              <a:lnSpc>
                <a:spcPct val="100000"/>
              </a:lnSpc>
              <a:spcBef>
                <a:spcPts val="219"/>
              </a:spcBef>
              <a:buChar char="■"/>
              <a:tabLst>
                <a:tab pos="1247140" algn="l"/>
              </a:tabLst>
            </a:pPr>
            <a:r>
              <a:rPr dirty="0" sz="1200" spc="75">
                <a:solidFill>
                  <a:srgbClr val="565660"/>
                </a:solidFill>
                <a:latin typeface="Arial"/>
                <a:cs typeface="Arial"/>
              </a:rPr>
              <a:t>Shape</a:t>
            </a:r>
            <a:r>
              <a:rPr dirty="0" sz="1200" spc="-1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565660"/>
                </a:solidFill>
                <a:latin typeface="Arial"/>
                <a:cs typeface="Arial"/>
              </a:rPr>
              <a:t>of</a:t>
            </a:r>
            <a:r>
              <a:rPr dirty="0" sz="1200" spc="-1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dirty="0" sz="1200" spc="-1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40">
                <a:solidFill>
                  <a:srgbClr val="565660"/>
                </a:solidFill>
                <a:latin typeface="Arial"/>
                <a:cs typeface="Arial"/>
              </a:rPr>
              <a:t>Distribution:</a:t>
            </a:r>
            <a:endParaRPr sz="1200">
              <a:latin typeface="Arial"/>
              <a:cs typeface="Arial"/>
            </a:endParaRPr>
          </a:p>
          <a:p>
            <a:pPr lvl="3" marL="1704339" indent="-320675">
              <a:lnSpc>
                <a:spcPct val="100000"/>
              </a:lnSpc>
              <a:spcBef>
                <a:spcPts val="215"/>
              </a:spcBef>
              <a:buFont typeface="Arial"/>
              <a:buChar char="●"/>
              <a:tabLst>
                <a:tab pos="1704339" algn="l"/>
              </a:tabLst>
            </a:pPr>
            <a:r>
              <a:rPr dirty="0" sz="1200" spc="-25">
                <a:solidFill>
                  <a:srgbClr val="565660"/>
                </a:solidFill>
                <a:latin typeface="Arial Black"/>
                <a:cs typeface="Arial Black"/>
              </a:rPr>
              <a:t>Symmetry</a:t>
            </a:r>
            <a:r>
              <a:rPr dirty="0" sz="1200" spc="-105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565660"/>
                </a:solidFill>
                <a:latin typeface="Arial Black"/>
                <a:cs typeface="Arial Black"/>
              </a:rPr>
              <a:t>and</a:t>
            </a:r>
            <a:r>
              <a:rPr dirty="0" sz="1200" spc="-105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dirty="0" sz="1200" spc="-10">
                <a:solidFill>
                  <a:srgbClr val="565660"/>
                </a:solidFill>
                <a:latin typeface="Arial Black"/>
                <a:cs typeface="Arial Black"/>
              </a:rPr>
              <a:t>kurtosis</a:t>
            </a:r>
            <a:endParaRPr sz="1200">
              <a:latin typeface="Arial Black"/>
              <a:cs typeface="Arial Black"/>
            </a:endParaRPr>
          </a:p>
          <a:p>
            <a:pPr lvl="2" marL="1247140" indent="-320675">
              <a:lnSpc>
                <a:spcPct val="100000"/>
              </a:lnSpc>
              <a:spcBef>
                <a:spcPts val="215"/>
              </a:spcBef>
              <a:buChar char="■"/>
              <a:tabLst>
                <a:tab pos="1247140" algn="l"/>
              </a:tabLst>
            </a:pPr>
            <a:r>
              <a:rPr dirty="0" sz="1200" spc="50">
                <a:solidFill>
                  <a:srgbClr val="565660"/>
                </a:solidFill>
                <a:latin typeface="Arial"/>
                <a:cs typeface="Arial"/>
              </a:rPr>
              <a:t>Visualizations:</a:t>
            </a:r>
            <a:r>
              <a:rPr dirty="0" sz="1200" spc="2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-45">
                <a:solidFill>
                  <a:srgbClr val="565660"/>
                </a:solidFill>
                <a:latin typeface="Arial Black"/>
                <a:cs typeface="Arial Black"/>
              </a:rPr>
              <a:t>Histograms,</a:t>
            </a:r>
            <a:r>
              <a:rPr dirty="0" sz="1200" spc="-114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dirty="0" sz="1200" spc="-40">
                <a:solidFill>
                  <a:srgbClr val="565660"/>
                </a:solidFill>
                <a:latin typeface="Arial Black"/>
                <a:cs typeface="Arial Black"/>
              </a:rPr>
              <a:t>box</a:t>
            </a:r>
            <a:r>
              <a:rPr dirty="0" sz="1200" spc="-114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dirty="0" sz="1200" spc="-10">
                <a:solidFill>
                  <a:srgbClr val="565660"/>
                </a:solidFill>
                <a:latin typeface="Arial Black"/>
                <a:cs typeface="Arial Black"/>
              </a:rPr>
              <a:t>plots</a:t>
            </a:r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Summary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34123" y="1538300"/>
            <a:ext cx="684275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565660"/>
              </a:buClr>
              <a:buFont typeface="Arial"/>
              <a:buChar char="●"/>
              <a:tabLst>
                <a:tab pos="332740" algn="l"/>
              </a:tabLst>
            </a:pPr>
            <a:r>
              <a:rPr dirty="0" sz="1200" spc="-45">
                <a:solidFill>
                  <a:srgbClr val="04A8C4"/>
                </a:solidFill>
                <a:latin typeface="Arial Black"/>
                <a:cs typeface="Arial Black"/>
              </a:rPr>
              <a:t>Bivariate</a:t>
            </a:r>
            <a:r>
              <a:rPr dirty="0" sz="1200" spc="-13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200" spc="-40">
                <a:solidFill>
                  <a:srgbClr val="04A8C4"/>
                </a:solidFill>
                <a:latin typeface="Arial Black"/>
                <a:cs typeface="Arial Black"/>
              </a:rPr>
              <a:t>Analysis</a:t>
            </a:r>
            <a:r>
              <a:rPr dirty="0" sz="1200" spc="-40">
                <a:solidFill>
                  <a:srgbClr val="565660"/>
                </a:solidFill>
                <a:latin typeface="Arial"/>
                <a:cs typeface="Arial"/>
              </a:rPr>
              <a:t>:</a:t>
            </a:r>
            <a:r>
              <a:rPr dirty="0" sz="1200" spc="1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565660"/>
                </a:solidFill>
                <a:latin typeface="Arial"/>
                <a:cs typeface="Arial"/>
              </a:rPr>
              <a:t>Examines</a:t>
            </a:r>
            <a:r>
              <a:rPr dirty="0" sz="1200" spc="1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dirty="0" sz="1200" spc="1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-40">
                <a:solidFill>
                  <a:srgbClr val="565660"/>
                </a:solidFill>
                <a:latin typeface="Arial Black"/>
                <a:cs typeface="Arial Black"/>
              </a:rPr>
              <a:t>relationship</a:t>
            </a:r>
            <a:r>
              <a:rPr dirty="0" sz="1200" spc="-5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dirty="0" sz="1200" spc="70">
                <a:solidFill>
                  <a:srgbClr val="565660"/>
                </a:solidFill>
                <a:latin typeface="Arial"/>
                <a:cs typeface="Arial"/>
              </a:rPr>
              <a:t>or</a:t>
            </a:r>
            <a:r>
              <a:rPr dirty="0" sz="1200" spc="1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-45">
                <a:solidFill>
                  <a:srgbClr val="565660"/>
                </a:solidFill>
                <a:latin typeface="Arial Black"/>
                <a:cs typeface="Arial Black"/>
              </a:rPr>
              <a:t>association</a:t>
            </a:r>
            <a:r>
              <a:rPr dirty="0" sz="1200" spc="-5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dirty="0" sz="1200" spc="95">
                <a:solidFill>
                  <a:srgbClr val="565660"/>
                </a:solidFill>
                <a:latin typeface="Arial"/>
                <a:cs typeface="Arial"/>
              </a:rPr>
              <a:t>between</a:t>
            </a:r>
            <a:r>
              <a:rPr dirty="0" sz="1200" spc="15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dirty="0" sz="1200" spc="-75">
                <a:solidFill>
                  <a:srgbClr val="565660"/>
                </a:solidFill>
                <a:latin typeface="Arial Black"/>
                <a:cs typeface="Arial Black"/>
              </a:rPr>
              <a:t>two</a:t>
            </a:r>
            <a:r>
              <a:rPr dirty="0" sz="1200" spc="-55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dirty="0" sz="1200" spc="-10">
                <a:solidFill>
                  <a:srgbClr val="565660"/>
                </a:solidFill>
                <a:latin typeface="Arial Black"/>
                <a:cs typeface="Arial Black"/>
              </a:rPr>
              <a:t>variables</a:t>
            </a:r>
            <a:r>
              <a:rPr dirty="0" sz="1200" spc="-10">
                <a:solidFill>
                  <a:srgbClr val="565660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498" y="2096970"/>
            <a:ext cx="7238985" cy="2340720"/>
          </a:xfrm>
          <a:prstGeom prst="rect">
            <a:avLst/>
          </a:prstGeom>
        </p:spPr>
      </p:pic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947735" y="2092208"/>
          <a:ext cx="7324725" cy="2339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880"/>
                <a:gridCol w="3086735"/>
                <a:gridCol w="3079115"/>
              </a:tblGrid>
              <a:tr h="456565">
                <a:tc>
                  <a:txBody>
                    <a:bodyPr/>
                    <a:lstStyle/>
                    <a:p>
                      <a:pPr marL="154305" marR="147320" indent="18161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dirty="0" sz="900" spc="-10" b="1">
                          <a:latin typeface="Arial"/>
                          <a:cs typeface="Arial"/>
                        </a:rPr>
                        <a:t>Type</a:t>
                      </a:r>
                      <a:r>
                        <a:rPr dirty="0" sz="900" spc="-5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Variables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(VS)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812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657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Categorical</a:t>
                      </a:r>
                      <a:r>
                        <a:rPr dirty="0" sz="9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(incl.</a:t>
                      </a:r>
                      <a:r>
                        <a:rPr dirty="0" sz="9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Discrete</a:t>
                      </a:r>
                      <a:r>
                        <a:rPr dirty="0" sz="9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numerical)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812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dirty="0" sz="900" spc="-10" b="1">
                          <a:latin typeface="Arial"/>
                          <a:cs typeface="Arial"/>
                        </a:rPr>
                        <a:t>Continuous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812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913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 marL="160655" marR="154305" indent="-635">
                        <a:lnSpc>
                          <a:spcPct val="100000"/>
                        </a:lnSpc>
                      </a:pPr>
                      <a:r>
                        <a:rPr dirty="0" sz="900" spc="-10" b="1">
                          <a:latin typeface="Arial"/>
                          <a:cs typeface="Arial"/>
                        </a:rPr>
                        <a:t>Categorical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(incl.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Discrete numerical)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2290" indent="-289560">
                        <a:lnSpc>
                          <a:spcPct val="100000"/>
                        </a:lnSpc>
                        <a:spcBef>
                          <a:spcPts val="640"/>
                        </a:spcBef>
                        <a:buChar char="●"/>
                        <a:tabLst>
                          <a:tab pos="542290" algn="l"/>
                        </a:tabLst>
                      </a:pPr>
                      <a:r>
                        <a:rPr dirty="0" sz="800" spc="-10">
                          <a:solidFill>
                            <a:srgbClr val="564BFF"/>
                          </a:solidFill>
                          <a:latin typeface="Arial"/>
                          <a:cs typeface="Arial"/>
                        </a:rPr>
                        <a:t>Crosstab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542290" indent="-289560">
                        <a:lnSpc>
                          <a:spcPct val="100000"/>
                        </a:lnSpc>
                        <a:buChar char="●"/>
                        <a:tabLst>
                          <a:tab pos="542290" algn="l"/>
                        </a:tabLst>
                      </a:pPr>
                      <a:r>
                        <a:rPr dirty="0" sz="800" spc="-10">
                          <a:solidFill>
                            <a:srgbClr val="564BFF"/>
                          </a:solidFill>
                          <a:latin typeface="Arial"/>
                          <a:cs typeface="Arial"/>
                        </a:rPr>
                        <a:t>Chi-</a:t>
                      </a:r>
                      <a:r>
                        <a:rPr dirty="0" sz="800">
                          <a:solidFill>
                            <a:srgbClr val="564BFF"/>
                          </a:solidFill>
                          <a:latin typeface="Arial"/>
                          <a:cs typeface="Arial"/>
                        </a:rPr>
                        <a:t>square</a:t>
                      </a:r>
                      <a:r>
                        <a:rPr dirty="0" sz="800" spc="-50">
                          <a:solidFill>
                            <a:srgbClr val="564B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solidFill>
                            <a:srgbClr val="564BFF"/>
                          </a:solidFill>
                          <a:latin typeface="Arial"/>
                          <a:cs typeface="Arial"/>
                        </a:rPr>
                        <a:t>tests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542290" indent="-289560">
                        <a:lnSpc>
                          <a:spcPct val="100000"/>
                        </a:lnSpc>
                        <a:buChar char="●"/>
                        <a:tabLst>
                          <a:tab pos="542290" algn="l"/>
                        </a:tabLst>
                      </a:pPr>
                      <a:r>
                        <a:rPr dirty="0" sz="800">
                          <a:solidFill>
                            <a:srgbClr val="564BFF"/>
                          </a:solidFill>
                          <a:latin typeface="Arial"/>
                          <a:cs typeface="Arial"/>
                        </a:rPr>
                        <a:t>Cramér's</a:t>
                      </a:r>
                      <a:r>
                        <a:rPr dirty="0" sz="800" spc="-5">
                          <a:solidFill>
                            <a:srgbClr val="564B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0">
                          <a:solidFill>
                            <a:srgbClr val="564B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542290" indent="-289560">
                        <a:lnSpc>
                          <a:spcPct val="100000"/>
                        </a:lnSpc>
                        <a:buChar char="●"/>
                        <a:tabLst>
                          <a:tab pos="542290" algn="l"/>
                        </a:tabLst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Stacked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542290" indent="-289560">
                        <a:lnSpc>
                          <a:spcPct val="100000"/>
                        </a:lnSpc>
                        <a:buChar char="●"/>
                        <a:tabLst>
                          <a:tab pos="542290" algn="l"/>
                        </a:tabLst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Grouped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bar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charts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542290" indent="-289560">
                        <a:lnSpc>
                          <a:spcPct val="100000"/>
                        </a:lnSpc>
                        <a:buChar char="●"/>
                        <a:tabLst>
                          <a:tab pos="542290" algn="l"/>
                        </a:tabLst>
                      </a:pPr>
                      <a:r>
                        <a:rPr dirty="0" sz="800">
                          <a:latin typeface="Arial"/>
                          <a:cs typeface="Arial"/>
                        </a:rPr>
                        <a:t>Frequency</a:t>
                      </a:r>
                      <a:r>
                        <a:rPr dirty="0" sz="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heat</a:t>
                      </a:r>
                      <a:r>
                        <a:rPr dirty="0" sz="8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maps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12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544830" indent="-292100">
                        <a:lnSpc>
                          <a:spcPct val="100000"/>
                        </a:lnSpc>
                        <a:spcBef>
                          <a:spcPts val="640"/>
                        </a:spcBef>
                        <a:buChar char="●"/>
                        <a:tabLst>
                          <a:tab pos="544830" algn="l"/>
                        </a:tabLst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Violin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Plots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algn="just" marL="542925" marR="163830" indent="-290195">
                        <a:lnSpc>
                          <a:spcPct val="100000"/>
                        </a:lnSpc>
                        <a:buChar char="●"/>
                        <a:tabLst>
                          <a:tab pos="542925" algn="l"/>
                          <a:tab pos="544830" algn="l"/>
                        </a:tabLst>
                      </a:pPr>
                      <a:r>
                        <a:rPr dirty="0" sz="800">
                          <a:latin typeface="Arial"/>
                          <a:cs typeface="Arial"/>
                        </a:rPr>
                        <a:t>	Bar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Charts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(Shows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mean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-or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another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measure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central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tendency-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continuous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variable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each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category)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algn="just" marL="544830" indent="-292100">
                        <a:lnSpc>
                          <a:spcPct val="100000"/>
                        </a:lnSpc>
                        <a:buChar char="●"/>
                        <a:tabLst>
                          <a:tab pos="544830" algn="l"/>
                        </a:tabLst>
                      </a:pPr>
                      <a:r>
                        <a:rPr dirty="0" sz="800">
                          <a:latin typeface="Arial"/>
                          <a:cs typeface="Arial"/>
                        </a:rPr>
                        <a:t>Side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by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side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Box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Plots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12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9690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18440">
                        <a:lnSpc>
                          <a:spcPct val="100000"/>
                        </a:lnSpc>
                      </a:pPr>
                      <a:r>
                        <a:rPr dirty="0" sz="900" spc="-10" b="1">
                          <a:latin typeface="Arial"/>
                          <a:cs typeface="Arial"/>
                        </a:rPr>
                        <a:t>Continuous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544830" indent="-292100">
                        <a:lnSpc>
                          <a:spcPct val="100000"/>
                        </a:lnSpc>
                        <a:spcBef>
                          <a:spcPts val="640"/>
                        </a:spcBef>
                        <a:buChar char="●"/>
                        <a:tabLst>
                          <a:tab pos="544830" algn="l"/>
                        </a:tabLst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Violin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Plots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algn="just" marL="542925" marR="171450" indent="-290195">
                        <a:lnSpc>
                          <a:spcPct val="100000"/>
                        </a:lnSpc>
                        <a:buChar char="●"/>
                        <a:tabLst>
                          <a:tab pos="542925" algn="l"/>
                          <a:tab pos="544830" algn="l"/>
                        </a:tabLst>
                      </a:pPr>
                      <a:r>
                        <a:rPr dirty="0" sz="800">
                          <a:latin typeface="Arial"/>
                          <a:cs typeface="Arial"/>
                        </a:rPr>
                        <a:t>	Bar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Charts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(Shows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mean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-or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another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measure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central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tendency-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continuous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variable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each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category)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algn="just" marL="544830" indent="-292100">
                        <a:lnSpc>
                          <a:spcPct val="100000"/>
                        </a:lnSpc>
                        <a:buChar char="●"/>
                        <a:tabLst>
                          <a:tab pos="544830" algn="l"/>
                        </a:tabLst>
                      </a:pPr>
                      <a:r>
                        <a:rPr dirty="0" sz="800">
                          <a:latin typeface="Arial"/>
                          <a:cs typeface="Arial"/>
                        </a:rPr>
                        <a:t>Side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by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side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Box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Plots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12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2290" indent="-289560">
                        <a:lnSpc>
                          <a:spcPct val="100000"/>
                        </a:lnSpc>
                        <a:spcBef>
                          <a:spcPts val="640"/>
                        </a:spcBef>
                        <a:buChar char="●"/>
                        <a:tabLst>
                          <a:tab pos="542290" algn="l"/>
                        </a:tabLst>
                      </a:pPr>
                      <a:r>
                        <a:rPr dirty="0" sz="800" spc="-10">
                          <a:solidFill>
                            <a:srgbClr val="564BFF"/>
                          </a:solidFill>
                          <a:latin typeface="Arial"/>
                          <a:cs typeface="Arial"/>
                        </a:rPr>
                        <a:t>Correlation</a:t>
                      </a:r>
                      <a:r>
                        <a:rPr dirty="0" sz="800" spc="10">
                          <a:solidFill>
                            <a:srgbClr val="564B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solidFill>
                            <a:srgbClr val="564BFF"/>
                          </a:solidFill>
                          <a:latin typeface="Arial"/>
                          <a:cs typeface="Arial"/>
                        </a:rPr>
                        <a:t>coefficients,</a:t>
                      </a:r>
                      <a:r>
                        <a:rPr dirty="0" sz="800" spc="10">
                          <a:solidFill>
                            <a:srgbClr val="564B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solidFill>
                            <a:srgbClr val="564BFF"/>
                          </a:solidFill>
                          <a:latin typeface="Arial"/>
                          <a:cs typeface="Arial"/>
                        </a:rPr>
                        <a:t>Covariance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542290" indent="-289560">
                        <a:lnSpc>
                          <a:spcPct val="100000"/>
                        </a:lnSpc>
                        <a:buChar char="●"/>
                        <a:tabLst>
                          <a:tab pos="542290" algn="l"/>
                        </a:tabLst>
                      </a:pPr>
                      <a:r>
                        <a:rPr dirty="0" sz="800" spc="-10">
                          <a:solidFill>
                            <a:srgbClr val="564BFF"/>
                          </a:solidFill>
                          <a:latin typeface="Arial"/>
                          <a:cs typeface="Arial"/>
                        </a:rPr>
                        <a:t>Regression</a:t>
                      </a:r>
                      <a:r>
                        <a:rPr dirty="0" sz="800">
                          <a:solidFill>
                            <a:srgbClr val="564B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solidFill>
                            <a:srgbClr val="564BFF"/>
                          </a:solidFill>
                          <a:latin typeface="Arial"/>
                          <a:cs typeface="Arial"/>
                        </a:rPr>
                        <a:t>analysis,</a:t>
                      </a:r>
                      <a:r>
                        <a:rPr dirty="0" sz="800">
                          <a:solidFill>
                            <a:srgbClr val="564B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solidFill>
                            <a:srgbClr val="564BFF"/>
                          </a:solidFill>
                          <a:latin typeface="Arial"/>
                          <a:cs typeface="Arial"/>
                        </a:rPr>
                        <a:t>Coefficient</a:t>
                      </a:r>
                      <a:r>
                        <a:rPr dirty="0" sz="800">
                          <a:solidFill>
                            <a:srgbClr val="564BFF"/>
                          </a:solidFill>
                          <a:latin typeface="Arial"/>
                          <a:cs typeface="Arial"/>
                        </a:rPr>
                        <a:t> of </a:t>
                      </a:r>
                      <a:r>
                        <a:rPr dirty="0" sz="800" spc="-10">
                          <a:solidFill>
                            <a:srgbClr val="564BFF"/>
                          </a:solidFill>
                          <a:latin typeface="Arial"/>
                          <a:cs typeface="Arial"/>
                        </a:rPr>
                        <a:t>Determination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542290" indent="-289560">
                        <a:lnSpc>
                          <a:spcPct val="100000"/>
                        </a:lnSpc>
                        <a:buChar char="●"/>
                        <a:tabLst>
                          <a:tab pos="542290" algn="l"/>
                        </a:tabLst>
                      </a:pPr>
                      <a:r>
                        <a:rPr dirty="0" sz="800">
                          <a:latin typeface="Arial"/>
                          <a:cs typeface="Arial"/>
                        </a:rPr>
                        <a:t>Scatter</a:t>
                      </a:r>
                      <a:r>
                        <a:rPr dirty="0" sz="8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plots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542290" indent="-289560">
                        <a:lnSpc>
                          <a:spcPct val="100000"/>
                        </a:lnSpc>
                        <a:spcBef>
                          <a:spcPts val="145"/>
                        </a:spcBef>
                        <a:buChar char="●"/>
                        <a:tabLst>
                          <a:tab pos="542290" algn="l"/>
                        </a:tabLst>
                      </a:pPr>
                      <a:r>
                        <a:rPr dirty="0" sz="800">
                          <a:latin typeface="Arial"/>
                          <a:cs typeface="Arial"/>
                        </a:rPr>
                        <a:t>Line</a:t>
                      </a:r>
                      <a:r>
                        <a:rPr dirty="0" sz="8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plots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542290" indent="-289560">
                        <a:lnSpc>
                          <a:spcPct val="100000"/>
                        </a:lnSpc>
                        <a:spcBef>
                          <a:spcPts val="145"/>
                        </a:spcBef>
                        <a:buChar char="●"/>
                        <a:tabLst>
                          <a:tab pos="542290" algn="l"/>
                        </a:tabLst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Correlation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Heatmaps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542290" indent="-289560">
                        <a:lnSpc>
                          <a:spcPct val="100000"/>
                        </a:lnSpc>
                        <a:spcBef>
                          <a:spcPts val="145"/>
                        </a:spcBef>
                        <a:buChar char="●"/>
                        <a:tabLst>
                          <a:tab pos="542290" algn="l"/>
                        </a:tabLst>
                      </a:pPr>
                      <a:r>
                        <a:rPr dirty="0" sz="800">
                          <a:latin typeface="Arial"/>
                          <a:cs typeface="Arial"/>
                        </a:rPr>
                        <a:t>QQ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Plot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12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1025522" y="4566199"/>
            <a:ext cx="2053589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i="1">
                <a:solidFill>
                  <a:srgbClr val="564BFF"/>
                </a:solidFill>
                <a:latin typeface="Arial"/>
                <a:cs typeface="Arial"/>
              </a:rPr>
              <a:t>Note:</a:t>
            </a:r>
            <a:r>
              <a:rPr dirty="0" sz="800" spc="-25" i="1">
                <a:solidFill>
                  <a:srgbClr val="564BFF"/>
                </a:solidFill>
                <a:latin typeface="Arial"/>
                <a:cs typeface="Arial"/>
              </a:rPr>
              <a:t> </a:t>
            </a:r>
            <a:r>
              <a:rPr dirty="0" sz="800" spc="-10" i="1">
                <a:solidFill>
                  <a:srgbClr val="564BFF"/>
                </a:solidFill>
                <a:latin typeface="Arial"/>
                <a:cs typeface="Arial"/>
              </a:rPr>
              <a:t>numerical</a:t>
            </a:r>
            <a:r>
              <a:rPr dirty="0" sz="800" spc="-25" i="1">
                <a:solidFill>
                  <a:srgbClr val="564BFF"/>
                </a:solidFill>
                <a:latin typeface="Arial"/>
                <a:cs typeface="Arial"/>
              </a:rPr>
              <a:t> </a:t>
            </a:r>
            <a:r>
              <a:rPr dirty="0" sz="800" i="1">
                <a:solidFill>
                  <a:srgbClr val="564BFF"/>
                </a:solidFill>
                <a:latin typeface="Arial"/>
                <a:cs typeface="Arial"/>
              </a:rPr>
              <a:t>techniques</a:t>
            </a:r>
            <a:r>
              <a:rPr dirty="0" sz="800" spc="-20" i="1">
                <a:solidFill>
                  <a:srgbClr val="564BFF"/>
                </a:solidFill>
                <a:latin typeface="Arial"/>
                <a:cs typeface="Arial"/>
              </a:rPr>
              <a:t> </a:t>
            </a:r>
            <a:r>
              <a:rPr dirty="0" sz="800" i="1">
                <a:solidFill>
                  <a:srgbClr val="564BFF"/>
                </a:solidFill>
                <a:latin typeface="Arial"/>
                <a:cs typeface="Arial"/>
              </a:rPr>
              <a:t>are</a:t>
            </a:r>
            <a:r>
              <a:rPr dirty="0" sz="800" spc="-25" i="1">
                <a:solidFill>
                  <a:srgbClr val="564BFF"/>
                </a:solidFill>
                <a:latin typeface="Arial"/>
                <a:cs typeface="Arial"/>
              </a:rPr>
              <a:t> </a:t>
            </a:r>
            <a:r>
              <a:rPr dirty="0" sz="800" i="1">
                <a:solidFill>
                  <a:srgbClr val="564BFF"/>
                </a:solidFill>
                <a:latin typeface="Arial"/>
                <a:cs typeface="Arial"/>
              </a:rPr>
              <a:t>in</a:t>
            </a:r>
            <a:r>
              <a:rPr dirty="0" sz="800" spc="-25" i="1">
                <a:solidFill>
                  <a:srgbClr val="564BFF"/>
                </a:solidFill>
                <a:latin typeface="Arial"/>
                <a:cs typeface="Arial"/>
              </a:rPr>
              <a:t> </a:t>
            </a:r>
            <a:r>
              <a:rPr dirty="0" sz="800" i="1">
                <a:solidFill>
                  <a:srgbClr val="564BFF"/>
                </a:solidFill>
                <a:latin typeface="Arial"/>
                <a:cs typeface="Arial"/>
              </a:rPr>
              <a:t>this</a:t>
            </a:r>
            <a:r>
              <a:rPr dirty="0" sz="800" spc="-20" i="1">
                <a:solidFill>
                  <a:srgbClr val="564BFF"/>
                </a:solidFill>
                <a:latin typeface="Arial"/>
                <a:cs typeface="Arial"/>
              </a:rPr>
              <a:t> </a:t>
            </a:r>
            <a:r>
              <a:rPr dirty="0" sz="800" spc="-10" i="1">
                <a:solidFill>
                  <a:srgbClr val="564BFF"/>
                </a:solidFill>
                <a:latin typeface="Arial"/>
                <a:cs typeface="Arial"/>
              </a:rPr>
              <a:t>colour.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Summary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53112" y="1555484"/>
          <a:ext cx="9114155" cy="3124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7825"/>
                <a:gridCol w="1990725"/>
                <a:gridCol w="5389880"/>
              </a:tblGrid>
              <a:tr h="199390"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800" spc="-20" b="1">
                          <a:latin typeface="Arial"/>
                          <a:cs typeface="Arial"/>
                        </a:rPr>
                        <a:t>Type</a:t>
                      </a:r>
                      <a:r>
                        <a:rPr dirty="0" sz="8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8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 b="1">
                          <a:latin typeface="Arial"/>
                          <a:cs typeface="Arial"/>
                        </a:rPr>
                        <a:t>Variables</a:t>
                      </a:r>
                      <a:r>
                        <a:rPr dirty="0" sz="8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 b="1">
                          <a:latin typeface="Arial"/>
                          <a:cs typeface="Arial"/>
                        </a:rPr>
                        <a:t>(VS)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46BCC6"/>
                    </a:solidFill>
                  </a:tcPr>
                </a:tc>
                <a:tc>
                  <a:txBody>
                    <a:bodyPr/>
                    <a:lstStyle/>
                    <a:p>
                      <a:pPr marL="5505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800" spc="-10" b="1">
                          <a:latin typeface="Arial"/>
                          <a:cs typeface="Arial"/>
                        </a:rPr>
                        <a:t>Method/Technique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46B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800" spc="-10" b="1">
                          <a:latin typeface="Arial"/>
                          <a:cs typeface="Arial"/>
                        </a:rPr>
                        <a:t>One-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Line</a:t>
                      </a:r>
                      <a:r>
                        <a:rPr dirty="0" sz="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 b="1">
                          <a:latin typeface="Arial"/>
                          <a:cs typeface="Arial"/>
                        </a:rPr>
                        <a:t>Description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6BCC6"/>
                    </a:solidFill>
                  </a:tcPr>
                </a:tc>
              </a:tr>
              <a:tr h="199390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94945" marR="187325" indent="5080">
                        <a:lnSpc>
                          <a:spcPct val="114999"/>
                        </a:lnSpc>
                        <a:spcBef>
                          <a:spcPts val="5"/>
                        </a:spcBef>
                      </a:pPr>
                      <a:r>
                        <a:rPr dirty="0" sz="800" spc="-10" b="1">
                          <a:latin typeface="Arial"/>
                          <a:cs typeface="Arial"/>
                        </a:rPr>
                        <a:t>Categorical</a:t>
                      </a:r>
                      <a:r>
                        <a:rPr dirty="0" sz="8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(incl.</a:t>
                      </a:r>
                      <a:r>
                        <a:rPr dirty="0" sz="8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 b="1">
                          <a:latin typeface="Arial"/>
                          <a:cs typeface="Arial"/>
                        </a:rPr>
                        <a:t>Discrete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numerical)</a:t>
                      </a:r>
                      <a:r>
                        <a:rPr dirty="0" sz="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VS</a:t>
                      </a:r>
                      <a:r>
                        <a:rPr dirty="0" sz="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 b="1">
                          <a:latin typeface="Arial"/>
                          <a:cs typeface="Arial"/>
                        </a:rPr>
                        <a:t>Categorical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800" spc="-10" b="1">
                          <a:latin typeface="Arial"/>
                          <a:cs typeface="Arial"/>
                        </a:rPr>
                        <a:t>Crosstab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table</a:t>
                      </a:r>
                      <a:r>
                        <a:rPr dirty="0" sz="8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showing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 b="1">
                          <a:latin typeface="Arial"/>
                          <a:cs typeface="Arial"/>
                        </a:rPr>
                        <a:t>frequency</a:t>
                      </a:r>
                      <a:r>
                        <a:rPr dirty="0" sz="8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occurrences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combinations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two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categorical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variables.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</a:tr>
              <a:tr h="19939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800" spc="-10" b="1">
                          <a:latin typeface="Arial"/>
                          <a:cs typeface="Arial"/>
                        </a:rPr>
                        <a:t>Chi-square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 b="1">
                          <a:latin typeface="Arial"/>
                          <a:cs typeface="Arial"/>
                        </a:rPr>
                        <a:t>tests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DDF2EF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Tests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 b="1">
                          <a:latin typeface="Arial"/>
                          <a:cs typeface="Arial"/>
                        </a:rPr>
                        <a:t>independence</a:t>
                      </a:r>
                      <a:r>
                        <a:rPr dirty="0" sz="8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two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categorical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variables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by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comparing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observed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frequencies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expected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frequencies.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DDF2EF"/>
                    </a:solidFill>
                  </a:tcPr>
                </a:tc>
              </a:tr>
              <a:tr h="19939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800" spc="-10" b="1">
                          <a:latin typeface="Arial"/>
                          <a:cs typeface="Arial"/>
                        </a:rPr>
                        <a:t>Cramér's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0" b="1">
                          <a:latin typeface="Arial"/>
                          <a:cs typeface="Arial"/>
                        </a:rPr>
                        <a:t>V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Measures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strength</a:t>
                      </a:r>
                      <a:r>
                        <a:rPr dirty="0" sz="8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 b="1">
                          <a:latin typeface="Arial"/>
                          <a:cs typeface="Arial"/>
                        </a:rPr>
                        <a:t>association</a:t>
                      </a:r>
                      <a:r>
                        <a:rPr dirty="0" sz="8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between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two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categorical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variables.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</a:tr>
              <a:tr h="19939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800" spc="-10" b="1">
                          <a:latin typeface="Arial"/>
                          <a:cs typeface="Arial"/>
                        </a:rPr>
                        <a:t>Stacked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or</a:t>
                      </a:r>
                      <a:r>
                        <a:rPr dirty="0" sz="800" spc="-10" b="1">
                          <a:latin typeface="Arial"/>
                          <a:cs typeface="Arial"/>
                        </a:rPr>
                        <a:t> grouped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bar</a:t>
                      </a:r>
                      <a:r>
                        <a:rPr dirty="0" sz="800" spc="-10" b="1">
                          <a:latin typeface="Arial"/>
                          <a:cs typeface="Arial"/>
                        </a:rPr>
                        <a:t> charts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DDF2EF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800" spc="-10" b="1">
                          <a:latin typeface="Arial"/>
                          <a:cs typeface="Arial"/>
                        </a:rPr>
                        <a:t>Visualizes</a:t>
                      </a:r>
                      <a:r>
                        <a:rPr dirty="0" sz="8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 b="1">
                          <a:latin typeface="Arial"/>
                          <a:cs typeface="Arial"/>
                        </a:rPr>
                        <a:t>frequency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or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proportion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categories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between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two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categorical variables.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DDF2EF"/>
                    </a:solidFill>
                  </a:tcPr>
                </a:tc>
              </a:tr>
              <a:tr h="19939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800" spc="-10" b="1">
                          <a:latin typeface="Arial"/>
                          <a:cs typeface="Arial"/>
                        </a:rPr>
                        <a:t>Frequency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heat</a:t>
                      </a:r>
                      <a:r>
                        <a:rPr dirty="0" sz="8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 b="1">
                          <a:latin typeface="Arial"/>
                          <a:cs typeface="Arial"/>
                        </a:rPr>
                        <a:t>maps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Displays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 b="1">
                          <a:latin typeface="Arial"/>
                          <a:cs typeface="Arial"/>
                        </a:rPr>
                        <a:t>frequencies</a:t>
                      </a:r>
                      <a:r>
                        <a:rPr dirty="0" sz="8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using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color</a:t>
                      </a:r>
                      <a:r>
                        <a:rPr dirty="0" sz="8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gradients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combinations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two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categorical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variables.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</a:tr>
              <a:tr h="19939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69545">
                        <a:lnSpc>
                          <a:spcPct val="100000"/>
                        </a:lnSpc>
                      </a:pPr>
                      <a:r>
                        <a:rPr dirty="0" sz="800" spc="-10" b="1">
                          <a:latin typeface="Arial"/>
                          <a:cs typeface="Arial"/>
                        </a:rPr>
                        <a:t>Categorical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VS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 b="1">
                          <a:latin typeface="Arial"/>
                          <a:cs typeface="Arial"/>
                        </a:rPr>
                        <a:t>Continuous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DDF2EF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800" spc="-10" b="1">
                          <a:latin typeface="Arial"/>
                          <a:cs typeface="Arial"/>
                        </a:rPr>
                        <a:t>Violin Plots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DDF2EF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Combines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box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plot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with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kernel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density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plot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show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 b="1">
                          <a:latin typeface="Arial"/>
                          <a:cs typeface="Arial"/>
                        </a:rPr>
                        <a:t>distribution</a:t>
                      </a:r>
                      <a:r>
                        <a:rPr dirty="0" sz="8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continuous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variable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each</a:t>
                      </a:r>
                      <a:r>
                        <a:rPr dirty="0" sz="8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 b="1">
                          <a:latin typeface="Arial"/>
                          <a:cs typeface="Arial"/>
                        </a:rPr>
                        <a:t>category.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DDF2EF"/>
                    </a:solidFill>
                  </a:tcPr>
                </a:tc>
              </a:tr>
              <a:tr h="19939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DDF2EF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Bar</a:t>
                      </a:r>
                      <a:r>
                        <a:rPr dirty="0" sz="8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 b="1">
                          <a:latin typeface="Arial"/>
                          <a:cs typeface="Arial"/>
                        </a:rPr>
                        <a:t>Charts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Shows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mean</a:t>
                      </a:r>
                      <a:r>
                        <a:rPr dirty="0" sz="8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(or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another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measure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central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tendency)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continuous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variable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each</a:t>
                      </a:r>
                      <a:r>
                        <a:rPr dirty="0" sz="8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 b="1">
                          <a:latin typeface="Arial"/>
                          <a:cs typeface="Arial"/>
                        </a:rPr>
                        <a:t>category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</a:tr>
              <a:tr h="19939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DDF2EF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Side</a:t>
                      </a:r>
                      <a:r>
                        <a:rPr dirty="0" sz="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by</a:t>
                      </a:r>
                      <a:r>
                        <a:rPr dirty="0" sz="8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side</a:t>
                      </a:r>
                      <a:r>
                        <a:rPr dirty="0" sz="8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Box</a:t>
                      </a:r>
                      <a:r>
                        <a:rPr dirty="0" sz="8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 b="1">
                          <a:latin typeface="Arial"/>
                          <a:cs typeface="Arial"/>
                        </a:rPr>
                        <a:t>Plots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DDF2EF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Displays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 b="1">
                          <a:latin typeface="Arial"/>
                          <a:cs typeface="Arial"/>
                        </a:rPr>
                        <a:t>distribution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continuous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variable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each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category,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showing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 b="1">
                          <a:latin typeface="Arial"/>
                          <a:cs typeface="Arial"/>
                        </a:rPr>
                        <a:t>quartiles</a:t>
                      </a:r>
                      <a:r>
                        <a:rPr dirty="0" sz="8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potential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 b="1">
                          <a:latin typeface="Arial"/>
                          <a:cs typeface="Arial"/>
                        </a:rPr>
                        <a:t>outliers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DDF2EF"/>
                    </a:solidFill>
                  </a:tcPr>
                </a:tc>
              </a:tr>
              <a:tr h="199390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Continuous</a:t>
                      </a:r>
                      <a:r>
                        <a:rPr dirty="0" sz="8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VS</a:t>
                      </a:r>
                      <a:r>
                        <a:rPr dirty="0" sz="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 b="1">
                          <a:latin typeface="Arial"/>
                          <a:cs typeface="Arial"/>
                        </a:rPr>
                        <a:t>Continuous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800" spc="-10" b="1">
                          <a:latin typeface="Arial"/>
                          <a:cs typeface="Arial"/>
                        </a:rPr>
                        <a:t>Correlation</a:t>
                      </a:r>
                      <a:r>
                        <a:rPr dirty="0" sz="800" spc="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 b="1">
                          <a:latin typeface="Arial"/>
                          <a:cs typeface="Arial"/>
                        </a:rPr>
                        <a:t>coefficients,</a:t>
                      </a:r>
                      <a:r>
                        <a:rPr dirty="0" sz="800" spc="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 b="1">
                          <a:latin typeface="Arial"/>
                          <a:cs typeface="Arial"/>
                        </a:rPr>
                        <a:t>Covariance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Quantifies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strength</a:t>
                      </a:r>
                      <a:r>
                        <a:rPr dirty="0" sz="8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 b="1">
                          <a:latin typeface="Arial"/>
                          <a:cs typeface="Arial"/>
                        </a:rPr>
                        <a:t>direction</a:t>
                      </a:r>
                      <a:r>
                        <a:rPr dirty="0" sz="8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relationship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between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two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continuous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variables.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</a:tr>
              <a:tr h="3327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marR="267970">
                        <a:lnSpc>
                          <a:spcPct val="114999"/>
                        </a:lnSpc>
                        <a:spcBef>
                          <a:spcPts val="235"/>
                        </a:spcBef>
                      </a:pPr>
                      <a:r>
                        <a:rPr dirty="0" sz="800" spc="-10" b="1">
                          <a:latin typeface="Arial"/>
                          <a:cs typeface="Arial"/>
                        </a:rPr>
                        <a:t>Regression analysis,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Coefficient</a:t>
                      </a:r>
                      <a:r>
                        <a:rPr dirty="0" sz="8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5" b="1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800" spc="-10" b="1">
                          <a:latin typeface="Arial"/>
                          <a:cs typeface="Arial"/>
                        </a:rPr>
                        <a:t> Determination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9845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DDF2EF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Describes</a:t>
                      </a:r>
                      <a:r>
                        <a:rPr dirty="0" sz="8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 b="1">
                          <a:latin typeface="Arial"/>
                          <a:cs typeface="Arial"/>
                        </a:rPr>
                        <a:t>relationship</a:t>
                      </a:r>
                      <a:r>
                        <a:rPr dirty="0" sz="8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between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two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continuous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variables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measures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how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well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regression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line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fits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data.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0160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DDF2EF"/>
                    </a:solidFill>
                  </a:tcPr>
                </a:tc>
              </a:tr>
              <a:tr h="19939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800" spc="-10" b="1">
                          <a:latin typeface="Arial"/>
                          <a:cs typeface="Arial"/>
                        </a:rPr>
                        <a:t>Scatter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 b="1">
                          <a:latin typeface="Arial"/>
                          <a:cs typeface="Arial"/>
                        </a:rPr>
                        <a:t>plots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Plots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individual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8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points</a:t>
                      </a:r>
                      <a:r>
                        <a:rPr dirty="0" sz="8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based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on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their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values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two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continuous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variables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8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 b="1">
                          <a:latin typeface="Arial"/>
                          <a:cs typeface="Arial"/>
                        </a:rPr>
                        <a:t>visualize</a:t>
                      </a:r>
                      <a:r>
                        <a:rPr dirty="0" sz="8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 b="1">
                          <a:latin typeface="Arial"/>
                          <a:cs typeface="Arial"/>
                        </a:rPr>
                        <a:t>relationships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</a:tr>
              <a:tr h="19939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Line</a:t>
                      </a:r>
                      <a:r>
                        <a:rPr dirty="0" sz="8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 b="1">
                          <a:latin typeface="Arial"/>
                          <a:cs typeface="Arial"/>
                        </a:rPr>
                        <a:t>plots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DDF2EF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800" spc="-10" b="1">
                          <a:latin typeface="Arial"/>
                          <a:cs typeface="Arial"/>
                        </a:rPr>
                        <a:t>Connects</a:t>
                      </a:r>
                      <a:r>
                        <a:rPr dirty="0" sz="8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individual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8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points</a:t>
                      </a:r>
                      <a:r>
                        <a:rPr dirty="0" sz="8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with</a:t>
                      </a:r>
                      <a:r>
                        <a:rPr dirty="0" sz="8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lines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typically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used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represent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sequences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or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time</a:t>
                      </a:r>
                      <a:r>
                        <a:rPr dirty="0" sz="8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 b="1">
                          <a:latin typeface="Arial"/>
                          <a:cs typeface="Arial"/>
                        </a:rPr>
                        <a:t>series</a:t>
                      </a:r>
                      <a:r>
                        <a:rPr dirty="0" sz="8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data.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DDF2EF"/>
                    </a:solidFill>
                  </a:tcPr>
                </a:tc>
              </a:tr>
              <a:tr h="19939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800" spc="-10" b="1">
                          <a:latin typeface="Arial"/>
                          <a:cs typeface="Arial"/>
                        </a:rPr>
                        <a:t>Correlation</a:t>
                      </a:r>
                      <a:r>
                        <a:rPr dirty="0" sz="800" spc="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 b="1">
                          <a:latin typeface="Arial"/>
                          <a:cs typeface="Arial"/>
                        </a:rPr>
                        <a:t>Heatmaps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800" spc="-10" b="1">
                          <a:latin typeface="Arial"/>
                          <a:cs typeface="Arial"/>
                        </a:rPr>
                        <a:t>Visualizes</a:t>
                      </a:r>
                      <a:r>
                        <a:rPr dirty="0" sz="8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 b="1">
                          <a:latin typeface="Arial"/>
                          <a:cs typeface="Arial"/>
                        </a:rPr>
                        <a:t>correlation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coefficients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between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pairs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continuous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variables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using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color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gradients.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</a:tr>
              <a:tr h="19939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QQ</a:t>
                      </a:r>
                      <a:r>
                        <a:rPr dirty="0" sz="8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 b="1">
                          <a:latin typeface="Arial"/>
                          <a:cs typeface="Arial"/>
                        </a:rPr>
                        <a:t>Plot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DDF2EF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Compares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 b="1">
                          <a:latin typeface="Arial"/>
                          <a:cs typeface="Arial"/>
                        </a:rPr>
                        <a:t>quantiles</a:t>
                      </a:r>
                      <a:r>
                        <a:rPr dirty="0" sz="8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variable's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distribution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quantiles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 b="1">
                          <a:latin typeface="Arial"/>
                          <a:cs typeface="Arial"/>
                        </a:rPr>
                        <a:t>standard</a:t>
                      </a:r>
                      <a:r>
                        <a:rPr dirty="0" sz="8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 b="1">
                          <a:latin typeface="Arial"/>
                          <a:cs typeface="Arial"/>
                        </a:rPr>
                        <a:t>normal</a:t>
                      </a:r>
                      <a:r>
                        <a:rPr dirty="0" sz="8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 b="1">
                          <a:latin typeface="Arial"/>
                          <a:cs typeface="Arial"/>
                        </a:rPr>
                        <a:t>distribution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DDF2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7315" y="2214078"/>
            <a:ext cx="14897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30">
                <a:solidFill>
                  <a:srgbClr val="FFFFFF"/>
                </a:solidFill>
              </a:rPr>
              <a:t>Bonus</a:t>
            </a:r>
            <a:endParaRPr sz="36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Normal</a:t>
            </a:r>
            <a:r>
              <a:rPr dirty="0" spc="-235"/>
              <a:t> </a:t>
            </a:r>
            <a:r>
              <a:rPr dirty="0" spc="-55"/>
              <a:t>Distribution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9098" y="1323473"/>
            <a:ext cx="7536180" cy="3141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45">
                <a:solidFill>
                  <a:srgbClr val="04A8C4"/>
                </a:solidFill>
                <a:latin typeface="Arial Black"/>
                <a:cs typeface="Arial Black"/>
              </a:rPr>
              <a:t>Checking</a:t>
            </a:r>
            <a:r>
              <a:rPr dirty="0" sz="1500" spc="-17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60">
                <a:solidFill>
                  <a:srgbClr val="04A8C4"/>
                </a:solidFill>
                <a:latin typeface="Arial Black"/>
                <a:cs typeface="Arial Black"/>
              </a:rPr>
              <a:t>if</a:t>
            </a:r>
            <a:r>
              <a:rPr dirty="0" sz="1500" spc="-16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>
                <a:solidFill>
                  <a:srgbClr val="04A8C4"/>
                </a:solidFill>
                <a:latin typeface="Arial Black"/>
                <a:cs typeface="Arial Black"/>
              </a:rPr>
              <a:t>data</a:t>
            </a:r>
            <a:r>
              <a:rPr dirty="0" sz="1500" spc="-16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80">
                <a:solidFill>
                  <a:srgbClr val="04A8C4"/>
                </a:solidFill>
                <a:latin typeface="Arial Black"/>
                <a:cs typeface="Arial Black"/>
              </a:rPr>
              <a:t>is</a:t>
            </a:r>
            <a:r>
              <a:rPr dirty="0" sz="1500" spc="-17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10">
                <a:solidFill>
                  <a:srgbClr val="04A8C4"/>
                </a:solidFill>
                <a:latin typeface="Arial Black"/>
                <a:cs typeface="Arial Black"/>
              </a:rPr>
              <a:t>normally</a:t>
            </a:r>
            <a:r>
              <a:rPr dirty="0" sz="1500" spc="-16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10">
                <a:solidFill>
                  <a:srgbClr val="04A8C4"/>
                </a:solidFill>
                <a:latin typeface="Arial Black"/>
                <a:cs typeface="Arial Black"/>
              </a:rPr>
              <a:t>distributed</a:t>
            </a:r>
            <a:endParaRPr sz="1500">
              <a:latin typeface="Arial Black"/>
              <a:cs typeface="Arial Black"/>
            </a:endParaRPr>
          </a:p>
          <a:p>
            <a:pPr marL="55880">
              <a:lnSpc>
                <a:spcPct val="100000"/>
              </a:lnSpc>
              <a:spcBef>
                <a:spcPts val="1620"/>
              </a:spcBef>
            </a:pPr>
            <a:r>
              <a:rPr dirty="0" sz="1100" spc="-40">
                <a:solidFill>
                  <a:srgbClr val="3F3F3F"/>
                </a:solidFill>
                <a:latin typeface="Arial Black"/>
                <a:cs typeface="Arial Black"/>
              </a:rPr>
              <a:t>Visual</a:t>
            </a:r>
            <a:r>
              <a:rPr dirty="0" sz="1100" spc="-85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Arial Black"/>
                <a:cs typeface="Arial Black"/>
              </a:rPr>
              <a:t>Inspection:</a:t>
            </a:r>
            <a:endParaRPr sz="1100">
              <a:latin typeface="Arial Black"/>
              <a:cs typeface="Arial Black"/>
            </a:endParaRPr>
          </a:p>
          <a:p>
            <a:pPr marL="513080" indent="-313055">
              <a:lnSpc>
                <a:spcPct val="100000"/>
              </a:lnSpc>
              <a:buFont typeface="Arial"/>
              <a:buChar char="●"/>
              <a:tabLst>
                <a:tab pos="513080" algn="l"/>
              </a:tabLst>
            </a:pPr>
            <a:r>
              <a:rPr dirty="0" sz="1100" spc="-35">
                <a:solidFill>
                  <a:srgbClr val="3F3F3F"/>
                </a:solidFill>
                <a:latin typeface="Arial Black"/>
                <a:cs typeface="Arial Black"/>
              </a:rPr>
              <a:t>Histogram</a:t>
            </a:r>
            <a:r>
              <a:rPr dirty="0" sz="1100" spc="-35">
                <a:solidFill>
                  <a:srgbClr val="3F3F3F"/>
                </a:solidFill>
                <a:latin typeface="Arial"/>
                <a:cs typeface="Arial"/>
              </a:rPr>
              <a:t>: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A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bell-</a:t>
            </a:r>
            <a:r>
              <a:rPr dirty="0" sz="1100" spc="105">
                <a:solidFill>
                  <a:srgbClr val="3F3F3F"/>
                </a:solidFill>
                <a:latin typeface="Arial"/>
                <a:cs typeface="Arial"/>
              </a:rPr>
              <a:t>shaped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curve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F3F3F"/>
                </a:solidFill>
                <a:latin typeface="Arial"/>
                <a:cs typeface="Arial"/>
              </a:rPr>
              <a:t>in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25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0">
                <a:solidFill>
                  <a:srgbClr val="3F3F3F"/>
                </a:solidFill>
                <a:latin typeface="Arial"/>
                <a:cs typeface="Arial"/>
              </a:rPr>
              <a:t>histogram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is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indicative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of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25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normal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F3F3F"/>
                </a:solidFill>
                <a:latin typeface="Arial"/>
                <a:cs typeface="Arial"/>
              </a:rPr>
              <a:t>distribution.</a:t>
            </a:r>
            <a:endParaRPr sz="1100">
              <a:latin typeface="Arial"/>
              <a:cs typeface="Arial"/>
            </a:endParaRPr>
          </a:p>
          <a:p>
            <a:pPr marL="513080" marR="590550" indent="-313055">
              <a:lnSpc>
                <a:spcPct val="100000"/>
              </a:lnSpc>
              <a:buFont typeface="Arial"/>
              <a:buChar char="●"/>
              <a:tabLst>
                <a:tab pos="513080" algn="l"/>
              </a:tabLst>
            </a:pPr>
            <a:r>
              <a:rPr dirty="0" sz="1100" spc="50">
                <a:solidFill>
                  <a:srgbClr val="3F3F3F"/>
                </a:solidFill>
                <a:latin typeface="Arial Black"/>
                <a:cs typeface="Arial Black"/>
              </a:rPr>
              <a:t>Q-</a:t>
            </a:r>
            <a:r>
              <a:rPr dirty="0" sz="1100" spc="70">
                <a:solidFill>
                  <a:srgbClr val="3F3F3F"/>
                </a:solidFill>
                <a:latin typeface="Arial Black"/>
                <a:cs typeface="Arial Black"/>
              </a:rPr>
              <a:t>Q</a:t>
            </a:r>
            <a:r>
              <a:rPr dirty="0" sz="1100" spc="-114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70">
                <a:solidFill>
                  <a:srgbClr val="3F3F3F"/>
                </a:solidFill>
                <a:latin typeface="Arial Black"/>
                <a:cs typeface="Arial Black"/>
              </a:rPr>
              <a:t>Plot</a:t>
            </a:r>
            <a:r>
              <a:rPr dirty="0" sz="1100" spc="-70">
                <a:solidFill>
                  <a:srgbClr val="3F3F3F"/>
                </a:solidFill>
                <a:latin typeface="Arial"/>
                <a:cs typeface="Arial"/>
              </a:rPr>
              <a:t>: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In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55">
                <a:solidFill>
                  <a:srgbClr val="3F3F3F"/>
                </a:solidFill>
                <a:latin typeface="Arial"/>
                <a:cs typeface="Arial"/>
              </a:rPr>
              <a:t>this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plot,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quantiles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of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your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20">
                <a:solidFill>
                  <a:srgbClr val="3F3F3F"/>
                </a:solidFill>
                <a:latin typeface="Arial"/>
                <a:cs typeface="Arial"/>
              </a:rPr>
              <a:t>data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are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plotted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against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quantiles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of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25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normal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distribution.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If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20">
                <a:solidFill>
                  <a:srgbClr val="3F3F3F"/>
                </a:solidFill>
                <a:latin typeface="Arial"/>
                <a:cs typeface="Arial"/>
              </a:rPr>
              <a:t>data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is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normally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distributed,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points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should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roughly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lie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on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y=x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Arial"/>
                <a:cs typeface="Arial"/>
              </a:rPr>
              <a:t>line.</a:t>
            </a:r>
            <a:endParaRPr sz="1100">
              <a:latin typeface="Arial"/>
              <a:cs typeface="Arial"/>
            </a:endParaRPr>
          </a:p>
          <a:p>
            <a:pPr marL="513080" indent="-313055">
              <a:lnSpc>
                <a:spcPct val="100000"/>
              </a:lnSpc>
              <a:buFont typeface="Arial"/>
              <a:buChar char="●"/>
              <a:tabLst>
                <a:tab pos="513080" algn="l"/>
              </a:tabLst>
            </a:pPr>
            <a:r>
              <a:rPr dirty="0" sz="1100" spc="-95">
                <a:solidFill>
                  <a:srgbClr val="3F3F3F"/>
                </a:solidFill>
                <a:latin typeface="Arial Black"/>
                <a:cs typeface="Arial Black"/>
              </a:rPr>
              <a:t>Box</a:t>
            </a:r>
            <a:r>
              <a:rPr dirty="0" sz="1100" spc="-125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65">
                <a:solidFill>
                  <a:srgbClr val="3F3F3F"/>
                </a:solidFill>
                <a:latin typeface="Arial Black"/>
                <a:cs typeface="Arial Black"/>
              </a:rPr>
              <a:t>Plots:</a:t>
            </a:r>
            <a:r>
              <a:rPr dirty="0" sz="1100" spc="-6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0">
                <a:solidFill>
                  <a:srgbClr val="3F3F3F"/>
                </a:solidFill>
                <a:latin typeface="Arial"/>
                <a:cs typeface="Arial"/>
              </a:rPr>
              <a:t>symmetry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of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25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box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plot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10">
                <a:solidFill>
                  <a:srgbClr val="3F3F3F"/>
                </a:solidFill>
                <a:latin typeface="Arial"/>
                <a:cs typeface="Arial"/>
              </a:rPr>
              <a:t>can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give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hints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0">
                <a:solidFill>
                  <a:srgbClr val="3F3F3F"/>
                </a:solidFill>
                <a:latin typeface="Arial"/>
                <a:cs typeface="Arial"/>
              </a:rPr>
              <a:t>about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20">
                <a:solidFill>
                  <a:srgbClr val="3F3F3F"/>
                </a:solidFill>
                <a:latin typeface="Arial"/>
                <a:cs typeface="Arial"/>
              </a:rPr>
              <a:t>data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normality.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3F3F3F"/>
              </a:buClr>
              <a:buFont typeface="Arial"/>
              <a:buChar char="●"/>
            </a:pPr>
            <a:endParaRPr sz="1100">
              <a:latin typeface="Arial"/>
              <a:cs typeface="Arial"/>
            </a:endParaRPr>
          </a:p>
          <a:p>
            <a:pPr marL="55880">
              <a:lnSpc>
                <a:spcPct val="100000"/>
              </a:lnSpc>
            </a:pPr>
            <a:r>
              <a:rPr dirty="0" sz="1100" spc="-55">
                <a:solidFill>
                  <a:srgbClr val="3F3F3F"/>
                </a:solidFill>
                <a:latin typeface="Arial Black"/>
                <a:cs typeface="Arial Black"/>
              </a:rPr>
              <a:t>Statistical</a:t>
            </a:r>
            <a:r>
              <a:rPr dirty="0" sz="1100" spc="-3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Arial Black"/>
                <a:cs typeface="Arial Black"/>
              </a:rPr>
              <a:t>Tests:</a:t>
            </a:r>
            <a:endParaRPr sz="1100">
              <a:latin typeface="Arial Black"/>
              <a:cs typeface="Arial Black"/>
            </a:endParaRPr>
          </a:p>
          <a:p>
            <a:pPr marL="513080" marR="5080" indent="-313055">
              <a:lnSpc>
                <a:spcPct val="100000"/>
              </a:lnSpc>
              <a:buFont typeface="Arial"/>
              <a:buChar char="●"/>
              <a:tabLst>
                <a:tab pos="513080" algn="l"/>
              </a:tabLst>
            </a:pPr>
            <a:r>
              <a:rPr dirty="0" sz="1100">
                <a:solidFill>
                  <a:srgbClr val="3F3F3F"/>
                </a:solidFill>
                <a:latin typeface="Arial Black"/>
                <a:cs typeface="Arial Black"/>
              </a:rPr>
              <a:t>Shapiro-Wilk</a:t>
            </a:r>
            <a:r>
              <a:rPr dirty="0" sz="1100" spc="-125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80">
                <a:solidFill>
                  <a:srgbClr val="3F3F3F"/>
                </a:solidFill>
                <a:latin typeface="Arial Black"/>
                <a:cs typeface="Arial Black"/>
              </a:rPr>
              <a:t>Test:</a:t>
            </a:r>
            <a:r>
              <a:rPr dirty="0" sz="1100" spc="-7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This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is </a:t>
            </a:r>
            <a:r>
              <a:rPr dirty="0" sz="1100" spc="125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popular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test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for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normality.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A 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low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p-</a:t>
            </a:r>
            <a:r>
              <a:rPr dirty="0" sz="1100" spc="105">
                <a:solidFill>
                  <a:srgbClr val="3F3F3F"/>
                </a:solidFill>
                <a:latin typeface="Arial"/>
                <a:cs typeface="Arial"/>
              </a:rPr>
              <a:t>value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(typically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F3F3F"/>
                </a:solidFill>
                <a:latin typeface="Arial"/>
                <a:cs typeface="Arial"/>
              </a:rPr>
              <a:t>p&lt;0.05)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indicates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that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20">
                <a:solidFill>
                  <a:srgbClr val="3F3F3F"/>
                </a:solidFill>
                <a:latin typeface="Arial"/>
                <a:cs typeface="Arial"/>
              </a:rPr>
              <a:t>data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is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0">
                <a:solidFill>
                  <a:srgbClr val="3F3F3F"/>
                </a:solidFill>
                <a:latin typeface="Arial"/>
                <a:cs typeface="Arial"/>
              </a:rPr>
              <a:t>not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normally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F3F3F"/>
                </a:solidFill>
                <a:latin typeface="Arial"/>
                <a:cs typeface="Arial"/>
              </a:rPr>
              <a:t>distributed.</a:t>
            </a:r>
            <a:endParaRPr sz="1100">
              <a:latin typeface="Arial"/>
              <a:cs typeface="Arial"/>
            </a:endParaRPr>
          </a:p>
          <a:p>
            <a:pPr marL="513080" marR="62230" indent="-313055">
              <a:lnSpc>
                <a:spcPct val="100000"/>
              </a:lnSpc>
              <a:buFont typeface="Arial"/>
              <a:buChar char="●"/>
              <a:tabLst>
                <a:tab pos="513080" algn="l"/>
              </a:tabLst>
            </a:pPr>
            <a:r>
              <a:rPr dirty="0" sz="1100" spc="-10">
                <a:solidFill>
                  <a:srgbClr val="3F3F3F"/>
                </a:solidFill>
                <a:latin typeface="Arial Black"/>
                <a:cs typeface="Arial Black"/>
              </a:rPr>
              <a:t>Kolmogorov-Smirnov</a:t>
            </a:r>
            <a:r>
              <a:rPr dirty="0" sz="1100" spc="-12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80">
                <a:solidFill>
                  <a:srgbClr val="3F3F3F"/>
                </a:solidFill>
                <a:latin typeface="Arial Black"/>
                <a:cs typeface="Arial Black"/>
              </a:rPr>
              <a:t>Test:</a:t>
            </a:r>
            <a:r>
              <a:rPr dirty="0" sz="1100" spc="-13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This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test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0">
                <a:solidFill>
                  <a:srgbClr val="3F3F3F"/>
                </a:solidFill>
                <a:latin typeface="Arial"/>
                <a:cs typeface="Arial"/>
              </a:rPr>
              <a:t>compares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cumulative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distribution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of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your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20">
                <a:solidFill>
                  <a:srgbClr val="3F3F3F"/>
                </a:solidFill>
                <a:latin typeface="Arial"/>
                <a:cs typeface="Arial"/>
              </a:rPr>
              <a:t>data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25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normal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distribution.</a:t>
            </a:r>
            <a:r>
              <a:rPr dirty="0" sz="1100" spc="4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Again,</a:t>
            </a:r>
            <a:r>
              <a:rPr dirty="0" sz="1100" spc="4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25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dirty="0" sz="1100" spc="4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low</a:t>
            </a:r>
            <a:r>
              <a:rPr dirty="0" sz="1100" spc="4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p-</a:t>
            </a:r>
            <a:r>
              <a:rPr dirty="0" sz="1100" spc="105">
                <a:solidFill>
                  <a:srgbClr val="3F3F3F"/>
                </a:solidFill>
                <a:latin typeface="Arial"/>
                <a:cs typeface="Arial"/>
              </a:rPr>
              <a:t>value</a:t>
            </a:r>
            <a:r>
              <a:rPr dirty="0" sz="1100" spc="4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suggests</a:t>
            </a:r>
            <a:r>
              <a:rPr dirty="0" sz="1100" spc="4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0">
                <a:solidFill>
                  <a:srgbClr val="3F3F3F"/>
                </a:solidFill>
                <a:latin typeface="Arial"/>
                <a:cs typeface="Arial"/>
              </a:rPr>
              <a:t>non-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normality.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3F3F3F"/>
              </a:buClr>
              <a:buFont typeface="Arial"/>
              <a:buChar char="●"/>
            </a:pPr>
            <a:endParaRPr sz="1100">
              <a:latin typeface="Arial"/>
              <a:cs typeface="Arial"/>
            </a:endParaRPr>
          </a:p>
          <a:p>
            <a:pPr marL="55880">
              <a:lnSpc>
                <a:spcPct val="100000"/>
              </a:lnSpc>
            </a:pPr>
            <a:r>
              <a:rPr dirty="0" sz="1100" spc="-50">
                <a:solidFill>
                  <a:srgbClr val="3F3F3F"/>
                </a:solidFill>
                <a:latin typeface="Arial Black"/>
                <a:cs typeface="Arial Black"/>
              </a:rPr>
              <a:t>Descriptive</a:t>
            </a:r>
            <a:r>
              <a:rPr dirty="0" sz="1100" spc="-65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Arial Black"/>
                <a:cs typeface="Arial Black"/>
              </a:rPr>
              <a:t>Statistics:</a:t>
            </a:r>
            <a:endParaRPr sz="1100">
              <a:latin typeface="Arial Black"/>
              <a:cs typeface="Arial Black"/>
            </a:endParaRPr>
          </a:p>
          <a:p>
            <a:pPr marL="513080" marR="140970" indent="-313055">
              <a:lnSpc>
                <a:spcPct val="100000"/>
              </a:lnSpc>
              <a:buFont typeface="Arial"/>
              <a:buChar char="●"/>
              <a:tabLst>
                <a:tab pos="513080" algn="l"/>
              </a:tabLst>
            </a:pPr>
            <a:r>
              <a:rPr dirty="0" sz="1100" spc="-75">
                <a:solidFill>
                  <a:srgbClr val="3F3F3F"/>
                </a:solidFill>
                <a:latin typeface="Arial Black"/>
                <a:cs typeface="Arial Black"/>
              </a:rPr>
              <a:t>Skewness</a:t>
            </a:r>
            <a:r>
              <a:rPr dirty="0" sz="1100" spc="-105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>
                <a:solidFill>
                  <a:srgbClr val="3F3F3F"/>
                </a:solidFill>
                <a:latin typeface="Arial Black"/>
                <a:cs typeface="Arial Black"/>
              </a:rPr>
              <a:t>and</a:t>
            </a:r>
            <a:r>
              <a:rPr dirty="0" sz="1100" spc="-10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60">
                <a:solidFill>
                  <a:srgbClr val="3F3F3F"/>
                </a:solidFill>
                <a:latin typeface="Arial Black"/>
                <a:cs typeface="Arial Black"/>
              </a:rPr>
              <a:t>Kurtosis:</a:t>
            </a:r>
            <a:r>
              <a:rPr dirty="0" sz="1100" spc="-4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Skewness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measures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0">
                <a:solidFill>
                  <a:srgbClr val="3F3F3F"/>
                </a:solidFill>
                <a:latin typeface="Arial"/>
                <a:cs typeface="Arial"/>
              </a:rPr>
              <a:t>asymmetry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of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20">
                <a:solidFill>
                  <a:srgbClr val="3F3F3F"/>
                </a:solidFill>
                <a:latin typeface="Arial"/>
                <a:cs typeface="Arial"/>
              </a:rPr>
              <a:t>data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distribution,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while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40">
                <a:solidFill>
                  <a:srgbClr val="3F3F3F"/>
                </a:solidFill>
                <a:latin typeface="Arial"/>
                <a:cs typeface="Arial"/>
              </a:rPr>
              <a:t>kurtosis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measures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dirty="0" sz="1100" spc="3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"tailedness".</a:t>
            </a:r>
            <a:r>
              <a:rPr dirty="0" sz="1100" spc="3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For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25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dirty="0" sz="1100" spc="3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normal</a:t>
            </a:r>
            <a:r>
              <a:rPr dirty="0" sz="1100" spc="3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distribution,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65">
                <a:solidFill>
                  <a:srgbClr val="3F3F3F"/>
                </a:solidFill>
                <a:latin typeface="Arial Black"/>
                <a:cs typeface="Arial Black"/>
              </a:rPr>
              <a:t>skewness</a:t>
            </a:r>
            <a:r>
              <a:rPr dirty="0" sz="1100" spc="-35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should</a:t>
            </a:r>
            <a:r>
              <a:rPr dirty="0" sz="1100" spc="3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be</a:t>
            </a:r>
            <a:r>
              <a:rPr dirty="0" sz="1100" spc="-4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65">
                <a:solidFill>
                  <a:srgbClr val="3F3F3F"/>
                </a:solidFill>
                <a:latin typeface="Arial Black"/>
                <a:cs typeface="Arial Black"/>
              </a:rPr>
              <a:t>close</a:t>
            </a:r>
            <a:r>
              <a:rPr dirty="0" sz="1100" spc="-95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Arial Black"/>
                <a:cs typeface="Arial Black"/>
              </a:rPr>
              <a:t>to</a:t>
            </a:r>
            <a:r>
              <a:rPr dirty="0" sz="1100" spc="-95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30">
                <a:solidFill>
                  <a:srgbClr val="3F3F3F"/>
                </a:solidFill>
                <a:latin typeface="Arial Black"/>
                <a:cs typeface="Arial Black"/>
              </a:rPr>
              <a:t>0</a:t>
            </a:r>
            <a:r>
              <a:rPr dirty="0" sz="1100" spc="-35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(indicating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symmetry),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14">
                <a:solidFill>
                  <a:srgbClr val="3F3F3F"/>
                </a:solidFill>
                <a:latin typeface="Arial"/>
                <a:cs typeface="Arial"/>
              </a:rPr>
              <a:t>and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Arial Black"/>
                <a:cs typeface="Arial Black"/>
              </a:rPr>
              <a:t>kurtosis</a:t>
            </a:r>
            <a:r>
              <a:rPr dirty="0" sz="1100" spc="-65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should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be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65">
                <a:solidFill>
                  <a:srgbClr val="3F3F3F"/>
                </a:solidFill>
                <a:latin typeface="Arial Black"/>
                <a:cs typeface="Arial Black"/>
              </a:rPr>
              <a:t>close</a:t>
            </a:r>
            <a:r>
              <a:rPr dirty="0" sz="1100" spc="-125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Arial Black"/>
                <a:cs typeface="Arial Black"/>
              </a:rPr>
              <a:t>to</a:t>
            </a:r>
            <a:r>
              <a:rPr dirty="0" sz="1100" spc="-12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80">
                <a:solidFill>
                  <a:srgbClr val="3F3F3F"/>
                </a:solidFill>
                <a:latin typeface="Arial Black"/>
                <a:cs typeface="Arial Black"/>
              </a:rPr>
              <a:t>3</a:t>
            </a:r>
            <a:r>
              <a:rPr dirty="0" sz="1100" spc="-80">
                <a:solidFill>
                  <a:srgbClr val="3F3F3F"/>
                </a:solidFill>
                <a:latin typeface="Arial"/>
                <a:cs typeface="Arial"/>
              </a:rPr>
              <a:t>.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F3F3F"/>
                </a:solidFill>
                <a:latin typeface="Arial"/>
                <a:cs typeface="Arial"/>
              </a:rPr>
              <a:t>Should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be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used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F3F3F"/>
                </a:solidFill>
                <a:latin typeface="Arial"/>
                <a:cs typeface="Arial"/>
              </a:rPr>
              <a:t>in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conjunction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with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other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methods.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Normal</a:t>
            </a:r>
            <a:r>
              <a:rPr dirty="0" spc="-235"/>
              <a:t> </a:t>
            </a:r>
            <a:r>
              <a:rPr dirty="0" spc="-55"/>
              <a:t>Distribution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9098" y="1323473"/>
            <a:ext cx="6461760" cy="294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35">
                <a:solidFill>
                  <a:srgbClr val="04A8C4"/>
                </a:solidFill>
                <a:latin typeface="Arial Black"/>
                <a:cs typeface="Arial Black"/>
              </a:rPr>
              <a:t>Transforming</a:t>
            </a:r>
            <a:r>
              <a:rPr dirty="0" sz="1500" spc="-15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35">
                <a:solidFill>
                  <a:srgbClr val="04A8C4"/>
                </a:solidFill>
                <a:latin typeface="Arial Black"/>
                <a:cs typeface="Arial Black"/>
              </a:rPr>
              <a:t>Data</a:t>
            </a:r>
            <a:r>
              <a:rPr dirty="0" sz="1500" spc="-14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55">
                <a:solidFill>
                  <a:srgbClr val="04A8C4"/>
                </a:solidFill>
                <a:latin typeface="Arial Black"/>
                <a:cs typeface="Arial Black"/>
              </a:rPr>
              <a:t>to</a:t>
            </a:r>
            <a:r>
              <a:rPr dirty="0" sz="1500" spc="-14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135">
                <a:solidFill>
                  <a:srgbClr val="04A8C4"/>
                </a:solidFill>
                <a:latin typeface="Arial Black"/>
                <a:cs typeface="Arial Black"/>
              </a:rPr>
              <a:t>Be</a:t>
            </a:r>
            <a:r>
              <a:rPr dirty="0" sz="1500" spc="-14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35">
                <a:solidFill>
                  <a:srgbClr val="04A8C4"/>
                </a:solidFill>
                <a:latin typeface="Arial Black"/>
                <a:cs typeface="Arial Black"/>
              </a:rPr>
              <a:t>Normally</a:t>
            </a:r>
            <a:r>
              <a:rPr dirty="0" sz="1500" spc="-14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10">
                <a:solidFill>
                  <a:srgbClr val="04A8C4"/>
                </a:solidFill>
                <a:latin typeface="Arial Black"/>
                <a:cs typeface="Arial Black"/>
              </a:rPr>
              <a:t>Distributed</a:t>
            </a:r>
            <a:endParaRPr sz="1500">
              <a:latin typeface="Arial Black"/>
              <a:cs typeface="Arial Black"/>
            </a:endParaRPr>
          </a:p>
          <a:p>
            <a:pPr marL="55880">
              <a:lnSpc>
                <a:spcPct val="100000"/>
              </a:lnSpc>
              <a:spcBef>
                <a:spcPts val="1620"/>
              </a:spcBef>
            </a:pP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Transforming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20">
                <a:solidFill>
                  <a:srgbClr val="3F3F3F"/>
                </a:solidFill>
                <a:latin typeface="Arial"/>
                <a:cs typeface="Arial"/>
              </a:rPr>
              <a:t>data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be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approximately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normal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10">
                <a:solidFill>
                  <a:srgbClr val="3F3F3F"/>
                </a:solidFill>
                <a:latin typeface="Arial"/>
                <a:cs typeface="Arial"/>
              </a:rPr>
              <a:t>can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0">
                <a:solidFill>
                  <a:srgbClr val="3F3F3F"/>
                </a:solidFill>
                <a:latin typeface="Arial"/>
                <a:cs typeface="Arial"/>
              </a:rPr>
              <a:t>aid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F3F3F"/>
                </a:solidFill>
                <a:latin typeface="Arial"/>
                <a:cs typeface="Arial"/>
              </a:rPr>
              <a:t>in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statistical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55">
                <a:solidFill>
                  <a:srgbClr val="3F3F3F"/>
                </a:solidFill>
                <a:latin typeface="Arial"/>
                <a:cs typeface="Arial"/>
              </a:rPr>
              <a:t>analysis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14">
                <a:solidFill>
                  <a:srgbClr val="3F3F3F"/>
                </a:solidFill>
                <a:latin typeface="Arial"/>
                <a:cs typeface="Arial"/>
              </a:rPr>
              <a:t>and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modeling.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1100">
              <a:latin typeface="Arial"/>
              <a:cs typeface="Arial"/>
            </a:endParaRPr>
          </a:p>
          <a:p>
            <a:pPr marL="55880">
              <a:lnSpc>
                <a:spcPct val="100000"/>
              </a:lnSpc>
            </a:pPr>
            <a:r>
              <a:rPr dirty="0" sz="1100" spc="-90">
                <a:solidFill>
                  <a:srgbClr val="3F3F3F"/>
                </a:solidFill>
                <a:latin typeface="Arial Black"/>
                <a:cs typeface="Arial Black"/>
              </a:rPr>
              <a:t>Log</a:t>
            </a:r>
            <a:r>
              <a:rPr dirty="0" sz="1100" spc="-11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Arial Black"/>
                <a:cs typeface="Arial Black"/>
              </a:rPr>
              <a:t>Transformation:</a:t>
            </a:r>
            <a:endParaRPr sz="1100">
              <a:latin typeface="Arial Black"/>
              <a:cs typeface="Arial Black"/>
            </a:endParaRPr>
          </a:p>
          <a:p>
            <a:pPr marL="513080" indent="-313055">
              <a:lnSpc>
                <a:spcPct val="100000"/>
              </a:lnSpc>
              <a:spcBef>
                <a:spcPts val="200"/>
              </a:spcBef>
              <a:buChar char="●"/>
              <a:tabLst>
                <a:tab pos="513080" algn="l"/>
              </a:tabLst>
            </a:pP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Useful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for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20">
                <a:solidFill>
                  <a:srgbClr val="3F3F3F"/>
                </a:solidFill>
                <a:latin typeface="Arial"/>
                <a:cs typeface="Arial"/>
              </a:rPr>
              <a:t>data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0">
                <a:solidFill>
                  <a:srgbClr val="3F3F3F"/>
                </a:solidFill>
                <a:latin typeface="Arial"/>
                <a:cs typeface="Arial"/>
              </a:rPr>
              <a:t>that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shows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exponential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growth,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like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population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or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financial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data.</a:t>
            </a:r>
            <a:endParaRPr sz="1100">
              <a:latin typeface="Arial"/>
              <a:cs typeface="Arial"/>
            </a:endParaRPr>
          </a:p>
          <a:p>
            <a:pPr marL="513080" indent="-313055">
              <a:lnSpc>
                <a:spcPct val="100000"/>
              </a:lnSpc>
              <a:spcBef>
                <a:spcPts val="195"/>
              </a:spcBef>
              <a:buChar char="●"/>
              <a:tabLst>
                <a:tab pos="513080" algn="l"/>
              </a:tabLst>
            </a:pP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Use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when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20">
                <a:solidFill>
                  <a:srgbClr val="3F3F3F"/>
                </a:solidFill>
                <a:latin typeface="Arial"/>
                <a:cs typeface="Arial"/>
              </a:rPr>
              <a:t>data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is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55">
                <a:solidFill>
                  <a:srgbClr val="3F3F3F"/>
                </a:solidFill>
                <a:latin typeface="Arial"/>
                <a:cs typeface="Arial"/>
              </a:rPr>
              <a:t>right-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skewed.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0"/>
              </a:spcBef>
              <a:buClr>
                <a:srgbClr val="3F3F3F"/>
              </a:buClr>
              <a:buFont typeface="Arial"/>
              <a:buChar char="●"/>
            </a:pPr>
            <a:endParaRPr sz="1100">
              <a:latin typeface="Arial"/>
              <a:cs typeface="Arial"/>
            </a:endParaRPr>
          </a:p>
          <a:p>
            <a:pPr marL="55880">
              <a:lnSpc>
                <a:spcPct val="100000"/>
              </a:lnSpc>
            </a:pPr>
            <a:r>
              <a:rPr dirty="0" sz="1100" spc="-45">
                <a:solidFill>
                  <a:srgbClr val="3F3F3F"/>
                </a:solidFill>
                <a:latin typeface="Arial Black"/>
                <a:cs typeface="Arial Black"/>
              </a:rPr>
              <a:t>Square</a:t>
            </a:r>
            <a:r>
              <a:rPr dirty="0" sz="1100" spc="-95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70">
                <a:solidFill>
                  <a:srgbClr val="3F3F3F"/>
                </a:solidFill>
                <a:latin typeface="Arial Black"/>
                <a:cs typeface="Arial Black"/>
              </a:rPr>
              <a:t>Root</a:t>
            </a:r>
            <a:r>
              <a:rPr dirty="0" sz="1100" spc="-9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Arial Black"/>
                <a:cs typeface="Arial Black"/>
              </a:rPr>
              <a:t>Transformation:</a:t>
            </a:r>
            <a:endParaRPr sz="1100">
              <a:latin typeface="Arial Black"/>
              <a:cs typeface="Arial Black"/>
            </a:endParaRPr>
          </a:p>
          <a:p>
            <a:pPr marL="513080" indent="-313055">
              <a:lnSpc>
                <a:spcPct val="100000"/>
              </a:lnSpc>
              <a:spcBef>
                <a:spcPts val="200"/>
              </a:spcBef>
              <a:buChar char="●"/>
              <a:tabLst>
                <a:tab pos="513080" algn="l"/>
              </a:tabLst>
            </a:pP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Moderates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14">
                <a:solidFill>
                  <a:srgbClr val="3F3F3F"/>
                </a:solidFill>
                <a:latin typeface="Arial"/>
                <a:cs typeface="Arial"/>
              </a:rPr>
              <a:t>impact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of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extreme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Arial"/>
                <a:cs typeface="Arial"/>
              </a:rPr>
              <a:t>values.</a:t>
            </a:r>
            <a:endParaRPr sz="1100">
              <a:latin typeface="Arial"/>
              <a:cs typeface="Arial"/>
            </a:endParaRPr>
          </a:p>
          <a:p>
            <a:pPr marL="513080" indent="-313055">
              <a:lnSpc>
                <a:spcPct val="100000"/>
              </a:lnSpc>
              <a:spcBef>
                <a:spcPts val="200"/>
              </a:spcBef>
              <a:buChar char="●"/>
              <a:tabLst>
                <a:tab pos="513080" algn="l"/>
              </a:tabLst>
            </a:pPr>
            <a:r>
              <a:rPr dirty="0" sz="1100" spc="50">
                <a:solidFill>
                  <a:srgbClr val="3F3F3F"/>
                </a:solidFill>
                <a:latin typeface="Arial"/>
                <a:cs typeface="Arial"/>
              </a:rPr>
              <a:t>Suitable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for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20">
                <a:solidFill>
                  <a:srgbClr val="3F3F3F"/>
                </a:solidFill>
                <a:latin typeface="Arial"/>
                <a:cs typeface="Arial"/>
              </a:rPr>
              <a:t>data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with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mild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Arial"/>
                <a:cs typeface="Arial"/>
              </a:rPr>
              <a:t>skewness.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0"/>
              </a:spcBef>
              <a:buClr>
                <a:srgbClr val="3F3F3F"/>
              </a:buClr>
              <a:buFont typeface="Arial"/>
              <a:buChar char="●"/>
            </a:pPr>
            <a:endParaRPr sz="1100">
              <a:latin typeface="Arial"/>
              <a:cs typeface="Arial"/>
            </a:endParaRPr>
          </a:p>
          <a:p>
            <a:pPr marL="55880">
              <a:lnSpc>
                <a:spcPct val="100000"/>
              </a:lnSpc>
            </a:pPr>
            <a:r>
              <a:rPr dirty="0" sz="1100" spc="-30">
                <a:solidFill>
                  <a:srgbClr val="3F3F3F"/>
                </a:solidFill>
                <a:latin typeface="Arial Black"/>
                <a:cs typeface="Arial Black"/>
              </a:rPr>
              <a:t>Box-Cox</a:t>
            </a:r>
            <a:r>
              <a:rPr dirty="0" sz="1100" spc="-8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Arial Black"/>
                <a:cs typeface="Arial Black"/>
              </a:rPr>
              <a:t>Transformation:</a:t>
            </a:r>
            <a:endParaRPr sz="1100">
              <a:latin typeface="Arial Black"/>
              <a:cs typeface="Arial Black"/>
            </a:endParaRPr>
          </a:p>
          <a:p>
            <a:pPr marL="513080" indent="-313055">
              <a:lnSpc>
                <a:spcPct val="100000"/>
              </a:lnSpc>
              <a:spcBef>
                <a:spcPts val="195"/>
              </a:spcBef>
              <a:buChar char="●"/>
              <a:tabLst>
                <a:tab pos="513080" algn="l"/>
              </a:tabLst>
            </a:pP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Requires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 positive </a:t>
            </a:r>
            <a:r>
              <a:rPr dirty="0" sz="1100" spc="120">
                <a:solidFill>
                  <a:srgbClr val="3F3F3F"/>
                </a:solidFill>
                <a:latin typeface="Arial"/>
                <a:cs typeface="Arial"/>
              </a:rPr>
              <a:t>data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Arial"/>
                <a:cs typeface="Arial"/>
              </a:rPr>
              <a:t>values.</a:t>
            </a:r>
            <a:endParaRPr sz="1100">
              <a:latin typeface="Arial"/>
              <a:cs typeface="Arial"/>
            </a:endParaRPr>
          </a:p>
          <a:p>
            <a:pPr marL="513080" indent="-313055">
              <a:lnSpc>
                <a:spcPct val="100000"/>
              </a:lnSpc>
              <a:spcBef>
                <a:spcPts val="200"/>
              </a:spcBef>
              <a:buChar char="●"/>
              <a:tabLst>
                <a:tab pos="513080" algn="l"/>
              </a:tabLst>
            </a:pP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Automatically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determines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best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power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transformation.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Normal</a:t>
            </a:r>
            <a:r>
              <a:rPr dirty="0" spc="-235"/>
              <a:t> </a:t>
            </a:r>
            <a:r>
              <a:rPr dirty="0" spc="-55"/>
              <a:t>Distribution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9098" y="1323473"/>
            <a:ext cx="7552690" cy="2890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35">
                <a:solidFill>
                  <a:srgbClr val="04A8C4"/>
                </a:solidFill>
                <a:latin typeface="Arial Black"/>
                <a:cs typeface="Arial Black"/>
              </a:rPr>
              <a:t>Transforming</a:t>
            </a:r>
            <a:r>
              <a:rPr dirty="0" sz="1500" spc="-15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35">
                <a:solidFill>
                  <a:srgbClr val="04A8C4"/>
                </a:solidFill>
                <a:latin typeface="Arial Black"/>
                <a:cs typeface="Arial Black"/>
              </a:rPr>
              <a:t>Data</a:t>
            </a:r>
            <a:r>
              <a:rPr dirty="0" sz="1500" spc="-14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55">
                <a:solidFill>
                  <a:srgbClr val="04A8C4"/>
                </a:solidFill>
                <a:latin typeface="Arial Black"/>
                <a:cs typeface="Arial Black"/>
              </a:rPr>
              <a:t>to</a:t>
            </a:r>
            <a:r>
              <a:rPr dirty="0" sz="1500" spc="-14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135">
                <a:solidFill>
                  <a:srgbClr val="04A8C4"/>
                </a:solidFill>
                <a:latin typeface="Arial Black"/>
                <a:cs typeface="Arial Black"/>
              </a:rPr>
              <a:t>Be</a:t>
            </a:r>
            <a:r>
              <a:rPr dirty="0" sz="1500" spc="-14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35">
                <a:solidFill>
                  <a:srgbClr val="04A8C4"/>
                </a:solidFill>
                <a:latin typeface="Arial Black"/>
                <a:cs typeface="Arial Black"/>
              </a:rPr>
              <a:t>Normally</a:t>
            </a:r>
            <a:r>
              <a:rPr dirty="0" sz="1500" spc="-14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10">
                <a:solidFill>
                  <a:srgbClr val="04A8C4"/>
                </a:solidFill>
                <a:latin typeface="Arial Black"/>
                <a:cs typeface="Arial Black"/>
              </a:rPr>
              <a:t>Distributed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480"/>
              </a:spcBef>
            </a:pPr>
            <a:endParaRPr sz="1500">
              <a:latin typeface="Arial Black"/>
              <a:cs typeface="Arial Black"/>
            </a:endParaRPr>
          </a:p>
          <a:p>
            <a:pPr marL="55880">
              <a:lnSpc>
                <a:spcPct val="100000"/>
              </a:lnSpc>
              <a:spcBef>
                <a:spcPts val="5"/>
              </a:spcBef>
            </a:pPr>
            <a:r>
              <a:rPr dirty="0" sz="1100" spc="-50">
                <a:solidFill>
                  <a:srgbClr val="3F3F3F"/>
                </a:solidFill>
                <a:latin typeface="Arial Black"/>
                <a:cs typeface="Arial Black"/>
              </a:rPr>
              <a:t>After</a:t>
            </a:r>
            <a:r>
              <a:rPr dirty="0" sz="1100" spc="-95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Arial Black"/>
                <a:cs typeface="Arial Black"/>
              </a:rPr>
              <a:t>Transformation:</a:t>
            </a:r>
            <a:endParaRPr sz="1100">
              <a:latin typeface="Arial Black"/>
              <a:cs typeface="Arial Black"/>
            </a:endParaRPr>
          </a:p>
          <a:p>
            <a:pPr marL="513080" marR="93345" indent="-313055">
              <a:lnSpc>
                <a:spcPct val="150000"/>
              </a:lnSpc>
              <a:buFont typeface="Arial"/>
              <a:buChar char="●"/>
              <a:tabLst>
                <a:tab pos="513080" algn="l"/>
              </a:tabLst>
            </a:pPr>
            <a:r>
              <a:rPr dirty="0" sz="1100" spc="-35">
                <a:solidFill>
                  <a:srgbClr val="3F3F3F"/>
                </a:solidFill>
                <a:latin typeface="Arial Black"/>
                <a:cs typeface="Arial Black"/>
              </a:rPr>
              <a:t>Re-assess</a:t>
            </a:r>
            <a:r>
              <a:rPr dirty="0" sz="1100" spc="-10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Arial Black"/>
                <a:cs typeface="Arial Black"/>
              </a:rPr>
              <a:t>Distribution</a:t>
            </a:r>
            <a:r>
              <a:rPr dirty="0" sz="1100" spc="-35">
                <a:solidFill>
                  <a:srgbClr val="3F3F3F"/>
                </a:solidFill>
                <a:latin typeface="Arial"/>
                <a:cs typeface="Arial"/>
              </a:rPr>
              <a:t>: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55">
                <a:solidFill>
                  <a:srgbClr val="3F3F3F"/>
                </a:solidFill>
                <a:latin typeface="Arial"/>
                <a:cs typeface="Arial"/>
              </a:rPr>
              <a:t>After</a:t>
            </a:r>
            <a:r>
              <a:rPr dirty="0" sz="1100" spc="3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applying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25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transformation,</a:t>
            </a:r>
            <a:r>
              <a:rPr dirty="0" sz="1100" spc="3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F3F3F"/>
                </a:solidFill>
                <a:latin typeface="Arial"/>
                <a:cs typeface="Arial"/>
              </a:rPr>
              <a:t>visually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assess</a:t>
            </a:r>
            <a:r>
              <a:rPr dirty="0" sz="1100" spc="3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distribution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again</a:t>
            </a:r>
            <a:r>
              <a:rPr dirty="0" sz="1100" spc="3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55">
                <a:solidFill>
                  <a:srgbClr val="3F3F3F"/>
                </a:solidFill>
                <a:latin typeface="Arial"/>
                <a:cs typeface="Arial"/>
              </a:rPr>
              <a:t>using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histograms</a:t>
            </a:r>
            <a:r>
              <a:rPr dirty="0" sz="1100" spc="-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14">
                <a:solidFill>
                  <a:srgbClr val="3F3F3F"/>
                </a:solidFill>
                <a:latin typeface="Arial"/>
                <a:cs typeface="Arial"/>
              </a:rPr>
              <a:t>and</a:t>
            </a:r>
            <a:r>
              <a:rPr dirty="0" sz="1100" spc="-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Q-</a:t>
            </a:r>
            <a:r>
              <a:rPr dirty="0" sz="1100" spc="110">
                <a:solidFill>
                  <a:srgbClr val="3F3F3F"/>
                </a:solidFill>
                <a:latin typeface="Arial"/>
                <a:cs typeface="Arial"/>
              </a:rPr>
              <a:t>Q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Arial"/>
                <a:cs typeface="Arial"/>
              </a:rPr>
              <a:t>plots.</a:t>
            </a:r>
            <a:endParaRPr sz="1100">
              <a:latin typeface="Arial"/>
              <a:cs typeface="Arial"/>
            </a:endParaRPr>
          </a:p>
          <a:p>
            <a:pPr marL="513080" marR="273050" indent="-313055">
              <a:lnSpc>
                <a:spcPct val="150000"/>
              </a:lnSpc>
              <a:buFont typeface="Arial"/>
              <a:buChar char="●"/>
              <a:tabLst>
                <a:tab pos="513080" algn="l"/>
              </a:tabLst>
            </a:pPr>
            <a:r>
              <a:rPr dirty="0" sz="1100" spc="-55">
                <a:solidFill>
                  <a:srgbClr val="3F3F3F"/>
                </a:solidFill>
                <a:latin typeface="Arial Black"/>
                <a:cs typeface="Arial Black"/>
              </a:rPr>
              <a:t>Statistical</a:t>
            </a:r>
            <a:r>
              <a:rPr dirty="0" sz="1100" spc="-114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55">
                <a:solidFill>
                  <a:srgbClr val="3F3F3F"/>
                </a:solidFill>
                <a:latin typeface="Arial Black"/>
                <a:cs typeface="Arial Black"/>
              </a:rPr>
              <a:t>Testing:</a:t>
            </a:r>
            <a:r>
              <a:rPr dirty="0" sz="1100" spc="-6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Shapiro-Wilk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or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Kolmogorov-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Smirnov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tests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10">
                <a:solidFill>
                  <a:srgbClr val="3F3F3F"/>
                </a:solidFill>
                <a:latin typeface="Arial"/>
                <a:cs typeface="Arial"/>
              </a:rPr>
              <a:t>can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be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used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statistically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Arial"/>
                <a:cs typeface="Arial"/>
              </a:rPr>
              <a:t>assess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normality.</a:t>
            </a:r>
            <a:endParaRPr sz="1100">
              <a:latin typeface="Arial"/>
              <a:cs typeface="Arial"/>
            </a:endParaRPr>
          </a:p>
          <a:p>
            <a:pPr marL="513080" indent="-313055">
              <a:lnSpc>
                <a:spcPct val="100000"/>
              </a:lnSpc>
              <a:spcBef>
                <a:spcPts val="660"/>
              </a:spcBef>
              <a:buChar char="●"/>
              <a:tabLst>
                <a:tab pos="513080" algn="l"/>
              </a:tabLst>
            </a:pP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Remember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dirty="0" sz="1100" spc="-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45">
                <a:solidFill>
                  <a:srgbClr val="3F3F3F"/>
                </a:solidFill>
                <a:latin typeface="Arial Black"/>
                <a:cs typeface="Arial Black"/>
              </a:rPr>
              <a:t>reverse</a:t>
            </a:r>
            <a:r>
              <a:rPr dirty="0" sz="1100" spc="-65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transformations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(when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needed)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for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55">
                <a:solidFill>
                  <a:srgbClr val="3F3F3F"/>
                </a:solidFill>
                <a:latin typeface="Arial"/>
                <a:cs typeface="Arial"/>
              </a:rPr>
              <a:t>interpretation.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endParaRPr sz="1100">
              <a:latin typeface="Arial"/>
              <a:cs typeface="Arial"/>
            </a:endParaRPr>
          </a:p>
          <a:p>
            <a:pPr marL="55880" marR="5080">
              <a:lnSpc>
                <a:spcPct val="150000"/>
              </a:lnSpc>
              <a:spcBef>
                <a:spcPts val="5"/>
              </a:spcBef>
            </a:pPr>
            <a:r>
              <a:rPr dirty="0" sz="1100" spc="55">
                <a:solidFill>
                  <a:srgbClr val="3F3F3F"/>
                </a:solidFill>
                <a:latin typeface="Arial"/>
                <a:cs typeface="Arial"/>
              </a:rPr>
              <a:t>Always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consider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underlying</a:t>
            </a:r>
            <a:r>
              <a:rPr dirty="0" sz="1100" spc="-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Arial Black"/>
                <a:cs typeface="Arial Black"/>
              </a:rPr>
              <a:t>reasons</a:t>
            </a:r>
            <a:r>
              <a:rPr dirty="0" sz="1100" spc="-65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for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0">
                <a:solidFill>
                  <a:srgbClr val="3F3F3F"/>
                </a:solidFill>
                <a:latin typeface="Arial"/>
                <a:cs typeface="Arial"/>
              </a:rPr>
              <a:t>any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0">
                <a:solidFill>
                  <a:srgbClr val="3F3F3F"/>
                </a:solidFill>
                <a:latin typeface="Arial"/>
                <a:cs typeface="Arial"/>
              </a:rPr>
              <a:t>non-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normality,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as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transformations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5">
                <a:solidFill>
                  <a:srgbClr val="3F3F3F"/>
                </a:solidFill>
                <a:latin typeface="Arial"/>
                <a:cs typeface="Arial"/>
              </a:rPr>
              <a:t>might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0">
                <a:solidFill>
                  <a:srgbClr val="3F3F3F"/>
                </a:solidFill>
                <a:latin typeface="Arial"/>
                <a:cs typeface="Arial"/>
              </a:rPr>
              <a:t>not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always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be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the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best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40">
                <a:solidFill>
                  <a:srgbClr val="3F3F3F"/>
                </a:solidFill>
                <a:latin typeface="Arial"/>
                <a:cs typeface="Arial"/>
              </a:rPr>
              <a:t>solution.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Normal</a:t>
            </a:r>
            <a:r>
              <a:rPr dirty="0" spc="-235"/>
              <a:t> </a:t>
            </a:r>
            <a:r>
              <a:rPr dirty="0" spc="-55"/>
              <a:t>Distribution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9098" y="1323473"/>
            <a:ext cx="7665720" cy="3326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40">
                <a:solidFill>
                  <a:srgbClr val="04A8C4"/>
                </a:solidFill>
                <a:latin typeface="Arial Black"/>
                <a:cs typeface="Arial Black"/>
              </a:rPr>
              <a:t>Central</a:t>
            </a:r>
            <a:r>
              <a:rPr dirty="0" sz="1500" spc="-15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80">
                <a:solidFill>
                  <a:srgbClr val="04A8C4"/>
                </a:solidFill>
                <a:latin typeface="Arial Black"/>
                <a:cs typeface="Arial Black"/>
              </a:rPr>
              <a:t>Limit</a:t>
            </a:r>
            <a:r>
              <a:rPr dirty="0" sz="1500" spc="-15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10">
                <a:solidFill>
                  <a:srgbClr val="04A8C4"/>
                </a:solidFill>
                <a:latin typeface="Arial Black"/>
                <a:cs typeface="Arial Black"/>
              </a:rPr>
              <a:t>Theorem</a:t>
            </a:r>
            <a:endParaRPr sz="1500">
              <a:latin typeface="Arial Black"/>
              <a:cs typeface="Arial Black"/>
            </a:endParaRPr>
          </a:p>
          <a:p>
            <a:pPr marL="55880" marR="227329">
              <a:lnSpc>
                <a:spcPct val="114999"/>
              </a:lnSpc>
              <a:spcBef>
                <a:spcPts val="1420"/>
              </a:spcBef>
            </a:pP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65">
                <a:solidFill>
                  <a:srgbClr val="3F3F3F"/>
                </a:solidFill>
                <a:latin typeface="Arial"/>
                <a:cs typeface="Arial"/>
              </a:rPr>
              <a:t>CLT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states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that,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regardless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of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shape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of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underlying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population,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dirty="0" sz="1100" spc="-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Arial Black"/>
                <a:cs typeface="Arial Black"/>
              </a:rPr>
              <a:t>sampling</a:t>
            </a:r>
            <a:r>
              <a:rPr dirty="0" sz="1100" spc="-114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Arial Black"/>
                <a:cs typeface="Arial Black"/>
              </a:rPr>
              <a:t>distribution</a:t>
            </a:r>
            <a:r>
              <a:rPr dirty="0" sz="1100" spc="-12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Arial Black"/>
                <a:cs typeface="Arial Black"/>
              </a:rPr>
              <a:t>of</a:t>
            </a:r>
            <a:r>
              <a:rPr dirty="0" sz="1100" spc="-114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25">
                <a:solidFill>
                  <a:srgbClr val="3F3F3F"/>
                </a:solidFill>
                <a:latin typeface="Arial Black"/>
                <a:cs typeface="Arial Black"/>
              </a:rPr>
              <a:t>the </a:t>
            </a:r>
            <a:r>
              <a:rPr dirty="0" sz="1100">
                <a:solidFill>
                  <a:srgbClr val="3F3F3F"/>
                </a:solidFill>
                <a:latin typeface="Arial Black"/>
                <a:cs typeface="Arial Black"/>
              </a:rPr>
              <a:t>mean</a:t>
            </a:r>
            <a:r>
              <a:rPr dirty="0" sz="1100" spc="-11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will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25">
                <a:solidFill>
                  <a:srgbClr val="3F3F3F"/>
                </a:solidFill>
                <a:latin typeface="Arial Black"/>
                <a:cs typeface="Arial Black"/>
              </a:rPr>
              <a:t>approximate</a:t>
            </a:r>
            <a:r>
              <a:rPr dirty="0" sz="1100" spc="-4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125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dirty="0" sz="1100">
                <a:solidFill>
                  <a:srgbClr val="3F3F3F"/>
                </a:solidFill>
                <a:latin typeface="Arial Black"/>
                <a:cs typeface="Arial Black"/>
              </a:rPr>
              <a:t>ormal</a:t>
            </a:r>
            <a:r>
              <a:rPr dirty="0" sz="1100" spc="-105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Arial Black"/>
                <a:cs typeface="Arial Black"/>
              </a:rPr>
              <a:t>distribution</a:t>
            </a:r>
            <a:r>
              <a:rPr dirty="0" sz="1100" spc="-45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as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20">
                <a:solidFill>
                  <a:srgbClr val="3F3F3F"/>
                </a:solidFill>
                <a:latin typeface="Arial Black"/>
                <a:cs typeface="Arial Black"/>
              </a:rPr>
              <a:t>sample</a:t>
            </a:r>
            <a:r>
              <a:rPr dirty="0" sz="1100" spc="-10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65">
                <a:solidFill>
                  <a:srgbClr val="3F3F3F"/>
                </a:solidFill>
                <a:latin typeface="Arial Black"/>
                <a:cs typeface="Arial Black"/>
              </a:rPr>
              <a:t>size</a:t>
            </a:r>
            <a:r>
              <a:rPr dirty="0" sz="1100" spc="-105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50">
                <a:solidFill>
                  <a:srgbClr val="3F3F3F"/>
                </a:solidFill>
                <a:latin typeface="Arial Black"/>
                <a:cs typeface="Arial Black"/>
              </a:rPr>
              <a:t>grows</a:t>
            </a:r>
            <a:r>
              <a:rPr dirty="0" sz="1100" spc="-105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30">
                <a:solidFill>
                  <a:srgbClr val="3F3F3F"/>
                </a:solidFill>
                <a:latin typeface="Arial Black"/>
                <a:cs typeface="Arial Black"/>
              </a:rPr>
              <a:t>larger</a:t>
            </a:r>
            <a:r>
              <a:rPr dirty="0" sz="1100" spc="-11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110">
                <a:solidFill>
                  <a:srgbClr val="3F3F3F"/>
                </a:solidFill>
                <a:latin typeface="Arial"/>
                <a:cs typeface="Arial"/>
              </a:rPr>
              <a:t>(n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&gt;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30),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assuming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all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samples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are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identical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F3F3F"/>
                </a:solidFill>
                <a:latin typeface="Arial"/>
                <a:cs typeface="Arial"/>
              </a:rPr>
              <a:t>in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size </a:t>
            </a:r>
            <a:r>
              <a:rPr dirty="0" sz="1100" spc="114">
                <a:solidFill>
                  <a:srgbClr val="3F3F3F"/>
                </a:solidFill>
                <a:latin typeface="Arial"/>
                <a:cs typeface="Arial"/>
              </a:rPr>
              <a:t>and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are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randomly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sampled.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100">
              <a:latin typeface="Arial"/>
              <a:cs typeface="Arial"/>
            </a:endParaRPr>
          </a:p>
          <a:p>
            <a:pPr marL="55880" marR="248285" indent="-18415">
              <a:lnSpc>
                <a:spcPct val="114999"/>
              </a:lnSpc>
              <a:buFont typeface="Arial"/>
              <a:buAutoNum type="arabicPeriod"/>
              <a:tabLst>
                <a:tab pos="165735" algn="l"/>
              </a:tabLst>
            </a:pPr>
            <a:r>
              <a:rPr dirty="0" sz="1100" spc="-55">
                <a:solidFill>
                  <a:srgbClr val="3F3F3F"/>
                </a:solidFill>
                <a:latin typeface="Arial Black"/>
                <a:cs typeface="Arial Black"/>
              </a:rPr>
              <a:t>	</a:t>
            </a:r>
            <a:r>
              <a:rPr dirty="0" sz="1100" spc="-55">
                <a:solidFill>
                  <a:srgbClr val="3F3F3F"/>
                </a:solidFill>
                <a:latin typeface="Arial Black"/>
                <a:cs typeface="Arial Black"/>
              </a:rPr>
              <a:t>Large</a:t>
            </a:r>
            <a:r>
              <a:rPr dirty="0" sz="1100" spc="-114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Arial Black"/>
                <a:cs typeface="Arial Black"/>
              </a:rPr>
              <a:t>Sample</a:t>
            </a:r>
            <a:r>
              <a:rPr dirty="0" sz="1100" spc="-114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85">
                <a:solidFill>
                  <a:srgbClr val="3F3F3F"/>
                </a:solidFill>
                <a:latin typeface="Arial Black"/>
                <a:cs typeface="Arial Black"/>
              </a:rPr>
              <a:t>Size</a:t>
            </a:r>
            <a:r>
              <a:rPr dirty="0" sz="1100" spc="-114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105">
                <a:solidFill>
                  <a:srgbClr val="3F3F3F"/>
                </a:solidFill>
                <a:latin typeface="Arial Black"/>
                <a:cs typeface="Arial Black"/>
              </a:rPr>
              <a:t>&amp;</a:t>
            </a:r>
            <a:r>
              <a:rPr dirty="0" sz="1100" spc="-114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25">
                <a:solidFill>
                  <a:srgbClr val="3F3F3F"/>
                </a:solidFill>
                <a:latin typeface="Arial Black"/>
                <a:cs typeface="Arial Black"/>
              </a:rPr>
              <a:t>Individual</a:t>
            </a:r>
            <a:r>
              <a:rPr dirty="0" sz="1100" spc="-11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30">
                <a:solidFill>
                  <a:srgbClr val="3F3F3F"/>
                </a:solidFill>
                <a:latin typeface="Arial Black"/>
                <a:cs typeface="Arial Black"/>
              </a:rPr>
              <a:t>Data</a:t>
            </a:r>
            <a:r>
              <a:rPr dirty="0" sz="1100" spc="-114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60">
                <a:solidFill>
                  <a:srgbClr val="3F3F3F"/>
                </a:solidFill>
                <a:latin typeface="Arial Black"/>
                <a:cs typeface="Arial Black"/>
              </a:rPr>
              <a:t>Points:</a:t>
            </a:r>
            <a:r>
              <a:rPr dirty="0" sz="1100" spc="-7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Even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with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25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large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sample,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distribution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of</a:t>
            </a:r>
            <a:r>
              <a:rPr dirty="0" sz="110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individual</a:t>
            </a:r>
            <a:r>
              <a:rPr dirty="0" sz="1100" spc="1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0">
                <a:solidFill>
                  <a:srgbClr val="3F3F3F"/>
                </a:solidFill>
                <a:latin typeface="Arial"/>
                <a:cs typeface="Arial"/>
              </a:rPr>
              <a:t>data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points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could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still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be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0">
                <a:solidFill>
                  <a:srgbClr val="3F3F3F"/>
                </a:solidFill>
                <a:latin typeface="Arial"/>
                <a:cs typeface="Arial"/>
              </a:rPr>
              <a:t>non-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normal.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For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55">
                <a:solidFill>
                  <a:srgbClr val="3F3F3F"/>
                </a:solidFill>
                <a:latin typeface="Arial"/>
                <a:cs typeface="Arial"/>
              </a:rPr>
              <a:t>instance,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25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dataset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with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55">
                <a:solidFill>
                  <a:srgbClr val="3F3F3F"/>
                </a:solidFill>
                <a:latin typeface="Arial"/>
                <a:cs typeface="Arial"/>
              </a:rPr>
              <a:t>millions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of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20">
                <a:solidFill>
                  <a:srgbClr val="3F3F3F"/>
                </a:solidFill>
                <a:latin typeface="Arial"/>
                <a:cs typeface="Arial"/>
              </a:rPr>
              <a:t>data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points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could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still</a:t>
            </a:r>
            <a:r>
              <a:rPr dirty="0" sz="1100" spc="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be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F3F3F"/>
                </a:solidFill>
                <a:latin typeface="Arial"/>
                <a:cs typeface="Arial"/>
              </a:rPr>
              <a:t>heavily 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skewed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or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have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extreme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3F3F3F"/>
                </a:solidFill>
                <a:latin typeface="Arial"/>
                <a:cs typeface="Arial"/>
              </a:rPr>
              <a:t>kurtosis.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0"/>
              </a:spcBef>
              <a:buClr>
                <a:srgbClr val="3F3F3F"/>
              </a:buClr>
              <a:buFont typeface="Arial"/>
              <a:buAutoNum type="arabicPeriod"/>
            </a:pPr>
            <a:endParaRPr sz="1100">
              <a:latin typeface="Arial"/>
              <a:cs typeface="Arial"/>
            </a:endParaRPr>
          </a:p>
          <a:p>
            <a:pPr marL="55880" marR="168275" indent="145415">
              <a:lnSpc>
                <a:spcPct val="114999"/>
              </a:lnSpc>
              <a:buFont typeface="Arial"/>
              <a:buAutoNum type="arabicPeriod"/>
              <a:tabLst>
                <a:tab pos="201295" algn="l"/>
              </a:tabLst>
            </a:pPr>
            <a:r>
              <a:rPr dirty="0" sz="1100" spc="-55">
                <a:solidFill>
                  <a:srgbClr val="3F3F3F"/>
                </a:solidFill>
                <a:latin typeface="Arial Black"/>
                <a:cs typeface="Arial Black"/>
              </a:rPr>
              <a:t>Large</a:t>
            </a:r>
            <a:r>
              <a:rPr dirty="0" sz="1100" spc="-12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Arial Black"/>
                <a:cs typeface="Arial Black"/>
              </a:rPr>
              <a:t>Sample</a:t>
            </a:r>
            <a:r>
              <a:rPr dirty="0" sz="1100" spc="-12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85">
                <a:solidFill>
                  <a:srgbClr val="3F3F3F"/>
                </a:solidFill>
                <a:latin typeface="Arial Black"/>
                <a:cs typeface="Arial Black"/>
              </a:rPr>
              <a:t>Size</a:t>
            </a:r>
            <a:r>
              <a:rPr dirty="0" sz="1100" spc="-12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105">
                <a:solidFill>
                  <a:srgbClr val="3F3F3F"/>
                </a:solidFill>
                <a:latin typeface="Arial Black"/>
                <a:cs typeface="Arial Black"/>
              </a:rPr>
              <a:t>&amp;</a:t>
            </a:r>
            <a:r>
              <a:rPr dirty="0" sz="1100" spc="-12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Arial Black"/>
                <a:cs typeface="Arial Black"/>
              </a:rPr>
              <a:t>Averages</a:t>
            </a:r>
            <a:r>
              <a:rPr dirty="0" sz="1100" spc="-12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40">
                <a:solidFill>
                  <a:srgbClr val="3F3F3F"/>
                </a:solidFill>
                <a:latin typeface="Arial Black"/>
                <a:cs typeface="Arial Black"/>
              </a:rPr>
              <a:t>of</a:t>
            </a:r>
            <a:r>
              <a:rPr dirty="0" sz="1100" spc="-12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Arial Black"/>
                <a:cs typeface="Arial Black"/>
              </a:rPr>
              <a:t>Samples</a:t>
            </a:r>
            <a:r>
              <a:rPr dirty="0" sz="1100" spc="-35">
                <a:solidFill>
                  <a:srgbClr val="3F3F3F"/>
                </a:solidFill>
                <a:latin typeface="Arial"/>
                <a:cs typeface="Arial"/>
              </a:rPr>
              <a:t>: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If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F3F3F"/>
                </a:solidFill>
                <a:latin typeface="Arial"/>
                <a:cs typeface="Arial"/>
              </a:rPr>
              <a:t>you're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taking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multiple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samples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0">
                <a:solidFill>
                  <a:srgbClr val="3F3F3F"/>
                </a:solidFill>
                <a:latin typeface="Arial"/>
                <a:cs typeface="Arial"/>
              </a:rPr>
              <a:t>from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25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population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0">
                <a:solidFill>
                  <a:srgbClr val="3F3F3F"/>
                </a:solidFill>
                <a:latin typeface="Arial"/>
                <a:cs typeface="Arial"/>
              </a:rPr>
              <a:t>and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calculating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their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averages,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distribution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of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those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averages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tends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be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normal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0">
                <a:solidFill>
                  <a:srgbClr val="3F3F3F"/>
                </a:solidFill>
                <a:latin typeface="Arial"/>
                <a:cs typeface="Arial"/>
              </a:rPr>
              <a:t>due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dirty="0" sz="1100" spc="-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70">
                <a:solidFill>
                  <a:srgbClr val="3F3F3F"/>
                </a:solidFill>
                <a:latin typeface="Arial"/>
                <a:cs typeface="Arial"/>
              </a:rPr>
              <a:t>CLT,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even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if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the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underlying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population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is </a:t>
            </a:r>
            <a:r>
              <a:rPr dirty="0" sz="1100" spc="90">
                <a:solidFill>
                  <a:srgbClr val="3F3F3F"/>
                </a:solidFill>
                <a:latin typeface="Arial"/>
                <a:cs typeface="Arial"/>
              </a:rPr>
              <a:t>not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normal.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4"/>
              </a:spcBef>
              <a:buClr>
                <a:srgbClr val="3F3F3F"/>
              </a:buClr>
              <a:buFont typeface="Arial"/>
              <a:buAutoNum type="arabicPeriod"/>
            </a:pPr>
            <a:endParaRPr sz="1100">
              <a:latin typeface="Arial"/>
              <a:cs typeface="Arial"/>
            </a:endParaRPr>
          </a:p>
          <a:p>
            <a:pPr marL="55880" marR="5080" indent="139700">
              <a:lnSpc>
                <a:spcPct val="114999"/>
              </a:lnSpc>
              <a:buFont typeface="Arial"/>
              <a:buAutoNum type="arabicPeriod"/>
              <a:tabLst>
                <a:tab pos="195580" algn="l"/>
              </a:tabLst>
            </a:pPr>
            <a:r>
              <a:rPr dirty="0" sz="1100" spc="-50">
                <a:solidFill>
                  <a:srgbClr val="3F3F3F"/>
                </a:solidFill>
                <a:latin typeface="Arial Black"/>
                <a:cs typeface="Arial Black"/>
              </a:rPr>
              <a:t>Practical</a:t>
            </a:r>
            <a:r>
              <a:rPr dirty="0" sz="1100" spc="-105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 spc="-35">
                <a:solidFill>
                  <a:srgbClr val="3F3F3F"/>
                </a:solidFill>
                <a:latin typeface="Arial Black"/>
                <a:cs typeface="Arial Black"/>
              </a:rPr>
              <a:t>Implications:</a:t>
            </a:r>
            <a:r>
              <a:rPr dirty="0" sz="1100" spc="-40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While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65">
                <a:solidFill>
                  <a:srgbClr val="3F3F3F"/>
                </a:solidFill>
                <a:latin typeface="Arial"/>
                <a:cs typeface="Arial"/>
              </a:rPr>
              <a:t>CLT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is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3F3F3F"/>
                </a:solidFill>
                <a:latin typeface="Arial"/>
                <a:cs typeface="Arial"/>
              </a:rPr>
              <a:t>powerful,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5">
                <a:solidFill>
                  <a:srgbClr val="3F3F3F"/>
                </a:solidFill>
                <a:latin typeface="Arial"/>
                <a:cs typeface="Arial"/>
              </a:rPr>
              <a:t>remember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0">
                <a:solidFill>
                  <a:srgbClr val="3F3F3F"/>
                </a:solidFill>
                <a:latin typeface="Arial"/>
                <a:cs typeface="Arial"/>
              </a:rPr>
              <a:t>that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25">
                <a:solidFill>
                  <a:srgbClr val="3F3F3F"/>
                </a:solidFill>
                <a:latin typeface="Arial"/>
                <a:cs typeface="Arial"/>
              </a:rPr>
              <a:t>many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statistical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tests</a:t>
            </a:r>
            <a:r>
              <a:rPr dirty="0" sz="1100" spc="3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14">
                <a:solidFill>
                  <a:srgbClr val="3F3F3F"/>
                </a:solidFill>
                <a:latin typeface="Arial"/>
                <a:cs typeface="Arial"/>
              </a:rPr>
              <a:t>and</a:t>
            </a:r>
            <a:r>
              <a:rPr dirty="0" sz="1100" spc="2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90">
                <a:solidFill>
                  <a:srgbClr val="3F3F3F"/>
                </a:solidFill>
                <a:latin typeface="Arial"/>
                <a:cs typeface="Arial"/>
              </a:rPr>
              <a:t>methods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assume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0">
                <a:solidFill>
                  <a:srgbClr val="3F3F3F"/>
                </a:solidFill>
                <a:latin typeface="Arial"/>
                <a:cs typeface="Arial"/>
              </a:rPr>
              <a:t>that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3F3F3F"/>
                </a:solidFill>
                <a:latin typeface="Arial"/>
                <a:cs typeface="Arial"/>
              </a:rPr>
              <a:t>individual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20">
                <a:solidFill>
                  <a:srgbClr val="3F3F3F"/>
                </a:solidFill>
                <a:latin typeface="Arial"/>
                <a:cs typeface="Arial"/>
              </a:rPr>
              <a:t>data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3F3F3F"/>
                </a:solidFill>
                <a:latin typeface="Arial"/>
                <a:cs typeface="Arial"/>
              </a:rPr>
              <a:t>points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0">
                <a:solidFill>
                  <a:srgbClr val="3F3F3F"/>
                </a:solidFill>
                <a:latin typeface="Arial"/>
                <a:cs typeface="Arial"/>
              </a:rPr>
              <a:t>(not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their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05">
                <a:solidFill>
                  <a:srgbClr val="3F3F3F"/>
                </a:solidFill>
                <a:latin typeface="Arial"/>
                <a:cs typeface="Arial"/>
              </a:rPr>
              <a:t>means)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are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normally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distributed.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-20">
                <a:solidFill>
                  <a:srgbClr val="3F3F3F"/>
                </a:solidFill>
                <a:latin typeface="Arial"/>
                <a:cs typeface="Arial"/>
              </a:rPr>
              <a:t>So,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you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can't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bypass</a:t>
            </a:r>
            <a:r>
              <a:rPr dirty="0" sz="1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55">
                <a:solidFill>
                  <a:srgbClr val="3F3F3F"/>
                </a:solidFill>
                <a:latin typeface="Arial"/>
                <a:cs typeface="Arial"/>
              </a:rPr>
              <a:t>these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assumptions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simply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because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3F3F3F"/>
                </a:solidFill>
                <a:latin typeface="Arial"/>
                <a:cs typeface="Arial"/>
              </a:rPr>
              <a:t>you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3F3F3F"/>
                </a:solidFill>
                <a:latin typeface="Arial"/>
                <a:cs typeface="Arial"/>
              </a:rPr>
              <a:t>have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125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3F3F3F"/>
                </a:solidFill>
                <a:latin typeface="Arial"/>
                <a:cs typeface="Arial"/>
              </a:rPr>
              <a:t>large</a:t>
            </a:r>
            <a:r>
              <a:rPr dirty="0" sz="1100" spc="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F3F3F"/>
                </a:solidFill>
                <a:latin typeface="Arial"/>
                <a:cs typeface="Arial"/>
              </a:rPr>
              <a:t>dataset.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5"/>
              <a:t>Two</a:t>
            </a:r>
            <a:r>
              <a:rPr dirty="0" spc="-220"/>
              <a:t> </a:t>
            </a:r>
            <a:r>
              <a:rPr dirty="0" spc="-60"/>
              <a:t>Categorical</a:t>
            </a:r>
            <a:r>
              <a:rPr dirty="0" spc="-220"/>
              <a:t> </a:t>
            </a:r>
            <a:r>
              <a:rPr dirty="0" spc="-55"/>
              <a:t>or</a:t>
            </a:r>
            <a:r>
              <a:rPr dirty="0" spc="-220"/>
              <a:t> </a:t>
            </a:r>
            <a:r>
              <a:rPr dirty="0" spc="-110"/>
              <a:t>Discrete</a:t>
            </a:r>
            <a:r>
              <a:rPr dirty="0" spc="-215"/>
              <a:t> </a:t>
            </a:r>
            <a:r>
              <a:rPr dirty="0" spc="-40"/>
              <a:t>Variables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9098" y="1323473"/>
            <a:ext cx="7303134" cy="154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35">
                <a:solidFill>
                  <a:srgbClr val="04A8C4"/>
                </a:solidFill>
                <a:latin typeface="Arial Black"/>
                <a:cs typeface="Arial Black"/>
              </a:rPr>
              <a:t>Contingency</a:t>
            </a:r>
            <a:r>
              <a:rPr dirty="0" sz="1500" spc="-14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70">
                <a:solidFill>
                  <a:srgbClr val="04A8C4"/>
                </a:solidFill>
                <a:latin typeface="Arial Black"/>
                <a:cs typeface="Arial Black"/>
              </a:rPr>
              <a:t>Tables</a:t>
            </a:r>
            <a:r>
              <a:rPr dirty="0" sz="1500" spc="-14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40">
                <a:solidFill>
                  <a:srgbClr val="04A8C4"/>
                </a:solidFill>
                <a:latin typeface="Arial Black"/>
                <a:cs typeface="Arial Black"/>
              </a:rPr>
              <a:t>or</a:t>
            </a:r>
            <a:r>
              <a:rPr dirty="0" sz="1500" spc="-14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10">
                <a:solidFill>
                  <a:srgbClr val="04A8C4"/>
                </a:solidFill>
                <a:latin typeface="Arial Black"/>
                <a:cs typeface="Arial Black"/>
              </a:rPr>
              <a:t>Cross-tabulation</a:t>
            </a:r>
            <a:endParaRPr sz="1500">
              <a:latin typeface="Arial Black"/>
              <a:cs typeface="Arial Black"/>
            </a:endParaRPr>
          </a:p>
          <a:p>
            <a:pPr marL="41275" marR="367030">
              <a:lnSpc>
                <a:spcPct val="114999"/>
              </a:lnSpc>
              <a:spcBef>
                <a:spcPts val="1030"/>
              </a:spcBef>
            </a:pPr>
            <a:r>
              <a:rPr dirty="0" sz="1200" spc="55">
                <a:solidFill>
                  <a:srgbClr val="424242"/>
                </a:solidFill>
                <a:latin typeface="Arial"/>
                <a:cs typeface="Arial"/>
              </a:rPr>
              <a:t>Table</a:t>
            </a:r>
            <a:r>
              <a:rPr dirty="0" sz="12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1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dirty="0" sz="12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424242"/>
                </a:solidFill>
                <a:latin typeface="Arial"/>
                <a:cs typeface="Arial"/>
              </a:rPr>
              <a:t>represents</a:t>
            </a:r>
            <a:r>
              <a:rPr dirty="0" sz="12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2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-35">
                <a:solidFill>
                  <a:srgbClr val="424242"/>
                </a:solidFill>
                <a:latin typeface="Arial Black"/>
                <a:cs typeface="Arial Black"/>
              </a:rPr>
              <a:t>frequency</a:t>
            </a:r>
            <a:r>
              <a:rPr dirty="0" sz="1200" spc="-4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distribution</a:t>
            </a:r>
            <a:r>
              <a:rPr dirty="0" sz="12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dirty="0" sz="12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categories</a:t>
            </a:r>
            <a:r>
              <a:rPr dirty="0" sz="12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05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dirty="0" sz="12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10">
                <a:solidFill>
                  <a:srgbClr val="424242"/>
                </a:solidFill>
                <a:latin typeface="Arial"/>
                <a:cs typeface="Arial"/>
              </a:rPr>
              <a:t>both</a:t>
            </a:r>
            <a:r>
              <a:rPr dirty="0" sz="12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424242"/>
                </a:solidFill>
                <a:latin typeface="Arial"/>
                <a:cs typeface="Arial"/>
              </a:rPr>
              <a:t>variables.</a:t>
            </a:r>
            <a:r>
              <a:rPr dirty="0" sz="12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Used</a:t>
            </a:r>
            <a:r>
              <a:rPr dirty="0" sz="12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45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dirty="0" sz="1200" spc="100">
                <a:solidFill>
                  <a:srgbClr val="424242"/>
                </a:solidFill>
                <a:latin typeface="Arial"/>
                <a:cs typeface="Arial"/>
              </a:rPr>
              <a:t>understand</a:t>
            </a:r>
            <a:r>
              <a:rPr dirty="0" sz="12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200" spc="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-40">
                <a:solidFill>
                  <a:srgbClr val="424242"/>
                </a:solidFill>
                <a:latin typeface="Arial Black"/>
                <a:cs typeface="Arial Black"/>
              </a:rPr>
              <a:t>relationship</a:t>
            </a:r>
            <a:r>
              <a:rPr dirty="0" sz="1200" spc="-4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95">
                <a:solidFill>
                  <a:srgbClr val="424242"/>
                </a:solidFill>
                <a:latin typeface="Arial"/>
                <a:cs typeface="Arial"/>
              </a:rPr>
              <a:t>between</a:t>
            </a:r>
            <a:r>
              <a:rPr dirty="0" sz="1200" spc="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-75">
                <a:solidFill>
                  <a:srgbClr val="424242"/>
                </a:solidFill>
                <a:latin typeface="Arial Black"/>
                <a:cs typeface="Arial Black"/>
              </a:rPr>
              <a:t>two</a:t>
            </a:r>
            <a:r>
              <a:rPr dirty="0" sz="1200" spc="-12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-40">
                <a:solidFill>
                  <a:srgbClr val="424242"/>
                </a:solidFill>
                <a:latin typeface="Arial Black"/>
                <a:cs typeface="Arial Black"/>
              </a:rPr>
              <a:t>or</a:t>
            </a:r>
            <a:r>
              <a:rPr dirty="0" sz="1200" spc="-12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-25">
                <a:solidFill>
                  <a:srgbClr val="424242"/>
                </a:solidFill>
                <a:latin typeface="Arial Black"/>
                <a:cs typeface="Arial Black"/>
              </a:rPr>
              <a:t>more</a:t>
            </a:r>
            <a:r>
              <a:rPr dirty="0" sz="1200" spc="-12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-40">
                <a:solidFill>
                  <a:srgbClr val="424242"/>
                </a:solidFill>
                <a:latin typeface="Arial Black"/>
                <a:cs typeface="Arial Black"/>
              </a:rPr>
              <a:t>categorical</a:t>
            </a:r>
            <a:r>
              <a:rPr dirty="0" sz="1200" spc="-12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200" spc="-10">
                <a:solidFill>
                  <a:srgbClr val="424242"/>
                </a:solidFill>
                <a:latin typeface="Arial Black"/>
                <a:cs typeface="Arial Black"/>
              </a:rPr>
              <a:t>variables</a:t>
            </a:r>
            <a:r>
              <a:rPr dirty="0" sz="1200" spc="-1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200">
              <a:latin typeface="Arial"/>
              <a:cs typeface="Arial"/>
            </a:endParaRPr>
          </a:p>
          <a:p>
            <a:pPr marL="498475" indent="-304800">
              <a:lnSpc>
                <a:spcPct val="100000"/>
              </a:lnSpc>
              <a:buChar char="●"/>
              <a:tabLst>
                <a:tab pos="498475" algn="l"/>
              </a:tabLst>
            </a:pPr>
            <a:r>
              <a:rPr dirty="0" sz="1000" spc="90" i="1">
                <a:solidFill>
                  <a:srgbClr val="424242"/>
                </a:solidFill>
                <a:latin typeface="Arial"/>
                <a:cs typeface="Arial"/>
              </a:rPr>
              <a:t>Computes</a:t>
            </a:r>
            <a:r>
              <a:rPr dirty="0" sz="1000" spc="3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65" i="1">
                <a:solidFill>
                  <a:srgbClr val="424242"/>
                </a:solidFill>
                <a:latin typeface="Arial"/>
                <a:cs typeface="Arial"/>
              </a:rPr>
              <a:t>probabilities</a:t>
            </a:r>
            <a:r>
              <a:rPr dirty="0" sz="1000" spc="3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70" i="1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dirty="0" sz="1000" spc="3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80" i="1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000" spc="3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60" i="1">
                <a:solidFill>
                  <a:srgbClr val="424242"/>
                </a:solidFill>
                <a:latin typeface="Arial"/>
                <a:cs typeface="Arial"/>
              </a:rPr>
              <a:t>joint</a:t>
            </a:r>
            <a:r>
              <a:rPr dirty="0" sz="1000" spc="3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75" i="1">
                <a:solidFill>
                  <a:srgbClr val="424242"/>
                </a:solidFill>
                <a:latin typeface="Arial"/>
                <a:cs typeface="Arial"/>
              </a:rPr>
              <a:t>occurrence</a:t>
            </a:r>
            <a:r>
              <a:rPr dirty="0" sz="1000" spc="3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70" i="1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dirty="0" sz="1000" spc="3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85" i="1">
                <a:solidFill>
                  <a:srgbClr val="424242"/>
                </a:solidFill>
                <a:latin typeface="Arial"/>
                <a:cs typeface="Arial"/>
              </a:rPr>
              <a:t>two</a:t>
            </a:r>
            <a:r>
              <a:rPr dirty="0" sz="1000" spc="3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80" i="1">
                <a:solidFill>
                  <a:srgbClr val="424242"/>
                </a:solidFill>
                <a:latin typeface="Arial"/>
                <a:cs typeface="Arial"/>
              </a:rPr>
              <a:t>categorical</a:t>
            </a:r>
            <a:r>
              <a:rPr dirty="0" sz="1000" spc="3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40" i="1">
                <a:solidFill>
                  <a:srgbClr val="424242"/>
                </a:solidFill>
                <a:latin typeface="Arial"/>
                <a:cs typeface="Arial"/>
              </a:rPr>
              <a:t>variables.</a:t>
            </a:r>
            <a:endParaRPr sz="1000">
              <a:latin typeface="Arial"/>
              <a:cs typeface="Arial"/>
            </a:endParaRPr>
          </a:p>
          <a:p>
            <a:pPr marL="498475" marR="5080" indent="-305435">
              <a:lnSpc>
                <a:spcPct val="114999"/>
              </a:lnSpc>
              <a:buChar char="●"/>
              <a:tabLst>
                <a:tab pos="498475" algn="l"/>
              </a:tabLst>
            </a:pPr>
            <a:r>
              <a:rPr dirty="0" sz="1000" i="1">
                <a:solidFill>
                  <a:srgbClr val="424242"/>
                </a:solidFill>
                <a:latin typeface="Arial"/>
                <a:cs typeface="Arial"/>
              </a:rPr>
              <a:t>It</a:t>
            </a:r>
            <a:r>
              <a:rPr dirty="0" sz="1000" spc="4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i="1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dirty="0" sz="1000" spc="4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70" i="1">
                <a:solidFill>
                  <a:srgbClr val="424242"/>
                </a:solidFill>
                <a:latin typeface="Arial"/>
                <a:cs typeface="Arial"/>
              </a:rPr>
              <a:t>often</a:t>
            </a:r>
            <a:r>
              <a:rPr dirty="0" sz="1000" spc="4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75" i="1">
                <a:solidFill>
                  <a:srgbClr val="424242"/>
                </a:solidFill>
                <a:latin typeface="Arial"/>
                <a:cs typeface="Arial"/>
              </a:rPr>
              <a:t>used</a:t>
            </a:r>
            <a:r>
              <a:rPr dirty="0" sz="1000" spc="4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50" i="1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dirty="0" sz="1000" spc="4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65" i="1">
                <a:solidFill>
                  <a:srgbClr val="424242"/>
                </a:solidFill>
                <a:latin typeface="Arial"/>
                <a:cs typeface="Arial"/>
              </a:rPr>
              <a:t>hypothesis</a:t>
            </a:r>
            <a:r>
              <a:rPr dirty="0" sz="1000" spc="4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70" i="1">
                <a:solidFill>
                  <a:srgbClr val="424242"/>
                </a:solidFill>
                <a:latin typeface="Arial"/>
                <a:cs typeface="Arial"/>
              </a:rPr>
              <a:t>testing</a:t>
            </a:r>
            <a:r>
              <a:rPr dirty="0" sz="1000" spc="4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85" i="1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dirty="0" sz="1000" spc="4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80" i="1">
                <a:solidFill>
                  <a:srgbClr val="424242"/>
                </a:solidFill>
                <a:latin typeface="Arial"/>
                <a:cs typeface="Arial"/>
              </a:rPr>
              <a:t>determine</a:t>
            </a:r>
            <a:r>
              <a:rPr dirty="0" sz="1000" spc="4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i="1">
                <a:solidFill>
                  <a:srgbClr val="424242"/>
                </a:solidFill>
                <a:latin typeface="Arial"/>
                <a:cs typeface="Arial"/>
              </a:rPr>
              <a:t>if</a:t>
            </a:r>
            <a:r>
              <a:rPr dirty="0" sz="1000" spc="4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80" i="1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000" spc="4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70" i="1">
                <a:solidFill>
                  <a:srgbClr val="424242"/>
                </a:solidFill>
                <a:latin typeface="Arial"/>
                <a:cs typeface="Arial"/>
              </a:rPr>
              <a:t>observed</a:t>
            </a:r>
            <a:r>
              <a:rPr dirty="0" sz="1000" spc="4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65" i="1">
                <a:solidFill>
                  <a:srgbClr val="424242"/>
                </a:solidFill>
                <a:latin typeface="Arial"/>
                <a:cs typeface="Arial"/>
              </a:rPr>
              <a:t>frequencies</a:t>
            </a:r>
            <a:r>
              <a:rPr dirty="0" sz="1000" spc="4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55" i="1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dirty="0" sz="1000" spc="4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70" i="1">
                <a:solidFill>
                  <a:srgbClr val="424242"/>
                </a:solidFill>
                <a:latin typeface="Arial"/>
                <a:cs typeface="Arial"/>
              </a:rPr>
              <a:t>categories</a:t>
            </a:r>
            <a:r>
              <a:rPr dirty="0" sz="1000" spc="4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55" i="1">
                <a:solidFill>
                  <a:srgbClr val="424242"/>
                </a:solidFill>
                <a:latin typeface="Arial"/>
                <a:cs typeface="Arial"/>
              </a:rPr>
              <a:t>differ</a:t>
            </a:r>
            <a:r>
              <a:rPr dirty="0" sz="1000" spc="4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90" i="1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dirty="0" sz="1000" spc="4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55" i="1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000" spc="5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75" i="1">
                <a:solidFill>
                  <a:srgbClr val="424242"/>
                </a:solidFill>
                <a:latin typeface="Arial"/>
                <a:cs typeface="Arial"/>
              </a:rPr>
              <a:t>expected</a:t>
            </a:r>
            <a:r>
              <a:rPr dirty="0" sz="1000" spc="3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50" i="1">
                <a:solidFill>
                  <a:srgbClr val="424242"/>
                </a:solidFill>
                <a:latin typeface="Arial"/>
                <a:cs typeface="Arial"/>
              </a:rPr>
              <a:t>frequencies,</a:t>
            </a:r>
            <a:r>
              <a:rPr dirty="0" sz="1000" spc="3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i="1">
                <a:solidFill>
                  <a:srgbClr val="424242"/>
                </a:solidFill>
                <a:latin typeface="Arial"/>
                <a:cs typeface="Arial"/>
              </a:rPr>
              <a:t>e.g.,</a:t>
            </a:r>
            <a:r>
              <a:rPr dirty="0" sz="1000" spc="3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75" i="1">
                <a:solidFill>
                  <a:srgbClr val="424242"/>
                </a:solidFill>
                <a:latin typeface="Arial"/>
                <a:cs typeface="Arial"/>
              </a:rPr>
              <a:t>Chi-</a:t>
            </a:r>
            <a:r>
              <a:rPr dirty="0" sz="1000" spc="85" i="1">
                <a:solidFill>
                  <a:srgbClr val="424242"/>
                </a:solidFill>
                <a:latin typeface="Arial"/>
                <a:cs typeface="Arial"/>
              </a:rPr>
              <a:t>square</a:t>
            </a:r>
            <a:r>
              <a:rPr dirty="0" sz="1000" spc="3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-10" i="1">
                <a:solidFill>
                  <a:srgbClr val="424242"/>
                </a:solidFill>
                <a:latin typeface="Arial"/>
                <a:cs typeface="Arial"/>
              </a:rPr>
              <a:t>tests.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149325" y="3635272"/>
            <a:ext cx="3471545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9880" indent="-29718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09880" algn="l"/>
              </a:tabLst>
            </a:pPr>
            <a:r>
              <a:rPr dirty="0" sz="900" spc="-70">
                <a:solidFill>
                  <a:srgbClr val="595959"/>
                </a:solidFill>
                <a:latin typeface="Arial Black"/>
                <a:cs typeface="Arial Black"/>
              </a:rPr>
              <a:t>Rows:</a:t>
            </a:r>
            <a:r>
              <a:rPr dirty="0" sz="900" spc="-50">
                <a:solidFill>
                  <a:srgbClr val="595959"/>
                </a:solidFill>
                <a:latin typeface="Arial Black"/>
                <a:cs typeface="Arial Black"/>
              </a:rPr>
              <a:t> </a:t>
            </a:r>
            <a:r>
              <a:rPr dirty="0" sz="900" spc="60">
                <a:solidFill>
                  <a:srgbClr val="595959"/>
                </a:solidFill>
                <a:latin typeface="Arial"/>
                <a:cs typeface="Arial"/>
              </a:rPr>
              <a:t>categories</a:t>
            </a:r>
            <a:r>
              <a:rPr dirty="0" sz="9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900" spc="6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dirty="0" sz="9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900" spc="70">
                <a:solidFill>
                  <a:srgbClr val="595959"/>
                </a:solidFill>
                <a:latin typeface="Arial"/>
                <a:cs typeface="Arial"/>
              </a:rPr>
              <a:t>one</a:t>
            </a:r>
            <a:r>
              <a:rPr dirty="0" sz="9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900" spc="-10">
                <a:solidFill>
                  <a:srgbClr val="595959"/>
                </a:solidFill>
                <a:latin typeface="Arial"/>
                <a:cs typeface="Arial"/>
              </a:rPr>
              <a:t>variable.</a:t>
            </a:r>
            <a:endParaRPr sz="900">
              <a:latin typeface="Arial"/>
              <a:cs typeface="Arial"/>
            </a:endParaRPr>
          </a:p>
          <a:p>
            <a:pPr marL="309880" indent="-297180">
              <a:lnSpc>
                <a:spcPct val="100000"/>
              </a:lnSpc>
              <a:buFont typeface="Arial"/>
              <a:buChar char="●"/>
              <a:tabLst>
                <a:tab pos="309880" algn="l"/>
              </a:tabLst>
            </a:pPr>
            <a:r>
              <a:rPr dirty="0" sz="900" spc="-25">
                <a:solidFill>
                  <a:srgbClr val="595959"/>
                </a:solidFill>
                <a:latin typeface="Arial Black"/>
                <a:cs typeface="Arial Black"/>
              </a:rPr>
              <a:t>Columns:</a:t>
            </a:r>
            <a:r>
              <a:rPr dirty="0" sz="900" spc="-35">
                <a:solidFill>
                  <a:srgbClr val="595959"/>
                </a:solidFill>
                <a:latin typeface="Arial Black"/>
                <a:cs typeface="Arial Black"/>
              </a:rPr>
              <a:t> </a:t>
            </a:r>
            <a:r>
              <a:rPr dirty="0" sz="900" spc="60">
                <a:solidFill>
                  <a:srgbClr val="595959"/>
                </a:solidFill>
                <a:latin typeface="Arial"/>
                <a:cs typeface="Arial"/>
              </a:rPr>
              <a:t>categories</a:t>
            </a:r>
            <a:r>
              <a:rPr dirty="0" sz="900" spc="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900" spc="6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dirty="0" sz="900" spc="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900" spc="65">
                <a:solidFill>
                  <a:srgbClr val="595959"/>
                </a:solidFill>
                <a:latin typeface="Arial"/>
                <a:cs typeface="Arial"/>
              </a:rPr>
              <a:t>another</a:t>
            </a:r>
            <a:r>
              <a:rPr dirty="0" sz="900" spc="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900" spc="-10">
                <a:solidFill>
                  <a:srgbClr val="595959"/>
                </a:solidFill>
                <a:latin typeface="Arial"/>
                <a:cs typeface="Arial"/>
              </a:rPr>
              <a:t>variable.</a:t>
            </a:r>
            <a:endParaRPr sz="900">
              <a:latin typeface="Arial"/>
              <a:cs typeface="Arial"/>
            </a:endParaRPr>
          </a:p>
          <a:p>
            <a:pPr marL="309880" indent="-297180">
              <a:lnSpc>
                <a:spcPct val="100000"/>
              </a:lnSpc>
              <a:buFont typeface="Arial"/>
              <a:buChar char="●"/>
              <a:tabLst>
                <a:tab pos="309880" algn="l"/>
              </a:tabLst>
            </a:pPr>
            <a:r>
              <a:rPr dirty="0" sz="900" spc="-45">
                <a:solidFill>
                  <a:srgbClr val="595959"/>
                </a:solidFill>
                <a:latin typeface="Arial Black"/>
                <a:cs typeface="Arial Black"/>
              </a:rPr>
              <a:t>Cells:</a:t>
            </a:r>
            <a:r>
              <a:rPr dirty="0" sz="900" spc="-50">
                <a:solidFill>
                  <a:srgbClr val="595959"/>
                </a:solidFill>
                <a:latin typeface="Arial Black"/>
                <a:cs typeface="Arial Black"/>
              </a:rPr>
              <a:t> </a:t>
            </a:r>
            <a:r>
              <a:rPr dirty="0" sz="900" spc="65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900" spc="75">
                <a:solidFill>
                  <a:srgbClr val="595959"/>
                </a:solidFill>
                <a:latin typeface="Arial"/>
                <a:cs typeface="Arial"/>
              </a:rPr>
              <a:t>count</a:t>
            </a:r>
            <a:r>
              <a:rPr dirty="0" sz="9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dirty="0" sz="900" spc="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900" spc="105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900" spc="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595959"/>
                </a:solidFill>
                <a:latin typeface="Arial"/>
                <a:cs typeface="Arial"/>
              </a:rPr>
              <a:t>specific</a:t>
            </a:r>
            <a:r>
              <a:rPr dirty="0" sz="9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900" spc="70">
                <a:solidFill>
                  <a:srgbClr val="595959"/>
                </a:solidFill>
                <a:latin typeface="Arial"/>
                <a:cs typeface="Arial"/>
              </a:rPr>
              <a:t>category</a:t>
            </a:r>
            <a:r>
              <a:rPr dirty="0" sz="900" spc="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595959"/>
                </a:solidFill>
                <a:latin typeface="Arial"/>
                <a:cs typeface="Arial"/>
              </a:rPr>
              <a:t>combination.</a:t>
            </a:r>
            <a:endParaRPr sz="900">
              <a:latin typeface="Arial"/>
              <a:cs typeface="Arial"/>
            </a:endParaRPr>
          </a:p>
          <a:p>
            <a:pPr marL="309880" marR="5080" indent="-297815">
              <a:lnSpc>
                <a:spcPct val="100000"/>
              </a:lnSpc>
              <a:buFont typeface="Arial"/>
              <a:buChar char="●"/>
              <a:tabLst>
                <a:tab pos="309880" algn="l"/>
              </a:tabLst>
            </a:pPr>
            <a:r>
              <a:rPr dirty="0" sz="900" spc="-20">
                <a:solidFill>
                  <a:srgbClr val="595959"/>
                </a:solidFill>
                <a:latin typeface="Arial Black"/>
                <a:cs typeface="Arial Black"/>
              </a:rPr>
              <a:t>Marginal</a:t>
            </a:r>
            <a:r>
              <a:rPr dirty="0" sz="900" spc="-55">
                <a:solidFill>
                  <a:srgbClr val="595959"/>
                </a:solidFill>
                <a:latin typeface="Arial Black"/>
                <a:cs typeface="Arial Black"/>
              </a:rPr>
              <a:t> </a:t>
            </a:r>
            <a:r>
              <a:rPr dirty="0" sz="900" spc="-35">
                <a:solidFill>
                  <a:srgbClr val="595959"/>
                </a:solidFill>
                <a:latin typeface="Arial Black"/>
                <a:cs typeface="Arial Black"/>
              </a:rPr>
              <a:t>frequencies</a:t>
            </a:r>
            <a:r>
              <a:rPr dirty="0" sz="900" spc="-35">
                <a:solidFill>
                  <a:srgbClr val="595959"/>
                </a:solidFill>
                <a:latin typeface="Arial"/>
                <a:cs typeface="Arial"/>
              </a:rPr>
              <a:t>:</a:t>
            </a:r>
            <a:r>
              <a:rPr dirty="0" sz="900" spc="60">
                <a:solidFill>
                  <a:srgbClr val="595959"/>
                </a:solidFill>
                <a:latin typeface="Arial"/>
                <a:cs typeface="Arial"/>
              </a:rPr>
              <a:t> row</a:t>
            </a:r>
            <a:r>
              <a:rPr dirty="0" sz="900" spc="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900" spc="95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900" spc="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900" spc="85">
                <a:solidFill>
                  <a:srgbClr val="595959"/>
                </a:solidFill>
                <a:latin typeface="Arial"/>
                <a:cs typeface="Arial"/>
              </a:rPr>
              <a:t>column</a:t>
            </a:r>
            <a:r>
              <a:rPr dirty="0" sz="900" spc="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595959"/>
                </a:solidFill>
                <a:latin typeface="Arial"/>
                <a:cs typeface="Arial"/>
              </a:rPr>
              <a:t>totals.</a:t>
            </a:r>
            <a:r>
              <a:rPr dirty="0" sz="900" spc="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900" spc="-10">
                <a:solidFill>
                  <a:srgbClr val="595959"/>
                </a:solidFill>
                <a:latin typeface="Arial"/>
                <a:cs typeface="Arial"/>
              </a:rPr>
              <a:t>Total </a:t>
            </a:r>
            <a:r>
              <a:rPr dirty="0" sz="900" spc="65">
                <a:solidFill>
                  <a:srgbClr val="595959"/>
                </a:solidFill>
                <a:latin typeface="Arial"/>
                <a:cs typeface="Arial"/>
              </a:rPr>
              <a:t>counts</a:t>
            </a:r>
            <a:r>
              <a:rPr dirty="0" sz="9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dirty="0" sz="9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900" spc="70">
                <a:solidFill>
                  <a:srgbClr val="595959"/>
                </a:solidFill>
                <a:latin typeface="Arial"/>
                <a:cs typeface="Arial"/>
              </a:rPr>
              <a:t>one</a:t>
            </a:r>
            <a:r>
              <a:rPr dirty="0" sz="9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900" spc="60">
                <a:solidFill>
                  <a:srgbClr val="595959"/>
                </a:solidFill>
                <a:latin typeface="Arial"/>
                <a:cs typeface="Arial"/>
              </a:rPr>
              <a:t>variable</a:t>
            </a:r>
            <a:r>
              <a:rPr dirty="0" sz="9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900" spc="65">
                <a:solidFill>
                  <a:srgbClr val="595959"/>
                </a:solidFill>
                <a:latin typeface="Arial"/>
                <a:cs typeface="Arial"/>
              </a:rPr>
              <a:t>disregarding</a:t>
            </a:r>
            <a:r>
              <a:rPr dirty="0" sz="9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900" spc="65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dirty="0" sz="9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900" spc="60">
                <a:solidFill>
                  <a:srgbClr val="595959"/>
                </a:solidFill>
                <a:latin typeface="Arial"/>
                <a:cs typeface="Arial"/>
              </a:rPr>
              <a:t>other</a:t>
            </a:r>
            <a:r>
              <a:rPr dirty="0" sz="9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900" spc="-10">
                <a:solidFill>
                  <a:srgbClr val="595959"/>
                </a:solidFill>
                <a:latin typeface="Arial"/>
                <a:cs typeface="Arial"/>
              </a:rPr>
              <a:t>variable.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897760" y="2993856"/>
          <a:ext cx="1752600" cy="1821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5625"/>
                <a:gridCol w="555625"/>
                <a:gridCol w="555625"/>
              </a:tblGrid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700" spc="-10">
                          <a:latin typeface="Arial Black"/>
                          <a:cs typeface="Arial Black"/>
                        </a:rPr>
                        <a:t>Index</a:t>
                      </a:r>
                      <a:endParaRPr sz="700">
                        <a:latin typeface="Arial Black"/>
                        <a:cs typeface="Arial Black"/>
                      </a:endParaRPr>
                    </a:p>
                  </a:txBody>
                  <a:tcPr marL="0" marR="0" marB="0" marT="5715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26A59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700" spc="-10">
                          <a:latin typeface="Arial Black"/>
                          <a:cs typeface="Arial Black"/>
                        </a:rPr>
                        <a:t>Gender</a:t>
                      </a:r>
                      <a:endParaRPr sz="700">
                        <a:latin typeface="Arial Black"/>
                        <a:cs typeface="Arial Black"/>
                      </a:endParaRPr>
                    </a:p>
                  </a:txBody>
                  <a:tcPr marL="0" marR="0" marB="0" marT="5715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26A59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700" spc="-10">
                          <a:latin typeface="Arial Black"/>
                          <a:cs typeface="Arial Black"/>
                        </a:rPr>
                        <a:t>Drink</a:t>
                      </a:r>
                      <a:endParaRPr sz="700">
                        <a:latin typeface="Arial Black"/>
                        <a:cs typeface="Arial Black"/>
                      </a:endParaRPr>
                    </a:p>
                  </a:txBody>
                  <a:tcPr marL="0" marR="0" marB="0" marT="5715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26A59A"/>
                    </a:solidFill>
                  </a:tcPr>
                </a:tc>
              </a:tr>
              <a:tr h="1593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00" spc="-20">
                          <a:latin typeface="Arial"/>
                          <a:cs typeface="Arial"/>
                        </a:rPr>
                        <a:t>Male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00" spc="-25">
                          <a:latin typeface="Arial"/>
                          <a:cs typeface="Arial"/>
                        </a:rPr>
                        <a:t>Tea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593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00" spc="-5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DDF2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00" spc="-20">
                          <a:latin typeface="Arial"/>
                          <a:cs typeface="Arial"/>
                        </a:rPr>
                        <a:t>Male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DDF2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00" spc="-10">
                          <a:latin typeface="Arial"/>
                          <a:cs typeface="Arial"/>
                        </a:rPr>
                        <a:t>Coffee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DDF2EF"/>
                    </a:solidFill>
                  </a:tcPr>
                </a:tc>
              </a:tr>
              <a:tr h="1593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00" spc="-50">
                          <a:latin typeface="Arial"/>
                          <a:cs typeface="Arial"/>
                        </a:rPr>
                        <a:t>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00" spc="-20">
                          <a:latin typeface="Arial"/>
                          <a:cs typeface="Arial"/>
                        </a:rPr>
                        <a:t>Male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00" spc="-25">
                          <a:latin typeface="Arial"/>
                          <a:cs typeface="Arial"/>
                        </a:rPr>
                        <a:t>Tea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593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00" spc="-50">
                          <a:latin typeface="Arial"/>
                          <a:cs typeface="Arial"/>
                        </a:rPr>
                        <a:t>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DDF2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00" spc="-20">
                          <a:latin typeface="Arial"/>
                          <a:cs typeface="Arial"/>
                        </a:rPr>
                        <a:t>Male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DDF2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00" spc="-10">
                          <a:latin typeface="Arial"/>
                          <a:cs typeface="Arial"/>
                        </a:rPr>
                        <a:t>Coffee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DDF2EF"/>
                    </a:solidFill>
                  </a:tcPr>
                </a:tc>
              </a:tr>
              <a:tr h="1593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00" spc="-20">
                          <a:latin typeface="Arial"/>
                          <a:cs typeface="Arial"/>
                        </a:rPr>
                        <a:t>Male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00" spc="-10">
                          <a:latin typeface="Arial"/>
                          <a:cs typeface="Arial"/>
                        </a:rPr>
                        <a:t>Coffee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</a:tr>
              <a:tr h="1593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DDF2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00" spc="-10">
                          <a:latin typeface="Arial"/>
                          <a:cs typeface="Arial"/>
                        </a:rPr>
                        <a:t>Female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DDF2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00" spc="-25">
                          <a:latin typeface="Arial"/>
                          <a:cs typeface="Arial"/>
                        </a:rPr>
                        <a:t>Tea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DDF2EF"/>
                    </a:solidFill>
                  </a:tcPr>
                </a:tc>
              </a:tr>
              <a:tr h="1593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00" spc="-10">
                          <a:latin typeface="Arial"/>
                          <a:cs typeface="Arial"/>
                        </a:rPr>
                        <a:t>Female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00" spc="-25">
                          <a:latin typeface="Arial"/>
                          <a:cs typeface="Arial"/>
                        </a:rPr>
                        <a:t>Tea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</a:tr>
              <a:tr h="1593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00" spc="-50">
                          <a:latin typeface="Arial"/>
                          <a:cs typeface="Arial"/>
                        </a:rPr>
                        <a:t>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DDF2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00" spc="-10">
                          <a:latin typeface="Arial"/>
                          <a:cs typeface="Arial"/>
                        </a:rPr>
                        <a:t>Female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DDF2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00" spc="-25">
                          <a:latin typeface="Arial"/>
                          <a:cs typeface="Arial"/>
                        </a:rPr>
                        <a:t>Tea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DDF2EF"/>
                    </a:solidFill>
                  </a:tcPr>
                </a:tc>
              </a:tr>
              <a:tr h="1593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00" spc="-10">
                          <a:latin typeface="Arial"/>
                          <a:cs typeface="Arial"/>
                        </a:rPr>
                        <a:t>Female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00" spc="-25">
                          <a:latin typeface="Arial"/>
                          <a:cs typeface="Arial"/>
                        </a:rPr>
                        <a:t>Tea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</a:tr>
              <a:tr h="1593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DDF2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00" spc="-10">
                          <a:latin typeface="Arial"/>
                          <a:cs typeface="Arial"/>
                        </a:rPr>
                        <a:t>Female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DDF2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00" spc="-10">
                          <a:latin typeface="Arial"/>
                          <a:cs typeface="Arial"/>
                        </a:rPr>
                        <a:t>Coffee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DDF2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2858581" y="3775754"/>
          <a:ext cx="1801495" cy="79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255"/>
                <a:gridCol w="399414"/>
                <a:gridCol w="399415"/>
                <a:gridCol w="399415"/>
              </a:tblGrid>
              <a:tr h="19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26A59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700" spc="-10">
                          <a:latin typeface="Arial Black"/>
                          <a:cs typeface="Arial Black"/>
                        </a:rPr>
                        <a:t>Coffee</a:t>
                      </a:r>
                      <a:endParaRPr sz="700">
                        <a:latin typeface="Arial Black"/>
                        <a:cs typeface="Arial Black"/>
                      </a:endParaRPr>
                    </a:p>
                  </a:txBody>
                  <a:tcPr marL="0" marR="0" marB="0" marT="4318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26A59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700" spc="-25">
                          <a:latin typeface="Arial Black"/>
                          <a:cs typeface="Arial Black"/>
                        </a:rPr>
                        <a:t>Tea</a:t>
                      </a:r>
                      <a:endParaRPr sz="700">
                        <a:latin typeface="Arial Black"/>
                        <a:cs typeface="Arial Black"/>
                      </a:endParaRPr>
                    </a:p>
                  </a:txBody>
                  <a:tcPr marL="0" marR="0" marB="0" marT="4318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26A59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700" spc="-10">
                          <a:latin typeface="Arial Black"/>
                          <a:cs typeface="Arial Black"/>
                        </a:rPr>
                        <a:t>Total</a:t>
                      </a:r>
                      <a:endParaRPr sz="700">
                        <a:latin typeface="Arial Black"/>
                        <a:cs typeface="Arial Black"/>
                      </a:endParaRPr>
                    </a:p>
                  </a:txBody>
                  <a:tcPr marL="0" marR="0" marB="0" marT="4318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26A59A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700" spc="-10">
                          <a:latin typeface="Arial Black"/>
                          <a:cs typeface="Arial Black"/>
                        </a:rPr>
                        <a:t>Female</a:t>
                      </a:r>
                      <a:endParaRPr sz="700">
                        <a:latin typeface="Arial Black"/>
                        <a:cs typeface="Arial Black"/>
                      </a:endParaRPr>
                    </a:p>
                  </a:txBody>
                  <a:tcPr marL="0" marR="0" marB="0" marT="4318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700" spc="-5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700" spc="15" b="1" i="1">
                          <a:latin typeface="Arial"/>
                          <a:cs typeface="Arial"/>
                        </a:rPr>
                        <a:t>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700" spc="-20">
                          <a:latin typeface="Arial Black"/>
                          <a:cs typeface="Arial Black"/>
                        </a:rPr>
                        <a:t>Male</a:t>
                      </a:r>
                      <a:endParaRPr sz="700">
                        <a:latin typeface="Arial Black"/>
                        <a:cs typeface="Arial Black"/>
                      </a:endParaRPr>
                    </a:p>
                  </a:txBody>
                  <a:tcPr marL="0" marR="0" marB="0" marT="4318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DDF2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700" spc="-50">
                          <a:latin typeface="Arial"/>
                          <a:cs typeface="Arial"/>
                        </a:rPr>
                        <a:t>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DDF2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700" spc="-50">
                          <a:latin typeface="Arial"/>
                          <a:cs typeface="Arial"/>
                        </a:rPr>
                        <a:t>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DDF2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700" spc="15" b="1" i="1">
                          <a:latin typeface="Arial"/>
                          <a:cs typeface="Arial"/>
                        </a:rPr>
                        <a:t>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DDF2EF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700" spc="-10">
                          <a:latin typeface="Arial Black"/>
                          <a:cs typeface="Arial Black"/>
                        </a:rPr>
                        <a:t>Total</a:t>
                      </a:r>
                      <a:endParaRPr sz="700">
                        <a:latin typeface="Arial Black"/>
                        <a:cs typeface="Arial Black"/>
                      </a:endParaRPr>
                    </a:p>
                  </a:txBody>
                  <a:tcPr marL="0" marR="0" marB="0" marT="4318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700" spc="35" b="1" i="1">
                          <a:latin typeface="Arial"/>
                          <a:cs typeface="Arial"/>
                        </a:rPr>
                        <a:t>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700" spc="5" b="1" i="1">
                          <a:latin typeface="Arial"/>
                          <a:cs typeface="Arial"/>
                        </a:rPr>
                        <a:t>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700" spc="-25" b="1" i="1">
                          <a:latin typeface="Arial"/>
                          <a:cs typeface="Arial"/>
                        </a:rPr>
                        <a:t>10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7" name="object 7" descr=""/>
          <p:cNvGrpSpPr/>
          <p:nvPr/>
        </p:nvGrpSpPr>
        <p:grpSpPr>
          <a:xfrm>
            <a:off x="2668682" y="3327994"/>
            <a:ext cx="659130" cy="356235"/>
            <a:chOff x="2668682" y="3327994"/>
            <a:chExt cx="659130" cy="356235"/>
          </a:xfrm>
        </p:grpSpPr>
        <p:sp>
          <p:nvSpPr>
            <p:cNvPr id="8" name="object 8" descr=""/>
            <p:cNvSpPr/>
            <p:nvPr/>
          </p:nvSpPr>
          <p:spPr>
            <a:xfrm>
              <a:off x="2673444" y="3332757"/>
              <a:ext cx="649605" cy="346710"/>
            </a:xfrm>
            <a:custGeom>
              <a:avLst/>
              <a:gdLst/>
              <a:ahLst/>
              <a:cxnLst/>
              <a:rect l="l" t="t" r="r" b="b"/>
              <a:pathLst>
                <a:path w="649604" h="346710">
                  <a:moveTo>
                    <a:pt x="76424" y="256810"/>
                  </a:moveTo>
                  <a:lnTo>
                    <a:pt x="0" y="199985"/>
                  </a:lnTo>
                  <a:lnTo>
                    <a:pt x="99474" y="66210"/>
                  </a:lnTo>
                  <a:lnTo>
                    <a:pt x="130691" y="34215"/>
                  </a:lnTo>
                  <a:lnTo>
                    <a:pt x="167934" y="12297"/>
                  </a:lnTo>
                  <a:lnTo>
                    <a:pt x="208980" y="782"/>
                  </a:lnTo>
                  <a:lnTo>
                    <a:pt x="251605" y="0"/>
                  </a:lnTo>
                  <a:lnTo>
                    <a:pt x="293586" y="10275"/>
                  </a:lnTo>
                  <a:lnTo>
                    <a:pt x="332699" y="31936"/>
                  </a:lnTo>
                  <a:lnTo>
                    <a:pt x="417510" y="95023"/>
                  </a:lnTo>
                  <a:lnTo>
                    <a:pt x="222837" y="95023"/>
                  </a:lnTo>
                  <a:lnTo>
                    <a:pt x="197001" y="104103"/>
                  </a:lnTo>
                  <a:lnTo>
                    <a:pt x="175899" y="123060"/>
                  </a:lnTo>
                  <a:lnTo>
                    <a:pt x="76424" y="256810"/>
                  </a:lnTo>
                  <a:close/>
                </a:path>
                <a:path w="649604" h="346710">
                  <a:moveTo>
                    <a:pt x="516048" y="346360"/>
                  </a:moveTo>
                  <a:lnTo>
                    <a:pt x="544473" y="308160"/>
                  </a:lnTo>
                  <a:lnTo>
                    <a:pt x="275849" y="108385"/>
                  </a:lnTo>
                  <a:lnTo>
                    <a:pt x="250191" y="96292"/>
                  </a:lnTo>
                  <a:lnTo>
                    <a:pt x="222837" y="95023"/>
                  </a:lnTo>
                  <a:lnTo>
                    <a:pt x="417510" y="95023"/>
                  </a:lnTo>
                  <a:lnTo>
                    <a:pt x="601298" y="231735"/>
                  </a:lnTo>
                  <a:lnTo>
                    <a:pt x="635345" y="231735"/>
                  </a:lnTo>
                  <a:lnTo>
                    <a:pt x="649323" y="326785"/>
                  </a:lnTo>
                  <a:lnTo>
                    <a:pt x="516048" y="346360"/>
                  </a:lnTo>
                  <a:close/>
                </a:path>
                <a:path w="649604" h="346710">
                  <a:moveTo>
                    <a:pt x="635345" y="231735"/>
                  </a:moveTo>
                  <a:lnTo>
                    <a:pt x="601298" y="231735"/>
                  </a:lnTo>
                  <a:lnTo>
                    <a:pt x="629723" y="193510"/>
                  </a:lnTo>
                  <a:lnTo>
                    <a:pt x="635345" y="231735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673444" y="3332757"/>
              <a:ext cx="649605" cy="346710"/>
            </a:xfrm>
            <a:custGeom>
              <a:avLst/>
              <a:gdLst/>
              <a:ahLst/>
              <a:cxnLst/>
              <a:rect l="l" t="t" r="r" b="b"/>
              <a:pathLst>
                <a:path w="649604" h="346710">
                  <a:moveTo>
                    <a:pt x="0" y="199985"/>
                  </a:moveTo>
                  <a:lnTo>
                    <a:pt x="99474" y="66210"/>
                  </a:lnTo>
                  <a:lnTo>
                    <a:pt x="130691" y="34215"/>
                  </a:lnTo>
                  <a:lnTo>
                    <a:pt x="167934" y="12297"/>
                  </a:lnTo>
                  <a:lnTo>
                    <a:pt x="208980" y="782"/>
                  </a:lnTo>
                  <a:lnTo>
                    <a:pt x="251605" y="0"/>
                  </a:lnTo>
                  <a:lnTo>
                    <a:pt x="293586" y="10275"/>
                  </a:lnTo>
                  <a:lnTo>
                    <a:pt x="332699" y="31936"/>
                  </a:lnTo>
                  <a:lnTo>
                    <a:pt x="601298" y="231735"/>
                  </a:lnTo>
                  <a:lnTo>
                    <a:pt x="629723" y="193510"/>
                  </a:lnTo>
                  <a:lnTo>
                    <a:pt x="649323" y="326785"/>
                  </a:lnTo>
                  <a:lnTo>
                    <a:pt x="516048" y="346360"/>
                  </a:lnTo>
                  <a:lnTo>
                    <a:pt x="544473" y="308160"/>
                  </a:lnTo>
                  <a:lnTo>
                    <a:pt x="275849" y="108385"/>
                  </a:lnTo>
                  <a:lnTo>
                    <a:pt x="250191" y="96292"/>
                  </a:lnTo>
                  <a:lnTo>
                    <a:pt x="222837" y="95023"/>
                  </a:lnTo>
                  <a:lnTo>
                    <a:pt x="197001" y="104103"/>
                  </a:lnTo>
                  <a:lnTo>
                    <a:pt x="175899" y="123060"/>
                  </a:lnTo>
                  <a:lnTo>
                    <a:pt x="76424" y="256810"/>
                  </a:lnTo>
                  <a:lnTo>
                    <a:pt x="0" y="19998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5"/>
              <a:t>Two</a:t>
            </a:r>
            <a:r>
              <a:rPr dirty="0" spc="-220"/>
              <a:t> </a:t>
            </a:r>
            <a:r>
              <a:rPr dirty="0" spc="-60"/>
              <a:t>Categorical</a:t>
            </a:r>
            <a:r>
              <a:rPr dirty="0" spc="-220"/>
              <a:t> </a:t>
            </a:r>
            <a:r>
              <a:rPr dirty="0" spc="-55"/>
              <a:t>or</a:t>
            </a:r>
            <a:r>
              <a:rPr dirty="0" spc="-220"/>
              <a:t> </a:t>
            </a:r>
            <a:r>
              <a:rPr dirty="0" spc="-110"/>
              <a:t>Discrete</a:t>
            </a:r>
            <a:r>
              <a:rPr dirty="0" spc="-215"/>
              <a:t> </a:t>
            </a:r>
            <a:r>
              <a:rPr dirty="0" spc="-40"/>
              <a:t>Variables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9098" y="1323473"/>
            <a:ext cx="7510780" cy="1889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04A8C4"/>
                </a:solidFill>
                <a:latin typeface="Arial Black"/>
                <a:cs typeface="Arial Black"/>
              </a:rPr>
              <a:t>Chi-square</a:t>
            </a:r>
            <a:r>
              <a:rPr dirty="0" sz="1500" spc="-1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20">
                <a:solidFill>
                  <a:srgbClr val="04A8C4"/>
                </a:solidFill>
                <a:latin typeface="Arial Black"/>
                <a:cs typeface="Arial Black"/>
              </a:rPr>
              <a:t>Test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5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dirty="0" sz="1200" spc="70">
                <a:solidFill>
                  <a:srgbClr val="424242"/>
                </a:solidFill>
                <a:latin typeface="Arial"/>
                <a:cs typeface="Arial"/>
              </a:rPr>
              <a:t>Determines</a:t>
            </a:r>
            <a:r>
              <a:rPr dirty="0" sz="1200" spc="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if</a:t>
            </a:r>
            <a:r>
              <a:rPr dirty="0" sz="1200" spc="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424242"/>
                </a:solidFill>
                <a:latin typeface="Arial"/>
                <a:cs typeface="Arial"/>
              </a:rPr>
              <a:t>there's</a:t>
            </a:r>
            <a:r>
              <a:rPr dirty="0" sz="1200" spc="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dirty="0" sz="1200" spc="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-50">
                <a:solidFill>
                  <a:srgbClr val="0A93CD"/>
                </a:solidFill>
                <a:latin typeface="Arial Black"/>
                <a:cs typeface="Arial Black"/>
              </a:rPr>
              <a:t>statistically</a:t>
            </a:r>
            <a:r>
              <a:rPr dirty="0" sz="1200" spc="-114">
                <a:solidFill>
                  <a:srgbClr val="0A93CD"/>
                </a:solidFill>
                <a:latin typeface="Arial Black"/>
                <a:cs typeface="Arial Black"/>
              </a:rPr>
              <a:t> </a:t>
            </a:r>
            <a:r>
              <a:rPr dirty="0" sz="1200" spc="-40">
                <a:solidFill>
                  <a:srgbClr val="0A93CD"/>
                </a:solidFill>
                <a:latin typeface="Arial Black"/>
                <a:cs typeface="Arial Black"/>
              </a:rPr>
              <a:t>significant</a:t>
            </a:r>
            <a:r>
              <a:rPr dirty="0" sz="1200" spc="-120">
                <a:solidFill>
                  <a:srgbClr val="0A93CD"/>
                </a:solidFill>
                <a:latin typeface="Arial Black"/>
                <a:cs typeface="Arial Black"/>
              </a:rPr>
              <a:t> </a:t>
            </a:r>
            <a:r>
              <a:rPr dirty="0" sz="1200" spc="-45">
                <a:solidFill>
                  <a:srgbClr val="0A93CD"/>
                </a:solidFill>
                <a:latin typeface="Arial Black"/>
                <a:cs typeface="Arial Black"/>
              </a:rPr>
              <a:t>association</a:t>
            </a:r>
            <a:r>
              <a:rPr dirty="0" sz="1200" spc="-40">
                <a:solidFill>
                  <a:srgbClr val="0A93CD"/>
                </a:solidFill>
                <a:latin typeface="Arial Black"/>
                <a:cs typeface="Arial Black"/>
              </a:rPr>
              <a:t> </a:t>
            </a:r>
            <a:r>
              <a:rPr dirty="0" sz="1200" spc="95">
                <a:solidFill>
                  <a:srgbClr val="424242"/>
                </a:solidFill>
                <a:latin typeface="Arial"/>
                <a:cs typeface="Arial"/>
              </a:rPr>
              <a:t>between</a:t>
            </a:r>
            <a:r>
              <a:rPr dirty="0" sz="1200" spc="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200" spc="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05">
                <a:solidFill>
                  <a:srgbClr val="424242"/>
                </a:solidFill>
                <a:latin typeface="Arial"/>
                <a:cs typeface="Arial"/>
              </a:rPr>
              <a:t>two</a:t>
            </a:r>
            <a:r>
              <a:rPr dirty="0" sz="1200" spc="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424242"/>
                </a:solidFill>
                <a:latin typeface="Arial"/>
                <a:cs typeface="Arial"/>
              </a:rPr>
              <a:t>categorical</a:t>
            </a:r>
            <a:r>
              <a:rPr dirty="0" sz="1200" spc="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424242"/>
                </a:solidFill>
                <a:latin typeface="Arial"/>
                <a:cs typeface="Arial"/>
              </a:rPr>
              <a:t>variables.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1100">
                <a:solidFill>
                  <a:srgbClr val="424242"/>
                </a:solidFill>
                <a:latin typeface="Arial"/>
                <a:cs typeface="Arial"/>
              </a:rPr>
              <a:t>It</a:t>
            </a:r>
            <a:r>
              <a:rPr dirty="0" sz="1100" spc="5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424242"/>
                </a:solidFill>
                <a:latin typeface="Arial Black"/>
                <a:cs typeface="Arial Black"/>
              </a:rPr>
              <a:t>compares</a:t>
            </a:r>
            <a:r>
              <a:rPr dirty="0" sz="1100" spc="-1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1100">
              <a:latin typeface="Arial"/>
              <a:cs typeface="Arial"/>
            </a:endParaRPr>
          </a:p>
          <a:p>
            <a:pPr marL="469265" indent="-31242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469265" algn="l"/>
              </a:tabLst>
            </a:pPr>
            <a:r>
              <a:rPr dirty="0" sz="1100" spc="-35">
                <a:solidFill>
                  <a:srgbClr val="424242"/>
                </a:solidFill>
                <a:latin typeface="Arial Black"/>
                <a:cs typeface="Arial Black"/>
              </a:rPr>
              <a:t>Observed</a:t>
            </a:r>
            <a:r>
              <a:rPr dirty="0" sz="1100" spc="-11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100" spc="-55">
                <a:solidFill>
                  <a:srgbClr val="424242"/>
                </a:solidFill>
                <a:latin typeface="Arial Black"/>
                <a:cs typeface="Arial Black"/>
              </a:rPr>
              <a:t>Frequencies</a:t>
            </a:r>
            <a:r>
              <a:rPr dirty="0" sz="1100" spc="-11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100" spc="-30">
                <a:solidFill>
                  <a:srgbClr val="424242"/>
                </a:solidFill>
                <a:latin typeface="Arial Black"/>
                <a:cs typeface="Arial Black"/>
              </a:rPr>
              <a:t>in</a:t>
            </a:r>
            <a:r>
              <a:rPr dirty="0" sz="1100" spc="-10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100">
                <a:solidFill>
                  <a:srgbClr val="424242"/>
                </a:solidFill>
                <a:latin typeface="Arial Black"/>
                <a:cs typeface="Arial Black"/>
              </a:rPr>
              <a:t>a</a:t>
            </a:r>
            <a:r>
              <a:rPr dirty="0" sz="1100" spc="-11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100" spc="-30">
                <a:solidFill>
                  <a:srgbClr val="424242"/>
                </a:solidFill>
                <a:latin typeface="Arial Black"/>
                <a:cs typeface="Arial Black"/>
              </a:rPr>
              <a:t>Contingency</a:t>
            </a:r>
            <a:r>
              <a:rPr dirty="0" sz="1100" spc="-11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100" spc="-60">
                <a:solidFill>
                  <a:srgbClr val="424242"/>
                </a:solidFill>
                <a:latin typeface="Arial Black"/>
                <a:cs typeface="Arial Black"/>
              </a:rPr>
              <a:t>Table</a:t>
            </a:r>
            <a:r>
              <a:rPr dirty="0" sz="1100" spc="-6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dirty="0" sz="11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1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424242"/>
                </a:solidFill>
                <a:latin typeface="Arial"/>
                <a:cs typeface="Arial"/>
              </a:rPr>
              <a:t>actual</a:t>
            </a:r>
            <a:r>
              <a:rPr dirty="0" sz="11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424242"/>
                </a:solidFill>
                <a:latin typeface="Arial"/>
                <a:cs typeface="Arial"/>
              </a:rPr>
              <a:t>counts</a:t>
            </a:r>
            <a:r>
              <a:rPr dirty="0" sz="11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dirty="0" sz="11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100">
                <a:solidFill>
                  <a:srgbClr val="424242"/>
                </a:solidFill>
                <a:latin typeface="Arial"/>
                <a:cs typeface="Arial"/>
              </a:rPr>
              <a:t>each</a:t>
            </a:r>
            <a:r>
              <a:rPr dirty="0" sz="11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424242"/>
                </a:solidFill>
                <a:latin typeface="Arial"/>
                <a:cs typeface="Arial"/>
              </a:rPr>
              <a:t>cell</a:t>
            </a:r>
            <a:r>
              <a:rPr dirty="0" sz="11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dirty="0" sz="11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1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424242"/>
                </a:solidFill>
                <a:latin typeface="Arial"/>
                <a:cs typeface="Arial"/>
              </a:rPr>
              <a:t>table.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0"/>
              </a:spcBef>
              <a:buClr>
                <a:srgbClr val="424242"/>
              </a:buClr>
              <a:buFont typeface="Arial"/>
              <a:buChar char="●"/>
            </a:pPr>
            <a:endParaRPr sz="1100">
              <a:latin typeface="Arial"/>
              <a:cs typeface="Arial"/>
            </a:endParaRPr>
          </a:p>
          <a:p>
            <a:pPr marL="469265" marR="699770" indent="-313055">
              <a:lnSpc>
                <a:spcPct val="114999"/>
              </a:lnSpc>
              <a:buFont typeface="Arial"/>
              <a:buChar char="●"/>
              <a:tabLst>
                <a:tab pos="469265" algn="l"/>
              </a:tabLst>
            </a:pPr>
            <a:r>
              <a:rPr dirty="0" sz="1100" spc="-70">
                <a:solidFill>
                  <a:srgbClr val="424242"/>
                </a:solidFill>
                <a:latin typeface="Arial Black"/>
                <a:cs typeface="Arial Black"/>
              </a:rPr>
              <a:t>Expected</a:t>
            </a:r>
            <a:r>
              <a:rPr dirty="0" sz="1100" spc="-12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100" spc="-50">
                <a:solidFill>
                  <a:srgbClr val="424242"/>
                </a:solidFill>
                <a:latin typeface="Arial Black"/>
                <a:cs typeface="Arial Black"/>
              </a:rPr>
              <a:t>Frequencies</a:t>
            </a:r>
            <a:r>
              <a:rPr dirty="0" sz="1100" spc="-5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dirty="0" sz="11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424242"/>
                </a:solidFill>
                <a:latin typeface="Arial"/>
                <a:cs typeface="Arial"/>
              </a:rPr>
              <a:t>What</a:t>
            </a:r>
            <a:r>
              <a:rPr dirty="0" sz="11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424242"/>
                </a:solidFill>
                <a:latin typeface="Arial"/>
                <a:cs typeface="Arial"/>
              </a:rPr>
              <a:t>we</a:t>
            </a:r>
            <a:r>
              <a:rPr dirty="0" sz="11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424242"/>
                </a:solidFill>
                <a:latin typeface="Arial"/>
                <a:cs typeface="Arial"/>
              </a:rPr>
              <a:t>would</a:t>
            </a:r>
            <a:r>
              <a:rPr dirty="0" sz="11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75">
                <a:solidFill>
                  <a:srgbClr val="424242"/>
                </a:solidFill>
                <a:latin typeface="Arial"/>
                <a:cs typeface="Arial"/>
              </a:rPr>
              <a:t>expect</a:t>
            </a:r>
            <a:r>
              <a:rPr dirty="0" sz="11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1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424242"/>
                </a:solidFill>
                <a:latin typeface="Arial"/>
                <a:cs typeface="Arial"/>
              </a:rPr>
              <a:t>counts</a:t>
            </a:r>
            <a:r>
              <a:rPr dirty="0" sz="11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dirty="0" sz="11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100">
                <a:solidFill>
                  <a:srgbClr val="424242"/>
                </a:solidFill>
                <a:latin typeface="Arial"/>
                <a:cs typeface="Arial"/>
              </a:rPr>
              <a:t>each</a:t>
            </a:r>
            <a:r>
              <a:rPr dirty="0" sz="11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424242"/>
                </a:solidFill>
                <a:latin typeface="Arial"/>
                <a:cs typeface="Arial"/>
              </a:rPr>
              <a:t>cell</a:t>
            </a:r>
            <a:r>
              <a:rPr dirty="0" sz="11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dirty="0" sz="11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424242"/>
                </a:solidFill>
                <a:latin typeface="Arial"/>
                <a:cs typeface="Arial"/>
              </a:rPr>
              <a:t>be</a:t>
            </a:r>
            <a:r>
              <a:rPr dirty="0" sz="11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24242"/>
                </a:solidFill>
                <a:latin typeface="Arial"/>
                <a:cs typeface="Arial"/>
              </a:rPr>
              <a:t>if </a:t>
            </a:r>
            <a:r>
              <a:rPr dirty="0" sz="1100" spc="75">
                <a:solidFill>
                  <a:srgbClr val="424242"/>
                </a:solidFill>
                <a:latin typeface="Arial"/>
                <a:cs typeface="Arial"/>
              </a:rPr>
              <a:t>there</a:t>
            </a:r>
            <a:r>
              <a:rPr dirty="0" sz="11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424242"/>
                </a:solidFill>
                <a:latin typeface="Arial"/>
                <a:cs typeface="Arial"/>
              </a:rPr>
              <a:t>were</a:t>
            </a:r>
            <a:r>
              <a:rPr dirty="0" sz="11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424242"/>
                </a:solidFill>
                <a:latin typeface="Arial"/>
                <a:cs typeface="Arial"/>
              </a:rPr>
              <a:t>no </a:t>
            </a:r>
            <a:r>
              <a:rPr dirty="0" sz="1100" spc="65">
                <a:solidFill>
                  <a:srgbClr val="424242"/>
                </a:solidFill>
                <a:latin typeface="Arial"/>
                <a:cs typeface="Arial"/>
              </a:rPr>
              <a:t>relationship</a:t>
            </a:r>
            <a:r>
              <a:rPr dirty="0" sz="11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424242"/>
                </a:solidFill>
                <a:latin typeface="Arial"/>
                <a:cs typeface="Arial"/>
              </a:rPr>
              <a:t>between</a:t>
            </a:r>
            <a:r>
              <a:rPr dirty="0" sz="11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1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424242"/>
                </a:solidFill>
                <a:latin typeface="Arial"/>
                <a:cs typeface="Arial"/>
              </a:rPr>
              <a:t>two</a:t>
            </a:r>
            <a:r>
              <a:rPr dirty="0" sz="11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65">
                <a:solidFill>
                  <a:srgbClr val="424242"/>
                </a:solidFill>
                <a:latin typeface="Arial"/>
                <a:cs typeface="Arial"/>
              </a:rPr>
              <a:t>variables</a:t>
            </a:r>
            <a:r>
              <a:rPr dirty="0" sz="11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24242"/>
                </a:solidFill>
                <a:latin typeface="Arial"/>
                <a:cs typeface="Arial"/>
              </a:rPr>
              <a:t>(</a:t>
            </a:r>
            <a:r>
              <a:rPr dirty="0" sz="1100">
                <a:solidFill>
                  <a:srgbClr val="424242"/>
                </a:solidFill>
                <a:latin typeface="Arial Black"/>
                <a:cs typeface="Arial Black"/>
              </a:rPr>
              <a:t>if</a:t>
            </a:r>
            <a:r>
              <a:rPr dirty="0" sz="1100" spc="-114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100" spc="-40">
                <a:solidFill>
                  <a:srgbClr val="424242"/>
                </a:solidFill>
                <a:latin typeface="Arial Black"/>
                <a:cs typeface="Arial Black"/>
              </a:rPr>
              <a:t>the</a:t>
            </a:r>
            <a:r>
              <a:rPr dirty="0" sz="1100" spc="-114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100" spc="-70">
                <a:solidFill>
                  <a:srgbClr val="424242"/>
                </a:solidFill>
                <a:latin typeface="Arial Black"/>
                <a:cs typeface="Arial Black"/>
              </a:rPr>
              <a:t>two</a:t>
            </a:r>
            <a:r>
              <a:rPr dirty="0" sz="1100" spc="-114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100" spc="-30">
                <a:solidFill>
                  <a:srgbClr val="424242"/>
                </a:solidFill>
                <a:latin typeface="Arial Black"/>
                <a:cs typeface="Arial Black"/>
              </a:rPr>
              <a:t>variables</a:t>
            </a:r>
            <a:r>
              <a:rPr dirty="0" sz="1100" spc="-114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100" spc="-60">
                <a:solidFill>
                  <a:srgbClr val="424242"/>
                </a:solidFill>
                <a:latin typeface="Arial Black"/>
                <a:cs typeface="Arial Black"/>
              </a:rPr>
              <a:t>were</a:t>
            </a:r>
            <a:r>
              <a:rPr dirty="0" sz="1100" spc="-114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424242"/>
                </a:solidFill>
                <a:latin typeface="Arial Black"/>
                <a:cs typeface="Arial Black"/>
              </a:rPr>
              <a:t>independent)</a:t>
            </a:r>
            <a:r>
              <a:rPr dirty="0" sz="1100" spc="-1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416084" y="3804904"/>
          <a:ext cx="1794510" cy="79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/>
                <a:gridCol w="398144"/>
                <a:gridCol w="398144"/>
                <a:gridCol w="398144"/>
              </a:tblGrid>
              <a:tr h="19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26A59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700" spc="-10">
                          <a:latin typeface="Arial Black"/>
                          <a:cs typeface="Arial Black"/>
                        </a:rPr>
                        <a:t>Coffee</a:t>
                      </a:r>
                      <a:endParaRPr sz="700">
                        <a:latin typeface="Arial Black"/>
                        <a:cs typeface="Arial Black"/>
                      </a:endParaRPr>
                    </a:p>
                  </a:txBody>
                  <a:tcPr marL="0" marR="0" marB="0" marT="4318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26A59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700" spc="-25">
                          <a:latin typeface="Arial Black"/>
                          <a:cs typeface="Arial Black"/>
                        </a:rPr>
                        <a:t>Tea</a:t>
                      </a:r>
                      <a:endParaRPr sz="700">
                        <a:latin typeface="Arial Black"/>
                        <a:cs typeface="Arial Black"/>
                      </a:endParaRPr>
                    </a:p>
                  </a:txBody>
                  <a:tcPr marL="0" marR="0" marB="0" marT="4318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26A59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700" spc="-10">
                          <a:latin typeface="Arial Black"/>
                          <a:cs typeface="Arial Black"/>
                        </a:rPr>
                        <a:t>Total</a:t>
                      </a:r>
                      <a:endParaRPr sz="700">
                        <a:latin typeface="Arial Black"/>
                        <a:cs typeface="Arial Black"/>
                      </a:endParaRPr>
                    </a:p>
                  </a:txBody>
                  <a:tcPr marL="0" marR="0" marB="0" marT="4318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26A59A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700" spc="-10">
                          <a:latin typeface="Arial Black"/>
                          <a:cs typeface="Arial Black"/>
                        </a:rPr>
                        <a:t>Female</a:t>
                      </a:r>
                      <a:endParaRPr sz="700">
                        <a:latin typeface="Arial Black"/>
                        <a:cs typeface="Arial Black"/>
                      </a:endParaRPr>
                    </a:p>
                  </a:txBody>
                  <a:tcPr marL="0" marR="0" marB="0" marT="4318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700" spc="-5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700" spc="15" b="1" i="1">
                          <a:latin typeface="Arial"/>
                          <a:cs typeface="Arial"/>
                        </a:rPr>
                        <a:t>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700" spc="-20">
                          <a:latin typeface="Arial Black"/>
                          <a:cs typeface="Arial Black"/>
                        </a:rPr>
                        <a:t>Male</a:t>
                      </a:r>
                      <a:endParaRPr sz="700">
                        <a:latin typeface="Arial Black"/>
                        <a:cs typeface="Arial Black"/>
                      </a:endParaRPr>
                    </a:p>
                  </a:txBody>
                  <a:tcPr marL="0" marR="0" marB="0" marT="4318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DDF2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700" spc="-50">
                          <a:latin typeface="Arial"/>
                          <a:cs typeface="Arial"/>
                        </a:rPr>
                        <a:t>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DDF2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700" spc="-50">
                          <a:latin typeface="Arial"/>
                          <a:cs typeface="Arial"/>
                        </a:rPr>
                        <a:t>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DDF2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700" spc="15" b="1" i="1">
                          <a:latin typeface="Arial"/>
                          <a:cs typeface="Arial"/>
                        </a:rPr>
                        <a:t>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DDF2EF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700" spc="-10">
                          <a:latin typeface="Arial Black"/>
                          <a:cs typeface="Arial Black"/>
                        </a:rPr>
                        <a:t>Total</a:t>
                      </a:r>
                      <a:endParaRPr sz="700">
                        <a:latin typeface="Arial Black"/>
                        <a:cs typeface="Arial Black"/>
                      </a:endParaRPr>
                    </a:p>
                  </a:txBody>
                  <a:tcPr marL="0" marR="0" marB="0" marT="4318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700" spc="35" b="1" i="1">
                          <a:latin typeface="Arial"/>
                          <a:cs typeface="Arial"/>
                        </a:rPr>
                        <a:t>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700" spc="5" b="1" i="1">
                          <a:latin typeface="Arial"/>
                          <a:cs typeface="Arial"/>
                        </a:rPr>
                        <a:t>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700" spc="-25" b="1" i="1">
                          <a:latin typeface="Arial"/>
                          <a:cs typeface="Arial"/>
                        </a:rPr>
                        <a:t>10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5527576" y="3738229"/>
          <a:ext cx="2380615" cy="930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405"/>
                <a:gridCol w="573405"/>
                <a:gridCol w="573404"/>
                <a:gridCol w="573405"/>
              </a:tblGrid>
              <a:tr h="3327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26A59A"/>
                    </a:solidFill>
                  </a:tcPr>
                </a:tc>
                <a:tc>
                  <a:txBody>
                    <a:bodyPr/>
                    <a:lstStyle/>
                    <a:p>
                      <a:pPr marL="59690" marR="51435" indent="88265">
                        <a:lnSpc>
                          <a:spcPct val="114999"/>
                        </a:lnSpc>
                        <a:spcBef>
                          <a:spcPts val="254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Coffee</a:t>
                      </a:r>
                      <a:r>
                        <a:rPr dirty="0" sz="700" spc="5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10" b="1">
                          <a:latin typeface="Arial"/>
                          <a:cs typeface="Arial"/>
                        </a:rPr>
                        <a:t>(Expected)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26A59A"/>
                    </a:solidFill>
                  </a:tcPr>
                </a:tc>
                <a:tc>
                  <a:txBody>
                    <a:bodyPr/>
                    <a:lstStyle/>
                    <a:p>
                      <a:pPr marL="59690" marR="51435" indent="153670">
                        <a:lnSpc>
                          <a:spcPct val="114999"/>
                        </a:lnSpc>
                        <a:spcBef>
                          <a:spcPts val="254"/>
                        </a:spcBef>
                      </a:pPr>
                      <a:r>
                        <a:rPr dirty="0" sz="700" spc="-25" b="1">
                          <a:latin typeface="Arial"/>
                          <a:cs typeface="Arial"/>
                        </a:rPr>
                        <a:t>Tea</a:t>
                      </a:r>
                      <a:r>
                        <a:rPr dirty="0" sz="700" spc="5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10" b="1">
                          <a:latin typeface="Arial"/>
                          <a:cs typeface="Arial"/>
                        </a:rPr>
                        <a:t>(Expected)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26A59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Total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26A59A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Female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700" spc="-25">
                          <a:latin typeface="Arial"/>
                          <a:cs typeface="Arial"/>
                        </a:rPr>
                        <a:t>2.0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700" spc="-25">
                          <a:latin typeface="Arial"/>
                          <a:cs typeface="Arial"/>
                        </a:rPr>
                        <a:t>3.0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700" spc="-25" b="1" i="1">
                          <a:latin typeface="Arial"/>
                          <a:cs typeface="Arial"/>
                        </a:rPr>
                        <a:t>5.0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700" spc="-20" b="1">
                          <a:latin typeface="Arial"/>
                          <a:cs typeface="Arial"/>
                        </a:rPr>
                        <a:t>Male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DDF2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700" spc="-25">
                          <a:latin typeface="Arial"/>
                          <a:cs typeface="Arial"/>
                        </a:rPr>
                        <a:t>2.0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DDF2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700" spc="-25">
                          <a:latin typeface="Arial"/>
                          <a:cs typeface="Arial"/>
                        </a:rPr>
                        <a:t>3.0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DDF2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700" spc="-25" b="1" i="1">
                          <a:latin typeface="Arial"/>
                          <a:cs typeface="Arial"/>
                        </a:rPr>
                        <a:t>5.0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DDF2EF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Total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700" spc="-25" b="1" i="1">
                          <a:latin typeface="Arial"/>
                          <a:cs typeface="Arial"/>
                        </a:rPr>
                        <a:t>4.0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700" spc="-25" b="1" i="1">
                          <a:latin typeface="Arial"/>
                          <a:cs typeface="Arial"/>
                        </a:rPr>
                        <a:t>6.0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700" spc="-20" b="1" i="1">
                          <a:latin typeface="Arial"/>
                          <a:cs typeface="Arial"/>
                        </a:rPr>
                        <a:t>10.0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6" name="object 6" descr=""/>
          <p:cNvGrpSpPr/>
          <p:nvPr/>
        </p:nvGrpSpPr>
        <p:grpSpPr>
          <a:xfrm>
            <a:off x="3314293" y="431959"/>
            <a:ext cx="5385435" cy="4046854"/>
            <a:chOff x="3314293" y="431959"/>
            <a:chExt cx="5385435" cy="4046854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14293" y="4076377"/>
              <a:ext cx="2033220" cy="401839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3649867" y="3809667"/>
              <a:ext cx="1318260" cy="200660"/>
            </a:xfrm>
            <a:custGeom>
              <a:avLst/>
              <a:gdLst/>
              <a:ahLst/>
              <a:cxnLst/>
              <a:rect l="l" t="t" r="r" b="b"/>
              <a:pathLst>
                <a:path w="1318260" h="200660">
                  <a:moveTo>
                    <a:pt x="1217697" y="200399"/>
                  </a:moveTo>
                  <a:lnTo>
                    <a:pt x="1217697" y="150299"/>
                  </a:lnTo>
                  <a:lnTo>
                    <a:pt x="0" y="150299"/>
                  </a:lnTo>
                  <a:lnTo>
                    <a:pt x="50099" y="100199"/>
                  </a:lnTo>
                  <a:lnTo>
                    <a:pt x="0" y="50099"/>
                  </a:lnTo>
                  <a:lnTo>
                    <a:pt x="1217697" y="50099"/>
                  </a:lnTo>
                  <a:lnTo>
                    <a:pt x="1217697" y="0"/>
                  </a:lnTo>
                  <a:lnTo>
                    <a:pt x="1317897" y="100199"/>
                  </a:lnTo>
                  <a:lnTo>
                    <a:pt x="1217697" y="2003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649867" y="3809667"/>
              <a:ext cx="1318260" cy="200660"/>
            </a:xfrm>
            <a:custGeom>
              <a:avLst/>
              <a:gdLst/>
              <a:ahLst/>
              <a:cxnLst/>
              <a:rect l="l" t="t" r="r" b="b"/>
              <a:pathLst>
                <a:path w="1318260" h="200660">
                  <a:moveTo>
                    <a:pt x="0" y="50099"/>
                  </a:moveTo>
                  <a:lnTo>
                    <a:pt x="1217697" y="50099"/>
                  </a:lnTo>
                  <a:lnTo>
                    <a:pt x="1217697" y="0"/>
                  </a:lnTo>
                  <a:lnTo>
                    <a:pt x="1317897" y="100199"/>
                  </a:lnTo>
                  <a:lnTo>
                    <a:pt x="1217697" y="200399"/>
                  </a:lnTo>
                  <a:lnTo>
                    <a:pt x="1217697" y="150299"/>
                  </a:lnTo>
                  <a:lnTo>
                    <a:pt x="0" y="150299"/>
                  </a:lnTo>
                  <a:lnTo>
                    <a:pt x="50099" y="100199"/>
                  </a:lnTo>
                  <a:lnTo>
                    <a:pt x="0" y="500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81437" y="431959"/>
              <a:ext cx="2118118" cy="11930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5"/>
              <a:t>Two</a:t>
            </a:r>
            <a:r>
              <a:rPr dirty="0" spc="-220"/>
              <a:t> </a:t>
            </a:r>
            <a:r>
              <a:rPr dirty="0" spc="-60"/>
              <a:t>Categorical</a:t>
            </a:r>
            <a:r>
              <a:rPr dirty="0" spc="-220"/>
              <a:t> </a:t>
            </a:r>
            <a:r>
              <a:rPr dirty="0" spc="-55"/>
              <a:t>or</a:t>
            </a:r>
            <a:r>
              <a:rPr dirty="0" spc="-220"/>
              <a:t> </a:t>
            </a:r>
            <a:r>
              <a:rPr dirty="0" spc="-110"/>
              <a:t>Discrete</a:t>
            </a:r>
            <a:r>
              <a:rPr dirty="0" spc="-215"/>
              <a:t> </a:t>
            </a:r>
            <a:r>
              <a:rPr dirty="0" spc="-40"/>
              <a:t>Variables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9098" y="1323473"/>
            <a:ext cx="161226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04A8C4"/>
                </a:solidFill>
                <a:latin typeface="Arial Black"/>
                <a:cs typeface="Arial Black"/>
              </a:rPr>
              <a:t>Chi-square</a:t>
            </a:r>
            <a:r>
              <a:rPr dirty="0" sz="1500" spc="-1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95">
                <a:solidFill>
                  <a:srgbClr val="04A8C4"/>
                </a:solidFill>
                <a:latin typeface="Arial Black"/>
                <a:cs typeface="Arial Black"/>
              </a:rPr>
              <a:t>Test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69098" y="1828320"/>
            <a:ext cx="7507605" cy="2619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800" spc="30" b="1" i="1">
                <a:solidFill>
                  <a:srgbClr val="424242"/>
                </a:solidFill>
                <a:latin typeface="Arial"/>
                <a:cs typeface="Arial"/>
              </a:rPr>
              <a:t>Note</a:t>
            </a:r>
            <a:r>
              <a:rPr dirty="0" sz="800" spc="30" i="1">
                <a:solidFill>
                  <a:srgbClr val="424242"/>
                </a:solidFill>
                <a:latin typeface="Arial"/>
                <a:cs typeface="Arial"/>
              </a:rPr>
              <a:t>: We'll </a:t>
            </a:r>
            <a:r>
              <a:rPr dirty="0" sz="800" spc="50" i="1">
                <a:solidFill>
                  <a:srgbClr val="424242"/>
                </a:solidFill>
                <a:latin typeface="Arial"/>
                <a:cs typeface="Arial"/>
              </a:rPr>
              <a:t>delve</a:t>
            </a:r>
            <a:r>
              <a:rPr dirty="0" sz="800" spc="3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800" spc="55" i="1">
                <a:solidFill>
                  <a:srgbClr val="424242"/>
                </a:solidFill>
                <a:latin typeface="Arial"/>
                <a:cs typeface="Arial"/>
              </a:rPr>
              <a:t>deeper</a:t>
            </a:r>
            <a:r>
              <a:rPr dirty="0" sz="800" spc="3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800" spc="50" i="1">
                <a:solidFill>
                  <a:srgbClr val="424242"/>
                </a:solidFill>
                <a:latin typeface="Arial"/>
                <a:cs typeface="Arial"/>
              </a:rPr>
              <a:t>into</a:t>
            </a:r>
            <a:r>
              <a:rPr dirty="0" sz="800" spc="3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800" spc="55" i="1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800" spc="30" i="1">
                <a:solidFill>
                  <a:srgbClr val="424242"/>
                </a:solidFill>
                <a:latin typeface="Arial"/>
                <a:cs typeface="Arial"/>
              </a:rPr>
              <a:t> Chi-</a:t>
            </a:r>
            <a:r>
              <a:rPr dirty="0" sz="800" spc="55" i="1">
                <a:solidFill>
                  <a:srgbClr val="424242"/>
                </a:solidFill>
                <a:latin typeface="Arial"/>
                <a:cs typeface="Arial"/>
              </a:rPr>
              <a:t>Square</a:t>
            </a:r>
            <a:r>
              <a:rPr dirty="0" sz="800" spc="3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800" spc="30" i="1">
                <a:solidFill>
                  <a:srgbClr val="424242"/>
                </a:solidFill>
                <a:latin typeface="Arial"/>
                <a:cs typeface="Arial"/>
              </a:rPr>
              <a:t>Test later;</a:t>
            </a:r>
            <a:r>
              <a:rPr dirty="0" sz="800" spc="3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800" spc="30" i="1">
                <a:solidFill>
                  <a:srgbClr val="424242"/>
                </a:solidFill>
                <a:latin typeface="Arial"/>
                <a:cs typeface="Arial"/>
              </a:rPr>
              <a:t>now, we're</a:t>
            </a:r>
            <a:r>
              <a:rPr dirty="0" sz="800" spc="3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800" spc="50" i="1">
                <a:solidFill>
                  <a:srgbClr val="424242"/>
                </a:solidFill>
                <a:latin typeface="Arial"/>
                <a:cs typeface="Arial"/>
              </a:rPr>
              <a:t>emphasizing</a:t>
            </a:r>
            <a:r>
              <a:rPr dirty="0" sz="800" spc="30" i="1">
                <a:solidFill>
                  <a:srgbClr val="424242"/>
                </a:solidFill>
                <a:latin typeface="Arial"/>
                <a:cs typeface="Arial"/>
              </a:rPr>
              <a:t> its</a:t>
            </a:r>
            <a:r>
              <a:rPr dirty="0" sz="800" spc="3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800" spc="60" i="1">
                <a:solidFill>
                  <a:srgbClr val="424242"/>
                </a:solidFill>
                <a:latin typeface="Arial"/>
                <a:cs typeface="Arial"/>
              </a:rPr>
              <a:t>application</a:t>
            </a:r>
            <a:r>
              <a:rPr dirty="0" sz="800" spc="3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800" spc="80" i="1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dirty="0" sz="800" spc="3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800" spc="30" i="1">
                <a:solidFill>
                  <a:srgbClr val="424242"/>
                </a:solidFill>
                <a:latin typeface="Arial"/>
                <a:cs typeface="Arial"/>
              </a:rPr>
              <a:t>result interpretation.</a:t>
            </a:r>
            <a:r>
              <a:rPr dirty="0" sz="800" spc="3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800" spc="30" i="1">
                <a:solidFill>
                  <a:srgbClr val="424242"/>
                </a:solidFill>
                <a:latin typeface="Arial"/>
                <a:cs typeface="Arial"/>
              </a:rPr>
              <a:t>We'll use</a:t>
            </a:r>
            <a:r>
              <a:rPr dirty="0" sz="800" spc="3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800" spc="20" i="1">
                <a:solidFill>
                  <a:srgbClr val="424242"/>
                </a:solidFill>
                <a:latin typeface="Arial"/>
                <a:cs typeface="Arial"/>
              </a:rPr>
              <a:t>Python,</a:t>
            </a:r>
            <a:r>
              <a:rPr dirty="0" sz="800" spc="3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800" spc="-10" i="1">
                <a:solidFill>
                  <a:srgbClr val="424242"/>
                </a:solidFill>
                <a:latin typeface="Arial"/>
                <a:cs typeface="Arial"/>
              </a:rPr>
              <a:t>especially</a:t>
            </a:r>
            <a:r>
              <a:rPr dirty="0" sz="800" spc="-1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800" spc="55" i="1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800" spc="6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800" spc="50" i="1">
                <a:solidFill>
                  <a:srgbClr val="424242"/>
                </a:solidFill>
                <a:latin typeface="Arial"/>
                <a:cs typeface="Arial"/>
              </a:rPr>
              <a:t>scipy</a:t>
            </a:r>
            <a:r>
              <a:rPr dirty="0" sz="800" spc="6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800" spc="10" i="1">
                <a:solidFill>
                  <a:srgbClr val="424242"/>
                </a:solidFill>
                <a:latin typeface="Arial"/>
                <a:cs typeface="Arial"/>
              </a:rPr>
              <a:t>library,</a:t>
            </a:r>
            <a:r>
              <a:rPr dirty="0" sz="800" spc="6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800" spc="10" i="1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dirty="0" sz="800" spc="6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800" spc="55" i="1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800" spc="6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800" spc="10" i="1">
                <a:solidFill>
                  <a:srgbClr val="424242"/>
                </a:solidFill>
                <a:latin typeface="Arial"/>
                <a:cs typeface="Arial"/>
              </a:rPr>
              <a:t>Chi-</a:t>
            </a:r>
            <a:r>
              <a:rPr dirty="0" sz="800" spc="55" i="1">
                <a:solidFill>
                  <a:srgbClr val="424242"/>
                </a:solidFill>
                <a:latin typeface="Arial"/>
                <a:cs typeface="Arial"/>
              </a:rPr>
              <a:t>Square</a:t>
            </a:r>
            <a:r>
              <a:rPr dirty="0" sz="800" spc="6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800" spc="10" i="1">
                <a:solidFill>
                  <a:srgbClr val="424242"/>
                </a:solidFill>
                <a:latin typeface="Arial"/>
                <a:cs typeface="Arial"/>
              </a:rPr>
              <a:t>Test,</a:t>
            </a:r>
            <a:r>
              <a:rPr dirty="0" sz="800" spc="6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800" spc="55" i="1">
                <a:solidFill>
                  <a:srgbClr val="424242"/>
                </a:solidFill>
                <a:latin typeface="Arial"/>
                <a:cs typeface="Arial"/>
              </a:rPr>
              <a:t>bypassing</a:t>
            </a:r>
            <a:r>
              <a:rPr dirty="0" sz="800" spc="6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800" spc="75" i="1">
                <a:solidFill>
                  <a:srgbClr val="424242"/>
                </a:solidFill>
                <a:latin typeface="Arial"/>
                <a:cs typeface="Arial"/>
              </a:rPr>
              <a:t>manual</a:t>
            </a:r>
            <a:r>
              <a:rPr dirty="0" sz="800" spc="6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800" spc="35" i="1">
                <a:solidFill>
                  <a:srgbClr val="424242"/>
                </a:solidFill>
                <a:latin typeface="Arial"/>
                <a:cs typeface="Arial"/>
              </a:rPr>
              <a:t>calculations.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800">
              <a:latin typeface="Arial"/>
              <a:cs typeface="Arial"/>
            </a:endParaRPr>
          </a:p>
          <a:p>
            <a:pPr marL="12700" marR="103505">
              <a:lnSpc>
                <a:spcPct val="114999"/>
              </a:lnSpc>
            </a:pPr>
            <a:r>
              <a:rPr dirty="0" sz="100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0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424242"/>
                </a:solidFill>
                <a:latin typeface="Arial"/>
                <a:cs typeface="Arial"/>
              </a:rPr>
              <a:t>key</a:t>
            </a:r>
            <a:r>
              <a:rPr dirty="0" sz="10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9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dirty="0" sz="10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dirty="0" sz="10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8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0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424242"/>
                </a:solidFill>
                <a:latin typeface="Arial Black"/>
                <a:cs typeface="Arial Black"/>
              </a:rPr>
              <a:t>p-value:</a:t>
            </a:r>
            <a:r>
              <a:rPr dirty="0" sz="1000" spc="-3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000" spc="12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dirty="0" sz="10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80">
                <a:solidFill>
                  <a:srgbClr val="424242"/>
                </a:solidFill>
                <a:latin typeface="Arial"/>
                <a:cs typeface="Arial"/>
              </a:rPr>
              <a:t>measure</a:t>
            </a:r>
            <a:r>
              <a:rPr dirty="0" sz="10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9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dirty="0" sz="10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60">
                <a:solidFill>
                  <a:srgbClr val="424242"/>
                </a:solidFill>
                <a:latin typeface="Arial"/>
                <a:cs typeface="Arial"/>
              </a:rPr>
              <a:t>helps</a:t>
            </a:r>
            <a:r>
              <a:rPr dirty="0" sz="10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50">
                <a:solidFill>
                  <a:srgbClr val="424242"/>
                </a:solidFill>
                <a:latin typeface="Arial"/>
                <a:cs typeface="Arial"/>
              </a:rPr>
              <a:t>us</a:t>
            </a:r>
            <a:r>
              <a:rPr dirty="0" sz="10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80">
                <a:solidFill>
                  <a:srgbClr val="424242"/>
                </a:solidFill>
                <a:latin typeface="Arial"/>
                <a:cs typeface="Arial"/>
              </a:rPr>
              <a:t>determine</a:t>
            </a:r>
            <a:r>
              <a:rPr dirty="0" sz="10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424242"/>
                </a:solidFill>
                <a:latin typeface="Arial"/>
                <a:cs typeface="Arial"/>
              </a:rPr>
              <a:t>if</a:t>
            </a:r>
            <a:r>
              <a:rPr dirty="0" sz="10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8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0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70">
                <a:solidFill>
                  <a:srgbClr val="424242"/>
                </a:solidFill>
                <a:latin typeface="Arial"/>
                <a:cs typeface="Arial"/>
              </a:rPr>
              <a:t>observed</a:t>
            </a:r>
            <a:r>
              <a:rPr dirty="0" sz="10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114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dirty="0" sz="10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65">
                <a:solidFill>
                  <a:srgbClr val="424242"/>
                </a:solidFill>
                <a:latin typeface="Arial"/>
                <a:cs typeface="Arial"/>
              </a:rPr>
              <a:t>deviates</a:t>
            </a:r>
            <a:r>
              <a:rPr dirty="0" sz="10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90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dirty="0" sz="10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95">
                <a:solidFill>
                  <a:srgbClr val="424242"/>
                </a:solidFill>
                <a:latin typeface="Arial"/>
                <a:cs typeface="Arial"/>
              </a:rPr>
              <a:t>what</a:t>
            </a:r>
            <a:r>
              <a:rPr dirty="0" sz="10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75">
                <a:solidFill>
                  <a:srgbClr val="424242"/>
                </a:solidFill>
                <a:latin typeface="Arial"/>
                <a:cs typeface="Arial"/>
              </a:rPr>
              <a:t>we</a:t>
            </a:r>
            <a:r>
              <a:rPr dirty="0" sz="10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70">
                <a:solidFill>
                  <a:srgbClr val="424242"/>
                </a:solidFill>
                <a:latin typeface="Arial"/>
                <a:cs typeface="Arial"/>
              </a:rPr>
              <a:t>would expect</a:t>
            </a:r>
            <a:r>
              <a:rPr dirty="0" sz="1000" spc="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80">
                <a:solidFill>
                  <a:srgbClr val="424242"/>
                </a:solidFill>
                <a:latin typeface="Arial"/>
                <a:cs typeface="Arial"/>
              </a:rPr>
              <a:t>under</a:t>
            </a:r>
            <a:r>
              <a:rPr dirty="0" sz="1000" spc="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75">
                <a:solidFill>
                  <a:srgbClr val="424242"/>
                </a:solidFill>
                <a:latin typeface="Arial"/>
                <a:cs typeface="Arial"/>
              </a:rPr>
              <a:t>certain</a:t>
            </a:r>
            <a:r>
              <a:rPr dirty="0" sz="1000" spc="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65">
                <a:solidFill>
                  <a:srgbClr val="424242"/>
                </a:solidFill>
                <a:latin typeface="Arial"/>
                <a:cs typeface="Arial"/>
              </a:rPr>
              <a:t>assumptions—</a:t>
            </a:r>
            <a:r>
              <a:rPr dirty="0" sz="100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dirty="0" sz="1000" spc="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50">
                <a:solidFill>
                  <a:srgbClr val="424242"/>
                </a:solidFill>
                <a:latin typeface="Arial"/>
                <a:cs typeface="Arial"/>
              </a:rPr>
              <a:t>this</a:t>
            </a:r>
            <a:r>
              <a:rPr dirty="0" sz="1000" spc="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424242"/>
                </a:solidFill>
                <a:latin typeface="Arial"/>
                <a:cs typeface="Arial"/>
              </a:rPr>
              <a:t>case,</a:t>
            </a:r>
            <a:r>
              <a:rPr dirty="0" sz="1000" spc="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9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dirty="0" sz="1000" spc="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8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0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-55">
                <a:solidFill>
                  <a:srgbClr val="424242"/>
                </a:solidFill>
                <a:latin typeface="Arial Black"/>
                <a:cs typeface="Arial Black"/>
              </a:rPr>
              <a:t>two</a:t>
            </a:r>
            <a:r>
              <a:rPr dirty="0" sz="1000" spc="-8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000" spc="-35">
                <a:solidFill>
                  <a:srgbClr val="424242"/>
                </a:solidFill>
                <a:latin typeface="Arial Black"/>
                <a:cs typeface="Arial Black"/>
              </a:rPr>
              <a:t>categorical</a:t>
            </a:r>
            <a:r>
              <a:rPr dirty="0" sz="1000" spc="-9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000" spc="-25">
                <a:solidFill>
                  <a:srgbClr val="424242"/>
                </a:solidFill>
                <a:latin typeface="Arial Black"/>
                <a:cs typeface="Arial Black"/>
              </a:rPr>
              <a:t>variables</a:t>
            </a:r>
            <a:r>
              <a:rPr dirty="0" sz="1000" spc="-8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000" spc="-25">
                <a:solidFill>
                  <a:srgbClr val="424242"/>
                </a:solidFill>
                <a:latin typeface="Arial Black"/>
                <a:cs typeface="Arial Black"/>
              </a:rPr>
              <a:t>are</a:t>
            </a:r>
            <a:r>
              <a:rPr dirty="0" sz="1000" spc="-8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000" spc="-25">
                <a:solidFill>
                  <a:srgbClr val="424242"/>
                </a:solidFill>
                <a:latin typeface="Arial Black"/>
                <a:cs typeface="Arial Black"/>
              </a:rPr>
              <a:t>independent</a:t>
            </a:r>
            <a:r>
              <a:rPr dirty="0" sz="1000" spc="-3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000" spc="7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dirty="0" sz="1000" spc="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95">
                <a:solidFill>
                  <a:srgbClr val="424242"/>
                </a:solidFill>
                <a:latin typeface="Arial"/>
                <a:cs typeface="Arial"/>
              </a:rPr>
              <a:t>each</a:t>
            </a:r>
            <a:r>
              <a:rPr dirty="0" sz="1000" spc="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40">
                <a:solidFill>
                  <a:srgbClr val="424242"/>
                </a:solidFill>
                <a:latin typeface="Arial"/>
                <a:cs typeface="Arial"/>
              </a:rPr>
              <a:t>other.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000">
              <a:latin typeface="Arial"/>
              <a:cs typeface="Arial"/>
            </a:endParaRPr>
          </a:p>
          <a:p>
            <a:pPr marL="469265" marR="27305" indent="-305435">
              <a:lnSpc>
                <a:spcPct val="114999"/>
              </a:lnSpc>
              <a:buClr>
                <a:srgbClr val="424242"/>
              </a:buClr>
              <a:buFont typeface="Arial"/>
              <a:buChar char="●"/>
              <a:tabLst>
                <a:tab pos="469265" algn="l"/>
              </a:tabLst>
            </a:pPr>
            <a:r>
              <a:rPr dirty="0" sz="1000">
                <a:solidFill>
                  <a:srgbClr val="0A93CD"/>
                </a:solidFill>
                <a:latin typeface="Arial Black"/>
                <a:cs typeface="Arial Black"/>
              </a:rPr>
              <a:t>p-value</a:t>
            </a:r>
            <a:r>
              <a:rPr dirty="0" sz="1000" spc="-105">
                <a:solidFill>
                  <a:srgbClr val="0A93CD"/>
                </a:solidFill>
                <a:latin typeface="Arial Black"/>
                <a:cs typeface="Arial Black"/>
              </a:rPr>
              <a:t> </a:t>
            </a:r>
            <a:r>
              <a:rPr dirty="0" sz="1000" spc="-120">
                <a:solidFill>
                  <a:srgbClr val="0A93CD"/>
                </a:solidFill>
                <a:latin typeface="Arial Black"/>
                <a:cs typeface="Arial Black"/>
              </a:rPr>
              <a:t>&lt;</a:t>
            </a:r>
            <a:r>
              <a:rPr dirty="0" sz="1000" spc="-100">
                <a:solidFill>
                  <a:srgbClr val="0A93CD"/>
                </a:solidFill>
                <a:latin typeface="Arial Black"/>
                <a:cs typeface="Arial Black"/>
              </a:rPr>
              <a:t> </a:t>
            </a:r>
            <a:r>
              <a:rPr dirty="0" sz="1000" spc="-30">
                <a:solidFill>
                  <a:srgbClr val="0A93CD"/>
                </a:solidFill>
                <a:latin typeface="Arial Black"/>
                <a:cs typeface="Arial Black"/>
              </a:rPr>
              <a:t>0.05</a:t>
            </a:r>
            <a:r>
              <a:rPr dirty="0" sz="1000" spc="-3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dirty="0" sz="10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65">
                <a:solidFill>
                  <a:srgbClr val="424242"/>
                </a:solidFill>
                <a:latin typeface="Arial"/>
                <a:cs typeface="Arial"/>
              </a:rPr>
              <a:t>suggests</a:t>
            </a:r>
            <a:r>
              <a:rPr dirty="0" sz="10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9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dirty="0" sz="10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8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0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70">
                <a:solidFill>
                  <a:srgbClr val="424242"/>
                </a:solidFill>
                <a:latin typeface="Arial"/>
                <a:cs typeface="Arial"/>
              </a:rPr>
              <a:t>observed</a:t>
            </a:r>
            <a:r>
              <a:rPr dirty="0" sz="10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114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dirty="0" sz="10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dirty="0" sz="10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60">
                <a:solidFill>
                  <a:srgbClr val="424242"/>
                </a:solidFill>
                <a:latin typeface="Arial"/>
                <a:cs typeface="Arial"/>
              </a:rPr>
              <a:t>significantly</a:t>
            </a:r>
            <a:r>
              <a:rPr dirty="0" sz="10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60">
                <a:solidFill>
                  <a:srgbClr val="424242"/>
                </a:solidFill>
                <a:latin typeface="Arial"/>
                <a:cs typeface="Arial"/>
              </a:rPr>
              <a:t>different</a:t>
            </a:r>
            <a:r>
              <a:rPr dirty="0" sz="10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90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dirty="0" sz="10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95">
                <a:solidFill>
                  <a:srgbClr val="424242"/>
                </a:solidFill>
                <a:latin typeface="Arial"/>
                <a:cs typeface="Arial"/>
              </a:rPr>
              <a:t>what</a:t>
            </a:r>
            <a:r>
              <a:rPr dirty="0" sz="10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65">
                <a:solidFill>
                  <a:srgbClr val="424242"/>
                </a:solidFill>
                <a:latin typeface="Arial"/>
                <a:cs typeface="Arial"/>
              </a:rPr>
              <a:t>we'd</a:t>
            </a:r>
            <a:r>
              <a:rPr dirty="0" sz="10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70">
                <a:solidFill>
                  <a:srgbClr val="424242"/>
                </a:solidFill>
                <a:latin typeface="Arial"/>
                <a:cs typeface="Arial"/>
              </a:rPr>
              <a:t>expect</a:t>
            </a:r>
            <a:r>
              <a:rPr dirty="0" sz="10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424242"/>
                </a:solidFill>
                <a:latin typeface="Arial"/>
                <a:cs typeface="Arial"/>
              </a:rPr>
              <a:t>if</a:t>
            </a:r>
            <a:r>
              <a:rPr dirty="0" sz="10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8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0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55">
                <a:solidFill>
                  <a:srgbClr val="424242"/>
                </a:solidFill>
                <a:latin typeface="Arial"/>
                <a:cs typeface="Arial"/>
              </a:rPr>
              <a:t>variables </a:t>
            </a:r>
            <a:r>
              <a:rPr dirty="0" sz="1000" spc="60">
                <a:solidFill>
                  <a:srgbClr val="424242"/>
                </a:solidFill>
                <a:latin typeface="Arial"/>
                <a:cs typeface="Arial"/>
              </a:rPr>
              <a:t>were</a:t>
            </a:r>
            <a:r>
              <a:rPr dirty="0" sz="1000" spc="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70">
                <a:solidFill>
                  <a:srgbClr val="424242"/>
                </a:solidFill>
                <a:latin typeface="Arial"/>
                <a:cs typeface="Arial"/>
              </a:rPr>
              <a:t>independent.</a:t>
            </a:r>
            <a:r>
              <a:rPr dirty="0" sz="1000" spc="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-50">
                <a:solidFill>
                  <a:srgbClr val="0A93CD"/>
                </a:solidFill>
                <a:latin typeface="Arial Black"/>
                <a:cs typeface="Arial Black"/>
              </a:rPr>
              <a:t>Sufficient</a:t>
            </a:r>
            <a:r>
              <a:rPr dirty="0" sz="1000" spc="-85">
                <a:solidFill>
                  <a:srgbClr val="0A93CD"/>
                </a:solidFill>
                <a:latin typeface="Arial Black"/>
                <a:cs typeface="Arial Black"/>
              </a:rPr>
              <a:t> </a:t>
            </a:r>
            <a:r>
              <a:rPr dirty="0" sz="1000" spc="-40">
                <a:solidFill>
                  <a:srgbClr val="0A93CD"/>
                </a:solidFill>
                <a:latin typeface="Arial Black"/>
                <a:cs typeface="Arial Black"/>
              </a:rPr>
              <a:t>evidence</a:t>
            </a:r>
            <a:r>
              <a:rPr dirty="0" sz="1000" spc="-85">
                <a:solidFill>
                  <a:srgbClr val="0A93CD"/>
                </a:solidFill>
                <a:latin typeface="Arial Black"/>
                <a:cs typeface="Arial Black"/>
              </a:rPr>
              <a:t> </a:t>
            </a:r>
            <a:r>
              <a:rPr dirty="0" sz="1000" spc="-45">
                <a:solidFill>
                  <a:srgbClr val="0A93CD"/>
                </a:solidFill>
                <a:latin typeface="Arial Black"/>
                <a:cs typeface="Arial Black"/>
              </a:rPr>
              <a:t>to</a:t>
            </a:r>
            <a:r>
              <a:rPr dirty="0" sz="1000" spc="-85">
                <a:solidFill>
                  <a:srgbClr val="0A93CD"/>
                </a:solidFill>
                <a:latin typeface="Arial Black"/>
                <a:cs typeface="Arial Black"/>
              </a:rPr>
              <a:t> </a:t>
            </a:r>
            <a:r>
              <a:rPr dirty="0" sz="1000" spc="-30">
                <a:solidFill>
                  <a:srgbClr val="0A93CD"/>
                </a:solidFill>
                <a:latin typeface="Arial Black"/>
                <a:cs typeface="Arial Black"/>
              </a:rPr>
              <a:t>conclude</a:t>
            </a:r>
            <a:r>
              <a:rPr dirty="0" sz="1000" spc="-85">
                <a:solidFill>
                  <a:srgbClr val="0A93CD"/>
                </a:solidFill>
                <a:latin typeface="Arial Black"/>
                <a:cs typeface="Arial Black"/>
              </a:rPr>
              <a:t> </a:t>
            </a:r>
            <a:r>
              <a:rPr dirty="0" sz="1000" spc="-40">
                <a:solidFill>
                  <a:srgbClr val="0A93CD"/>
                </a:solidFill>
                <a:latin typeface="Arial Black"/>
                <a:cs typeface="Arial Black"/>
              </a:rPr>
              <a:t>there</a:t>
            </a:r>
            <a:r>
              <a:rPr dirty="0" sz="1000" spc="-85">
                <a:solidFill>
                  <a:srgbClr val="0A93CD"/>
                </a:solidFill>
                <a:latin typeface="Arial Black"/>
                <a:cs typeface="Arial Black"/>
              </a:rPr>
              <a:t> </a:t>
            </a:r>
            <a:r>
              <a:rPr dirty="0" sz="1000" spc="-60">
                <a:solidFill>
                  <a:srgbClr val="0A93CD"/>
                </a:solidFill>
                <a:latin typeface="Arial Black"/>
                <a:cs typeface="Arial Black"/>
              </a:rPr>
              <a:t>is</a:t>
            </a:r>
            <a:r>
              <a:rPr dirty="0" sz="1000" spc="-80">
                <a:solidFill>
                  <a:srgbClr val="0A93CD"/>
                </a:solidFill>
                <a:latin typeface="Arial Black"/>
                <a:cs typeface="Arial Black"/>
              </a:rPr>
              <a:t> </a:t>
            </a:r>
            <a:r>
              <a:rPr dirty="0" sz="1000">
                <a:solidFill>
                  <a:srgbClr val="0A93CD"/>
                </a:solidFill>
                <a:latin typeface="Arial Black"/>
                <a:cs typeface="Arial Black"/>
              </a:rPr>
              <a:t>a</a:t>
            </a:r>
            <a:r>
              <a:rPr dirty="0" sz="1000" spc="-85">
                <a:solidFill>
                  <a:srgbClr val="0A93CD"/>
                </a:solidFill>
                <a:latin typeface="Arial Black"/>
                <a:cs typeface="Arial Black"/>
              </a:rPr>
              <a:t> </a:t>
            </a:r>
            <a:r>
              <a:rPr dirty="0" sz="1000" spc="-35">
                <a:solidFill>
                  <a:srgbClr val="0A93CD"/>
                </a:solidFill>
                <a:latin typeface="Arial Black"/>
                <a:cs typeface="Arial Black"/>
              </a:rPr>
              <a:t>relationship</a:t>
            </a:r>
            <a:r>
              <a:rPr dirty="0" sz="1000" spc="-85">
                <a:solidFill>
                  <a:srgbClr val="0A93CD"/>
                </a:solidFill>
                <a:latin typeface="Arial Black"/>
                <a:cs typeface="Arial Black"/>
              </a:rPr>
              <a:t> </a:t>
            </a:r>
            <a:r>
              <a:rPr dirty="0" sz="1000" spc="-50">
                <a:solidFill>
                  <a:srgbClr val="0A93CD"/>
                </a:solidFill>
                <a:latin typeface="Arial Black"/>
                <a:cs typeface="Arial Black"/>
              </a:rPr>
              <a:t>between</a:t>
            </a:r>
            <a:r>
              <a:rPr dirty="0" sz="1000" spc="-85">
                <a:solidFill>
                  <a:srgbClr val="0A93CD"/>
                </a:solidFill>
                <a:latin typeface="Arial Black"/>
                <a:cs typeface="Arial Black"/>
              </a:rPr>
              <a:t> </a:t>
            </a:r>
            <a:r>
              <a:rPr dirty="0" sz="1000" spc="-10">
                <a:solidFill>
                  <a:srgbClr val="0A93CD"/>
                </a:solidFill>
                <a:latin typeface="Arial Black"/>
                <a:cs typeface="Arial Black"/>
              </a:rPr>
              <a:t>variables.</a:t>
            </a:r>
            <a:endParaRPr sz="1000">
              <a:latin typeface="Arial Black"/>
              <a:cs typeface="Arial Black"/>
            </a:endParaRPr>
          </a:p>
          <a:p>
            <a:pPr marL="469265" marR="431800" indent="-305435">
              <a:lnSpc>
                <a:spcPct val="114999"/>
              </a:lnSpc>
              <a:buClr>
                <a:srgbClr val="424242"/>
              </a:buClr>
              <a:buFont typeface="Arial"/>
              <a:buChar char="●"/>
              <a:tabLst>
                <a:tab pos="469265" algn="l"/>
              </a:tabLst>
            </a:pPr>
            <a:r>
              <a:rPr dirty="0" sz="1000">
                <a:solidFill>
                  <a:srgbClr val="0A93CD"/>
                </a:solidFill>
                <a:latin typeface="Arial Black"/>
                <a:cs typeface="Arial Black"/>
              </a:rPr>
              <a:t>p-value</a:t>
            </a:r>
            <a:r>
              <a:rPr dirty="0" sz="1000" spc="-110">
                <a:solidFill>
                  <a:srgbClr val="0A93CD"/>
                </a:solidFill>
                <a:latin typeface="Arial Black"/>
                <a:cs typeface="Arial Black"/>
              </a:rPr>
              <a:t> </a:t>
            </a:r>
            <a:r>
              <a:rPr dirty="0" sz="1000" spc="-155">
                <a:solidFill>
                  <a:srgbClr val="0A93CD"/>
                </a:solidFill>
                <a:latin typeface="Arial Black"/>
                <a:cs typeface="Arial Black"/>
              </a:rPr>
              <a:t>≥</a:t>
            </a:r>
            <a:r>
              <a:rPr dirty="0" sz="1000" spc="-105">
                <a:solidFill>
                  <a:srgbClr val="0A93CD"/>
                </a:solidFill>
                <a:latin typeface="Arial Black"/>
                <a:cs typeface="Arial Black"/>
              </a:rPr>
              <a:t> </a:t>
            </a:r>
            <a:r>
              <a:rPr dirty="0" sz="1000" spc="-30">
                <a:solidFill>
                  <a:srgbClr val="0A93CD"/>
                </a:solidFill>
                <a:latin typeface="Arial Black"/>
                <a:cs typeface="Arial Black"/>
              </a:rPr>
              <a:t>0.05</a:t>
            </a:r>
            <a:r>
              <a:rPr dirty="0" sz="1000" spc="-3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dirty="0" sz="10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65">
                <a:solidFill>
                  <a:srgbClr val="424242"/>
                </a:solidFill>
                <a:latin typeface="Arial"/>
                <a:cs typeface="Arial"/>
              </a:rPr>
              <a:t>suggests</a:t>
            </a:r>
            <a:r>
              <a:rPr dirty="0" sz="10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9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dirty="0" sz="10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8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0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70">
                <a:solidFill>
                  <a:srgbClr val="424242"/>
                </a:solidFill>
                <a:latin typeface="Arial"/>
                <a:cs typeface="Arial"/>
              </a:rPr>
              <a:t>observed</a:t>
            </a:r>
            <a:r>
              <a:rPr dirty="0" sz="10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114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dirty="0" sz="10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60">
                <a:solidFill>
                  <a:srgbClr val="424242"/>
                </a:solidFill>
                <a:latin typeface="Arial"/>
                <a:cs typeface="Arial"/>
              </a:rPr>
              <a:t>doesn't</a:t>
            </a:r>
            <a:r>
              <a:rPr dirty="0" sz="10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75">
                <a:solidFill>
                  <a:srgbClr val="424242"/>
                </a:solidFill>
                <a:latin typeface="Arial"/>
                <a:cs typeface="Arial"/>
              </a:rPr>
              <a:t>deviate</a:t>
            </a:r>
            <a:r>
              <a:rPr dirty="0" sz="10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114">
                <a:solidFill>
                  <a:srgbClr val="424242"/>
                </a:solidFill>
                <a:latin typeface="Arial"/>
                <a:cs typeface="Arial"/>
              </a:rPr>
              <a:t>much</a:t>
            </a:r>
            <a:r>
              <a:rPr dirty="0" sz="10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90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dirty="0" sz="10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95">
                <a:solidFill>
                  <a:srgbClr val="424242"/>
                </a:solidFill>
                <a:latin typeface="Arial"/>
                <a:cs typeface="Arial"/>
              </a:rPr>
              <a:t>what</a:t>
            </a:r>
            <a:r>
              <a:rPr dirty="0" sz="10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65">
                <a:solidFill>
                  <a:srgbClr val="424242"/>
                </a:solidFill>
                <a:latin typeface="Arial"/>
                <a:cs typeface="Arial"/>
              </a:rPr>
              <a:t>we'd</a:t>
            </a:r>
            <a:r>
              <a:rPr dirty="0" sz="10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70">
                <a:solidFill>
                  <a:srgbClr val="424242"/>
                </a:solidFill>
                <a:latin typeface="Arial"/>
                <a:cs typeface="Arial"/>
              </a:rPr>
              <a:t>expect</a:t>
            </a:r>
            <a:r>
              <a:rPr dirty="0" sz="1000" spc="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80">
                <a:solidFill>
                  <a:srgbClr val="424242"/>
                </a:solidFill>
                <a:latin typeface="Arial"/>
                <a:cs typeface="Arial"/>
              </a:rPr>
              <a:t>under</a:t>
            </a:r>
            <a:r>
              <a:rPr dirty="0" sz="1000" spc="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55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dirty="0" sz="1000" spc="85">
                <a:solidFill>
                  <a:srgbClr val="424242"/>
                </a:solidFill>
                <a:latin typeface="Arial"/>
                <a:cs typeface="Arial"/>
              </a:rPr>
              <a:t>assumption</a:t>
            </a:r>
            <a:r>
              <a:rPr dirty="0" sz="1000" spc="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7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dirty="0" sz="1000" spc="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75">
                <a:solidFill>
                  <a:srgbClr val="424242"/>
                </a:solidFill>
                <a:latin typeface="Arial"/>
                <a:cs typeface="Arial"/>
              </a:rPr>
              <a:t>independence.</a:t>
            </a:r>
            <a:r>
              <a:rPr dirty="0" sz="1000" spc="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00" spc="-60">
                <a:solidFill>
                  <a:srgbClr val="0A93CD"/>
                </a:solidFill>
                <a:latin typeface="Arial Black"/>
                <a:cs typeface="Arial Black"/>
              </a:rPr>
              <a:t>No</a:t>
            </a:r>
            <a:r>
              <a:rPr dirty="0" sz="1000" spc="-95">
                <a:solidFill>
                  <a:srgbClr val="0A93CD"/>
                </a:solidFill>
                <a:latin typeface="Arial Black"/>
                <a:cs typeface="Arial Black"/>
              </a:rPr>
              <a:t> </a:t>
            </a:r>
            <a:r>
              <a:rPr dirty="0" sz="1000" spc="-45">
                <a:solidFill>
                  <a:srgbClr val="0A93CD"/>
                </a:solidFill>
                <a:latin typeface="Arial Black"/>
                <a:cs typeface="Arial Black"/>
              </a:rPr>
              <a:t>sufficient</a:t>
            </a:r>
            <a:r>
              <a:rPr dirty="0" sz="1000" spc="-95">
                <a:solidFill>
                  <a:srgbClr val="0A93CD"/>
                </a:solidFill>
                <a:latin typeface="Arial Black"/>
                <a:cs typeface="Arial Black"/>
              </a:rPr>
              <a:t> </a:t>
            </a:r>
            <a:r>
              <a:rPr dirty="0" sz="1000" spc="-40">
                <a:solidFill>
                  <a:srgbClr val="0A93CD"/>
                </a:solidFill>
                <a:latin typeface="Arial Black"/>
                <a:cs typeface="Arial Black"/>
              </a:rPr>
              <a:t>evidence</a:t>
            </a:r>
            <a:r>
              <a:rPr dirty="0" sz="1000" spc="-90">
                <a:solidFill>
                  <a:srgbClr val="0A93CD"/>
                </a:solidFill>
                <a:latin typeface="Arial Black"/>
                <a:cs typeface="Arial Black"/>
              </a:rPr>
              <a:t> </a:t>
            </a:r>
            <a:r>
              <a:rPr dirty="0" sz="1000" spc="-45">
                <a:solidFill>
                  <a:srgbClr val="0A93CD"/>
                </a:solidFill>
                <a:latin typeface="Arial Black"/>
                <a:cs typeface="Arial Black"/>
              </a:rPr>
              <a:t>to</a:t>
            </a:r>
            <a:r>
              <a:rPr dirty="0" sz="1000" spc="-95">
                <a:solidFill>
                  <a:srgbClr val="0A93CD"/>
                </a:solidFill>
                <a:latin typeface="Arial Black"/>
                <a:cs typeface="Arial Black"/>
              </a:rPr>
              <a:t> </a:t>
            </a:r>
            <a:r>
              <a:rPr dirty="0" sz="1000" spc="-30">
                <a:solidFill>
                  <a:srgbClr val="0A93CD"/>
                </a:solidFill>
                <a:latin typeface="Arial Black"/>
                <a:cs typeface="Arial Black"/>
              </a:rPr>
              <a:t>conclude</a:t>
            </a:r>
            <a:r>
              <a:rPr dirty="0" sz="1000" spc="-95">
                <a:solidFill>
                  <a:srgbClr val="0A93CD"/>
                </a:solidFill>
                <a:latin typeface="Arial Black"/>
                <a:cs typeface="Arial Black"/>
              </a:rPr>
              <a:t> </a:t>
            </a:r>
            <a:r>
              <a:rPr dirty="0" sz="1000" spc="-25">
                <a:solidFill>
                  <a:srgbClr val="0A93CD"/>
                </a:solidFill>
                <a:latin typeface="Arial Black"/>
                <a:cs typeface="Arial Black"/>
              </a:rPr>
              <a:t>that</a:t>
            </a:r>
            <a:r>
              <a:rPr dirty="0" sz="1000" spc="-95">
                <a:solidFill>
                  <a:srgbClr val="0A93CD"/>
                </a:solidFill>
                <a:latin typeface="Arial Black"/>
                <a:cs typeface="Arial Black"/>
              </a:rPr>
              <a:t> </a:t>
            </a:r>
            <a:r>
              <a:rPr dirty="0" sz="1000" spc="-25">
                <a:solidFill>
                  <a:srgbClr val="0A93CD"/>
                </a:solidFill>
                <a:latin typeface="Arial Black"/>
                <a:cs typeface="Arial Black"/>
              </a:rPr>
              <a:t>variables</a:t>
            </a:r>
            <a:r>
              <a:rPr dirty="0" sz="1000" spc="-95">
                <a:solidFill>
                  <a:srgbClr val="0A93CD"/>
                </a:solidFill>
                <a:latin typeface="Arial Black"/>
                <a:cs typeface="Arial Black"/>
              </a:rPr>
              <a:t> </a:t>
            </a:r>
            <a:r>
              <a:rPr dirty="0" sz="1000" spc="-25">
                <a:solidFill>
                  <a:srgbClr val="0A93CD"/>
                </a:solidFill>
                <a:latin typeface="Arial Black"/>
                <a:cs typeface="Arial Black"/>
              </a:rPr>
              <a:t>are</a:t>
            </a:r>
            <a:r>
              <a:rPr dirty="0" sz="1000" spc="-90">
                <a:solidFill>
                  <a:srgbClr val="0A93CD"/>
                </a:solidFill>
                <a:latin typeface="Arial Black"/>
                <a:cs typeface="Arial Black"/>
              </a:rPr>
              <a:t> </a:t>
            </a:r>
            <a:r>
              <a:rPr dirty="0" sz="1000" spc="-10">
                <a:solidFill>
                  <a:srgbClr val="0A93CD"/>
                </a:solidFill>
                <a:latin typeface="Arial Black"/>
                <a:cs typeface="Arial Black"/>
              </a:rPr>
              <a:t>related.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55"/>
              </a:spcBef>
              <a:buFont typeface="Arial"/>
              <a:buChar char="●"/>
            </a:pP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dirty="0" sz="900" spc="20" b="1" i="1">
                <a:solidFill>
                  <a:srgbClr val="0A93CD"/>
                </a:solidFill>
                <a:latin typeface="Arial"/>
                <a:cs typeface="Arial"/>
              </a:rPr>
              <a:t>Note:</a:t>
            </a:r>
            <a:r>
              <a:rPr dirty="0" sz="900" spc="-15" b="1" i="1">
                <a:solidFill>
                  <a:srgbClr val="0A93CD"/>
                </a:solidFill>
                <a:latin typeface="Arial"/>
                <a:cs typeface="Arial"/>
              </a:rPr>
              <a:t> </a:t>
            </a:r>
            <a:r>
              <a:rPr dirty="0" sz="900" spc="30" b="1" i="1">
                <a:solidFill>
                  <a:srgbClr val="0A93CD"/>
                </a:solidFill>
                <a:latin typeface="Arial"/>
                <a:cs typeface="Arial"/>
              </a:rPr>
              <a:t>The</a:t>
            </a:r>
            <a:r>
              <a:rPr dirty="0" sz="900" spc="-10" b="1" i="1">
                <a:solidFill>
                  <a:srgbClr val="0A93CD"/>
                </a:solidFill>
                <a:latin typeface="Arial"/>
                <a:cs typeface="Arial"/>
              </a:rPr>
              <a:t> </a:t>
            </a:r>
            <a:r>
              <a:rPr dirty="0" sz="900" spc="75" b="1" i="1">
                <a:solidFill>
                  <a:srgbClr val="0A93CD"/>
                </a:solidFill>
                <a:latin typeface="Arial"/>
                <a:cs typeface="Arial"/>
              </a:rPr>
              <a:t>p-</a:t>
            </a:r>
            <a:r>
              <a:rPr dirty="0" sz="900" spc="80" b="1" i="1">
                <a:solidFill>
                  <a:srgbClr val="0A93CD"/>
                </a:solidFill>
                <a:latin typeface="Arial"/>
                <a:cs typeface="Arial"/>
              </a:rPr>
              <a:t>value</a:t>
            </a:r>
            <a:r>
              <a:rPr dirty="0" sz="900" spc="-10" b="1" i="1">
                <a:solidFill>
                  <a:srgbClr val="0A93CD"/>
                </a:solidFill>
                <a:latin typeface="Arial"/>
                <a:cs typeface="Arial"/>
              </a:rPr>
              <a:t> </a:t>
            </a:r>
            <a:r>
              <a:rPr dirty="0" sz="900" spc="30" b="1" i="1">
                <a:solidFill>
                  <a:srgbClr val="0A93CD"/>
                </a:solidFill>
                <a:latin typeface="Arial"/>
                <a:cs typeface="Arial"/>
              </a:rPr>
              <a:t>signals</a:t>
            </a:r>
            <a:r>
              <a:rPr dirty="0" sz="900" spc="-10" b="1" i="1">
                <a:solidFill>
                  <a:srgbClr val="0A93CD"/>
                </a:solidFill>
                <a:latin typeface="Arial"/>
                <a:cs typeface="Arial"/>
              </a:rPr>
              <a:t> </a:t>
            </a:r>
            <a:r>
              <a:rPr dirty="0" sz="900" spc="55" b="1" i="1">
                <a:solidFill>
                  <a:srgbClr val="0A93CD"/>
                </a:solidFill>
                <a:latin typeface="Arial"/>
                <a:cs typeface="Arial"/>
              </a:rPr>
              <a:t>the</a:t>
            </a:r>
            <a:r>
              <a:rPr dirty="0" sz="900" spc="-10" b="1" i="1">
                <a:solidFill>
                  <a:srgbClr val="0A93CD"/>
                </a:solidFill>
                <a:latin typeface="Arial"/>
                <a:cs typeface="Arial"/>
              </a:rPr>
              <a:t> </a:t>
            </a:r>
            <a:r>
              <a:rPr dirty="0" sz="900" spc="30" b="1" i="1">
                <a:solidFill>
                  <a:srgbClr val="0A93CD"/>
                </a:solidFill>
                <a:latin typeface="Arial"/>
                <a:cs typeface="Arial"/>
              </a:rPr>
              <a:t>existence</a:t>
            </a:r>
            <a:r>
              <a:rPr dirty="0" sz="900" spc="-10" b="1" i="1">
                <a:solidFill>
                  <a:srgbClr val="0A93CD"/>
                </a:solidFill>
                <a:latin typeface="Arial"/>
                <a:cs typeface="Arial"/>
              </a:rPr>
              <a:t> </a:t>
            </a:r>
            <a:r>
              <a:rPr dirty="0" sz="900" spc="30" b="1" i="1">
                <a:solidFill>
                  <a:srgbClr val="0A93CD"/>
                </a:solidFill>
                <a:latin typeface="Arial"/>
                <a:cs typeface="Arial"/>
              </a:rPr>
              <a:t>of</a:t>
            </a:r>
            <a:r>
              <a:rPr dirty="0" sz="900" spc="-10" b="1" i="1">
                <a:solidFill>
                  <a:srgbClr val="0A93CD"/>
                </a:solidFill>
                <a:latin typeface="Arial"/>
                <a:cs typeface="Arial"/>
              </a:rPr>
              <a:t> </a:t>
            </a:r>
            <a:r>
              <a:rPr dirty="0" sz="900" spc="75" b="1" i="1">
                <a:solidFill>
                  <a:srgbClr val="0A93CD"/>
                </a:solidFill>
                <a:latin typeface="Arial"/>
                <a:cs typeface="Arial"/>
              </a:rPr>
              <a:t>an</a:t>
            </a:r>
            <a:r>
              <a:rPr dirty="0" sz="900" spc="-10" b="1" i="1">
                <a:solidFill>
                  <a:srgbClr val="0A93CD"/>
                </a:solidFill>
                <a:latin typeface="Arial"/>
                <a:cs typeface="Arial"/>
              </a:rPr>
              <a:t> </a:t>
            </a:r>
            <a:r>
              <a:rPr dirty="0" sz="900" spc="30" b="1" i="1">
                <a:solidFill>
                  <a:srgbClr val="0A93CD"/>
                </a:solidFill>
                <a:latin typeface="Arial"/>
                <a:cs typeface="Arial"/>
              </a:rPr>
              <a:t>association,</a:t>
            </a:r>
            <a:r>
              <a:rPr dirty="0" sz="900" spc="-10" b="1" i="1">
                <a:solidFill>
                  <a:srgbClr val="0A93CD"/>
                </a:solidFill>
                <a:latin typeface="Arial"/>
                <a:cs typeface="Arial"/>
              </a:rPr>
              <a:t> </a:t>
            </a:r>
            <a:r>
              <a:rPr dirty="0" sz="900" spc="30" b="1" i="1">
                <a:solidFill>
                  <a:srgbClr val="0A93CD"/>
                </a:solidFill>
                <a:latin typeface="Arial"/>
                <a:cs typeface="Arial"/>
              </a:rPr>
              <a:t>not</a:t>
            </a:r>
            <a:r>
              <a:rPr dirty="0" sz="900" spc="-10" b="1" i="1">
                <a:solidFill>
                  <a:srgbClr val="0A93CD"/>
                </a:solidFill>
                <a:latin typeface="Arial"/>
                <a:cs typeface="Arial"/>
              </a:rPr>
              <a:t> </a:t>
            </a:r>
            <a:r>
              <a:rPr dirty="0" sz="900" spc="30" b="1" i="1">
                <a:solidFill>
                  <a:srgbClr val="0A93CD"/>
                </a:solidFill>
                <a:latin typeface="Arial"/>
                <a:cs typeface="Arial"/>
              </a:rPr>
              <a:t>its</a:t>
            </a:r>
            <a:r>
              <a:rPr dirty="0" sz="900" spc="-10" b="1" i="1">
                <a:solidFill>
                  <a:srgbClr val="0A93CD"/>
                </a:solidFill>
                <a:latin typeface="Arial"/>
                <a:cs typeface="Arial"/>
              </a:rPr>
              <a:t> </a:t>
            </a:r>
            <a:r>
              <a:rPr dirty="0" sz="900" spc="30" b="1" i="1">
                <a:solidFill>
                  <a:srgbClr val="0A93CD"/>
                </a:solidFill>
                <a:latin typeface="Arial"/>
                <a:cs typeface="Arial"/>
              </a:rPr>
              <a:t>strength</a:t>
            </a:r>
            <a:r>
              <a:rPr dirty="0" sz="900" spc="-10" b="1" i="1">
                <a:solidFill>
                  <a:srgbClr val="0A93CD"/>
                </a:solidFill>
                <a:latin typeface="Arial"/>
                <a:cs typeface="Arial"/>
              </a:rPr>
              <a:t> </a:t>
            </a:r>
            <a:r>
              <a:rPr dirty="0" sz="900" spc="30" b="1" i="1">
                <a:solidFill>
                  <a:srgbClr val="0A93CD"/>
                </a:solidFill>
                <a:latin typeface="Arial"/>
                <a:cs typeface="Arial"/>
              </a:rPr>
              <a:t>or</a:t>
            </a:r>
            <a:r>
              <a:rPr dirty="0" sz="900" spc="-10" b="1" i="1">
                <a:solidFill>
                  <a:srgbClr val="0A93CD"/>
                </a:solidFill>
                <a:latin typeface="Arial"/>
                <a:cs typeface="Arial"/>
              </a:rPr>
              <a:t> direction.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800" spc="-10" b="1" i="1">
                <a:solidFill>
                  <a:srgbClr val="424242"/>
                </a:solidFill>
                <a:latin typeface="Arial"/>
                <a:cs typeface="Arial"/>
              </a:rPr>
              <a:t>Assumptions:</a:t>
            </a:r>
            <a:endParaRPr sz="800">
              <a:latin typeface="Arial"/>
              <a:cs typeface="Arial"/>
            </a:endParaRPr>
          </a:p>
          <a:p>
            <a:pPr marL="469265" indent="-289560">
              <a:lnSpc>
                <a:spcPct val="100000"/>
              </a:lnSpc>
              <a:spcBef>
                <a:spcPts val="145"/>
              </a:spcBef>
              <a:buChar char="●"/>
              <a:tabLst>
                <a:tab pos="469265" algn="l"/>
              </a:tabLst>
            </a:pPr>
            <a:r>
              <a:rPr dirty="0" sz="800" spc="30" i="1">
                <a:solidFill>
                  <a:srgbClr val="424242"/>
                </a:solidFill>
                <a:latin typeface="Arial"/>
                <a:cs typeface="Arial"/>
              </a:rPr>
              <a:t>Assumes</a:t>
            </a:r>
            <a:r>
              <a:rPr dirty="0" sz="800" spc="12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800" spc="30" i="1">
                <a:solidFill>
                  <a:srgbClr val="424242"/>
                </a:solidFill>
                <a:latin typeface="Arial"/>
                <a:cs typeface="Arial"/>
              </a:rPr>
              <a:t>observations</a:t>
            </a:r>
            <a:r>
              <a:rPr dirty="0" sz="800" spc="12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800" spc="50" i="1">
                <a:solidFill>
                  <a:srgbClr val="424242"/>
                </a:solidFill>
                <a:latin typeface="Arial"/>
                <a:cs typeface="Arial"/>
              </a:rPr>
              <a:t>are</a:t>
            </a:r>
            <a:r>
              <a:rPr dirty="0" sz="800" spc="12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800" spc="40" i="1">
                <a:solidFill>
                  <a:srgbClr val="424242"/>
                </a:solidFill>
                <a:latin typeface="Arial"/>
                <a:cs typeface="Arial"/>
              </a:rPr>
              <a:t>independent.</a:t>
            </a:r>
            <a:endParaRPr sz="800">
              <a:latin typeface="Arial"/>
              <a:cs typeface="Arial"/>
            </a:endParaRPr>
          </a:p>
          <a:p>
            <a:pPr marL="469265" indent="-289560">
              <a:lnSpc>
                <a:spcPct val="100000"/>
              </a:lnSpc>
              <a:spcBef>
                <a:spcPts val="145"/>
              </a:spcBef>
              <a:buChar char="●"/>
              <a:tabLst>
                <a:tab pos="469265" algn="l"/>
              </a:tabLst>
            </a:pPr>
            <a:r>
              <a:rPr dirty="0" sz="800" i="1">
                <a:solidFill>
                  <a:srgbClr val="424242"/>
                </a:solidFill>
                <a:latin typeface="Arial"/>
                <a:cs typeface="Arial"/>
              </a:rPr>
              <a:t>Requires</a:t>
            </a:r>
            <a:r>
              <a:rPr dirty="0" sz="800" spc="13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800" spc="90" i="1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dirty="0" sz="800" spc="14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800" i="1">
                <a:solidFill>
                  <a:srgbClr val="424242"/>
                </a:solidFill>
                <a:latin typeface="Arial"/>
                <a:cs typeface="Arial"/>
              </a:rPr>
              <a:t>sufficiently</a:t>
            </a:r>
            <a:r>
              <a:rPr dirty="0" sz="800" spc="14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800" spc="50" i="1">
                <a:solidFill>
                  <a:srgbClr val="424242"/>
                </a:solidFill>
                <a:latin typeface="Arial"/>
                <a:cs typeface="Arial"/>
              </a:rPr>
              <a:t>large</a:t>
            </a:r>
            <a:r>
              <a:rPr dirty="0" sz="800" spc="14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800" spc="65" i="1">
                <a:solidFill>
                  <a:srgbClr val="424242"/>
                </a:solidFill>
                <a:latin typeface="Arial"/>
                <a:cs typeface="Arial"/>
              </a:rPr>
              <a:t>sample</a:t>
            </a:r>
            <a:r>
              <a:rPr dirty="0" sz="800" spc="13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800" i="1">
                <a:solidFill>
                  <a:srgbClr val="424242"/>
                </a:solidFill>
                <a:latin typeface="Arial"/>
                <a:cs typeface="Arial"/>
              </a:rPr>
              <a:t>size.</a:t>
            </a:r>
            <a:r>
              <a:rPr dirty="0" sz="800" spc="14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800" i="1">
                <a:solidFill>
                  <a:srgbClr val="424242"/>
                </a:solidFill>
                <a:latin typeface="Arial"/>
                <a:cs typeface="Arial"/>
              </a:rPr>
              <a:t>Cells</a:t>
            </a:r>
            <a:r>
              <a:rPr dirty="0" sz="800" spc="14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800" spc="50" i="1">
                <a:solidFill>
                  <a:srgbClr val="424242"/>
                </a:solidFill>
                <a:latin typeface="Arial"/>
                <a:cs typeface="Arial"/>
              </a:rPr>
              <a:t>should</a:t>
            </a:r>
            <a:r>
              <a:rPr dirty="0" sz="800" spc="14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800" spc="60" i="1">
                <a:solidFill>
                  <a:srgbClr val="424242"/>
                </a:solidFill>
                <a:latin typeface="Arial"/>
                <a:cs typeface="Arial"/>
              </a:rPr>
              <a:t>have</a:t>
            </a:r>
            <a:r>
              <a:rPr dirty="0" sz="800" spc="14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800" spc="50" i="1">
                <a:solidFill>
                  <a:srgbClr val="424242"/>
                </a:solidFill>
                <a:latin typeface="Arial"/>
                <a:cs typeface="Arial"/>
              </a:rPr>
              <a:t>expected</a:t>
            </a:r>
            <a:r>
              <a:rPr dirty="0" sz="800" spc="13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800" i="1">
                <a:solidFill>
                  <a:srgbClr val="424242"/>
                </a:solidFill>
                <a:latin typeface="Arial"/>
                <a:cs typeface="Arial"/>
              </a:rPr>
              <a:t>frequencies</a:t>
            </a:r>
            <a:r>
              <a:rPr dirty="0" sz="800" spc="14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800" i="1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dirty="0" sz="800" spc="14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800" i="1">
                <a:solidFill>
                  <a:srgbClr val="424242"/>
                </a:solidFill>
                <a:latin typeface="Arial"/>
                <a:cs typeface="Arial"/>
              </a:rPr>
              <a:t>5</a:t>
            </a:r>
            <a:r>
              <a:rPr dirty="0" sz="800" spc="140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800" i="1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dirty="0" sz="800" spc="135" i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800" spc="-10" i="1">
                <a:solidFill>
                  <a:srgbClr val="424242"/>
                </a:solidFill>
                <a:latin typeface="Arial"/>
                <a:cs typeface="Arial"/>
              </a:rPr>
              <a:t>more.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5"/>
              <a:t>Two</a:t>
            </a:r>
            <a:r>
              <a:rPr dirty="0" spc="-220"/>
              <a:t> </a:t>
            </a:r>
            <a:r>
              <a:rPr dirty="0" spc="-60"/>
              <a:t>Categorical</a:t>
            </a:r>
            <a:r>
              <a:rPr dirty="0" spc="-220"/>
              <a:t> </a:t>
            </a:r>
            <a:r>
              <a:rPr dirty="0" spc="-55"/>
              <a:t>or</a:t>
            </a:r>
            <a:r>
              <a:rPr dirty="0" spc="-220"/>
              <a:t> </a:t>
            </a:r>
            <a:r>
              <a:rPr dirty="0" spc="-110"/>
              <a:t>Discrete</a:t>
            </a:r>
            <a:r>
              <a:rPr dirty="0" spc="-215"/>
              <a:t> </a:t>
            </a:r>
            <a:r>
              <a:rPr dirty="0" spc="-40"/>
              <a:t>Variables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523736" y="3069106"/>
          <a:ext cx="2959735" cy="825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6775"/>
                <a:gridCol w="569594"/>
                <a:gridCol w="718184"/>
                <a:gridCol w="718185"/>
              </a:tblGrid>
              <a:tr h="250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26A59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10" b="1">
                          <a:latin typeface="Arial"/>
                          <a:cs typeface="Arial"/>
                        </a:rPr>
                        <a:t>Apple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26A59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10" b="1">
                          <a:latin typeface="Arial"/>
                          <a:cs typeface="Arial"/>
                        </a:rPr>
                        <a:t>Samsung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26A59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10" b="1">
                          <a:latin typeface="Arial"/>
                          <a:cs typeface="Arial"/>
                        </a:rPr>
                        <a:t>Google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26A59A"/>
                    </a:solidFill>
                  </a:tcPr>
                </a:tc>
              </a:tr>
              <a:tr h="189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10" b="1">
                          <a:latin typeface="Arial"/>
                          <a:cs typeface="Arial"/>
                        </a:rPr>
                        <a:t>Youth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25">
                          <a:latin typeface="Arial"/>
                          <a:cs typeface="Arial"/>
                        </a:rPr>
                        <a:t>40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25">
                          <a:latin typeface="Arial"/>
                          <a:cs typeface="Arial"/>
                        </a:rPr>
                        <a:t>25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</a:tcPr>
                </a:tc>
              </a:tr>
              <a:tr h="194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 b="1">
                          <a:latin typeface="Arial"/>
                          <a:cs typeface="Arial"/>
                        </a:rPr>
                        <a:t>Middle-</a:t>
                      </a:r>
                      <a:r>
                        <a:rPr dirty="0" sz="1000" spc="-20" b="1">
                          <a:latin typeface="Arial"/>
                          <a:cs typeface="Arial"/>
                        </a:rPr>
                        <a:t>Aged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5875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DDF2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25">
                          <a:latin typeface="Arial"/>
                          <a:cs typeface="Arial"/>
                        </a:rPr>
                        <a:t>15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5875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DDF2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25">
                          <a:latin typeface="Arial"/>
                          <a:cs typeface="Arial"/>
                        </a:rPr>
                        <a:t>30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5875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DDF2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5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5875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DDF2EF"/>
                    </a:solidFill>
                  </a:tcPr>
                </a:tc>
              </a:tr>
              <a:tr h="189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10" b="1">
                          <a:latin typeface="Arial"/>
                          <a:cs typeface="Arial"/>
                        </a:rPr>
                        <a:t>Seniors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25">
                          <a:latin typeface="Arial"/>
                          <a:cs typeface="Arial"/>
                        </a:rPr>
                        <a:t>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25">
                          <a:latin typeface="Arial"/>
                          <a:cs typeface="Arial"/>
                        </a:rPr>
                        <a:t>20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25">
                          <a:latin typeface="Arial"/>
                          <a:cs typeface="Arial"/>
                        </a:rPr>
                        <a:t>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D8D8E2"/>
                      </a:solidFill>
                      <a:prstDash val="solid"/>
                    </a:lnL>
                    <a:lnR w="9525">
                      <a:solidFill>
                        <a:srgbClr val="D8D8E2"/>
                      </a:solidFill>
                      <a:prstDash val="solid"/>
                    </a:lnR>
                    <a:lnT w="9525">
                      <a:solidFill>
                        <a:srgbClr val="D8D8E2"/>
                      </a:solidFill>
                      <a:prstDash val="solid"/>
                    </a:lnT>
                    <a:lnB w="9525">
                      <a:solidFill>
                        <a:srgbClr val="D8D8E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652248" y="1323473"/>
            <a:ext cx="7730490" cy="2642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9539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04A8C4"/>
                </a:solidFill>
                <a:latin typeface="Arial Black"/>
                <a:cs typeface="Arial Black"/>
              </a:rPr>
              <a:t>Chi-square</a:t>
            </a:r>
            <a:r>
              <a:rPr dirty="0" sz="1500" spc="-8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105">
                <a:solidFill>
                  <a:srgbClr val="04A8C4"/>
                </a:solidFill>
                <a:latin typeface="Arial Black"/>
                <a:cs typeface="Arial Black"/>
              </a:rPr>
              <a:t>Test:</a:t>
            </a:r>
            <a:r>
              <a:rPr dirty="0" sz="1500" spc="-85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dirty="0" sz="1500" spc="-10">
                <a:solidFill>
                  <a:srgbClr val="04A8C4"/>
                </a:solidFill>
                <a:latin typeface="Arial Black"/>
                <a:cs typeface="Arial Black"/>
              </a:rPr>
              <a:t>Example</a:t>
            </a:r>
            <a:endParaRPr sz="1500">
              <a:latin typeface="Arial Black"/>
              <a:cs typeface="Arial Black"/>
            </a:endParaRPr>
          </a:p>
          <a:p>
            <a:pPr marL="12700" marR="294640">
              <a:lnSpc>
                <a:spcPct val="114999"/>
              </a:lnSpc>
              <a:spcBef>
                <a:spcPts val="1675"/>
              </a:spcBef>
            </a:pP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dirty="0" sz="1200" spc="-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05">
                <a:solidFill>
                  <a:srgbClr val="424242"/>
                </a:solidFill>
                <a:latin typeface="Arial"/>
                <a:cs typeface="Arial"/>
              </a:rPr>
              <a:t>mobile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424242"/>
                </a:solidFill>
                <a:latin typeface="Arial"/>
                <a:cs typeface="Arial"/>
              </a:rPr>
              <a:t>store</a:t>
            </a:r>
            <a:r>
              <a:rPr dirty="0" sz="1200" spc="-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424242"/>
                </a:solidFill>
                <a:latin typeface="Arial"/>
                <a:cs typeface="Arial"/>
              </a:rPr>
              <a:t>surveys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424242"/>
                </a:solidFill>
                <a:latin typeface="Arial"/>
                <a:cs typeface="Arial"/>
              </a:rPr>
              <a:t>150</a:t>
            </a:r>
            <a:r>
              <a:rPr dirty="0" sz="1200" spc="-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customers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0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dirty="0" sz="1200" spc="-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424242"/>
                </a:solidFill>
                <a:latin typeface="Arial"/>
                <a:cs typeface="Arial"/>
              </a:rPr>
              <a:t>discern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05">
                <a:solidFill>
                  <a:srgbClr val="424242"/>
                </a:solidFill>
                <a:latin typeface="Arial"/>
                <a:cs typeface="Arial"/>
              </a:rPr>
              <a:t>smartphone</a:t>
            </a:r>
            <a:r>
              <a:rPr dirty="0" sz="1200" spc="-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14">
                <a:solidFill>
                  <a:srgbClr val="424242"/>
                </a:solidFill>
                <a:latin typeface="Arial"/>
                <a:cs typeface="Arial"/>
              </a:rPr>
              <a:t>brand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preferences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424242"/>
                </a:solidFill>
                <a:latin typeface="Arial"/>
                <a:cs typeface="Arial"/>
              </a:rPr>
              <a:t>across</a:t>
            </a:r>
            <a:r>
              <a:rPr dirty="0" sz="1200" spc="-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Arial"/>
                <a:cs typeface="Arial"/>
              </a:rPr>
              <a:t>three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424242"/>
                </a:solidFill>
                <a:latin typeface="Arial"/>
                <a:cs typeface="Arial"/>
              </a:rPr>
              <a:t>age </a:t>
            </a:r>
            <a:r>
              <a:rPr dirty="0" sz="1200" spc="65">
                <a:solidFill>
                  <a:srgbClr val="424242"/>
                </a:solidFill>
                <a:latin typeface="Arial"/>
                <a:cs typeface="Arial"/>
              </a:rPr>
              <a:t>groups: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"Youth"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(18-30),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424242"/>
                </a:solidFill>
                <a:latin typeface="Arial"/>
                <a:cs typeface="Arial"/>
              </a:rPr>
              <a:t>"Middle-</a:t>
            </a:r>
            <a:r>
              <a:rPr dirty="0" sz="1200" spc="75">
                <a:solidFill>
                  <a:srgbClr val="424242"/>
                </a:solidFill>
                <a:latin typeface="Arial"/>
                <a:cs typeface="Arial"/>
              </a:rPr>
              <a:t>Aged"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(31-50),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"Seniors"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(51+),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14">
                <a:solidFill>
                  <a:srgbClr val="424242"/>
                </a:solidFill>
                <a:latin typeface="Arial"/>
                <a:cs typeface="Arial"/>
              </a:rPr>
              <a:t>aiming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10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424242"/>
                </a:solidFill>
                <a:latin typeface="Arial"/>
                <a:cs typeface="Arial"/>
              </a:rPr>
              <a:t>refine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424242"/>
                </a:solidFill>
                <a:latin typeface="Arial"/>
                <a:cs typeface="Arial"/>
              </a:rPr>
              <a:t>its</a:t>
            </a:r>
            <a:r>
              <a:rPr dirty="0" sz="1200" spc="9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424242"/>
                </a:solidFill>
                <a:latin typeface="Arial"/>
                <a:cs typeface="Arial"/>
              </a:rPr>
              <a:t>marketing </a:t>
            </a:r>
            <a:r>
              <a:rPr dirty="0" sz="1200" spc="50">
                <a:solidFill>
                  <a:srgbClr val="424242"/>
                </a:solidFill>
                <a:latin typeface="Arial"/>
                <a:cs typeface="Arial"/>
              </a:rPr>
              <a:t>strategies.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40"/>
              </a:spcBef>
            </a:pPr>
            <a:endParaRPr sz="1200">
              <a:latin typeface="Arial"/>
              <a:cs typeface="Arial"/>
            </a:endParaRPr>
          </a:p>
          <a:p>
            <a:pPr marL="377190">
              <a:lnSpc>
                <a:spcPct val="100000"/>
              </a:lnSpc>
            </a:pPr>
            <a:r>
              <a:rPr dirty="0" sz="1000" spc="60">
                <a:latin typeface="Arial"/>
                <a:cs typeface="Arial"/>
              </a:rPr>
              <a:t>Observed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75">
                <a:latin typeface="Arial"/>
                <a:cs typeface="Arial"/>
              </a:rPr>
              <a:t>Data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90">
                <a:latin typeface="Arial"/>
                <a:cs typeface="Arial"/>
              </a:rPr>
              <a:t>(from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survey):</a:t>
            </a:r>
            <a:endParaRPr sz="1000">
              <a:latin typeface="Arial"/>
              <a:cs typeface="Arial"/>
            </a:endParaRPr>
          </a:p>
          <a:p>
            <a:pPr marL="3265170">
              <a:lnSpc>
                <a:spcPct val="100000"/>
              </a:lnSpc>
              <a:spcBef>
                <a:spcPts val="244"/>
              </a:spcBef>
            </a:pPr>
            <a:r>
              <a:rPr dirty="0" sz="1000" spc="-55">
                <a:latin typeface="Arial Black"/>
                <a:cs typeface="Arial Black"/>
              </a:rPr>
              <a:t>Result</a:t>
            </a:r>
            <a:r>
              <a:rPr dirty="0" sz="1000" spc="-55">
                <a:latin typeface="Arial"/>
                <a:cs typeface="Arial"/>
              </a:rPr>
              <a:t>: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65">
                <a:latin typeface="Arial"/>
                <a:cs typeface="Arial"/>
              </a:rPr>
              <a:t>using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75" i="1">
                <a:latin typeface="Arial"/>
                <a:cs typeface="Arial"/>
              </a:rPr>
              <a:t>chi2_contingency(),</a:t>
            </a:r>
            <a:r>
              <a:rPr dirty="0" sz="1000" spc="5" i="1">
                <a:latin typeface="Arial"/>
                <a:cs typeface="Arial"/>
              </a:rPr>
              <a:t> </a:t>
            </a:r>
            <a:r>
              <a:rPr dirty="0" sz="1000">
                <a:latin typeface="Arial Black"/>
                <a:cs typeface="Arial Black"/>
              </a:rPr>
              <a:t>p</a:t>
            </a:r>
            <a:r>
              <a:rPr dirty="0" sz="1000" spc="-110">
                <a:latin typeface="Arial Black"/>
                <a:cs typeface="Arial Black"/>
              </a:rPr>
              <a:t> </a:t>
            </a:r>
            <a:r>
              <a:rPr dirty="0" sz="1000">
                <a:latin typeface="Arial Black"/>
                <a:cs typeface="Arial Black"/>
              </a:rPr>
              <a:t>=</a:t>
            </a:r>
            <a:r>
              <a:rPr dirty="0" sz="1000" spc="-105">
                <a:latin typeface="Arial Black"/>
                <a:cs typeface="Arial Black"/>
              </a:rPr>
              <a:t> </a:t>
            </a:r>
            <a:r>
              <a:rPr dirty="0" sz="1000" spc="-10">
                <a:latin typeface="Arial Black"/>
                <a:cs typeface="Arial Black"/>
              </a:rPr>
              <a:t>0.1487</a:t>
            </a:r>
            <a:endParaRPr sz="1000">
              <a:latin typeface="Arial Black"/>
              <a:cs typeface="Arial Black"/>
            </a:endParaRPr>
          </a:p>
          <a:p>
            <a:pPr marL="3265170" marR="5080">
              <a:lnSpc>
                <a:spcPct val="100000"/>
              </a:lnSpc>
              <a:spcBef>
                <a:spcPts val="1200"/>
              </a:spcBef>
            </a:pP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90">
                <a:latin typeface="Arial"/>
                <a:cs typeface="Arial"/>
              </a:rPr>
              <a:t>p-</a:t>
            </a:r>
            <a:r>
              <a:rPr dirty="0" sz="1000" spc="95">
                <a:latin typeface="Arial"/>
                <a:cs typeface="Arial"/>
              </a:rPr>
              <a:t>value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70">
                <a:latin typeface="Arial"/>
                <a:cs typeface="Arial"/>
              </a:rPr>
              <a:t>indicates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85">
                <a:latin typeface="Arial"/>
                <a:cs typeface="Arial"/>
              </a:rPr>
              <a:t>no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70">
                <a:latin typeface="Arial"/>
                <a:cs typeface="Arial"/>
              </a:rPr>
              <a:t>strong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70">
                <a:latin typeface="Arial"/>
                <a:cs typeface="Arial"/>
              </a:rPr>
              <a:t>evidence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70">
                <a:latin typeface="Arial"/>
                <a:cs typeface="Arial"/>
              </a:rPr>
              <a:t>of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120">
                <a:latin typeface="Arial"/>
                <a:cs typeface="Arial"/>
              </a:rPr>
              <a:t>a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65">
                <a:latin typeface="Arial"/>
                <a:cs typeface="Arial"/>
              </a:rPr>
              <a:t>significant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60">
                <a:latin typeface="Arial"/>
                <a:cs typeface="Arial"/>
              </a:rPr>
              <a:t>association </a:t>
            </a:r>
            <a:r>
              <a:rPr dirty="0" sz="1000" spc="85">
                <a:latin typeface="Arial"/>
                <a:cs typeface="Arial"/>
              </a:rPr>
              <a:t>between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100">
                <a:latin typeface="Arial"/>
                <a:cs typeface="Arial"/>
              </a:rPr>
              <a:t>age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80">
                <a:latin typeface="Arial"/>
                <a:cs typeface="Arial"/>
              </a:rPr>
              <a:t>groups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110">
                <a:latin typeface="Arial"/>
                <a:cs typeface="Arial"/>
              </a:rPr>
              <a:t>and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85">
                <a:latin typeface="Arial"/>
                <a:cs typeface="Arial"/>
              </a:rPr>
              <a:t>smartphone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95">
                <a:latin typeface="Arial"/>
                <a:cs typeface="Arial"/>
              </a:rPr>
              <a:t>brand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70">
                <a:latin typeface="Arial"/>
                <a:cs typeface="Arial"/>
              </a:rPr>
              <a:t>preference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90">
                <a:latin typeface="Arial"/>
                <a:cs typeface="Arial"/>
              </a:rPr>
              <a:t>based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85">
                <a:latin typeface="Arial"/>
                <a:cs typeface="Arial"/>
              </a:rPr>
              <a:t>on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40">
                <a:latin typeface="Arial"/>
                <a:cs typeface="Arial"/>
              </a:rPr>
              <a:t>our </a:t>
            </a:r>
            <a:r>
              <a:rPr dirty="0" sz="1000" spc="90">
                <a:latin typeface="Arial"/>
                <a:cs typeface="Arial"/>
              </a:rPr>
              <a:t>sample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70">
                <a:latin typeface="Arial"/>
                <a:cs typeface="Arial"/>
              </a:rPr>
              <a:t>(since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120">
                <a:latin typeface="Arial"/>
                <a:cs typeface="Arial"/>
              </a:rPr>
              <a:t>p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&gt;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0.05);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80">
                <a:latin typeface="Arial"/>
                <a:cs typeface="Arial"/>
              </a:rPr>
              <a:t>the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70">
                <a:latin typeface="Arial"/>
                <a:cs typeface="Arial"/>
              </a:rPr>
              <a:t>observed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65">
                <a:latin typeface="Arial"/>
                <a:cs typeface="Arial"/>
              </a:rPr>
              <a:t>preferences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100">
                <a:latin typeface="Arial"/>
                <a:cs typeface="Arial"/>
              </a:rPr>
              <a:t>might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65">
                <a:latin typeface="Arial"/>
                <a:cs typeface="Arial"/>
              </a:rPr>
              <a:t>be coincidental.</a:t>
            </a:r>
            <a:r>
              <a:rPr dirty="0" sz="1000" spc="4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If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p&lt;0.05,</a:t>
            </a:r>
            <a:r>
              <a:rPr dirty="0" sz="1000" spc="4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it'd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 spc="80">
                <a:latin typeface="Arial"/>
                <a:cs typeface="Arial"/>
              </a:rPr>
              <a:t>imply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 spc="120">
                <a:latin typeface="Arial"/>
                <a:cs typeface="Arial"/>
              </a:rPr>
              <a:t>a</a:t>
            </a:r>
            <a:r>
              <a:rPr dirty="0" sz="1000" spc="40">
                <a:latin typeface="Arial"/>
                <a:cs typeface="Arial"/>
              </a:rPr>
              <a:t> </a:t>
            </a:r>
            <a:r>
              <a:rPr dirty="0" sz="1000" spc="65">
                <a:latin typeface="Arial"/>
                <a:cs typeface="Arial"/>
              </a:rPr>
              <a:t>significant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association,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 spc="80">
                <a:latin typeface="Arial"/>
                <a:cs typeface="Arial"/>
              </a:rPr>
              <a:t>guiding</a:t>
            </a:r>
            <a:r>
              <a:rPr dirty="0" sz="1000" spc="40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the </a:t>
            </a:r>
            <a:r>
              <a:rPr dirty="0" sz="1000" spc="10">
                <a:latin typeface="Arial"/>
                <a:cs typeface="Arial"/>
              </a:rPr>
              <a:t>store's</a:t>
            </a:r>
            <a:r>
              <a:rPr dirty="0" sz="1000" spc="105">
                <a:latin typeface="Arial"/>
                <a:cs typeface="Arial"/>
              </a:rPr>
              <a:t> </a:t>
            </a:r>
            <a:r>
              <a:rPr dirty="0" sz="1000" spc="80">
                <a:latin typeface="Arial"/>
                <a:cs typeface="Arial"/>
              </a:rPr>
              <a:t>marketing</a:t>
            </a:r>
            <a:r>
              <a:rPr dirty="0" sz="1000" spc="105">
                <a:latin typeface="Arial"/>
                <a:cs typeface="Arial"/>
              </a:rPr>
              <a:t> </a:t>
            </a:r>
            <a:r>
              <a:rPr dirty="0" sz="1000" spc="40">
                <a:latin typeface="Arial"/>
                <a:cs typeface="Arial"/>
              </a:rPr>
              <a:t>strategies.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- part II.pptx</dc:title>
  <dcterms:created xsi:type="dcterms:W3CDTF">2024-05-17T09:21:50Z</dcterms:created>
  <dcterms:modified xsi:type="dcterms:W3CDTF">2024-05-17T09:21:50Z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2024-05-17T00:00:00Z</vt:filetime>
  </property>
  <property fmtid="{D5CDD505-2E9C-101B-9397-08002B2CF9AE}" pid="4" name="Producer">
    <vt:lpwstr>3-Heights(TM) PDF Security Shell 4.8.25.2 (http://www.pdf-tools.com)</vt:lpwstr>
  </property>
</Properties>
</file>