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5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7" r:id="rId23"/>
    <p:sldId id="279" r:id="rId24"/>
    <p:sldId id="280" r:id="rId25"/>
    <p:sldId id="282" r:id="rId26"/>
    <p:sldId id="283" r:id="rId27"/>
    <p:sldId id="284" r:id="rId28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/>
    <p:restoredTop sz="94648"/>
  </p:normalViewPr>
  <p:slideViewPr>
    <p:cSldViewPr>
      <p:cViewPr varScale="1">
        <p:scale>
          <a:sx n="148" d="100"/>
          <a:sy n="148" d="100"/>
        </p:scale>
        <p:origin x="200" y="2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52248" y="768522"/>
            <a:ext cx="2768600" cy="360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424242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424242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424242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24242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424242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424242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4863" y="0"/>
            <a:ext cx="9089117" cy="509593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2248" y="768522"/>
            <a:ext cx="4686300" cy="360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424242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3373" y="1381188"/>
            <a:ext cx="5596890" cy="1546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424242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81" cy="514348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63583" y="314399"/>
              <a:ext cx="677998" cy="67799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43198" y="3432917"/>
              <a:ext cx="2218055" cy="551815"/>
            </a:xfrm>
            <a:custGeom>
              <a:avLst/>
              <a:gdLst/>
              <a:ahLst/>
              <a:cxnLst/>
              <a:rect l="l" t="t" r="r" b="b"/>
              <a:pathLst>
                <a:path w="2218055" h="551814">
                  <a:moveTo>
                    <a:pt x="2125995" y="551398"/>
                  </a:moveTo>
                  <a:lnTo>
                    <a:pt x="91902" y="551398"/>
                  </a:lnTo>
                  <a:lnTo>
                    <a:pt x="56129" y="544176"/>
                  </a:lnTo>
                  <a:lnTo>
                    <a:pt x="26917" y="524480"/>
                  </a:lnTo>
                  <a:lnTo>
                    <a:pt x="7221" y="495268"/>
                  </a:lnTo>
                  <a:lnTo>
                    <a:pt x="0" y="459499"/>
                  </a:lnTo>
                  <a:lnTo>
                    <a:pt x="0" y="91899"/>
                  </a:lnTo>
                  <a:lnTo>
                    <a:pt x="7221" y="56130"/>
                  </a:lnTo>
                  <a:lnTo>
                    <a:pt x="26917" y="26918"/>
                  </a:lnTo>
                  <a:lnTo>
                    <a:pt x="56129" y="7222"/>
                  </a:lnTo>
                  <a:lnTo>
                    <a:pt x="91902" y="0"/>
                  </a:lnTo>
                  <a:lnTo>
                    <a:pt x="2125995" y="0"/>
                  </a:lnTo>
                  <a:lnTo>
                    <a:pt x="2176979" y="15440"/>
                  </a:lnTo>
                  <a:lnTo>
                    <a:pt x="2210901" y="56731"/>
                  </a:lnTo>
                  <a:lnTo>
                    <a:pt x="2217895" y="91899"/>
                  </a:lnTo>
                  <a:lnTo>
                    <a:pt x="2217895" y="459499"/>
                  </a:lnTo>
                  <a:lnTo>
                    <a:pt x="2210672" y="495268"/>
                  </a:lnTo>
                  <a:lnTo>
                    <a:pt x="2190976" y="524480"/>
                  </a:lnTo>
                  <a:lnTo>
                    <a:pt x="2161765" y="544176"/>
                  </a:lnTo>
                  <a:lnTo>
                    <a:pt x="2125995" y="551398"/>
                  </a:lnTo>
                  <a:close/>
                </a:path>
              </a:pathLst>
            </a:custGeom>
            <a:solidFill>
              <a:srgbClr val="564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29323" y="1856774"/>
            <a:ext cx="49301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204" dirty="0">
                <a:solidFill>
                  <a:srgbClr val="FFFFFF"/>
                </a:solidFill>
                <a:latin typeface="Arial Black"/>
                <a:cs typeface="Arial Black"/>
              </a:rPr>
              <a:t>Hypothesis</a:t>
            </a:r>
            <a:r>
              <a:rPr sz="4000" spc="-29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000" spc="-185" dirty="0">
                <a:solidFill>
                  <a:srgbClr val="FFFFFF"/>
                </a:solidFill>
                <a:latin typeface="Arial Black"/>
                <a:cs typeface="Arial Black"/>
              </a:rPr>
              <a:t>Testifig</a:t>
            </a:r>
            <a:endParaRPr sz="40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9323" y="458544"/>
            <a:ext cx="124523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FFFFF"/>
                </a:solidFill>
                <a:latin typeface="Arial Black"/>
                <a:cs typeface="Arial Black"/>
              </a:rPr>
              <a:t>DATA</a:t>
            </a:r>
            <a:r>
              <a:rPr sz="1000" spc="45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000" dirty="0">
                <a:solidFill>
                  <a:srgbClr val="FFFFFF"/>
                </a:solidFill>
                <a:latin typeface="Arial Black"/>
                <a:cs typeface="Arial Black"/>
              </a:rPr>
              <a:t>|</a:t>
            </a:r>
            <a:r>
              <a:rPr sz="1000" spc="27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000" spc="-125" dirty="0">
                <a:solidFill>
                  <a:srgbClr val="FFFFFF"/>
                </a:solidFill>
                <a:latin typeface="Arial Black"/>
                <a:cs typeface="Arial Black"/>
              </a:rPr>
              <a:t>MODULE</a:t>
            </a:r>
            <a:r>
              <a:rPr sz="1000" spc="-1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000" spc="-5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18137" y="3543994"/>
            <a:ext cx="8680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Week</a:t>
            </a:r>
            <a:r>
              <a:rPr sz="18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5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21665" y="3434068"/>
            <a:ext cx="233474" cy="2197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Hypothesis</a:t>
            </a:r>
            <a:r>
              <a:rPr spc="-180" dirty="0"/>
              <a:t> </a:t>
            </a:r>
            <a:r>
              <a:rPr spc="-80" dirty="0"/>
              <a:t>Testing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8797" y="1680289"/>
            <a:ext cx="7577455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  <a:tab pos="1704339" algn="l"/>
                <a:tab pos="3660775" algn="l"/>
                <a:tab pos="4855845" algn="l"/>
              </a:tabLst>
            </a:pPr>
            <a:r>
              <a:rPr sz="1200" dirty="0">
                <a:latin typeface="Arial"/>
                <a:cs typeface="Arial"/>
              </a:rPr>
              <a:t>In</a:t>
            </a:r>
            <a:r>
              <a:rPr sz="1200" spc="235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24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hypothesis</a:t>
            </a:r>
            <a:r>
              <a:rPr sz="1200" spc="24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testing</a:t>
            </a:r>
            <a:r>
              <a:rPr sz="1200" spc="23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problem,</a:t>
            </a:r>
            <a:r>
              <a:rPr sz="1200" spc="24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after</a:t>
            </a:r>
            <a:r>
              <a:rPr sz="1200" spc="24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observing</a:t>
            </a:r>
            <a:r>
              <a:rPr sz="1200" spc="23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240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sample</a:t>
            </a:r>
            <a:r>
              <a:rPr sz="1200" spc="24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23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experimenter</a:t>
            </a:r>
            <a:r>
              <a:rPr sz="1200" spc="240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must</a:t>
            </a:r>
            <a:r>
              <a:rPr sz="1200" spc="240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decide </a:t>
            </a:r>
            <a:r>
              <a:rPr sz="1200" spc="65" dirty="0">
                <a:latin typeface="Arial"/>
                <a:cs typeface="Arial"/>
              </a:rPr>
              <a:t>either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to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accept</a:t>
            </a:r>
            <a:r>
              <a:rPr sz="1200" dirty="0">
                <a:latin typeface="Arial"/>
                <a:cs typeface="Arial"/>
              </a:rPr>
              <a:t>	s</a:t>
            </a:r>
            <a:r>
              <a:rPr sz="1200" spc="155" dirty="0">
                <a:latin typeface="Arial"/>
                <a:cs typeface="Arial"/>
              </a:rPr>
              <a:t>  </a:t>
            </a:r>
            <a:r>
              <a:rPr sz="1200" spc="80" dirty="0">
                <a:latin typeface="Arial"/>
                <a:cs typeface="Arial"/>
              </a:rPr>
              <a:t>as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true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or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to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reject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-10" dirty="0">
                <a:latin typeface="Arial"/>
                <a:cs typeface="Arial"/>
              </a:rPr>
              <a:t>.</a:t>
            </a:r>
            <a:endParaRPr sz="1200" dirty="0">
              <a:latin typeface="Arial"/>
              <a:cs typeface="Arial"/>
            </a:endParaRPr>
          </a:p>
          <a:p>
            <a:pPr marL="789940" lvl="1" indent="-320675">
              <a:lnSpc>
                <a:spcPct val="100000"/>
              </a:lnSpc>
              <a:spcBef>
                <a:spcPts val="720"/>
              </a:spcBef>
              <a:buChar char="○"/>
              <a:tabLst>
                <a:tab pos="789940" algn="l"/>
              </a:tabLst>
            </a:pPr>
            <a:r>
              <a:rPr sz="12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Let’s</a:t>
            </a:r>
            <a:r>
              <a:rPr sz="1200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200" u="heavy" spc="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see</a:t>
            </a:r>
            <a:r>
              <a:rPr sz="1200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200" u="heavy" spc="9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</a:t>
            </a:r>
            <a:r>
              <a:rPr sz="1200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200" u="heavy" spc="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following</a:t>
            </a:r>
            <a:r>
              <a:rPr sz="1200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200" u="heavy" spc="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example:</a:t>
            </a:r>
            <a:endParaRPr sz="1200" dirty="0">
              <a:latin typeface="Arial"/>
              <a:cs typeface="Arial"/>
            </a:endParaRPr>
          </a:p>
          <a:p>
            <a:pPr marL="1247140" marR="21590" lvl="2" indent="-320675">
              <a:lnSpc>
                <a:spcPct val="150000"/>
              </a:lnSpc>
              <a:buChar char="■"/>
              <a:tabLst>
                <a:tab pos="1247140" algn="l"/>
              </a:tabLst>
            </a:pPr>
            <a:r>
              <a:rPr sz="1200" dirty="0">
                <a:latin typeface="Arial"/>
                <a:cs typeface="Arial"/>
              </a:rPr>
              <a:t>If</a:t>
            </a:r>
            <a:r>
              <a:rPr sz="1200" spc="285" dirty="0">
                <a:latin typeface="Arial"/>
                <a:cs typeface="Arial"/>
              </a:rPr>
              <a:t> </a:t>
            </a:r>
            <a:r>
              <a:rPr sz="1200" dirty="0">
                <a:latin typeface="FreeSerif"/>
                <a:cs typeface="FreeSerif"/>
              </a:rPr>
              <a:t>𝜇</a:t>
            </a:r>
            <a:r>
              <a:rPr sz="1200" spc="315" dirty="0">
                <a:latin typeface="FreeSerif"/>
                <a:cs typeface="FreeSerif"/>
              </a:rPr>
              <a:t> </a:t>
            </a:r>
            <a:r>
              <a:rPr sz="1200" spc="90" dirty="0">
                <a:latin typeface="Arial"/>
                <a:cs typeface="Arial"/>
              </a:rPr>
              <a:t>denotes</a:t>
            </a:r>
            <a:r>
              <a:rPr sz="1200" spc="290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285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population</a:t>
            </a:r>
            <a:r>
              <a:rPr sz="1200" spc="29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parameter,</a:t>
            </a:r>
            <a:r>
              <a:rPr sz="1200" spc="2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let’s</a:t>
            </a:r>
            <a:r>
              <a:rPr sz="1200" spc="29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say</a:t>
            </a:r>
            <a:r>
              <a:rPr sz="1200" spc="28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290" dirty="0">
                <a:latin typeface="Arial"/>
                <a:cs typeface="Arial"/>
              </a:rPr>
              <a:t> </a:t>
            </a:r>
            <a:r>
              <a:rPr sz="1200" spc="114" dirty="0">
                <a:latin typeface="Arial"/>
                <a:cs typeface="Arial"/>
              </a:rPr>
              <a:t>change</a:t>
            </a:r>
            <a:r>
              <a:rPr sz="1200" spc="285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in</a:t>
            </a:r>
            <a:r>
              <a:rPr sz="1200" spc="290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285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patient’s</a:t>
            </a:r>
            <a:r>
              <a:rPr sz="1200" spc="28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blood </a:t>
            </a:r>
            <a:r>
              <a:rPr sz="1200" spc="65" dirty="0">
                <a:latin typeface="Arial"/>
                <a:cs typeface="Arial"/>
              </a:rPr>
              <a:t>pressure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after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taking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drug,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we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write:</a:t>
            </a:r>
            <a:endParaRPr sz="1200" dirty="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buFont typeface="Arial"/>
              <a:buChar char="■"/>
            </a:pPr>
            <a:endParaRPr sz="1200" dirty="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120"/>
              </a:spcBef>
              <a:buFont typeface="Arial"/>
              <a:buChar char="■"/>
            </a:pPr>
            <a:endParaRPr sz="1200" dirty="0">
              <a:latin typeface="Arial"/>
              <a:cs typeface="Arial"/>
            </a:endParaRPr>
          </a:p>
          <a:p>
            <a:pPr marR="958850" algn="ctr">
              <a:lnSpc>
                <a:spcPct val="100000"/>
              </a:lnSpc>
              <a:tabLst>
                <a:tab pos="1146810" algn="l"/>
                <a:tab pos="1457325" algn="l"/>
              </a:tabLst>
            </a:pPr>
            <a:r>
              <a:rPr sz="1200" spc="160" dirty="0">
                <a:latin typeface="Arial"/>
                <a:cs typeface="Arial"/>
              </a:rPr>
              <a:t>=</a:t>
            </a:r>
            <a:r>
              <a:rPr sz="1200" spc="30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0</a:t>
            </a:r>
            <a:r>
              <a:rPr sz="1200" spc="145" dirty="0">
                <a:latin typeface="Arial"/>
                <a:cs typeface="Arial"/>
              </a:rPr>
              <a:t>  </a:t>
            </a:r>
            <a:r>
              <a:rPr sz="1200" spc="45" dirty="0">
                <a:latin typeface="Arial"/>
                <a:cs typeface="Arial"/>
              </a:rPr>
              <a:t>versus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125" dirty="0">
                <a:latin typeface="Arial"/>
                <a:cs typeface="Arial"/>
              </a:rPr>
              <a:t>≠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35" dirty="0">
                <a:latin typeface="Arial"/>
                <a:cs typeface="Arial"/>
              </a:rPr>
              <a:t>0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 dirty="0">
              <a:latin typeface="Arial"/>
              <a:cs typeface="Arial"/>
            </a:endParaRPr>
          </a:p>
          <a:p>
            <a:pPr marL="1247140" marR="5080" lvl="2" indent="-320675">
              <a:lnSpc>
                <a:spcPct val="150000"/>
              </a:lnSpc>
              <a:buChar char="■"/>
              <a:tabLst>
                <a:tab pos="1247140" algn="l"/>
              </a:tabLst>
            </a:pPr>
            <a:r>
              <a:rPr sz="1200" dirty="0">
                <a:latin typeface="Arial"/>
                <a:cs typeface="Arial"/>
              </a:rPr>
              <a:t>The</a:t>
            </a:r>
            <a:r>
              <a:rPr sz="1200" spc="350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null</a:t>
            </a:r>
            <a:r>
              <a:rPr sz="1200" spc="35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hypothesis</a:t>
            </a:r>
            <a:r>
              <a:rPr sz="1200" spc="35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states</a:t>
            </a:r>
            <a:r>
              <a:rPr sz="1200" spc="35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that,</a:t>
            </a:r>
            <a:r>
              <a:rPr sz="1200" spc="355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on</a:t>
            </a:r>
            <a:r>
              <a:rPr sz="1200" spc="355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average,</a:t>
            </a:r>
            <a:r>
              <a:rPr sz="1200" spc="35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355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drug</a:t>
            </a:r>
            <a:r>
              <a:rPr sz="1200" spc="35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has</a:t>
            </a:r>
            <a:r>
              <a:rPr sz="1200" spc="355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no</a:t>
            </a:r>
            <a:r>
              <a:rPr sz="1200" spc="35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effect</a:t>
            </a:r>
            <a:r>
              <a:rPr sz="1200" spc="355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on</a:t>
            </a:r>
            <a:r>
              <a:rPr sz="1200" spc="35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blood </a:t>
            </a:r>
            <a:r>
              <a:rPr sz="1200" spc="20" dirty="0">
                <a:latin typeface="Arial"/>
                <a:cs typeface="Arial"/>
              </a:rPr>
              <a:t>pressure,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130" dirty="0">
                <a:latin typeface="Arial"/>
                <a:cs typeface="Arial"/>
              </a:rPr>
              <a:t>and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alternative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hypothesis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states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that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there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20" dirty="0">
                <a:latin typeface="Arial"/>
                <a:cs typeface="Arial"/>
              </a:rPr>
              <a:t>is </a:t>
            </a:r>
            <a:r>
              <a:rPr sz="1200" spc="105" dirty="0">
                <a:latin typeface="Arial"/>
                <a:cs typeface="Arial"/>
              </a:rPr>
              <a:t>some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45" dirty="0">
                <a:latin typeface="Arial"/>
                <a:cs typeface="Arial"/>
              </a:rPr>
              <a:t>effect.</a:t>
            </a:r>
            <a:endParaRPr sz="1200" dirty="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92752" y="2009338"/>
            <a:ext cx="284066" cy="3142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47766" y="2009338"/>
            <a:ext cx="284074" cy="3142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15018" y="3386793"/>
            <a:ext cx="284074" cy="3142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88516" y="3388498"/>
            <a:ext cx="283464" cy="31089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Hypothesis</a:t>
            </a:r>
            <a:r>
              <a:rPr spc="-180" dirty="0"/>
              <a:t> </a:t>
            </a:r>
            <a:r>
              <a:rPr spc="-80" dirty="0"/>
              <a:t>Testing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3210" y="2839669"/>
            <a:ext cx="1131355" cy="2772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93373" y="1323981"/>
            <a:ext cx="7673340" cy="1753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60" dirty="0">
                <a:solidFill>
                  <a:srgbClr val="424242"/>
                </a:solidFill>
                <a:latin typeface="Arial Black"/>
                <a:cs typeface="Arial Black"/>
              </a:rPr>
              <a:t>Some</a:t>
            </a:r>
            <a:r>
              <a:rPr sz="1400" spc="-15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400" spc="-10" dirty="0">
                <a:solidFill>
                  <a:srgbClr val="424242"/>
                </a:solidFill>
                <a:latin typeface="Arial Black"/>
                <a:cs typeface="Arial Black"/>
              </a:rPr>
              <a:t>definitions:</a:t>
            </a:r>
            <a:endParaRPr sz="1400">
              <a:latin typeface="Arial Black"/>
              <a:cs typeface="Arial Black"/>
            </a:endParaRPr>
          </a:p>
          <a:p>
            <a:pPr marL="428625" marR="5080" indent="-320675">
              <a:lnSpc>
                <a:spcPct val="150000"/>
              </a:lnSpc>
              <a:spcBef>
                <a:spcPts val="1125"/>
              </a:spcBef>
              <a:buChar char="●"/>
              <a:tabLst>
                <a:tab pos="428625" algn="l"/>
              </a:tabLst>
            </a:pPr>
            <a:r>
              <a:rPr sz="1200" spc="65" dirty="0">
                <a:latin typeface="Arial"/>
                <a:cs typeface="Arial"/>
              </a:rPr>
              <a:t>Statistical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hypothesis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testing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operates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on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principle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that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while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establishing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universal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truth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is </a:t>
            </a:r>
            <a:r>
              <a:rPr sz="1200" spc="75" dirty="0">
                <a:latin typeface="Arial"/>
                <a:cs typeface="Arial"/>
              </a:rPr>
              <a:t>challenging,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it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possible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to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demonstrate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falsity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through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presentation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counterexamples.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80"/>
              </a:spcBef>
              <a:buFont typeface="Arial"/>
              <a:buChar char="●"/>
            </a:pPr>
            <a:endParaRPr sz="1200">
              <a:latin typeface="Arial"/>
              <a:cs typeface="Arial"/>
            </a:endParaRPr>
          </a:p>
          <a:p>
            <a:pPr marL="428625" marR="521334" indent="-320675">
              <a:lnSpc>
                <a:spcPct val="150000"/>
              </a:lnSpc>
              <a:buChar char="●"/>
              <a:tabLst>
                <a:tab pos="428625" algn="l"/>
                <a:tab pos="1664335" algn="l"/>
              </a:tabLst>
            </a:pPr>
            <a:r>
              <a:rPr sz="1200" dirty="0">
                <a:latin typeface="Arial"/>
                <a:cs typeface="Arial"/>
              </a:rPr>
              <a:t>The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null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hypothesis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should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assert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45" dirty="0">
                <a:latin typeface="Arial Black"/>
                <a:cs typeface="Arial Black"/>
              </a:rPr>
              <a:t>absence</a:t>
            </a:r>
            <a:r>
              <a:rPr sz="1200" spc="-130" dirty="0">
                <a:latin typeface="Arial Black"/>
                <a:cs typeface="Arial Black"/>
              </a:rPr>
              <a:t> </a:t>
            </a:r>
            <a:r>
              <a:rPr sz="1200" spc="-45" dirty="0">
                <a:latin typeface="Arial Black"/>
                <a:cs typeface="Arial Black"/>
              </a:rPr>
              <a:t>of</a:t>
            </a:r>
            <a:r>
              <a:rPr sz="1200" spc="-135" dirty="0">
                <a:latin typeface="Arial Black"/>
                <a:cs typeface="Arial Black"/>
              </a:rPr>
              <a:t> </a:t>
            </a:r>
            <a:r>
              <a:rPr sz="1200" dirty="0">
                <a:latin typeface="Arial Black"/>
                <a:cs typeface="Arial Black"/>
              </a:rPr>
              <a:t>an</a:t>
            </a:r>
            <a:r>
              <a:rPr sz="1200" spc="-130" dirty="0">
                <a:latin typeface="Arial Black"/>
                <a:cs typeface="Arial Black"/>
              </a:rPr>
              <a:t> </a:t>
            </a:r>
            <a:r>
              <a:rPr sz="1200" spc="-55" dirty="0">
                <a:latin typeface="Arial Black"/>
                <a:cs typeface="Arial Black"/>
              </a:rPr>
              <a:t>effect</a:t>
            </a:r>
            <a:r>
              <a:rPr sz="1200" spc="-60" dirty="0">
                <a:latin typeface="Arial Black"/>
                <a:cs typeface="Arial Black"/>
              </a:rPr>
              <a:t> </a:t>
            </a:r>
            <a:r>
              <a:rPr sz="1200" spc="130" dirty="0">
                <a:latin typeface="Arial"/>
                <a:cs typeface="Arial"/>
              </a:rPr>
              <a:t>and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explicitly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state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25" dirty="0">
                <a:latin typeface="Arial Black"/>
                <a:cs typeface="Arial Black"/>
              </a:rPr>
              <a:t>equalities </a:t>
            </a:r>
            <a:r>
              <a:rPr sz="1200" spc="55" dirty="0">
                <a:latin typeface="Arial Black"/>
                <a:cs typeface="Arial Black"/>
              </a:rPr>
              <a:t>(</a:t>
            </a:r>
            <a:r>
              <a:rPr sz="1200" dirty="0">
                <a:latin typeface="Arial Black"/>
                <a:cs typeface="Arial Black"/>
              </a:rPr>
              <a:t>	</a:t>
            </a:r>
            <a:r>
              <a:rPr sz="1200" spc="-25" dirty="0">
                <a:latin typeface="Arial Black"/>
                <a:cs typeface="Arial Black"/>
              </a:rPr>
              <a:t>).</a:t>
            </a:r>
            <a:endParaRPr sz="1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Hypothesis</a:t>
            </a:r>
            <a:r>
              <a:rPr spc="-180" dirty="0"/>
              <a:t> </a:t>
            </a:r>
            <a:r>
              <a:rPr spc="-80" dirty="0"/>
              <a:t>Testing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2908" y="2830369"/>
            <a:ext cx="1131355" cy="2772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93373" y="1323981"/>
            <a:ext cx="7671434" cy="1753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60" dirty="0">
                <a:solidFill>
                  <a:srgbClr val="424242"/>
                </a:solidFill>
                <a:latin typeface="Arial Black"/>
                <a:cs typeface="Arial Black"/>
              </a:rPr>
              <a:t>Some</a:t>
            </a:r>
            <a:r>
              <a:rPr sz="1400" spc="-15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400" spc="-10" dirty="0">
                <a:solidFill>
                  <a:srgbClr val="424242"/>
                </a:solidFill>
                <a:latin typeface="Arial Black"/>
                <a:cs typeface="Arial Black"/>
              </a:rPr>
              <a:t>definitions:</a:t>
            </a:r>
            <a:endParaRPr sz="1400">
              <a:latin typeface="Arial Black"/>
              <a:cs typeface="Arial Black"/>
            </a:endParaRPr>
          </a:p>
          <a:p>
            <a:pPr marL="428625" marR="863600" indent="-320675">
              <a:lnSpc>
                <a:spcPct val="150000"/>
              </a:lnSpc>
              <a:spcBef>
                <a:spcPts val="1125"/>
              </a:spcBef>
              <a:buFont typeface="Arial"/>
              <a:buChar char="●"/>
              <a:tabLst>
                <a:tab pos="428625" algn="l"/>
              </a:tabLst>
            </a:pPr>
            <a:r>
              <a:rPr sz="1200" spc="-55" dirty="0">
                <a:latin typeface="Arial Black"/>
                <a:cs typeface="Arial Black"/>
              </a:rPr>
              <a:t>Statistical</a:t>
            </a:r>
            <a:r>
              <a:rPr sz="1200" spc="-120" dirty="0">
                <a:latin typeface="Arial Black"/>
                <a:cs typeface="Arial Black"/>
              </a:rPr>
              <a:t> </a:t>
            </a:r>
            <a:r>
              <a:rPr sz="1200" spc="-50" dirty="0">
                <a:latin typeface="Arial Black"/>
                <a:cs typeface="Arial Black"/>
              </a:rPr>
              <a:t>Hypothesis</a:t>
            </a:r>
            <a:r>
              <a:rPr sz="1200" spc="-120" dirty="0">
                <a:latin typeface="Arial Black"/>
                <a:cs typeface="Arial Black"/>
              </a:rPr>
              <a:t> </a:t>
            </a:r>
            <a:r>
              <a:rPr sz="1200" spc="-60" dirty="0">
                <a:latin typeface="Arial Black"/>
                <a:cs typeface="Arial Black"/>
              </a:rPr>
              <a:t>Testing:</a:t>
            </a:r>
            <a:r>
              <a:rPr sz="1200" spc="-35" dirty="0">
                <a:latin typeface="Arial Black"/>
                <a:cs typeface="Arial Black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practice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making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inferences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114" dirty="0">
                <a:latin typeface="Arial"/>
                <a:cs typeface="Arial"/>
              </a:rPr>
              <a:t>about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population </a:t>
            </a:r>
            <a:r>
              <a:rPr sz="1200" spc="100" dirty="0">
                <a:latin typeface="Arial"/>
                <a:cs typeface="Arial"/>
              </a:rPr>
              <a:t>parameters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by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disproving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null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hypothesis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using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sample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data.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80"/>
              </a:spcBef>
              <a:buFont typeface="Arial"/>
              <a:buChar char="●"/>
            </a:pPr>
            <a:endParaRPr sz="1200">
              <a:latin typeface="Arial"/>
              <a:cs typeface="Arial"/>
            </a:endParaRPr>
          </a:p>
          <a:p>
            <a:pPr marL="428625" marR="5080" indent="-320675">
              <a:lnSpc>
                <a:spcPct val="150000"/>
              </a:lnSpc>
              <a:buFont typeface="Arial"/>
              <a:buChar char="●"/>
              <a:tabLst>
                <a:tab pos="428625" algn="l"/>
                <a:tab pos="2436495" algn="l"/>
              </a:tabLst>
            </a:pPr>
            <a:r>
              <a:rPr sz="1200" spc="-50" dirty="0">
                <a:latin typeface="Arial Black"/>
                <a:cs typeface="Arial Black"/>
              </a:rPr>
              <a:t>Null</a:t>
            </a:r>
            <a:r>
              <a:rPr sz="1200" spc="-80" dirty="0">
                <a:latin typeface="Arial Black"/>
                <a:cs typeface="Arial Black"/>
              </a:rPr>
              <a:t> </a:t>
            </a:r>
            <a:r>
              <a:rPr sz="1200" spc="-50" dirty="0">
                <a:latin typeface="Arial Black"/>
                <a:cs typeface="Arial Black"/>
              </a:rPr>
              <a:t>Hypothesis</a:t>
            </a:r>
            <a:r>
              <a:rPr sz="1200" spc="-75" dirty="0">
                <a:latin typeface="Arial Black"/>
                <a:cs typeface="Arial Black"/>
              </a:rPr>
              <a:t> </a:t>
            </a:r>
            <a:r>
              <a:rPr sz="1200" dirty="0">
                <a:latin typeface="Arial Black"/>
                <a:cs typeface="Arial Black"/>
              </a:rPr>
              <a:t>(H</a:t>
            </a:r>
            <a:r>
              <a:rPr sz="1200" b="1" dirty="0">
                <a:latin typeface="Arimo"/>
                <a:cs typeface="Arimo"/>
              </a:rPr>
              <a:t>₀</a:t>
            </a:r>
            <a:r>
              <a:rPr sz="1200" dirty="0">
                <a:latin typeface="Arial Black"/>
                <a:cs typeface="Arial Black"/>
              </a:rPr>
              <a:t>):</a:t>
            </a:r>
            <a:r>
              <a:rPr sz="1200" spc="-10" dirty="0">
                <a:latin typeface="Arial Black"/>
                <a:cs typeface="Arial Black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statistical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assertion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indicating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no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effect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or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relationship,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represented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by </a:t>
            </a:r>
            <a:r>
              <a:rPr sz="1200" spc="75" dirty="0">
                <a:latin typeface="Arial"/>
                <a:cs typeface="Arial"/>
              </a:rPr>
              <a:t>equalities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55" dirty="0">
                <a:latin typeface="Arial Black"/>
                <a:cs typeface="Arial Black"/>
              </a:rPr>
              <a:t>(</a:t>
            </a:r>
            <a:r>
              <a:rPr sz="1200" dirty="0">
                <a:latin typeface="Arial Black"/>
                <a:cs typeface="Arial Black"/>
              </a:rPr>
              <a:t>	</a:t>
            </a:r>
            <a:r>
              <a:rPr sz="1200" spc="-25" dirty="0">
                <a:latin typeface="Arial Black"/>
                <a:cs typeface="Arial Black"/>
              </a:rPr>
              <a:t>).</a:t>
            </a:r>
            <a:endParaRPr sz="1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Hypothesis</a:t>
            </a:r>
            <a:r>
              <a:rPr spc="-180" dirty="0"/>
              <a:t> </a:t>
            </a:r>
            <a:r>
              <a:rPr spc="-80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3373" y="1323981"/>
            <a:ext cx="4753610" cy="2350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80" dirty="0">
                <a:solidFill>
                  <a:srgbClr val="424242"/>
                </a:solidFill>
                <a:latin typeface="Arial Black"/>
                <a:cs typeface="Arial Black"/>
              </a:rPr>
              <a:t>Step</a:t>
            </a:r>
            <a:r>
              <a:rPr sz="1400" spc="-14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400" dirty="0">
                <a:solidFill>
                  <a:srgbClr val="424242"/>
                </a:solidFill>
                <a:latin typeface="Arial Black"/>
                <a:cs typeface="Arial Black"/>
              </a:rPr>
              <a:t>by</a:t>
            </a:r>
            <a:r>
              <a:rPr sz="1400" spc="-14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400" spc="-10" dirty="0">
                <a:solidFill>
                  <a:srgbClr val="424242"/>
                </a:solidFill>
                <a:latin typeface="Arial Black"/>
                <a:cs typeface="Arial Black"/>
              </a:rPr>
              <a:t>step:</a:t>
            </a:r>
            <a:endParaRPr sz="14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245"/>
              </a:spcBef>
            </a:pPr>
            <a:endParaRPr sz="1400">
              <a:latin typeface="Arial Black"/>
              <a:cs typeface="Arial Black"/>
            </a:endParaRPr>
          </a:p>
          <a:p>
            <a:pPr marL="33020">
              <a:lnSpc>
                <a:spcPct val="100000"/>
              </a:lnSpc>
            </a:pPr>
            <a:r>
              <a:rPr sz="1200" spc="55" dirty="0">
                <a:latin typeface="Arial"/>
                <a:cs typeface="Arial"/>
              </a:rPr>
              <a:t>After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formulating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Null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130" dirty="0">
                <a:latin typeface="Arial"/>
                <a:cs typeface="Arial"/>
              </a:rPr>
              <a:t>and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Alternative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Hypothesis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we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must: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200">
              <a:latin typeface="Arial"/>
              <a:cs typeface="Arial"/>
            </a:endParaRPr>
          </a:p>
          <a:p>
            <a:pPr marL="490220" indent="-309245">
              <a:lnSpc>
                <a:spcPct val="100000"/>
              </a:lnSpc>
              <a:buAutoNum type="arabicPeriod"/>
              <a:tabLst>
                <a:tab pos="490220" algn="l"/>
              </a:tabLst>
            </a:pPr>
            <a:r>
              <a:rPr sz="1200" spc="75" dirty="0">
                <a:latin typeface="Arial"/>
                <a:cs typeface="Arial"/>
              </a:rPr>
              <a:t>Choose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significance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45" dirty="0">
                <a:latin typeface="Arial"/>
                <a:cs typeface="Arial"/>
              </a:rPr>
              <a:t>level</a:t>
            </a:r>
            <a:endParaRPr sz="1200">
              <a:latin typeface="Arial"/>
              <a:cs typeface="Arial"/>
            </a:endParaRPr>
          </a:p>
          <a:p>
            <a:pPr marL="490220" indent="-34798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490220" algn="l"/>
              </a:tabLst>
            </a:pPr>
            <a:r>
              <a:rPr sz="1200" spc="70" dirty="0">
                <a:latin typeface="Arial"/>
                <a:cs typeface="Arial"/>
              </a:rPr>
              <a:t>Collect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Data</a:t>
            </a:r>
            <a:endParaRPr sz="1200">
              <a:latin typeface="Arial"/>
              <a:cs typeface="Arial"/>
            </a:endParaRPr>
          </a:p>
          <a:p>
            <a:pPr marL="490220" indent="-35052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490220" algn="l"/>
              </a:tabLst>
            </a:pPr>
            <a:r>
              <a:rPr sz="1200" spc="85" dirty="0">
                <a:latin typeface="Arial"/>
                <a:cs typeface="Arial"/>
              </a:rPr>
              <a:t>Calculate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Test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Statistic</a:t>
            </a:r>
            <a:endParaRPr sz="1200">
              <a:latin typeface="Arial"/>
              <a:cs typeface="Arial"/>
            </a:endParaRPr>
          </a:p>
          <a:p>
            <a:pPr marL="490220" indent="-356235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490220" algn="l"/>
              </a:tabLst>
            </a:pPr>
            <a:r>
              <a:rPr sz="1200" spc="75" dirty="0">
                <a:latin typeface="Arial"/>
                <a:cs typeface="Arial"/>
              </a:rPr>
              <a:t>Determine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P-</a:t>
            </a:r>
            <a:r>
              <a:rPr sz="1200" spc="65" dirty="0">
                <a:latin typeface="Arial"/>
                <a:cs typeface="Arial"/>
              </a:rPr>
              <a:t>value</a:t>
            </a:r>
            <a:endParaRPr sz="1200">
              <a:latin typeface="Arial"/>
              <a:cs typeface="Arial"/>
            </a:endParaRPr>
          </a:p>
          <a:p>
            <a:pPr marL="490220" indent="-356235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490220" algn="l"/>
              </a:tabLst>
            </a:pPr>
            <a:r>
              <a:rPr sz="1200" spc="85" dirty="0">
                <a:latin typeface="Arial"/>
                <a:cs typeface="Arial"/>
              </a:rPr>
              <a:t>Decision-</a:t>
            </a:r>
            <a:r>
              <a:rPr sz="1200" spc="90" dirty="0">
                <a:latin typeface="Arial"/>
                <a:cs typeface="Arial"/>
              </a:rPr>
              <a:t>making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Hypothesis</a:t>
            </a:r>
            <a:r>
              <a:rPr spc="-215" dirty="0"/>
              <a:t> </a:t>
            </a:r>
            <a:r>
              <a:rPr spc="-105" dirty="0"/>
              <a:t>Testing:</a:t>
            </a:r>
            <a:r>
              <a:rPr spc="-215" dirty="0"/>
              <a:t> </a:t>
            </a:r>
            <a:r>
              <a:rPr spc="-114" dirty="0"/>
              <a:t>Step</a:t>
            </a:r>
            <a:r>
              <a:rPr spc="-210" dirty="0"/>
              <a:t> </a:t>
            </a:r>
            <a:r>
              <a:rPr dirty="0"/>
              <a:t>by</a:t>
            </a:r>
            <a:r>
              <a:rPr spc="-215" dirty="0"/>
              <a:t> </a:t>
            </a:r>
            <a:r>
              <a:rPr spc="-50" dirty="0"/>
              <a:t>Step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8797" y="2075299"/>
            <a:ext cx="7569834" cy="1718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0"/>
              </a:spcBef>
              <a:buChar char="●"/>
              <a:tabLst>
                <a:tab pos="332740" algn="l"/>
              </a:tabLst>
            </a:pPr>
            <a:r>
              <a:rPr sz="1200" dirty="0">
                <a:latin typeface="Arial"/>
                <a:cs typeface="Arial"/>
              </a:rPr>
              <a:t>The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significance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level,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denoted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by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500" spc="-50" dirty="0">
                <a:latin typeface="FreeSerif"/>
                <a:cs typeface="FreeSerif"/>
              </a:rPr>
              <a:t>𝛼</a:t>
            </a:r>
            <a:r>
              <a:rPr sz="1200" spc="-50" dirty="0">
                <a:latin typeface="Arial"/>
                <a:cs typeface="Arial"/>
              </a:rPr>
              <a:t>,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probability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incorrectly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rejecting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40" dirty="0">
                <a:latin typeface="Arial"/>
                <a:cs typeface="Arial"/>
              </a:rPr>
              <a:t>null</a:t>
            </a:r>
            <a:endParaRPr sz="1200">
              <a:latin typeface="Arial"/>
              <a:cs typeface="Arial"/>
            </a:endParaRPr>
          </a:p>
          <a:p>
            <a:pPr marL="332740" marR="500380">
              <a:lnSpc>
                <a:spcPct val="150000"/>
              </a:lnSpc>
              <a:spcBef>
                <a:spcPts val="190"/>
              </a:spcBef>
            </a:pPr>
            <a:r>
              <a:rPr sz="1200" spc="80" dirty="0">
                <a:latin typeface="Arial"/>
                <a:cs typeface="Arial"/>
              </a:rPr>
              <a:t>hypothesis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when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it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actually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true.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other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words,</a:t>
            </a:r>
            <a:r>
              <a:rPr sz="1200" spc="395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how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likely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our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test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findings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to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yield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20" dirty="0">
                <a:latin typeface="Arial"/>
                <a:cs typeface="Arial"/>
              </a:rPr>
              <a:t>a </a:t>
            </a:r>
            <a:r>
              <a:rPr sz="1200" spc="100" dirty="0">
                <a:latin typeface="Arial"/>
                <a:cs typeface="Arial"/>
              </a:rPr>
              <a:t>wrong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conclusion.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sz="1200">
              <a:latin typeface="Arial"/>
              <a:cs typeface="Arial"/>
            </a:endParaRPr>
          </a:p>
          <a:p>
            <a:pPr marL="789940" marR="5080" lvl="1" indent="-320675">
              <a:lnSpc>
                <a:spcPct val="150700"/>
              </a:lnSpc>
              <a:buChar char="○"/>
              <a:tabLst>
                <a:tab pos="789940" algn="l"/>
              </a:tabLst>
            </a:pPr>
            <a:r>
              <a:rPr sz="1200" spc="135" dirty="0">
                <a:latin typeface="Arial"/>
                <a:cs typeface="Arial"/>
              </a:rPr>
              <a:t>Common</a:t>
            </a:r>
            <a:r>
              <a:rPr sz="1200" spc="12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choices</a:t>
            </a:r>
            <a:r>
              <a:rPr sz="1200" spc="12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for</a:t>
            </a:r>
            <a:r>
              <a:rPr sz="1200" spc="125" dirty="0">
                <a:latin typeface="Arial"/>
                <a:cs typeface="Arial"/>
              </a:rPr>
              <a:t> </a:t>
            </a:r>
            <a:r>
              <a:rPr sz="1500" dirty="0">
                <a:latin typeface="FreeSerif"/>
                <a:cs typeface="FreeSerif"/>
              </a:rPr>
              <a:t>𝛼</a:t>
            </a:r>
            <a:r>
              <a:rPr sz="1500" spc="204" dirty="0">
                <a:latin typeface="FreeSerif"/>
                <a:cs typeface="FreeSerif"/>
              </a:rPr>
              <a:t> </a:t>
            </a:r>
            <a:r>
              <a:rPr sz="1200" spc="90" dirty="0">
                <a:latin typeface="Arial"/>
                <a:cs typeface="Arial"/>
              </a:rPr>
              <a:t>are</a:t>
            </a:r>
            <a:r>
              <a:rPr sz="1200" spc="125" dirty="0">
                <a:latin typeface="Arial"/>
                <a:cs typeface="Arial"/>
              </a:rPr>
              <a:t> </a:t>
            </a:r>
            <a:r>
              <a:rPr sz="1200" spc="-165" dirty="0">
                <a:latin typeface="Arial"/>
                <a:cs typeface="Arial"/>
              </a:rPr>
              <a:t>1%,</a:t>
            </a:r>
            <a:r>
              <a:rPr sz="1200" spc="1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5%</a:t>
            </a:r>
            <a:r>
              <a:rPr sz="1200" spc="13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or</a:t>
            </a:r>
            <a:r>
              <a:rPr sz="1200" spc="125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10%.</a:t>
            </a:r>
            <a:r>
              <a:rPr sz="1200" spc="1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This</a:t>
            </a:r>
            <a:r>
              <a:rPr sz="1200" spc="130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will</a:t>
            </a:r>
            <a:r>
              <a:rPr sz="1200" spc="12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heavily</a:t>
            </a:r>
            <a:r>
              <a:rPr sz="1200" spc="125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depend</a:t>
            </a:r>
            <a:r>
              <a:rPr sz="1200" spc="13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on</a:t>
            </a:r>
            <a:r>
              <a:rPr sz="1200" spc="12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125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nature</a:t>
            </a:r>
            <a:r>
              <a:rPr sz="1200" spc="13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125" dirty="0">
                <a:latin typeface="Arial"/>
                <a:cs typeface="Arial"/>
              </a:rPr>
              <a:t> </a:t>
            </a:r>
            <a:r>
              <a:rPr sz="1200" spc="35" dirty="0">
                <a:latin typeface="Arial"/>
                <a:cs typeface="Arial"/>
              </a:rPr>
              <a:t>the </a:t>
            </a:r>
            <a:r>
              <a:rPr sz="1200" spc="110" dirty="0">
                <a:latin typeface="Arial"/>
                <a:cs typeface="Arial"/>
              </a:rPr>
              <a:t>problem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studied.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3373" y="1381188"/>
            <a:ext cx="26479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80" dirty="0">
                <a:solidFill>
                  <a:srgbClr val="424242"/>
                </a:solidFill>
                <a:latin typeface="Arial Black"/>
                <a:cs typeface="Arial Black"/>
              </a:rPr>
              <a:t>Step</a:t>
            </a:r>
            <a:r>
              <a:rPr sz="1400" spc="-13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400" spc="-245" dirty="0">
                <a:solidFill>
                  <a:srgbClr val="424242"/>
                </a:solidFill>
                <a:latin typeface="Arial Black"/>
                <a:cs typeface="Arial Black"/>
              </a:rPr>
              <a:t>1:</a:t>
            </a:r>
            <a:r>
              <a:rPr sz="1400" spc="-13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400" spc="-100" dirty="0">
                <a:solidFill>
                  <a:srgbClr val="424242"/>
                </a:solidFill>
                <a:latin typeface="Arial Black"/>
                <a:cs typeface="Arial Black"/>
              </a:rPr>
              <a:t>Pick</a:t>
            </a:r>
            <a:r>
              <a:rPr sz="1400" spc="-13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400" spc="-55" dirty="0">
                <a:solidFill>
                  <a:srgbClr val="424242"/>
                </a:solidFill>
                <a:latin typeface="Arial Black"/>
                <a:cs typeface="Arial Black"/>
              </a:rPr>
              <a:t>significance</a:t>
            </a:r>
            <a:r>
              <a:rPr sz="1400" spc="-13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400" spc="-10" dirty="0">
                <a:solidFill>
                  <a:srgbClr val="424242"/>
                </a:solidFill>
                <a:latin typeface="Arial Black"/>
                <a:cs typeface="Arial Black"/>
              </a:rPr>
              <a:t>level</a:t>
            </a:r>
            <a:endParaRPr sz="1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Hypothesis</a:t>
            </a:r>
            <a:r>
              <a:rPr spc="-215" dirty="0"/>
              <a:t> </a:t>
            </a:r>
            <a:r>
              <a:rPr spc="-105" dirty="0"/>
              <a:t>Testing:</a:t>
            </a:r>
            <a:r>
              <a:rPr spc="-215" dirty="0"/>
              <a:t> </a:t>
            </a:r>
            <a:r>
              <a:rPr spc="-114" dirty="0"/>
              <a:t>Step</a:t>
            </a:r>
            <a:r>
              <a:rPr spc="-210" dirty="0"/>
              <a:t> </a:t>
            </a:r>
            <a:r>
              <a:rPr dirty="0"/>
              <a:t>by</a:t>
            </a:r>
            <a:r>
              <a:rPr spc="-215" dirty="0"/>
              <a:t> </a:t>
            </a:r>
            <a:r>
              <a:rPr spc="-50" dirty="0"/>
              <a:t>Step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8797" y="2074791"/>
            <a:ext cx="7575550" cy="176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0"/>
              </a:spcBef>
              <a:buChar char="●"/>
              <a:tabLst>
                <a:tab pos="332740" algn="l"/>
              </a:tabLst>
            </a:pPr>
            <a:r>
              <a:rPr sz="1200" dirty="0">
                <a:latin typeface="Arial"/>
                <a:cs typeface="Arial"/>
              </a:rPr>
              <a:t>The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significance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level,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denoted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by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600" spc="-45" dirty="0">
                <a:latin typeface="FreeSerif"/>
                <a:cs typeface="FreeSerif"/>
              </a:rPr>
              <a:t>𝛼</a:t>
            </a:r>
            <a:r>
              <a:rPr sz="1200" spc="-45" dirty="0">
                <a:latin typeface="Arial"/>
                <a:cs typeface="Arial"/>
              </a:rPr>
              <a:t>,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probability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spc="-45" dirty="0">
                <a:latin typeface="Arial Black"/>
                <a:cs typeface="Arial Black"/>
              </a:rPr>
              <a:t>incorrectly</a:t>
            </a:r>
            <a:r>
              <a:rPr sz="1200" spc="-114" dirty="0">
                <a:latin typeface="Arial Black"/>
                <a:cs typeface="Arial Black"/>
              </a:rPr>
              <a:t> </a:t>
            </a:r>
            <a:r>
              <a:rPr sz="1200" spc="-45" dirty="0">
                <a:latin typeface="Arial Black"/>
                <a:cs typeface="Arial Black"/>
              </a:rPr>
              <a:t>rejecting</a:t>
            </a:r>
            <a:r>
              <a:rPr sz="1200" spc="-114" dirty="0">
                <a:latin typeface="Arial Black"/>
                <a:cs typeface="Arial Black"/>
              </a:rPr>
              <a:t> </a:t>
            </a:r>
            <a:r>
              <a:rPr sz="1200" spc="-45" dirty="0">
                <a:latin typeface="Arial Black"/>
                <a:cs typeface="Arial Black"/>
              </a:rPr>
              <a:t>the</a:t>
            </a:r>
            <a:r>
              <a:rPr sz="1200" spc="-110" dirty="0">
                <a:latin typeface="Arial Black"/>
                <a:cs typeface="Arial Black"/>
              </a:rPr>
              <a:t> </a:t>
            </a:r>
            <a:r>
              <a:rPr sz="1200" spc="-20" dirty="0">
                <a:latin typeface="Arial Black"/>
                <a:cs typeface="Arial Black"/>
              </a:rPr>
              <a:t>null</a:t>
            </a:r>
            <a:endParaRPr sz="1200">
              <a:latin typeface="Arial Black"/>
              <a:cs typeface="Arial Black"/>
            </a:endParaRPr>
          </a:p>
          <a:p>
            <a:pPr marL="332740" marR="617220">
              <a:lnSpc>
                <a:spcPct val="150000"/>
              </a:lnSpc>
              <a:spcBef>
                <a:spcPts val="254"/>
              </a:spcBef>
            </a:pPr>
            <a:r>
              <a:rPr sz="1200" spc="-35" dirty="0">
                <a:latin typeface="Arial Black"/>
                <a:cs typeface="Arial Black"/>
              </a:rPr>
              <a:t>hypothesis</a:t>
            </a:r>
            <a:r>
              <a:rPr sz="1200" spc="-120" dirty="0">
                <a:latin typeface="Arial Black"/>
                <a:cs typeface="Arial Black"/>
              </a:rPr>
              <a:t> </a:t>
            </a:r>
            <a:r>
              <a:rPr sz="1200" spc="-45" dirty="0">
                <a:latin typeface="Arial Black"/>
                <a:cs typeface="Arial Black"/>
              </a:rPr>
              <a:t>when</a:t>
            </a:r>
            <a:r>
              <a:rPr sz="1200" spc="-114" dirty="0">
                <a:latin typeface="Arial Black"/>
                <a:cs typeface="Arial Black"/>
              </a:rPr>
              <a:t> </a:t>
            </a:r>
            <a:r>
              <a:rPr sz="1200" spc="-60" dirty="0">
                <a:latin typeface="Arial Black"/>
                <a:cs typeface="Arial Black"/>
              </a:rPr>
              <a:t>it</a:t>
            </a:r>
            <a:r>
              <a:rPr sz="1200" spc="-114" dirty="0">
                <a:latin typeface="Arial Black"/>
                <a:cs typeface="Arial Black"/>
              </a:rPr>
              <a:t> </a:t>
            </a:r>
            <a:r>
              <a:rPr sz="1200" spc="-70" dirty="0">
                <a:latin typeface="Arial Black"/>
                <a:cs typeface="Arial Black"/>
              </a:rPr>
              <a:t>is,</a:t>
            </a:r>
            <a:r>
              <a:rPr sz="1200" spc="-114" dirty="0">
                <a:latin typeface="Arial Black"/>
                <a:cs typeface="Arial Black"/>
              </a:rPr>
              <a:t> </a:t>
            </a:r>
            <a:r>
              <a:rPr sz="1200" spc="-30" dirty="0">
                <a:latin typeface="Arial Black"/>
                <a:cs typeface="Arial Black"/>
              </a:rPr>
              <a:t>in</a:t>
            </a:r>
            <a:r>
              <a:rPr sz="1200" spc="-120" dirty="0">
                <a:latin typeface="Arial Black"/>
                <a:cs typeface="Arial Black"/>
              </a:rPr>
              <a:t> </a:t>
            </a:r>
            <a:r>
              <a:rPr sz="1200" spc="-50" dirty="0">
                <a:latin typeface="Arial Black"/>
                <a:cs typeface="Arial Black"/>
              </a:rPr>
              <a:t>fact,</a:t>
            </a:r>
            <a:r>
              <a:rPr sz="1200" spc="-114" dirty="0">
                <a:latin typeface="Arial Black"/>
                <a:cs typeface="Arial Black"/>
              </a:rPr>
              <a:t> </a:t>
            </a:r>
            <a:r>
              <a:rPr sz="1200" spc="-40" dirty="0">
                <a:latin typeface="Arial Black"/>
                <a:cs typeface="Arial Black"/>
              </a:rPr>
              <a:t>true</a:t>
            </a:r>
            <a:r>
              <a:rPr sz="1200" spc="-40" dirty="0">
                <a:latin typeface="Arial"/>
                <a:cs typeface="Arial"/>
              </a:rPr>
              <a:t>.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It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represents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how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likely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our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test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to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30" dirty="0">
                <a:latin typeface="Arial Black"/>
                <a:cs typeface="Arial Black"/>
              </a:rPr>
              <a:t>produce</a:t>
            </a:r>
            <a:r>
              <a:rPr sz="1200" spc="-120" dirty="0">
                <a:latin typeface="Arial Black"/>
                <a:cs typeface="Arial Black"/>
              </a:rPr>
              <a:t> </a:t>
            </a:r>
            <a:r>
              <a:rPr sz="1200" dirty="0">
                <a:latin typeface="Arial Black"/>
                <a:cs typeface="Arial Black"/>
              </a:rPr>
              <a:t>a</a:t>
            </a:r>
            <a:r>
              <a:rPr sz="1200" spc="-114" dirty="0">
                <a:latin typeface="Arial Black"/>
                <a:cs typeface="Arial Black"/>
              </a:rPr>
              <a:t> </a:t>
            </a:r>
            <a:r>
              <a:rPr sz="1200" spc="-20" dirty="0">
                <a:latin typeface="Arial Black"/>
                <a:cs typeface="Arial Black"/>
              </a:rPr>
              <a:t>false </a:t>
            </a:r>
            <a:r>
              <a:rPr sz="1200" spc="-45" dirty="0">
                <a:latin typeface="Arial Black"/>
                <a:cs typeface="Arial Black"/>
              </a:rPr>
              <a:t>positive</a:t>
            </a:r>
            <a:r>
              <a:rPr sz="1200" spc="-105" dirty="0">
                <a:latin typeface="Arial Black"/>
                <a:cs typeface="Arial Black"/>
              </a:rPr>
              <a:t> </a:t>
            </a:r>
            <a:r>
              <a:rPr sz="1200" spc="-10" dirty="0">
                <a:latin typeface="Arial Black"/>
                <a:cs typeface="Arial Black"/>
              </a:rPr>
              <a:t>result</a:t>
            </a:r>
            <a:r>
              <a:rPr sz="1200" spc="-1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5"/>
              </a:spcBef>
            </a:pPr>
            <a:endParaRPr sz="1200">
              <a:latin typeface="Arial"/>
              <a:cs typeface="Arial"/>
            </a:endParaRPr>
          </a:p>
          <a:p>
            <a:pPr marL="789940" marR="5080" lvl="1" indent="-320675">
              <a:lnSpc>
                <a:spcPct val="150800"/>
              </a:lnSpc>
              <a:spcBef>
                <a:spcPts val="5"/>
              </a:spcBef>
              <a:buChar char="○"/>
              <a:tabLst>
                <a:tab pos="789940" algn="l"/>
              </a:tabLst>
            </a:pPr>
            <a:r>
              <a:rPr sz="1200" spc="135" dirty="0">
                <a:latin typeface="Arial"/>
                <a:cs typeface="Arial"/>
              </a:rPr>
              <a:t>Common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choices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for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600" dirty="0">
                <a:latin typeface="FreeSerif"/>
                <a:cs typeface="FreeSerif"/>
              </a:rPr>
              <a:t>𝛼</a:t>
            </a:r>
            <a:r>
              <a:rPr sz="1600" spc="-15" dirty="0">
                <a:latin typeface="FreeSerif"/>
                <a:cs typeface="FreeSerif"/>
              </a:rPr>
              <a:t> </a:t>
            </a:r>
            <a:r>
              <a:rPr sz="1200" spc="85" dirty="0">
                <a:latin typeface="Arial"/>
                <a:cs typeface="Arial"/>
              </a:rPr>
              <a:t>include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-185" dirty="0">
                <a:latin typeface="Arial"/>
                <a:cs typeface="Arial"/>
              </a:rPr>
              <a:t>1%,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5%,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or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spc="-120" dirty="0">
                <a:latin typeface="Arial"/>
                <a:cs typeface="Arial"/>
              </a:rPr>
              <a:t>10%,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130" dirty="0">
                <a:latin typeface="Arial"/>
                <a:cs typeface="Arial"/>
              </a:rPr>
              <a:t>and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selection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-30" dirty="0">
                <a:latin typeface="Arial Black"/>
                <a:cs typeface="Arial Black"/>
              </a:rPr>
              <a:t>depends</a:t>
            </a:r>
            <a:r>
              <a:rPr sz="1200" spc="-80" dirty="0">
                <a:latin typeface="Arial Black"/>
                <a:cs typeface="Arial Black"/>
              </a:rPr>
              <a:t> </a:t>
            </a:r>
            <a:r>
              <a:rPr sz="1200" spc="-20" dirty="0">
                <a:latin typeface="Arial Black"/>
                <a:cs typeface="Arial Black"/>
              </a:rPr>
              <a:t>on</a:t>
            </a:r>
            <a:r>
              <a:rPr sz="1200" spc="-75" dirty="0">
                <a:latin typeface="Arial Black"/>
                <a:cs typeface="Arial Black"/>
              </a:rPr>
              <a:t> </a:t>
            </a:r>
            <a:r>
              <a:rPr sz="1200" spc="-40" dirty="0">
                <a:latin typeface="Arial Black"/>
                <a:cs typeface="Arial Black"/>
              </a:rPr>
              <a:t>the</a:t>
            </a:r>
            <a:r>
              <a:rPr sz="1200" spc="-80" dirty="0">
                <a:latin typeface="Arial Black"/>
                <a:cs typeface="Arial Black"/>
              </a:rPr>
              <a:t> </a:t>
            </a:r>
            <a:r>
              <a:rPr sz="1200" spc="-35" dirty="0">
                <a:latin typeface="Arial Black"/>
                <a:cs typeface="Arial Black"/>
              </a:rPr>
              <a:t>specific </a:t>
            </a:r>
            <a:r>
              <a:rPr sz="1200" spc="-65" dirty="0">
                <a:latin typeface="Arial Black"/>
                <a:cs typeface="Arial Black"/>
              </a:rPr>
              <a:t>context</a:t>
            </a:r>
            <a:r>
              <a:rPr sz="1200" spc="-120" dirty="0">
                <a:latin typeface="Arial Black"/>
                <a:cs typeface="Arial Black"/>
              </a:rPr>
              <a:t> </a:t>
            </a:r>
            <a:r>
              <a:rPr sz="1200" spc="-45" dirty="0">
                <a:latin typeface="Arial Black"/>
                <a:cs typeface="Arial Black"/>
              </a:rPr>
              <a:t>of</a:t>
            </a:r>
            <a:r>
              <a:rPr sz="1200" spc="-120" dirty="0">
                <a:latin typeface="Arial Black"/>
                <a:cs typeface="Arial Black"/>
              </a:rPr>
              <a:t> </a:t>
            </a:r>
            <a:r>
              <a:rPr sz="1200" spc="-45" dirty="0">
                <a:latin typeface="Arial Black"/>
                <a:cs typeface="Arial Black"/>
              </a:rPr>
              <a:t>the</a:t>
            </a:r>
            <a:r>
              <a:rPr sz="1200" spc="-120" dirty="0">
                <a:latin typeface="Arial Black"/>
                <a:cs typeface="Arial Black"/>
              </a:rPr>
              <a:t> </a:t>
            </a:r>
            <a:r>
              <a:rPr sz="1200" spc="-10" dirty="0">
                <a:latin typeface="Arial Black"/>
                <a:cs typeface="Arial Black"/>
              </a:rPr>
              <a:t>study</a:t>
            </a:r>
            <a:r>
              <a:rPr sz="1200" spc="-1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3373" y="1381188"/>
            <a:ext cx="29578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80" dirty="0">
                <a:solidFill>
                  <a:srgbClr val="424242"/>
                </a:solidFill>
                <a:latin typeface="Arial Black"/>
                <a:cs typeface="Arial Black"/>
              </a:rPr>
              <a:t>Step</a:t>
            </a:r>
            <a:r>
              <a:rPr sz="1400" spc="-13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400" spc="-245" dirty="0">
                <a:solidFill>
                  <a:srgbClr val="424242"/>
                </a:solidFill>
                <a:latin typeface="Arial Black"/>
                <a:cs typeface="Arial Black"/>
              </a:rPr>
              <a:t>1:</a:t>
            </a:r>
            <a:r>
              <a:rPr sz="1400" spc="-12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400" spc="-55" dirty="0">
                <a:solidFill>
                  <a:srgbClr val="424242"/>
                </a:solidFill>
                <a:latin typeface="Arial Black"/>
                <a:cs typeface="Arial Black"/>
              </a:rPr>
              <a:t>Choose</a:t>
            </a:r>
            <a:r>
              <a:rPr sz="1400" spc="-12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400" spc="-55" dirty="0">
                <a:solidFill>
                  <a:srgbClr val="424242"/>
                </a:solidFill>
                <a:latin typeface="Arial Black"/>
                <a:cs typeface="Arial Black"/>
              </a:rPr>
              <a:t>significance</a:t>
            </a:r>
            <a:r>
              <a:rPr sz="1400" spc="-12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400" spc="-10" dirty="0">
                <a:solidFill>
                  <a:srgbClr val="424242"/>
                </a:solidFill>
                <a:latin typeface="Arial Black"/>
                <a:cs typeface="Arial Black"/>
              </a:rPr>
              <a:t>level</a:t>
            </a:r>
            <a:endParaRPr sz="1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Hypothesis</a:t>
            </a:r>
            <a:r>
              <a:rPr spc="-215" dirty="0"/>
              <a:t> </a:t>
            </a:r>
            <a:r>
              <a:rPr spc="-105" dirty="0"/>
              <a:t>Testing:</a:t>
            </a:r>
            <a:r>
              <a:rPr spc="-215" dirty="0"/>
              <a:t> </a:t>
            </a:r>
            <a:r>
              <a:rPr spc="-114" dirty="0"/>
              <a:t>Step</a:t>
            </a:r>
            <a:r>
              <a:rPr spc="-210" dirty="0"/>
              <a:t> </a:t>
            </a:r>
            <a:r>
              <a:rPr dirty="0"/>
              <a:t>by</a:t>
            </a:r>
            <a:r>
              <a:rPr spc="-215" dirty="0"/>
              <a:t> </a:t>
            </a:r>
            <a:r>
              <a:rPr spc="-50" dirty="0"/>
              <a:t>Step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9447" y="3676048"/>
            <a:ext cx="724154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The</a:t>
            </a:r>
            <a:r>
              <a:rPr sz="1200" spc="18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test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statistic</a:t>
            </a:r>
            <a:r>
              <a:rPr sz="1200" spc="18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quantifies</a:t>
            </a:r>
            <a:r>
              <a:rPr sz="1200" spc="195" dirty="0">
                <a:latin typeface="Arial"/>
                <a:cs typeface="Arial"/>
              </a:rPr>
              <a:t> </a:t>
            </a:r>
            <a:r>
              <a:rPr sz="1200" dirty="0">
                <a:latin typeface="Arial Black"/>
                <a:cs typeface="Arial Black"/>
              </a:rPr>
              <a:t>how</a:t>
            </a:r>
            <a:r>
              <a:rPr sz="1200" spc="65" dirty="0">
                <a:latin typeface="Arial Black"/>
                <a:cs typeface="Arial Black"/>
              </a:rPr>
              <a:t> </a:t>
            </a:r>
            <a:r>
              <a:rPr sz="1200" dirty="0">
                <a:latin typeface="Arial Black"/>
                <a:cs typeface="Arial Black"/>
              </a:rPr>
              <a:t>many</a:t>
            </a:r>
            <a:r>
              <a:rPr sz="1200" spc="60" dirty="0">
                <a:latin typeface="Arial Black"/>
                <a:cs typeface="Arial Black"/>
              </a:rPr>
              <a:t> </a:t>
            </a:r>
            <a:r>
              <a:rPr sz="1200" dirty="0">
                <a:latin typeface="Arial Black"/>
                <a:cs typeface="Arial Black"/>
              </a:rPr>
              <a:t>standard</a:t>
            </a:r>
            <a:r>
              <a:rPr sz="1200" spc="65" dirty="0">
                <a:latin typeface="Arial Black"/>
                <a:cs typeface="Arial Black"/>
              </a:rPr>
              <a:t> </a:t>
            </a:r>
            <a:r>
              <a:rPr sz="1200" spc="-10" dirty="0">
                <a:latin typeface="Arial Black"/>
                <a:cs typeface="Arial Black"/>
              </a:rPr>
              <a:t>deviations</a:t>
            </a:r>
            <a:r>
              <a:rPr sz="1200" spc="65" dirty="0">
                <a:latin typeface="Arial Black"/>
                <a:cs typeface="Arial Black"/>
              </a:rPr>
              <a:t> </a:t>
            </a:r>
            <a:r>
              <a:rPr sz="1200" dirty="0">
                <a:latin typeface="Arial Black"/>
                <a:cs typeface="Arial Black"/>
              </a:rPr>
              <a:t>the</a:t>
            </a:r>
            <a:r>
              <a:rPr sz="1200" spc="65" dirty="0">
                <a:latin typeface="Arial Black"/>
                <a:cs typeface="Arial Black"/>
              </a:rPr>
              <a:t> </a:t>
            </a:r>
            <a:r>
              <a:rPr sz="1200" dirty="0">
                <a:latin typeface="Arial Black"/>
                <a:cs typeface="Arial Black"/>
              </a:rPr>
              <a:t>sample</a:t>
            </a:r>
            <a:r>
              <a:rPr sz="1200" spc="60" dirty="0">
                <a:latin typeface="Arial Black"/>
                <a:cs typeface="Arial Black"/>
              </a:rPr>
              <a:t> </a:t>
            </a:r>
            <a:r>
              <a:rPr sz="1200" dirty="0">
                <a:latin typeface="Arial Black"/>
                <a:cs typeface="Arial Black"/>
              </a:rPr>
              <a:t>mean</a:t>
            </a:r>
            <a:r>
              <a:rPr sz="1200" spc="65" dirty="0">
                <a:latin typeface="Arial Black"/>
                <a:cs typeface="Arial Black"/>
              </a:rPr>
              <a:t> </a:t>
            </a:r>
            <a:r>
              <a:rPr sz="1200" dirty="0">
                <a:latin typeface="Arial Black"/>
                <a:cs typeface="Arial Black"/>
              </a:rPr>
              <a:t>is</a:t>
            </a:r>
            <a:r>
              <a:rPr sz="1200" spc="65" dirty="0">
                <a:latin typeface="Arial Black"/>
                <a:cs typeface="Arial Black"/>
              </a:rPr>
              <a:t> </a:t>
            </a:r>
            <a:r>
              <a:rPr sz="1200" dirty="0">
                <a:latin typeface="Arial Black"/>
                <a:cs typeface="Arial Black"/>
              </a:rPr>
              <a:t>from</a:t>
            </a:r>
            <a:r>
              <a:rPr sz="1200" spc="60" dirty="0">
                <a:latin typeface="Arial Black"/>
                <a:cs typeface="Arial Black"/>
              </a:rPr>
              <a:t> </a:t>
            </a:r>
            <a:r>
              <a:rPr sz="1200" spc="-25" dirty="0">
                <a:latin typeface="Arial Black"/>
                <a:cs typeface="Arial Black"/>
              </a:rPr>
              <a:t>the </a:t>
            </a:r>
            <a:r>
              <a:rPr sz="1200" spc="-10" dirty="0">
                <a:latin typeface="Arial Black"/>
                <a:cs typeface="Arial Black"/>
              </a:rPr>
              <a:t>hypothesized</a:t>
            </a:r>
            <a:r>
              <a:rPr sz="1200" spc="140" dirty="0">
                <a:latin typeface="Arial Black"/>
                <a:cs typeface="Arial Black"/>
              </a:rPr>
              <a:t> </a:t>
            </a:r>
            <a:r>
              <a:rPr sz="1200" dirty="0">
                <a:latin typeface="Arial Black"/>
                <a:cs typeface="Arial Black"/>
              </a:rPr>
              <a:t>population</a:t>
            </a:r>
            <a:r>
              <a:rPr sz="1200" spc="145" dirty="0">
                <a:latin typeface="Arial Black"/>
                <a:cs typeface="Arial Black"/>
              </a:rPr>
              <a:t> </a:t>
            </a:r>
            <a:r>
              <a:rPr sz="1200" dirty="0">
                <a:latin typeface="Arial Black"/>
                <a:cs typeface="Arial Black"/>
              </a:rPr>
              <a:t>mean</a:t>
            </a:r>
            <a:r>
              <a:rPr sz="1200" dirty="0">
                <a:latin typeface="Arial"/>
                <a:cs typeface="Arial"/>
              </a:rPr>
              <a:t>,</a:t>
            </a:r>
            <a:r>
              <a:rPr sz="1200" spc="275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aiding</a:t>
            </a:r>
            <a:r>
              <a:rPr sz="1200" spc="275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in</a:t>
            </a:r>
            <a:r>
              <a:rPr sz="1200" spc="27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275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determination</a:t>
            </a:r>
            <a:r>
              <a:rPr sz="1200" spc="27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27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whether</a:t>
            </a:r>
            <a:r>
              <a:rPr sz="1200" spc="275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to</a:t>
            </a:r>
            <a:r>
              <a:rPr sz="1200" spc="275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reject</a:t>
            </a:r>
            <a:r>
              <a:rPr sz="1200" spc="27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275" dirty="0">
                <a:latin typeface="Arial"/>
                <a:cs typeface="Arial"/>
              </a:rPr>
              <a:t> </a:t>
            </a:r>
            <a:r>
              <a:rPr sz="1200" spc="40" dirty="0">
                <a:latin typeface="Arial"/>
                <a:cs typeface="Arial"/>
              </a:rPr>
              <a:t>null </a:t>
            </a:r>
            <a:r>
              <a:rPr sz="1200" spc="80" dirty="0">
                <a:latin typeface="Arial"/>
                <a:cs typeface="Arial"/>
              </a:rPr>
              <a:t>hypothesis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based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on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observed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sample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data.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147127" y="2740806"/>
            <a:ext cx="617220" cy="41275"/>
            <a:chOff x="5147127" y="2740806"/>
            <a:chExt cx="617220" cy="41275"/>
          </a:xfrm>
        </p:grpSpPr>
        <p:sp>
          <p:nvSpPr>
            <p:cNvPr id="5" name="object 5"/>
            <p:cNvSpPr/>
            <p:nvPr/>
          </p:nvSpPr>
          <p:spPr>
            <a:xfrm>
              <a:off x="5151889" y="2761294"/>
              <a:ext cx="563880" cy="7620"/>
            </a:xfrm>
            <a:custGeom>
              <a:avLst/>
              <a:gdLst/>
              <a:ahLst/>
              <a:cxnLst/>
              <a:rect l="l" t="t" r="r" b="b"/>
              <a:pathLst>
                <a:path w="563879" h="7619">
                  <a:moveTo>
                    <a:pt x="0" y="7624"/>
                  </a:moveTo>
                  <a:lnTo>
                    <a:pt x="563848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15538" y="2745569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24" y="31449"/>
                  </a:moveTo>
                  <a:lnTo>
                    <a:pt x="0" y="0"/>
                  </a:lnTo>
                  <a:lnTo>
                    <a:pt x="43424" y="15149"/>
                  </a:lnTo>
                  <a:lnTo>
                    <a:pt x="424" y="31449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15538" y="2745569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24" y="31449"/>
                  </a:moveTo>
                  <a:lnTo>
                    <a:pt x="43424" y="15149"/>
                  </a:lnTo>
                  <a:lnTo>
                    <a:pt x="0" y="0"/>
                  </a:lnTo>
                  <a:lnTo>
                    <a:pt x="424" y="314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5147127" y="3270780"/>
            <a:ext cx="617220" cy="41275"/>
            <a:chOff x="5147127" y="3270780"/>
            <a:chExt cx="617220" cy="41275"/>
          </a:xfrm>
        </p:grpSpPr>
        <p:sp>
          <p:nvSpPr>
            <p:cNvPr id="9" name="object 9"/>
            <p:cNvSpPr/>
            <p:nvPr/>
          </p:nvSpPr>
          <p:spPr>
            <a:xfrm>
              <a:off x="5151889" y="3291268"/>
              <a:ext cx="563880" cy="7620"/>
            </a:xfrm>
            <a:custGeom>
              <a:avLst/>
              <a:gdLst/>
              <a:ahLst/>
              <a:cxnLst/>
              <a:rect l="l" t="t" r="r" b="b"/>
              <a:pathLst>
                <a:path w="563879" h="7620">
                  <a:moveTo>
                    <a:pt x="0" y="7624"/>
                  </a:moveTo>
                  <a:lnTo>
                    <a:pt x="563848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715538" y="3275543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24" y="31449"/>
                  </a:moveTo>
                  <a:lnTo>
                    <a:pt x="0" y="0"/>
                  </a:lnTo>
                  <a:lnTo>
                    <a:pt x="43424" y="15149"/>
                  </a:lnTo>
                  <a:lnTo>
                    <a:pt x="424" y="31449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715538" y="3275543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24" y="31449"/>
                  </a:moveTo>
                  <a:lnTo>
                    <a:pt x="43424" y="15149"/>
                  </a:lnTo>
                  <a:lnTo>
                    <a:pt x="0" y="0"/>
                  </a:lnTo>
                  <a:lnTo>
                    <a:pt x="424" y="314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298406" y="2443045"/>
            <a:ext cx="1762125" cy="1056005"/>
            <a:chOff x="3298406" y="2443045"/>
            <a:chExt cx="1762125" cy="1056005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83642" y="2443045"/>
              <a:ext cx="976672" cy="105587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370543" y="2769619"/>
              <a:ext cx="713105" cy="139700"/>
            </a:xfrm>
            <a:custGeom>
              <a:avLst/>
              <a:gdLst/>
              <a:ahLst/>
              <a:cxnLst/>
              <a:rect l="l" t="t" r="r" b="b"/>
              <a:pathLst>
                <a:path w="713104" h="139700">
                  <a:moveTo>
                    <a:pt x="713098" y="0"/>
                  </a:moveTo>
                  <a:lnTo>
                    <a:pt x="0" y="139324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328118" y="2893494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4">
                  <a:moveTo>
                    <a:pt x="45449" y="30899"/>
                  </a:moveTo>
                  <a:lnTo>
                    <a:pt x="0" y="23749"/>
                  </a:lnTo>
                  <a:lnTo>
                    <a:pt x="39399" y="0"/>
                  </a:lnTo>
                  <a:lnTo>
                    <a:pt x="45449" y="30899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28118" y="2893494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4">
                  <a:moveTo>
                    <a:pt x="39399" y="0"/>
                  </a:moveTo>
                  <a:lnTo>
                    <a:pt x="0" y="23749"/>
                  </a:lnTo>
                  <a:lnTo>
                    <a:pt x="45449" y="30899"/>
                  </a:lnTo>
                  <a:lnTo>
                    <a:pt x="39399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346393" y="3348643"/>
              <a:ext cx="737870" cy="6985"/>
            </a:xfrm>
            <a:custGeom>
              <a:avLst/>
              <a:gdLst/>
              <a:ahLst/>
              <a:cxnLst/>
              <a:rect l="l" t="t" r="r" b="b"/>
              <a:pathLst>
                <a:path w="737870" h="6985">
                  <a:moveTo>
                    <a:pt x="737248" y="0"/>
                  </a:moveTo>
                  <a:lnTo>
                    <a:pt x="0" y="6949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303168" y="333986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374" y="31449"/>
                  </a:moveTo>
                  <a:lnTo>
                    <a:pt x="0" y="16124"/>
                  </a:lnTo>
                  <a:lnTo>
                    <a:pt x="43074" y="0"/>
                  </a:lnTo>
                  <a:lnTo>
                    <a:pt x="43374" y="31449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303168" y="333986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074" y="0"/>
                  </a:moveTo>
                  <a:lnTo>
                    <a:pt x="0" y="16124"/>
                  </a:lnTo>
                  <a:lnTo>
                    <a:pt x="43374" y="31449"/>
                  </a:lnTo>
                  <a:lnTo>
                    <a:pt x="43074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002957" y="3263598"/>
            <a:ext cx="12217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Std</a:t>
            </a:r>
            <a:r>
              <a:rPr sz="900" spc="25" dirty="0">
                <a:latin typeface="Arial"/>
                <a:cs typeface="Arial"/>
              </a:rPr>
              <a:t> </a:t>
            </a:r>
            <a:r>
              <a:rPr sz="900" spc="60" dirty="0">
                <a:latin typeface="Arial"/>
                <a:cs typeface="Arial"/>
              </a:rPr>
              <a:t>of</a:t>
            </a:r>
            <a:r>
              <a:rPr sz="900" spc="30" dirty="0">
                <a:latin typeface="Arial"/>
                <a:cs typeface="Arial"/>
              </a:rPr>
              <a:t> </a:t>
            </a:r>
            <a:r>
              <a:rPr sz="900" spc="65" dirty="0">
                <a:latin typeface="Arial"/>
                <a:cs typeface="Arial"/>
              </a:rPr>
              <a:t>the</a:t>
            </a:r>
            <a:r>
              <a:rPr sz="900" spc="25" dirty="0">
                <a:latin typeface="Arial"/>
                <a:cs typeface="Arial"/>
              </a:rPr>
              <a:t> </a:t>
            </a:r>
            <a:r>
              <a:rPr sz="900" spc="60" dirty="0">
                <a:latin typeface="Arial"/>
                <a:cs typeface="Arial"/>
              </a:rPr>
              <a:t>population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937460" y="3233099"/>
            <a:ext cx="6978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80" dirty="0">
                <a:latin typeface="Arial"/>
                <a:cs typeface="Arial"/>
              </a:rPr>
              <a:t>sample</a:t>
            </a:r>
            <a:r>
              <a:rPr sz="900" dirty="0">
                <a:latin typeface="Arial"/>
                <a:cs typeface="Arial"/>
              </a:rPr>
              <a:t> </a:t>
            </a:r>
            <a:r>
              <a:rPr sz="900" spc="-20" dirty="0">
                <a:latin typeface="Arial"/>
                <a:cs typeface="Arial"/>
              </a:rPr>
              <a:t>size</a:t>
            </a:r>
            <a:endParaRPr sz="9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93373" y="1381188"/>
            <a:ext cx="7674609" cy="1612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80" dirty="0">
                <a:solidFill>
                  <a:srgbClr val="424242"/>
                </a:solidFill>
                <a:latin typeface="Arial Black"/>
                <a:cs typeface="Arial Black"/>
              </a:rPr>
              <a:t>Step</a:t>
            </a:r>
            <a:r>
              <a:rPr sz="1400" spc="-13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400" spc="-90" dirty="0">
                <a:solidFill>
                  <a:srgbClr val="424242"/>
                </a:solidFill>
                <a:latin typeface="Arial Black"/>
                <a:cs typeface="Arial Black"/>
              </a:rPr>
              <a:t>3:</a:t>
            </a:r>
            <a:r>
              <a:rPr sz="1400" spc="-13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400" spc="-50" dirty="0">
                <a:solidFill>
                  <a:srgbClr val="424242"/>
                </a:solidFill>
                <a:latin typeface="Arial Black"/>
                <a:cs typeface="Arial Black"/>
              </a:rPr>
              <a:t>Calculate</a:t>
            </a:r>
            <a:r>
              <a:rPr sz="1400" spc="-13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400" spc="-110" dirty="0">
                <a:solidFill>
                  <a:srgbClr val="424242"/>
                </a:solidFill>
                <a:latin typeface="Arial Black"/>
                <a:cs typeface="Arial Black"/>
              </a:rPr>
              <a:t>Test</a:t>
            </a:r>
            <a:r>
              <a:rPr sz="1400" spc="-13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400" spc="-10" dirty="0">
                <a:solidFill>
                  <a:srgbClr val="424242"/>
                </a:solidFill>
                <a:latin typeface="Arial Black"/>
                <a:cs typeface="Arial Black"/>
              </a:rPr>
              <a:t>Statistic</a:t>
            </a:r>
            <a:endParaRPr sz="1400">
              <a:latin typeface="Arial Black"/>
              <a:cs typeface="Arial Black"/>
            </a:endParaRPr>
          </a:p>
          <a:p>
            <a:pPr marL="428625" marR="5080" indent="-320675" algn="just">
              <a:lnSpc>
                <a:spcPct val="150000"/>
              </a:lnSpc>
              <a:spcBef>
                <a:spcPts val="1270"/>
              </a:spcBef>
              <a:buChar char="●"/>
              <a:tabLst>
                <a:tab pos="428625" algn="l"/>
                <a:tab pos="430530" algn="l"/>
              </a:tabLst>
            </a:pPr>
            <a:r>
              <a:rPr sz="1200" dirty="0">
                <a:latin typeface="Arial"/>
                <a:cs typeface="Arial"/>
              </a:rPr>
              <a:t>	The</a:t>
            </a:r>
            <a:r>
              <a:rPr sz="1200" spc="22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test</a:t>
            </a:r>
            <a:r>
              <a:rPr sz="1200" spc="225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statistic</a:t>
            </a:r>
            <a:r>
              <a:rPr sz="1200" spc="22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used</a:t>
            </a:r>
            <a:r>
              <a:rPr sz="1200" spc="220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to</a:t>
            </a:r>
            <a:r>
              <a:rPr sz="1200" spc="225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assess</a:t>
            </a:r>
            <a:r>
              <a:rPr sz="1200" spc="22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22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population</a:t>
            </a:r>
            <a:r>
              <a:rPr sz="1200" spc="225" dirty="0">
                <a:latin typeface="Arial"/>
                <a:cs typeface="Arial"/>
              </a:rPr>
              <a:t> </a:t>
            </a:r>
            <a:r>
              <a:rPr sz="1200" spc="140" dirty="0">
                <a:latin typeface="Arial"/>
                <a:cs typeface="Arial"/>
              </a:rPr>
              <a:t>mean</a:t>
            </a:r>
            <a:r>
              <a:rPr sz="1200" spc="225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depends</a:t>
            </a:r>
            <a:r>
              <a:rPr sz="1200" spc="22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on</a:t>
            </a:r>
            <a:r>
              <a:rPr sz="1200" spc="22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22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specific</a:t>
            </a:r>
            <a:r>
              <a:rPr sz="1200" spc="22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type</a:t>
            </a:r>
            <a:r>
              <a:rPr sz="1200" spc="22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22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test </a:t>
            </a:r>
            <a:r>
              <a:rPr sz="1200" spc="95" dirty="0">
                <a:latin typeface="Arial"/>
                <a:cs typeface="Arial"/>
              </a:rPr>
              <a:t>being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conducted.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general,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when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checking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for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population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spc="140" dirty="0">
                <a:latin typeface="Arial"/>
                <a:cs typeface="Arial"/>
              </a:rPr>
              <a:t>mean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(μ),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common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formula </a:t>
            </a:r>
            <a:r>
              <a:rPr sz="1200" spc="70" dirty="0">
                <a:latin typeface="Arial"/>
                <a:cs typeface="Arial"/>
              </a:rPr>
              <a:t>for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test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statistic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is</a:t>
            </a:r>
            <a:endParaRPr sz="1200">
              <a:latin typeface="Arial"/>
              <a:cs typeface="Arial"/>
            </a:endParaRPr>
          </a:p>
          <a:p>
            <a:pPr marL="5165090">
              <a:lnSpc>
                <a:spcPct val="100000"/>
              </a:lnSpc>
              <a:spcBef>
                <a:spcPts val="480"/>
              </a:spcBef>
            </a:pPr>
            <a:r>
              <a:rPr sz="900" spc="55" dirty="0">
                <a:latin typeface="Arial"/>
                <a:cs typeface="Arial"/>
              </a:rPr>
              <a:t>hypothesized</a:t>
            </a:r>
            <a:r>
              <a:rPr sz="900" spc="25" dirty="0">
                <a:latin typeface="Arial"/>
                <a:cs typeface="Arial"/>
              </a:rPr>
              <a:t> </a:t>
            </a:r>
            <a:r>
              <a:rPr sz="900" spc="70" dirty="0">
                <a:latin typeface="Arial"/>
                <a:cs typeface="Arial"/>
              </a:rPr>
              <a:t>population</a:t>
            </a:r>
            <a:r>
              <a:rPr sz="900" spc="30" dirty="0">
                <a:latin typeface="Arial"/>
                <a:cs typeface="Arial"/>
              </a:rPr>
              <a:t> </a:t>
            </a:r>
            <a:r>
              <a:rPr sz="900" spc="80" dirty="0">
                <a:latin typeface="Arial"/>
                <a:cs typeface="Arial"/>
              </a:rPr>
              <a:t>mean</a:t>
            </a:r>
            <a:endParaRPr sz="900">
              <a:latin typeface="Arial"/>
              <a:cs typeface="Arial"/>
            </a:endParaRPr>
          </a:p>
          <a:p>
            <a:pPr marL="1666239">
              <a:lnSpc>
                <a:spcPct val="100000"/>
              </a:lnSpc>
              <a:spcBef>
                <a:spcPts val="309"/>
              </a:spcBef>
            </a:pPr>
            <a:r>
              <a:rPr sz="1000" spc="90" dirty="0">
                <a:latin typeface="Arial"/>
                <a:cs typeface="Arial"/>
              </a:rPr>
              <a:t>sample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95" dirty="0">
                <a:latin typeface="Arial"/>
                <a:cs typeface="Arial"/>
              </a:rPr>
              <a:t>mean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2970" y="3014878"/>
            <a:ext cx="3620135" cy="711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700"/>
              </a:spcBef>
              <a:buChar char="●"/>
              <a:tabLst>
                <a:tab pos="317500" algn="l"/>
              </a:tabLst>
            </a:pPr>
            <a:r>
              <a:rPr sz="1000" spc="65" dirty="0">
                <a:latin typeface="Arial"/>
                <a:cs typeface="Arial"/>
              </a:rPr>
              <a:t>When</a:t>
            </a:r>
            <a:r>
              <a:rPr sz="1000" spc="95" dirty="0">
                <a:latin typeface="Arial"/>
                <a:cs typeface="Arial"/>
              </a:rPr>
              <a:t> </a:t>
            </a:r>
            <a:r>
              <a:rPr sz="1000" b="1" dirty="0">
                <a:latin typeface="FreeSerif"/>
                <a:cs typeface="FreeSerif"/>
              </a:rPr>
              <a:t>𝜎</a:t>
            </a:r>
            <a:r>
              <a:rPr sz="1000" b="1" spc="75" dirty="0">
                <a:latin typeface="FreeSerif"/>
                <a:cs typeface="FreeSerif"/>
              </a:rPr>
              <a:t> </a:t>
            </a:r>
            <a:r>
              <a:rPr sz="1000" dirty="0">
                <a:latin typeface="Arial Black"/>
                <a:cs typeface="Arial Black"/>
              </a:rPr>
              <a:t>is</a:t>
            </a:r>
            <a:r>
              <a:rPr sz="1000" spc="-5" dirty="0">
                <a:latin typeface="Arial Black"/>
                <a:cs typeface="Arial Black"/>
              </a:rPr>
              <a:t> </a:t>
            </a:r>
            <a:r>
              <a:rPr sz="1000" spc="-10" dirty="0">
                <a:latin typeface="Arial Black"/>
                <a:cs typeface="Arial Black"/>
              </a:rPr>
              <a:t>unknown</a:t>
            </a:r>
            <a:r>
              <a:rPr sz="1000" spc="-5" dirty="0">
                <a:latin typeface="Arial Black"/>
                <a:cs typeface="Arial Black"/>
              </a:rPr>
              <a:t> </a:t>
            </a:r>
            <a:r>
              <a:rPr sz="1000" dirty="0">
                <a:latin typeface="Arial Black"/>
                <a:cs typeface="Arial Black"/>
              </a:rPr>
              <a:t>or</a:t>
            </a:r>
            <a:r>
              <a:rPr sz="1000" spc="-5" dirty="0">
                <a:latin typeface="Arial Black"/>
                <a:cs typeface="Arial Black"/>
              </a:rPr>
              <a:t> </a:t>
            </a:r>
            <a:r>
              <a:rPr sz="1000" dirty="0">
                <a:latin typeface="Arial Black"/>
                <a:cs typeface="Arial Black"/>
              </a:rPr>
              <a:t>the</a:t>
            </a:r>
            <a:r>
              <a:rPr sz="1000" spc="-10" dirty="0">
                <a:latin typeface="Arial Black"/>
                <a:cs typeface="Arial Black"/>
              </a:rPr>
              <a:t> </a:t>
            </a:r>
            <a:r>
              <a:rPr sz="1000" dirty="0">
                <a:latin typeface="Arial Black"/>
                <a:cs typeface="Arial Black"/>
              </a:rPr>
              <a:t>number</a:t>
            </a:r>
            <a:r>
              <a:rPr sz="1000" spc="-5" dirty="0">
                <a:latin typeface="Arial Black"/>
                <a:cs typeface="Arial Black"/>
              </a:rPr>
              <a:t> </a:t>
            </a:r>
            <a:r>
              <a:rPr sz="1000" dirty="0">
                <a:latin typeface="Arial Black"/>
                <a:cs typeface="Arial Black"/>
              </a:rPr>
              <a:t>of</a:t>
            </a:r>
            <a:r>
              <a:rPr sz="1000" spc="-5" dirty="0">
                <a:latin typeface="Arial Black"/>
                <a:cs typeface="Arial Black"/>
              </a:rPr>
              <a:t> </a:t>
            </a:r>
            <a:r>
              <a:rPr sz="1000" dirty="0">
                <a:latin typeface="Arial Black"/>
                <a:cs typeface="Arial Black"/>
              </a:rPr>
              <a:t>samples</a:t>
            </a:r>
            <a:r>
              <a:rPr sz="1000" spc="-5" dirty="0">
                <a:latin typeface="Arial Black"/>
                <a:cs typeface="Arial Black"/>
              </a:rPr>
              <a:t> </a:t>
            </a:r>
            <a:r>
              <a:rPr sz="1000" spc="-25" dirty="0">
                <a:latin typeface="Arial Black"/>
                <a:cs typeface="Arial Black"/>
              </a:rPr>
              <a:t>is</a:t>
            </a:r>
            <a:endParaRPr sz="1000">
              <a:latin typeface="Arial Black"/>
              <a:cs typeface="Arial Black"/>
            </a:endParaRPr>
          </a:p>
          <a:p>
            <a:pPr marL="317500" marR="5080">
              <a:lnSpc>
                <a:spcPct val="150000"/>
              </a:lnSpc>
            </a:pPr>
            <a:r>
              <a:rPr sz="1000" spc="-40" dirty="0">
                <a:latin typeface="Arial Black"/>
                <a:cs typeface="Arial Black"/>
              </a:rPr>
              <a:t>&lt;30</a:t>
            </a:r>
            <a:r>
              <a:rPr sz="1000" spc="-40" dirty="0">
                <a:latin typeface="Arial"/>
                <a:cs typeface="Arial"/>
              </a:rPr>
              <a:t>,</a:t>
            </a:r>
            <a:r>
              <a:rPr sz="1000" spc="150" dirty="0">
                <a:latin typeface="Arial"/>
                <a:cs typeface="Arial"/>
              </a:rPr>
              <a:t> </a:t>
            </a:r>
            <a:r>
              <a:rPr sz="1000" spc="80" dirty="0">
                <a:latin typeface="Arial"/>
                <a:cs typeface="Arial"/>
              </a:rPr>
              <a:t>the</a:t>
            </a:r>
            <a:r>
              <a:rPr sz="1000" spc="155" dirty="0">
                <a:latin typeface="Arial"/>
                <a:cs typeface="Arial"/>
              </a:rPr>
              <a:t> </a:t>
            </a:r>
            <a:r>
              <a:rPr sz="1000" spc="85" dirty="0">
                <a:latin typeface="Arial"/>
                <a:cs typeface="Arial"/>
              </a:rPr>
              <a:t>appropriate</a:t>
            </a:r>
            <a:r>
              <a:rPr sz="1000" spc="155" dirty="0">
                <a:latin typeface="Arial"/>
                <a:cs typeface="Arial"/>
              </a:rPr>
              <a:t> </a:t>
            </a:r>
            <a:r>
              <a:rPr sz="1000" spc="60" dirty="0">
                <a:latin typeface="Arial"/>
                <a:cs typeface="Arial"/>
              </a:rPr>
              <a:t>test</a:t>
            </a:r>
            <a:r>
              <a:rPr sz="1000" spc="155" dirty="0">
                <a:latin typeface="Arial"/>
                <a:cs typeface="Arial"/>
              </a:rPr>
              <a:t> </a:t>
            </a:r>
            <a:r>
              <a:rPr sz="1000" spc="60" dirty="0">
                <a:latin typeface="Arial"/>
                <a:cs typeface="Arial"/>
              </a:rPr>
              <a:t>statistic</a:t>
            </a:r>
            <a:r>
              <a:rPr sz="1000" spc="15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is</a:t>
            </a:r>
            <a:r>
              <a:rPr sz="1000" spc="155" dirty="0">
                <a:latin typeface="Arial"/>
                <a:cs typeface="Arial"/>
              </a:rPr>
              <a:t> </a:t>
            </a:r>
            <a:r>
              <a:rPr sz="1000" spc="80" dirty="0">
                <a:latin typeface="Arial"/>
                <a:cs typeface="Arial"/>
              </a:rPr>
              <a:t>the</a:t>
            </a:r>
            <a:r>
              <a:rPr sz="1000" spc="155" dirty="0">
                <a:latin typeface="Arial"/>
                <a:cs typeface="Arial"/>
              </a:rPr>
              <a:t> </a:t>
            </a:r>
            <a:r>
              <a:rPr sz="1000" spc="55" dirty="0">
                <a:latin typeface="Arial"/>
                <a:cs typeface="Arial"/>
              </a:rPr>
              <a:t>t-statistic. </a:t>
            </a:r>
            <a:r>
              <a:rPr sz="1000" dirty="0">
                <a:latin typeface="Arial"/>
                <a:cs typeface="Arial"/>
              </a:rPr>
              <a:t>This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60" dirty="0">
                <a:latin typeface="Arial"/>
                <a:cs typeface="Arial"/>
              </a:rPr>
              <a:t>statistic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80" dirty="0">
                <a:latin typeface="Arial"/>
                <a:cs typeface="Arial"/>
              </a:rPr>
              <a:t>conforms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85" dirty="0">
                <a:latin typeface="Arial"/>
                <a:cs typeface="Arial"/>
              </a:rPr>
              <a:t>to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20" dirty="0">
                <a:latin typeface="Arial"/>
                <a:cs typeface="Arial"/>
              </a:rPr>
              <a:t>a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55" dirty="0">
                <a:latin typeface="Arial"/>
                <a:cs typeface="Arial"/>
              </a:rPr>
              <a:t>t-</a:t>
            </a:r>
            <a:r>
              <a:rPr sz="1000" spc="60" dirty="0">
                <a:latin typeface="Arial"/>
                <a:cs typeface="Arial"/>
              </a:rPr>
              <a:t>distribution.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Hypothesis</a:t>
            </a:r>
            <a:r>
              <a:rPr spc="-215" dirty="0"/>
              <a:t> </a:t>
            </a:r>
            <a:r>
              <a:rPr spc="-105" dirty="0"/>
              <a:t>Testing:</a:t>
            </a:r>
            <a:r>
              <a:rPr spc="-215" dirty="0"/>
              <a:t> </a:t>
            </a:r>
            <a:r>
              <a:rPr spc="-114" dirty="0"/>
              <a:t>Step</a:t>
            </a:r>
            <a:r>
              <a:rPr spc="-210" dirty="0"/>
              <a:t> </a:t>
            </a:r>
            <a:r>
              <a:rPr dirty="0"/>
              <a:t>by</a:t>
            </a:r>
            <a:r>
              <a:rPr spc="-215" dirty="0"/>
              <a:t> </a:t>
            </a:r>
            <a:r>
              <a:rPr spc="-50" dirty="0"/>
              <a:t>Step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81668" y="2315795"/>
            <a:ext cx="671401" cy="72584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81670" y="3782367"/>
            <a:ext cx="671398" cy="76734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71990" y="1726571"/>
            <a:ext cx="3848042" cy="230879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52970" y="1381188"/>
            <a:ext cx="3631565" cy="1110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00"/>
              </a:spcBef>
            </a:pPr>
            <a:r>
              <a:rPr sz="1400" spc="-80" dirty="0">
                <a:solidFill>
                  <a:srgbClr val="424242"/>
                </a:solidFill>
                <a:latin typeface="Arial Black"/>
                <a:cs typeface="Arial Black"/>
              </a:rPr>
              <a:t>Step</a:t>
            </a:r>
            <a:r>
              <a:rPr sz="1400" spc="-13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400" spc="-90" dirty="0">
                <a:solidFill>
                  <a:srgbClr val="424242"/>
                </a:solidFill>
                <a:latin typeface="Arial Black"/>
                <a:cs typeface="Arial Black"/>
              </a:rPr>
              <a:t>3:</a:t>
            </a:r>
            <a:r>
              <a:rPr sz="1400" spc="-13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400" spc="-50" dirty="0">
                <a:solidFill>
                  <a:srgbClr val="424242"/>
                </a:solidFill>
                <a:latin typeface="Arial Black"/>
                <a:cs typeface="Arial Black"/>
              </a:rPr>
              <a:t>Calculate</a:t>
            </a:r>
            <a:r>
              <a:rPr sz="1400" spc="-13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400" spc="-110" dirty="0">
                <a:solidFill>
                  <a:srgbClr val="424242"/>
                </a:solidFill>
                <a:latin typeface="Arial Black"/>
                <a:cs typeface="Arial Black"/>
              </a:rPr>
              <a:t>Test</a:t>
            </a:r>
            <a:r>
              <a:rPr sz="1400" spc="-13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400" spc="-10" dirty="0">
                <a:solidFill>
                  <a:srgbClr val="424242"/>
                </a:solidFill>
                <a:latin typeface="Arial Black"/>
                <a:cs typeface="Arial Black"/>
              </a:rPr>
              <a:t>Statistic</a:t>
            </a:r>
            <a:endParaRPr sz="1400">
              <a:latin typeface="Arial Black"/>
              <a:cs typeface="Arial Black"/>
            </a:endParaRPr>
          </a:p>
          <a:p>
            <a:pPr marL="314325" marR="5080" indent="-302260" algn="just">
              <a:lnSpc>
                <a:spcPct val="150000"/>
              </a:lnSpc>
              <a:spcBef>
                <a:spcPts val="1460"/>
              </a:spcBef>
              <a:buChar char="●"/>
              <a:tabLst>
                <a:tab pos="317500" algn="l"/>
              </a:tabLst>
            </a:pPr>
            <a:r>
              <a:rPr sz="1000" spc="65" dirty="0">
                <a:latin typeface="Arial"/>
                <a:cs typeface="Arial"/>
              </a:rPr>
              <a:t>When</a:t>
            </a:r>
            <a:r>
              <a:rPr sz="1000" spc="160" dirty="0">
                <a:latin typeface="Arial"/>
                <a:cs typeface="Arial"/>
              </a:rPr>
              <a:t> </a:t>
            </a:r>
            <a:r>
              <a:rPr sz="1000" b="1" dirty="0">
                <a:latin typeface="FreeSerif"/>
                <a:cs typeface="FreeSerif"/>
              </a:rPr>
              <a:t>𝜎</a:t>
            </a:r>
            <a:r>
              <a:rPr sz="1000" b="1" spc="140" dirty="0">
                <a:latin typeface="FreeSerif"/>
                <a:cs typeface="FreeSerif"/>
              </a:rPr>
              <a:t> </a:t>
            </a:r>
            <a:r>
              <a:rPr sz="1000" dirty="0">
                <a:latin typeface="Arial Black"/>
                <a:cs typeface="Arial Black"/>
              </a:rPr>
              <a:t>is</a:t>
            </a:r>
            <a:r>
              <a:rPr sz="1000" spc="55" dirty="0">
                <a:latin typeface="Arial Black"/>
                <a:cs typeface="Arial Black"/>
              </a:rPr>
              <a:t> </a:t>
            </a:r>
            <a:r>
              <a:rPr sz="1000" dirty="0">
                <a:latin typeface="Arial Black"/>
                <a:cs typeface="Arial Black"/>
              </a:rPr>
              <a:t>known</a:t>
            </a:r>
            <a:r>
              <a:rPr sz="1000" dirty="0">
                <a:latin typeface="Arial"/>
                <a:cs typeface="Arial"/>
              </a:rPr>
              <a:t>,</a:t>
            </a:r>
            <a:r>
              <a:rPr sz="1000" spc="160" dirty="0">
                <a:latin typeface="Arial"/>
                <a:cs typeface="Arial"/>
              </a:rPr>
              <a:t> </a:t>
            </a:r>
            <a:r>
              <a:rPr sz="1000" spc="80" dirty="0">
                <a:latin typeface="Arial"/>
                <a:cs typeface="Arial"/>
              </a:rPr>
              <a:t>the</a:t>
            </a:r>
            <a:r>
              <a:rPr sz="1000" spc="165" dirty="0">
                <a:latin typeface="Arial"/>
                <a:cs typeface="Arial"/>
              </a:rPr>
              <a:t> </a:t>
            </a:r>
            <a:r>
              <a:rPr sz="1000" spc="85" dirty="0">
                <a:latin typeface="Arial"/>
                <a:cs typeface="Arial"/>
              </a:rPr>
              <a:t>appropriate</a:t>
            </a:r>
            <a:r>
              <a:rPr sz="1000" spc="160" dirty="0">
                <a:latin typeface="Arial"/>
                <a:cs typeface="Arial"/>
              </a:rPr>
              <a:t> </a:t>
            </a:r>
            <a:r>
              <a:rPr sz="1000" spc="60" dirty="0">
                <a:latin typeface="Arial"/>
                <a:cs typeface="Arial"/>
              </a:rPr>
              <a:t>test</a:t>
            </a:r>
            <a:r>
              <a:rPr sz="1000" spc="160" dirty="0">
                <a:latin typeface="Arial"/>
                <a:cs typeface="Arial"/>
              </a:rPr>
              <a:t> </a:t>
            </a:r>
            <a:r>
              <a:rPr sz="1000" spc="60" dirty="0">
                <a:latin typeface="Arial"/>
                <a:cs typeface="Arial"/>
              </a:rPr>
              <a:t>statistic</a:t>
            </a:r>
            <a:r>
              <a:rPr sz="1000" spc="16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is 	</a:t>
            </a:r>
            <a:r>
              <a:rPr sz="1000" spc="80" dirty="0">
                <a:latin typeface="Arial"/>
                <a:cs typeface="Arial"/>
              </a:rPr>
              <a:t>the</a:t>
            </a:r>
            <a:r>
              <a:rPr sz="1000" spc="370" dirty="0">
                <a:latin typeface="Arial"/>
                <a:cs typeface="Arial"/>
              </a:rPr>
              <a:t> </a:t>
            </a:r>
            <a:r>
              <a:rPr sz="1000" spc="50" dirty="0">
                <a:latin typeface="Arial"/>
                <a:cs typeface="Arial"/>
              </a:rPr>
              <a:t>z-score.</a:t>
            </a:r>
            <a:r>
              <a:rPr sz="1000" spc="37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This</a:t>
            </a:r>
            <a:r>
              <a:rPr sz="1000" spc="375" dirty="0">
                <a:latin typeface="Arial"/>
                <a:cs typeface="Arial"/>
              </a:rPr>
              <a:t> </a:t>
            </a:r>
            <a:r>
              <a:rPr sz="1000" spc="60" dirty="0">
                <a:latin typeface="Arial"/>
                <a:cs typeface="Arial"/>
              </a:rPr>
              <a:t>statistic</a:t>
            </a:r>
            <a:r>
              <a:rPr sz="1000" spc="375" dirty="0">
                <a:latin typeface="Arial"/>
                <a:cs typeface="Arial"/>
              </a:rPr>
              <a:t> </a:t>
            </a:r>
            <a:r>
              <a:rPr sz="1000" spc="80" dirty="0">
                <a:latin typeface="Arial"/>
                <a:cs typeface="Arial"/>
              </a:rPr>
              <a:t>conforms</a:t>
            </a:r>
            <a:r>
              <a:rPr sz="1000" spc="375" dirty="0">
                <a:latin typeface="Arial"/>
                <a:cs typeface="Arial"/>
              </a:rPr>
              <a:t> </a:t>
            </a:r>
            <a:r>
              <a:rPr sz="1000" spc="85" dirty="0">
                <a:latin typeface="Arial"/>
                <a:cs typeface="Arial"/>
              </a:rPr>
              <a:t>to</a:t>
            </a:r>
            <a:r>
              <a:rPr sz="1000" spc="375" dirty="0">
                <a:latin typeface="Arial"/>
                <a:cs typeface="Arial"/>
              </a:rPr>
              <a:t> </a:t>
            </a:r>
            <a:r>
              <a:rPr sz="1000" spc="120" dirty="0">
                <a:latin typeface="Arial"/>
                <a:cs typeface="Arial"/>
              </a:rPr>
              <a:t>a</a:t>
            </a:r>
            <a:r>
              <a:rPr sz="1000" spc="375" dirty="0">
                <a:latin typeface="Arial"/>
                <a:cs typeface="Arial"/>
              </a:rPr>
              <a:t> </a:t>
            </a:r>
            <a:r>
              <a:rPr sz="1000" spc="80" dirty="0">
                <a:latin typeface="Arial"/>
                <a:cs typeface="Arial"/>
              </a:rPr>
              <a:t>normal 	</a:t>
            </a:r>
            <a:r>
              <a:rPr sz="1000" spc="40" dirty="0">
                <a:latin typeface="Arial"/>
                <a:cs typeface="Arial"/>
              </a:rPr>
              <a:t>distribution.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Hypothesis</a:t>
            </a:r>
            <a:r>
              <a:rPr spc="-180" dirty="0"/>
              <a:t> </a:t>
            </a:r>
            <a:r>
              <a:rPr spc="-80" dirty="0"/>
              <a:t>Testing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69517" y="3117118"/>
            <a:ext cx="284074" cy="3142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93373" y="1381188"/>
            <a:ext cx="7472680" cy="2261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80" dirty="0">
                <a:solidFill>
                  <a:srgbClr val="424242"/>
                </a:solidFill>
                <a:latin typeface="Arial Black"/>
                <a:cs typeface="Arial Black"/>
              </a:rPr>
              <a:t>Step</a:t>
            </a:r>
            <a:r>
              <a:rPr sz="1400" spc="-14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400" spc="-35" dirty="0">
                <a:solidFill>
                  <a:srgbClr val="424242"/>
                </a:solidFill>
                <a:latin typeface="Arial Black"/>
                <a:cs typeface="Arial Black"/>
              </a:rPr>
              <a:t>4:</a:t>
            </a:r>
            <a:r>
              <a:rPr sz="1400" spc="-13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400" spc="-50" dirty="0">
                <a:solidFill>
                  <a:srgbClr val="424242"/>
                </a:solidFill>
                <a:latin typeface="Arial Black"/>
                <a:cs typeface="Arial Black"/>
              </a:rPr>
              <a:t>Determine</a:t>
            </a:r>
            <a:r>
              <a:rPr sz="1400" spc="-13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400" dirty="0">
                <a:solidFill>
                  <a:srgbClr val="424242"/>
                </a:solidFill>
                <a:latin typeface="Arial Black"/>
                <a:cs typeface="Arial Black"/>
              </a:rPr>
              <a:t>P-</a:t>
            </a:r>
            <a:r>
              <a:rPr sz="1400" spc="-10" dirty="0">
                <a:solidFill>
                  <a:srgbClr val="424242"/>
                </a:solidFill>
                <a:latin typeface="Arial Black"/>
                <a:cs typeface="Arial Black"/>
              </a:rPr>
              <a:t>value</a:t>
            </a:r>
            <a:endParaRPr sz="1400">
              <a:latin typeface="Arial Black"/>
              <a:cs typeface="Arial Black"/>
            </a:endParaRPr>
          </a:p>
          <a:p>
            <a:pPr marL="763905" marR="5080" indent="-320675" algn="just">
              <a:lnSpc>
                <a:spcPct val="150000"/>
              </a:lnSpc>
              <a:spcBef>
                <a:spcPts val="805"/>
              </a:spcBef>
              <a:buChar char="●"/>
              <a:tabLst>
                <a:tab pos="763905" algn="l"/>
                <a:tab pos="765810" algn="l"/>
              </a:tabLst>
            </a:pPr>
            <a:r>
              <a:rPr sz="1200" dirty="0">
                <a:latin typeface="Arial"/>
                <a:cs typeface="Arial"/>
              </a:rPr>
              <a:t>	</a:t>
            </a:r>
            <a:r>
              <a:rPr sz="1200" spc="70" dirty="0">
                <a:latin typeface="Arial"/>
                <a:cs typeface="Arial"/>
              </a:rPr>
              <a:t>Having</a:t>
            </a:r>
            <a:r>
              <a:rPr sz="1200" spc="90" dirty="0">
                <a:latin typeface="Arial"/>
                <a:cs typeface="Arial"/>
              </a:rPr>
              <a:t>  </a:t>
            </a:r>
            <a:r>
              <a:rPr sz="1200" spc="105" dirty="0">
                <a:latin typeface="Arial"/>
                <a:cs typeface="Arial"/>
              </a:rPr>
              <a:t>obtained</a:t>
            </a:r>
            <a:r>
              <a:rPr sz="1200" spc="95" dirty="0">
                <a:latin typeface="Arial"/>
                <a:cs typeface="Arial"/>
              </a:rPr>
              <a:t> 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90" dirty="0">
                <a:latin typeface="Arial"/>
                <a:cs typeface="Arial"/>
              </a:rPr>
              <a:t>  </a:t>
            </a:r>
            <a:r>
              <a:rPr sz="1200" spc="70" dirty="0">
                <a:latin typeface="Arial"/>
                <a:cs typeface="Arial"/>
              </a:rPr>
              <a:t>test</a:t>
            </a:r>
            <a:r>
              <a:rPr sz="1200" spc="95" dirty="0">
                <a:latin typeface="Arial"/>
                <a:cs typeface="Arial"/>
              </a:rPr>
              <a:t>  </a:t>
            </a:r>
            <a:r>
              <a:rPr sz="1200" spc="75" dirty="0">
                <a:latin typeface="Arial"/>
                <a:cs typeface="Arial"/>
              </a:rPr>
              <a:t>statistic</a:t>
            </a:r>
            <a:r>
              <a:rPr sz="1200" spc="90" dirty="0">
                <a:latin typeface="Arial"/>
                <a:cs typeface="Arial"/>
              </a:rPr>
              <a:t>  </a:t>
            </a:r>
            <a:r>
              <a:rPr sz="1200" spc="130" dirty="0">
                <a:latin typeface="Arial"/>
                <a:cs typeface="Arial"/>
              </a:rPr>
              <a:t>and</a:t>
            </a:r>
            <a:r>
              <a:rPr sz="1200" spc="95" dirty="0">
                <a:latin typeface="Arial"/>
                <a:cs typeface="Arial"/>
              </a:rPr>
              <a:t>  </a:t>
            </a:r>
            <a:r>
              <a:rPr sz="1200" spc="85" dirty="0">
                <a:latin typeface="Arial"/>
                <a:cs typeface="Arial"/>
              </a:rPr>
              <a:t>considered</a:t>
            </a:r>
            <a:r>
              <a:rPr sz="1200" spc="90" dirty="0">
                <a:latin typeface="Arial"/>
                <a:cs typeface="Arial"/>
              </a:rPr>
              <a:t>  the</a:t>
            </a:r>
            <a:r>
              <a:rPr sz="1200" spc="95" dirty="0">
                <a:latin typeface="Arial"/>
                <a:cs typeface="Arial"/>
              </a:rPr>
              <a:t>  </a:t>
            </a:r>
            <a:r>
              <a:rPr sz="1200" spc="80" dirty="0">
                <a:latin typeface="Arial"/>
                <a:cs typeface="Arial"/>
              </a:rPr>
              <a:t>distribution</a:t>
            </a:r>
            <a:r>
              <a:rPr sz="1200" spc="90" dirty="0">
                <a:latin typeface="Arial"/>
                <a:cs typeface="Arial"/>
              </a:rPr>
              <a:t> 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95" dirty="0">
                <a:latin typeface="Arial"/>
                <a:cs typeface="Arial"/>
              </a:rPr>
              <a:t>  </a:t>
            </a:r>
            <a:r>
              <a:rPr sz="1200" spc="80" dirty="0">
                <a:latin typeface="Arial"/>
                <a:cs typeface="Arial"/>
              </a:rPr>
              <a:t>our</a:t>
            </a:r>
            <a:r>
              <a:rPr sz="1200" spc="90" dirty="0">
                <a:latin typeface="Arial"/>
                <a:cs typeface="Arial"/>
              </a:rPr>
              <a:t>  </a:t>
            </a:r>
            <a:r>
              <a:rPr sz="1200" spc="55" dirty="0">
                <a:latin typeface="Arial"/>
                <a:cs typeface="Arial"/>
              </a:rPr>
              <a:t>samples </a:t>
            </a:r>
            <a:r>
              <a:rPr sz="1200" spc="90" dirty="0">
                <a:latin typeface="Arial"/>
                <a:cs typeface="Arial"/>
              </a:rPr>
              <a:t>(whether</a:t>
            </a:r>
            <a:r>
              <a:rPr sz="1200" spc="80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normal</a:t>
            </a:r>
            <a:r>
              <a:rPr sz="1200" spc="8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or</a:t>
            </a:r>
            <a:r>
              <a:rPr sz="1200" spc="8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T),</a:t>
            </a:r>
            <a:r>
              <a:rPr sz="1200" spc="8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we</a:t>
            </a:r>
            <a:r>
              <a:rPr sz="1200" spc="80" dirty="0">
                <a:latin typeface="Arial"/>
                <a:cs typeface="Arial"/>
              </a:rPr>
              <a:t> </a:t>
            </a:r>
            <a:r>
              <a:rPr sz="1200" spc="120" dirty="0">
                <a:latin typeface="Arial"/>
                <a:cs typeface="Arial"/>
              </a:rPr>
              <a:t>can</a:t>
            </a:r>
            <a:r>
              <a:rPr sz="1200" spc="80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now</a:t>
            </a:r>
            <a:r>
              <a:rPr sz="1200" spc="8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evaluate</a:t>
            </a:r>
            <a:r>
              <a:rPr sz="1200" spc="8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85" dirty="0">
                <a:latin typeface="Arial"/>
                <a:cs typeface="Arial"/>
              </a:rPr>
              <a:t> probability</a:t>
            </a:r>
            <a:r>
              <a:rPr sz="1200" spc="80" dirty="0">
                <a:latin typeface="Arial"/>
                <a:cs typeface="Arial"/>
              </a:rPr>
              <a:t> of </a:t>
            </a:r>
            <a:r>
              <a:rPr sz="1200" spc="95" dirty="0">
                <a:latin typeface="Arial"/>
                <a:cs typeface="Arial"/>
              </a:rPr>
              <a:t>getting</a:t>
            </a:r>
            <a:r>
              <a:rPr sz="1200" spc="80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80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sample</a:t>
            </a:r>
            <a:r>
              <a:rPr sz="1200" spc="80" dirty="0">
                <a:latin typeface="Arial"/>
                <a:cs typeface="Arial"/>
              </a:rPr>
              <a:t> </a:t>
            </a:r>
            <a:r>
              <a:rPr sz="1200" spc="120" dirty="0">
                <a:latin typeface="Arial"/>
                <a:cs typeface="Arial"/>
              </a:rPr>
              <a:t>mean </a:t>
            </a:r>
            <a:r>
              <a:rPr sz="1200" spc="80" dirty="0">
                <a:latin typeface="Arial"/>
                <a:cs typeface="Arial"/>
              </a:rPr>
              <a:t>as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extreme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as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one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we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observed.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This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probability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known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as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p-</a:t>
            </a:r>
            <a:r>
              <a:rPr sz="1200" spc="85" dirty="0">
                <a:latin typeface="Arial"/>
                <a:cs typeface="Arial"/>
              </a:rPr>
              <a:t>value.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80"/>
              </a:spcBef>
              <a:buFont typeface="Arial"/>
              <a:buChar char="●"/>
            </a:pPr>
            <a:endParaRPr sz="1200">
              <a:latin typeface="Arial"/>
              <a:cs typeface="Arial"/>
            </a:endParaRPr>
          </a:p>
          <a:p>
            <a:pPr marL="763905" marR="5080" indent="-320675" algn="just">
              <a:lnSpc>
                <a:spcPct val="150000"/>
              </a:lnSpc>
              <a:buChar char="●"/>
              <a:tabLst>
                <a:tab pos="763905" algn="l"/>
                <a:tab pos="765810" algn="l"/>
                <a:tab pos="3534410" algn="l"/>
              </a:tabLst>
            </a:pPr>
            <a:r>
              <a:rPr sz="1200" dirty="0">
                <a:latin typeface="Arial"/>
                <a:cs typeface="Arial"/>
              </a:rPr>
              <a:t>	If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p-</a:t>
            </a:r>
            <a:r>
              <a:rPr sz="1200" spc="114" dirty="0">
                <a:latin typeface="Arial"/>
                <a:cs typeface="Arial"/>
              </a:rPr>
              <a:t>value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low,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it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means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that</a:t>
            </a:r>
            <a:r>
              <a:rPr sz="1200" spc="19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likelihood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obtaining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observed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results,</a:t>
            </a:r>
            <a:r>
              <a:rPr sz="1200" spc="19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or </a:t>
            </a:r>
            <a:r>
              <a:rPr sz="1200" spc="114" dirty="0">
                <a:latin typeface="Arial"/>
                <a:cs typeface="Arial"/>
              </a:rPr>
              <a:t>more</a:t>
            </a:r>
            <a:r>
              <a:rPr sz="1200" spc="85" dirty="0">
                <a:latin typeface="Arial"/>
                <a:cs typeface="Arial"/>
              </a:rPr>
              <a:t>  </a:t>
            </a:r>
            <a:r>
              <a:rPr sz="1200" spc="80" dirty="0">
                <a:latin typeface="Arial"/>
                <a:cs typeface="Arial"/>
              </a:rPr>
              <a:t>extreme</a:t>
            </a:r>
            <a:r>
              <a:rPr sz="1200" spc="90" dirty="0">
                <a:latin typeface="Arial"/>
                <a:cs typeface="Arial"/>
              </a:rPr>
              <a:t>  </a:t>
            </a:r>
            <a:r>
              <a:rPr sz="1200" dirty="0">
                <a:latin typeface="Arial"/>
                <a:cs typeface="Arial"/>
              </a:rPr>
              <a:t>results,</a:t>
            </a:r>
            <a:r>
              <a:rPr sz="1200" spc="90" dirty="0">
                <a:latin typeface="Arial"/>
                <a:cs typeface="Arial"/>
              </a:rPr>
              <a:t>  </a:t>
            </a:r>
            <a:r>
              <a:rPr sz="1200" spc="85" dirty="0">
                <a:latin typeface="Arial"/>
                <a:cs typeface="Arial"/>
              </a:rPr>
              <a:t>under</a:t>
            </a:r>
            <a:r>
              <a:rPr sz="1200" dirty="0">
                <a:latin typeface="Arial"/>
                <a:cs typeface="Arial"/>
              </a:rPr>
              <a:t>	is</a:t>
            </a:r>
            <a:r>
              <a:rPr sz="1200" spc="4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unlikely.</a:t>
            </a:r>
            <a:r>
              <a:rPr sz="1200" spc="4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This</a:t>
            </a:r>
            <a:r>
              <a:rPr sz="1200" spc="47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often</a:t>
            </a:r>
            <a:r>
              <a:rPr sz="1200" spc="47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leads</a:t>
            </a:r>
            <a:r>
              <a:rPr sz="1200" spc="475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to</a:t>
            </a:r>
            <a:r>
              <a:rPr sz="1200" spc="47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rejecting</a:t>
            </a:r>
            <a:r>
              <a:rPr sz="1200" spc="48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47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null </a:t>
            </a:r>
            <a:r>
              <a:rPr sz="1200" spc="80" dirty="0">
                <a:latin typeface="Arial"/>
                <a:cs typeface="Arial"/>
              </a:rPr>
              <a:t>hypothesis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in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favor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125" dirty="0">
                <a:latin typeface="Arial"/>
                <a:cs typeface="Arial"/>
              </a:rPr>
              <a:t>an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alternative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hypothesis.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89545" y="2747369"/>
            <a:ext cx="4364990" cy="2037080"/>
            <a:chOff x="2389545" y="2747369"/>
            <a:chExt cx="4364990" cy="20370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89545" y="2747369"/>
              <a:ext cx="4364891" cy="203694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30036" y="3166143"/>
              <a:ext cx="284074" cy="3142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499042" y="3323293"/>
              <a:ext cx="3073400" cy="1107440"/>
            </a:xfrm>
            <a:custGeom>
              <a:avLst/>
              <a:gdLst/>
              <a:ahLst/>
              <a:cxnLst/>
              <a:rect l="l" t="t" r="r" b="b"/>
              <a:pathLst>
                <a:path w="3073400" h="1107439">
                  <a:moveTo>
                    <a:pt x="3073043" y="157149"/>
                  </a:moveTo>
                  <a:lnTo>
                    <a:pt x="2273845" y="1106947"/>
                  </a:lnTo>
                </a:path>
                <a:path w="3073400" h="1107439">
                  <a:moveTo>
                    <a:pt x="0" y="1098597"/>
                  </a:moveTo>
                  <a:lnTo>
                    <a:pt x="2930994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Hypothesis</a:t>
            </a:r>
            <a:r>
              <a:rPr spc="-180" dirty="0"/>
              <a:t> </a:t>
            </a:r>
            <a:r>
              <a:rPr spc="-80" dirty="0"/>
              <a:t>Testing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135308" y="1788521"/>
            <a:ext cx="12807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70" dirty="0">
                <a:latin typeface="Arial"/>
                <a:cs typeface="Arial"/>
              </a:rPr>
              <a:t>or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fail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to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reject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it.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22515" y="1726571"/>
            <a:ext cx="284074" cy="3142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581346" y="1971401"/>
            <a:ext cx="6297930" cy="142176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20040" marR="2290445" indent="-320040" algn="r">
              <a:lnSpc>
                <a:spcPct val="100000"/>
              </a:lnSpc>
              <a:spcBef>
                <a:spcPts val="820"/>
              </a:spcBef>
              <a:buChar char="○"/>
              <a:tabLst>
                <a:tab pos="320040" algn="l"/>
              </a:tabLst>
            </a:pPr>
            <a:r>
              <a:rPr sz="1200" dirty="0">
                <a:latin typeface="Arial"/>
                <a:cs typeface="Arial"/>
              </a:rPr>
              <a:t>In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10" dirty="0">
                <a:latin typeface="Arial Black"/>
                <a:cs typeface="Arial Black"/>
              </a:rPr>
              <a:t>two-tailed</a:t>
            </a:r>
            <a:r>
              <a:rPr sz="1200" spc="-135" dirty="0">
                <a:latin typeface="Arial Black"/>
                <a:cs typeface="Arial Black"/>
              </a:rPr>
              <a:t> </a:t>
            </a:r>
            <a:r>
              <a:rPr sz="1200" spc="-65" dirty="0">
                <a:latin typeface="Arial Black"/>
                <a:cs typeface="Arial Black"/>
              </a:rPr>
              <a:t>tests</a:t>
            </a:r>
            <a:r>
              <a:rPr sz="1200" spc="-60" dirty="0">
                <a:latin typeface="Arial Black"/>
                <a:cs typeface="Arial Black"/>
              </a:rPr>
              <a:t> </a:t>
            </a:r>
            <a:r>
              <a:rPr sz="1200" spc="110" dirty="0">
                <a:latin typeface="Arial"/>
                <a:cs typeface="Arial"/>
              </a:rPr>
              <a:t>(when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we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test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for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equalities):</a:t>
            </a:r>
            <a:endParaRPr sz="1200">
              <a:latin typeface="Arial"/>
              <a:cs typeface="Arial"/>
            </a:endParaRPr>
          </a:p>
          <a:p>
            <a:pPr marL="320040" marR="2254250" lvl="1" indent="-320040" algn="r">
              <a:lnSpc>
                <a:spcPct val="100000"/>
              </a:lnSpc>
              <a:spcBef>
                <a:spcPts val="720"/>
              </a:spcBef>
              <a:buChar char="■"/>
              <a:tabLst>
                <a:tab pos="320040" algn="l"/>
              </a:tabLst>
            </a:pPr>
            <a:r>
              <a:rPr sz="1200" dirty="0">
                <a:latin typeface="Arial"/>
                <a:cs typeface="Arial"/>
              </a:rPr>
              <a:t>If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p_value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&lt;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FreeSerif"/>
                <a:cs typeface="FreeSerif"/>
              </a:rPr>
              <a:t>𝛼</a:t>
            </a:r>
            <a:r>
              <a:rPr sz="1200" spc="25" dirty="0">
                <a:latin typeface="FreeSerif"/>
                <a:cs typeface="FreeSerif"/>
              </a:rPr>
              <a:t> </a:t>
            </a:r>
            <a:r>
              <a:rPr sz="1200" spc="95" dirty="0">
                <a:latin typeface="Arial"/>
                <a:cs typeface="Arial"/>
              </a:rPr>
              <a:t>we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reject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null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hypothesis.</a:t>
            </a:r>
            <a:endParaRPr sz="1200">
              <a:latin typeface="Arial"/>
              <a:cs typeface="Arial"/>
            </a:endParaRPr>
          </a:p>
          <a:p>
            <a:pPr marL="789940" lvl="1" indent="-320040">
              <a:lnSpc>
                <a:spcPct val="100000"/>
              </a:lnSpc>
              <a:spcBef>
                <a:spcPts val="720"/>
              </a:spcBef>
              <a:buChar char="■"/>
              <a:tabLst>
                <a:tab pos="789940" algn="l"/>
              </a:tabLst>
            </a:pPr>
            <a:r>
              <a:rPr sz="1200" dirty="0">
                <a:latin typeface="Arial"/>
                <a:cs typeface="Arial"/>
              </a:rPr>
              <a:t>If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p_value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&gt;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FreeSerif"/>
                <a:cs typeface="FreeSerif"/>
              </a:rPr>
              <a:t>𝛼</a:t>
            </a:r>
            <a:r>
              <a:rPr sz="1200" spc="25" dirty="0">
                <a:latin typeface="FreeSerif"/>
                <a:cs typeface="FreeSerif"/>
              </a:rPr>
              <a:t> </a:t>
            </a:r>
            <a:r>
              <a:rPr sz="1200" spc="95" dirty="0">
                <a:latin typeface="Arial"/>
                <a:cs typeface="Arial"/>
              </a:rPr>
              <a:t>we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fail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to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reject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null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hypothesis.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10"/>
              </a:spcBef>
            </a:pPr>
            <a:endParaRPr sz="12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Reject</a:t>
            </a:r>
            <a:r>
              <a:rPr sz="1200" spc="12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125" dirty="0">
                <a:latin typeface="Arial"/>
                <a:cs typeface="Arial"/>
              </a:rPr>
              <a:t> </a:t>
            </a:r>
            <a:r>
              <a:rPr sz="1200" spc="40" dirty="0">
                <a:latin typeface="Arial"/>
                <a:cs typeface="Arial"/>
              </a:rPr>
              <a:t>null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3598" y="3323293"/>
            <a:ext cx="1605946" cy="824223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693373" y="1381188"/>
            <a:ext cx="4060825" cy="615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80" dirty="0">
                <a:solidFill>
                  <a:srgbClr val="424242"/>
                </a:solidFill>
                <a:latin typeface="Arial Black"/>
                <a:cs typeface="Arial Black"/>
              </a:rPr>
              <a:t>Step</a:t>
            </a:r>
            <a:r>
              <a:rPr sz="1400" spc="-14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400" spc="-55" dirty="0">
                <a:solidFill>
                  <a:srgbClr val="424242"/>
                </a:solidFill>
                <a:latin typeface="Arial Black"/>
                <a:cs typeface="Arial Black"/>
              </a:rPr>
              <a:t>5:</a:t>
            </a:r>
            <a:r>
              <a:rPr sz="1400" spc="-14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400" spc="-10" dirty="0">
                <a:solidFill>
                  <a:srgbClr val="424242"/>
                </a:solidFill>
                <a:latin typeface="Arial Black"/>
                <a:cs typeface="Arial Black"/>
              </a:rPr>
              <a:t>Decision-making</a:t>
            </a:r>
            <a:endParaRPr sz="1400">
              <a:latin typeface="Arial Black"/>
              <a:cs typeface="Arial Black"/>
            </a:endParaRPr>
          </a:p>
          <a:p>
            <a:pPr marL="763905" indent="-320675">
              <a:lnSpc>
                <a:spcPct val="100000"/>
              </a:lnSpc>
              <a:spcBef>
                <a:spcPts val="1525"/>
              </a:spcBef>
              <a:buChar char="●"/>
              <a:tabLst>
                <a:tab pos="763905" algn="l"/>
              </a:tabLst>
            </a:pPr>
            <a:r>
              <a:rPr sz="1200" dirty="0">
                <a:latin typeface="Arial"/>
                <a:cs typeface="Arial"/>
              </a:rPr>
              <a:t>Finally,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we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need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to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decide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whether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to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reject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Table</a:t>
            </a:r>
            <a:r>
              <a:rPr spc="-250" dirty="0"/>
              <a:t> </a:t>
            </a:r>
            <a:r>
              <a:rPr spc="-75" dirty="0"/>
              <a:t>of</a:t>
            </a:r>
            <a:r>
              <a:rPr spc="-250" dirty="0"/>
              <a:t> </a:t>
            </a:r>
            <a:r>
              <a:rPr spc="-50" dirty="0"/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8144" y="1533077"/>
            <a:ext cx="3130550" cy="258572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363855" indent="-351155">
              <a:lnSpc>
                <a:spcPct val="100000"/>
              </a:lnSpc>
              <a:spcBef>
                <a:spcPts val="1060"/>
              </a:spcBef>
              <a:buChar char="●"/>
              <a:tabLst>
                <a:tab pos="363855" algn="l"/>
              </a:tabLst>
            </a:pPr>
            <a:r>
              <a:rPr sz="1600" spc="100" dirty="0">
                <a:latin typeface="Arial"/>
                <a:cs typeface="Arial"/>
              </a:rPr>
              <a:t>Central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60" dirty="0">
                <a:latin typeface="Arial"/>
                <a:cs typeface="Arial"/>
              </a:rPr>
              <a:t>Limit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90" dirty="0">
                <a:latin typeface="Arial"/>
                <a:cs typeface="Arial"/>
              </a:rPr>
              <a:t>Theorem</a:t>
            </a:r>
            <a:endParaRPr sz="1600">
              <a:latin typeface="Arial"/>
              <a:cs typeface="Arial"/>
            </a:endParaRPr>
          </a:p>
          <a:p>
            <a:pPr marL="363855" indent="-351155">
              <a:lnSpc>
                <a:spcPct val="100000"/>
              </a:lnSpc>
              <a:spcBef>
                <a:spcPts val="960"/>
              </a:spcBef>
              <a:buChar char="●"/>
              <a:tabLst>
                <a:tab pos="363855" algn="l"/>
              </a:tabLst>
            </a:pPr>
            <a:r>
              <a:rPr sz="1600" spc="75" dirty="0">
                <a:latin typeface="Arial"/>
                <a:cs typeface="Arial"/>
              </a:rPr>
              <a:t>Definition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100" dirty="0">
                <a:latin typeface="Arial"/>
                <a:cs typeface="Arial"/>
              </a:rPr>
              <a:t>of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75" dirty="0">
                <a:latin typeface="Arial"/>
                <a:cs typeface="Arial"/>
              </a:rPr>
              <a:t>Hypothesis</a:t>
            </a:r>
            <a:endParaRPr sz="1600">
              <a:latin typeface="Arial"/>
              <a:cs typeface="Arial"/>
            </a:endParaRPr>
          </a:p>
          <a:p>
            <a:pPr marL="363855" indent="-351155">
              <a:lnSpc>
                <a:spcPct val="100000"/>
              </a:lnSpc>
              <a:spcBef>
                <a:spcPts val="960"/>
              </a:spcBef>
              <a:buChar char="●"/>
              <a:tabLst>
                <a:tab pos="363855" algn="l"/>
              </a:tabLst>
            </a:pPr>
            <a:r>
              <a:rPr sz="1600" spc="65" dirty="0">
                <a:latin typeface="Arial"/>
                <a:cs typeface="Arial"/>
              </a:rPr>
              <a:t>Steps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85" dirty="0">
                <a:latin typeface="Arial"/>
                <a:cs typeface="Arial"/>
              </a:rPr>
              <a:t>in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85" dirty="0">
                <a:latin typeface="Arial"/>
                <a:cs typeface="Arial"/>
              </a:rPr>
              <a:t>Hypothesis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60" dirty="0">
                <a:latin typeface="Arial"/>
                <a:cs typeface="Arial"/>
              </a:rPr>
              <a:t>Testing</a:t>
            </a:r>
            <a:endParaRPr sz="1600">
              <a:latin typeface="Arial"/>
              <a:cs typeface="Arial"/>
            </a:endParaRPr>
          </a:p>
          <a:p>
            <a:pPr marL="363855" indent="-351155">
              <a:lnSpc>
                <a:spcPct val="100000"/>
              </a:lnSpc>
              <a:spcBef>
                <a:spcPts val="960"/>
              </a:spcBef>
              <a:buChar char="●"/>
              <a:tabLst>
                <a:tab pos="363855" algn="l"/>
              </a:tabLst>
            </a:pPr>
            <a:r>
              <a:rPr sz="1600" spc="80" dirty="0">
                <a:latin typeface="Arial"/>
                <a:cs typeface="Arial"/>
              </a:rPr>
              <a:t>One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114" dirty="0">
                <a:latin typeface="Arial"/>
                <a:cs typeface="Arial"/>
              </a:rPr>
              <a:t>Sample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110" dirty="0">
                <a:latin typeface="Arial"/>
                <a:cs typeface="Arial"/>
              </a:rPr>
              <a:t>T-</a:t>
            </a:r>
            <a:r>
              <a:rPr sz="1600" spc="75" dirty="0">
                <a:latin typeface="Arial"/>
                <a:cs typeface="Arial"/>
              </a:rPr>
              <a:t>test</a:t>
            </a:r>
            <a:endParaRPr sz="1600">
              <a:latin typeface="Arial"/>
              <a:cs typeface="Arial"/>
            </a:endParaRPr>
          </a:p>
          <a:p>
            <a:pPr marL="363855" indent="-351155">
              <a:lnSpc>
                <a:spcPct val="100000"/>
              </a:lnSpc>
              <a:spcBef>
                <a:spcPts val="960"/>
              </a:spcBef>
              <a:buChar char="●"/>
              <a:tabLst>
                <a:tab pos="363855" algn="l"/>
              </a:tabLst>
            </a:pPr>
            <a:r>
              <a:rPr sz="1600" spc="60" dirty="0">
                <a:latin typeface="Arial"/>
                <a:cs typeface="Arial"/>
              </a:rPr>
              <a:t>Two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114" dirty="0">
                <a:latin typeface="Arial"/>
                <a:cs typeface="Arial"/>
              </a:rPr>
              <a:t>Sample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110" dirty="0">
                <a:latin typeface="Arial"/>
                <a:cs typeface="Arial"/>
              </a:rPr>
              <a:t>T-</a:t>
            </a:r>
            <a:r>
              <a:rPr sz="1600" spc="75" dirty="0">
                <a:latin typeface="Arial"/>
                <a:cs typeface="Arial"/>
              </a:rPr>
              <a:t>test</a:t>
            </a:r>
            <a:endParaRPr sz="1600">
              <a:latin typeface="Arial"/>
              <a:cs typeface="Arial"/>
            </a:endParaRPr>
          </a:p>
          <a:p>
            <a:pPr marL="363855" indent="-351155">
              <a:lnSpc>
                <a:spcPct val="100000"/>
              </a:lnSpc>
              <a:spcBef>
                <a:spcPts val="960"/>
              </a:spcBef>
              <a:buChar char="●"/>
              <a:tabLst>
                <a:tab pos="363855" algn="l"/>
              </a:tabLst>
            </a:pPr>
            <a:r>
              <a:rPr sz="1600" spc="65" dirty="0">
                <a:latin typeface="Arial"/>
                <a:cs typeface="Arial"/>
              </a:rPr>
              <a:t>Paired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114" dirty="0">
                <a:latin typeface="Arial"/>
                <a:cs typeface="Arial"/>
              </a:rPr>
              <a:t>Sample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110" dirty="0">
                <a:latin typeface="Arial"/>
                <a:cs typeface="Arial"/>
              </a:rPr>
              <a:t>T-</a:t>
            </a:r>
            <a:r>
              <a:rPr sz="1600" spc="75" dirty="0">
                <a:latin typeface="Arial"/>
                <a:cs typeface="Arial"/>
              </a:rPr>
              <a:t>test</a:t>
            </a:r>
            <a:endParaRPr sz="1600">
              <a:latin typeface="Arial"/>
              <a:cs typeface="Arial"/>
            </a:endParaRPr>
          </a:p>
          <a:p>
            <a:pPr marL="363855" indent="-351155">
              <a:lnSpc>
                <a:spcPct val="100000"/>
              </a:lnSpc>
              <a:spcBef>
                <a:spcPts val="960"/>
              </a:spcBef>
              <a:buChar char="●"/>
              <a:tabLst>
                <a:tab pos="363855" algn="l"/>
              </a:tabLst>
            </a:pPr>
            <a:r>
              <a:rPr sz="1600" spc="-10" dirty="0">
                <a:latin typeface="Arial"/>
                <a:cs typeface="Arial"/>
              </a:rPr>
              <a:t>ANOVA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96270" y="2789669"/>
            <a:ext cx="4361815" cy="2039620"/>
            <a:chOff x="2396270" y="2789669"/>
            <a:chExt cx="4361815" cy="20396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96270" y="2789669"/>
              <a:ext cx="4361691" cy="203909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30037" y="3166143"/>
              <a:ext cx="284074" cy="3142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772888" y="3480443"/>
              <a:ext cx="799465" cy="949960"/>
            </a:xfrm>
            <a:custGeom>
              <a:avLst/>
              <a:gdLst/>
              <a:ahLst/>
              <a:cxnLst/>
              <a:rect l="l" t="t" r="r" b="b"/>
              <a:pathLst>
                <a:path w="799465" h="949960">
                  <a:moveTo>
                    <a:pt x="799198" y="0"/>
                  </a:moveTo>
                  <a:lnTo>
                    <a:pt x="0" y="949798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Hypothesis</a:t>
            </a:r>
            <a:r>
              <a:rPr spc="-180" dirty="0"/>
              <a:t> </a:t>
            </a:r>
            <a:r>
              <a:rPr spc="-80" dirty="0"/>
              <a:t>Testing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536133" y="2063857"/>
            <a:ext cx="110109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75" dirty="0">
                <a:latin typeface="Arial"/>
                <a:cs typeface="Arial"/>
              </a:rPr>
              <a:t>we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65" dirty="0">
                <a:latin typeface="Arial"/>
                <a:cs typeface="Arial"/>
              </a:rPr>
              <a:t>reject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80" dirty="0">
                <a:latin typeface="Arial"/>
                <a:cs typeface="Arial"/>
              </a:rPr>
              <a:t>the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30" dirty="0">
                <a:latin typeface="Arial"/>
                <a:cs typeface="Arial"/>
              </a:rPr>
              <a:t>null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98444" y="2521056"/>
            <a:ext cx="148653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75" dirty="0">
                <a:latin typeface="Arial"/>
                <a:cs typeface="Arial"/>
              </a:rPr>
              <a:t>we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50" dirty="0">
                <a:latin typeface="Arial"/>
                <a:cs typeface="Arial"/>
              </a:rPr>
              <a:t>fail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85" dirty="0">
                <a:latin typeface="Arial"/>
                <a:cs typeface="Arial"/>
              </a:rPr>
              <a:t>to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65" dirty="0">
                <a:latin typeface="Arial"/>
                <a:cs typeface="Arial"/>
              </a:rPr>
              <a:t>reject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80" dirty="0">
                <a:latin typeface="Arial"/>
                <a:cs typeface="Arial"/>
              </a:rPr>
              <a:t>the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30" dirty="0">
                <a:latin typeface="Arial"/>
                <a:cs typeface="Arial"/>
              </a:rPr>
              <a:t>null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23633" y="3233070"/>
            <a:ext cx="1092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Reject</a:t>
            </a:r>
            <a:r>
              <a:rPr sz="1200" spc="12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125" dirty="0">
                <a:latin typeface="Arial"/>
                <a:cs typeface="Arial"/>
              </a:rPr>
              <a:t> </a:t>
            </a:r>
            <a:r>
              <a:rPr sz="1200" spc="40" dirty="0">
                <a:latin typeface="Arial"/>
                <a:cs typeface="Arial"/>
              </a:rPr>
              <a:t>null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26337" y="2060810"/>
            <a:ext cx="180299" cy="19947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10212" y="2513984"/>
            <a:ext cx="180299" cy="199485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Step</a:t>
            </a:r>
            <a:r>
              <a:rPr spc="-140" dirty="0"/>
              <a:t> </a:t>
            </a:r>
            <a:r>
              <a:rPr spc="-55" dirty="0"/>
              <a:t>5:</a:t>
            </a:r>
            <a:r>
              <a:rPr spc="-140" dirty="0"/>
              <a:t> </a:t>
            </a:r>
            <a:r>
              <a:rPr spc="-10" dirty="0"/>
              <a:t>Decision-making</a:t>
            </a:r>
          </a:p>
          <a:p>
            <a:pPr marL="763905" indent="-320675">
              <a:lnSpc>
                <a:spcPct val="100000"/>
              </a:lnSpc>
              <a:spcBef>
                <a:spcPts val="1525"/>
              </a:spcBef>
              <a:buChar char="●"/>
              <a:tabLst>
                <a:tab pos="763905" algn="l"/>
              </a:tabLst>
            </a:pPr>
            <a:r>
              <a:rPr sz="1200" dirty="0">
                <a:solidFill>
                  <a:srgbClr val="000000"/>
                </a:solidFill>
                <a:latin typeface="Arial"/>
                <a:cs typeface="Arial"/>
              </a:rPr>
              <a:t>In </a:t>
            </a:r>
            <a:r>
              <a:rPr sz="1200" dirty="0">
                <a:solidFill>
                  <a:srgbClr val="000000"/>
                </a:solidFill>
              </a:rPr>
              <a:t>one-tailed</a:t>
            </a:r>
            <a:r>
              <a:rPr sz="1200" spc="-140" dirty="0">
                <a:solidFill>
                  <a:srgbClr val="000000"/>
                </a:solidFill>
              </a:rPr>
              <a:t> </a:t>
            </a:r>
            <a:r>
              <a:rPr sz="1200" spc="-65" dirty="0">
                <a:solidFill>
                  <a:srgbClr val="000000"/>
                </a:solidFill>
              </a:rPr>
              <a:t>tests </a:t>
            </a:r>
            <a:r>
              <a:rPr sz="1200" spc="110" dirty="0">
                <a:solidFill>
                  <a:srgbClr val="000000"/>
                </a:solidFill>
                <a:latin typeface="Arial"/>
                <a:cs typeface="Arial"/>
              </a:rPr>
              <a:t>(when</a:t>
            </a:r>
            <a:r>
              <a:rPr sz="12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000000"/>
                </a:solidFill>
                <a:latin typeface="Arial"/>
                <a:cs typeface="Arial"/>
              </a:rPr>
              <a:t>we</a:t>
            </a:r>
            <a:r>
              <a:rPr sz="12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000000"/>
                </a:solidFill>
                <a:latin typeface="Arial"/>
                <a:cs typeface="Arial"/>
              </a:rPr>
              <a:t>test</a:t>
            </a:r>
            <a:r>
              <a:rPr sz="12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000000"/>
                </a:solidFill>
                <a:latin typeface="Arial"/>
                <a:cs typeface="Arial"/>
              </a:rPr>
              <a:t>for</a:t>
            </a:r>
            <a:r>
              <a:rPr sz="12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000000"/>
                </a:solidFill>
                <a:latin typeface="Arial"/>
                <a:cs typeface="Arial"/>
              </a:rPr>
              <a:t>inequalities):</a:t>
            </a:r>
            <a:endParaRPr sz="1200">
              <a:latin typeface="Arial"/>
              <a:cs typeface="Arial"/>
            </a:endParaRPr>
          </a:p>
          <a:p>
            <a:pPr marL="1678305" marR="5080" lvl="1" indent="-305435">
              <a:lnSpc>
                <a:spcPct val="150000"/>
              </a:lnSpc>
              <a:spcBef>
                <a:spcPts val="130"/>
              </a:spcBef>
              <a:buChar char="■"/>
              <a:tabLst>
                <a:tab pos="1678305" algn="l"/>
              </a:tabLst>
            </a:pPr>
            <a:r>
              <a:rPr sz="1000" dirty="0">
                <a:latin typeface="Arial"/>
                <a:cs typeface="Arial"/>
              </a:rPr>
              <a:t>If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90" dirty="0">
                <a:latin typeface="Arial"/>
                <a:cs typeface="Arial"/>
              </a:rPr>
              <a:t>p_value</a:t>
            </a:r>
            <a:r>
              <a:rPr sz="1000" dirty="0">
                <a:latin typeface="Arial"/>
                <a:cs typeface="Arial"/>
              </a:rPr>
              <a:t> &lt;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FreeSerif"/>
                <a:cs typeface="FreeSerif"/>
              </a:rPr>
              <a:t>𝛼</a:t>
            </a:r>
            <a:r>
              <a:rPr sz="1000" spc="305" dirty="0">
                <a:latin typeface="FreeSerif"/>
                <a:cs typeface="FreeSerif"/>
              </a:rPr>
              <a:t> </a:t>
            </a:r>
            <a:r>
              <a:rPr sz="1000" dirty="0">
                <a:latin typeface="Arial Black"/>
                <a:cs typeface="Arial Black"/>
              </a:rPr>
              <a:t>and</a:t>
            </a:r>
            <a:r>
              <a:rPr sz="1000" spc="-55" dirty="0">
                <a:latin typeface="Arial Black"/>
                <a:cs typeface="Arial Black"/>
              </a:rPr>
              <a:t> </a:t>
            </a:r>
            <a:r>
              <a:rPr sz="1000" spc="80" dirty="0">
                <a:latin typeface="Arial"/>
                <a:cs typeface="Arial"/>
              </a:rPr>
              <a:t>the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60" dirty="0">
                <a:latin typeface="Arial"/>
                <a:cs typeface="Arial"/>
              </a:rPr>
              <a:t>test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60" dirty="0">
                <a:latin typeface="Arial"/>
                <a:cs typeface="Arial"/>
              </a:rPr>
              <a:t>statistic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is </a:t>
            </a:r>
            <a:r>
              <a:rPr sz="1000" spc="50" dirty="0">
                <a:latin typeface="Arial"/>
                <a:cs typeface="Arial"/>
              </a:rPr>
              <a:t>in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80" dirty="0">
                <a:latin typeface="Arial"/>
                <a:cs typeface="Arial"/>
              </a:rPr>
              <a:t>the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95" dirty="0">
                <a:latin typeface="Arial"/>
                <a:cs typeface="Arial"/>
              </a:rPr>
              <a:t>same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70" dirty="0">
                <a:latin typeface="Arial"/>
                <a:cs typeface="Arial"/>
              </a:rPr>
              <a:t>direction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45" dirty="0">
                <a:latin typeface="Arial"/>
                <a:cs typeface="Arial"/>
              </a:rPr>
              <a:t>as </a:t>
            </a:r>
            <a:r>
              <a:rPr sz="1000" spc="40" dirty="0">
                <a:latin typeface="Arial"/>
                <a:cs typeface="Arial"/>
              </a:rPr>
              <a:t>hypothesis.</a:t>
            </a:r>
            <a:endParaRPr sz="1000">
              <a:latin typeface="Arial"/>
              <a:cs typeface="Arial"/>
            </a:endParaRPr>
          </a:p>
          <a:p>
            <a:pPr marL="1678305" marR="208279" lvl="1" indent="-305435">
              <a:lnSpc>
                <a:spcPct val="150000"/>
              </a:lnSpc>
              <a:buChar char="■"/>
              <a:tabLst>
                <a:tab pos="1678305" algn="l"/>
              </a:tabLst>
            </a:pPr>
            <a:r>
              <a:rPr sz="1000" dirty="0">
                <a:latin typeface="Arial"/>
                <a:cs typeface="Arial"/>
              </a:rPr>
              <a:t>If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90" dirty="0">
                <a:latin typeface="Arial"/>
                <a:cs typeface="Arial"/>
              </a:rPr>
              <a:t>p_value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&gt;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FreeSerif"/>
                <a:cs typeface="FreeSerif"/>
              </a:rPr>
              <a:t>𝛼</a:t>
            </a:r>
            <a:r>
              <a:rPr sz="1000" spc="25" dirty="0">
                <a:latin typeface="FreeSerif"/>
                <a:cs typeface="FreeSerif"/>
              </a:rPr>
              <a:t> </a:t>
            </a:r>
            <a:r>
              <a:rPr sz="1000" spc="-30" dirty="0">
                <a:latin typeface="Arial Black"/>
                <a:cs typeface="Arial Black"/>
              </a:rPr>
              <a:t>or</a:t>
            </a:r>
            <a:r>
              <a:rPr sz="1000" spc="-65" dirty="0">
                <a:latin typeface="Arial Black"/>
                <a:cs typeface="Arial Black"/>
              </a:rPr>
              <a:t> </a:t>
            </a:r>
            <a:r>
              <a:rPr sz="1000" spc="80" dirty="0">
                <a:latin typeface="Arial"/>
                <a:cs typeface="Arial"/>
              </a:rPr>
              <a:t>the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60" dirty="0">
                <a:latin typeface="Arial"/>
                <a:cs typeface="Arial"/>
              </a:rPr>
              <a:t>test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60" dirty="0">
                <a:latin typeface="Arial"/>
                <a:cs typeface="Arial"/>
              </a:rPr>
              <a:t>statistic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is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50" dirty="0">
                <a:latin typeface="Arial"/>
                <a:cs typeface="Arial"/>
              </a:rPr>
              <a:t>in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75" dirty="0">
                <a:latin typeface="Arial"/>
                <a:cs typeface="Arial"/>
              </a:rPr>
              <a:t>opposite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70" dirty="0">
                <a:latin typeface="Arial"/>
                <a:cs typeface="Arial"/>
              </a:rPr>
              <a:t>direction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45" dirty="0">
                <a:latin typeface="Arial"/>
                <a:cs typeface="Arial"/>
              </a:rPr>
              <a:t>as </a:t>
            </a:r>
            <a:r>
              <a:rPr sz="1000" spc="40" dirty="0">
                <a:latin typeface="Arial"/>
                <a:cs typeface="Arial"/>
              </a:rPr>
              <a:t>hypothesis.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71398" y="3317017"/>
            <a:ext cx="808355" cy="621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700" spc="-185" dirty="0">
                <a:latin typeface="Arial"/>
                <a:cs typeface="Arial"/>
              </a:rPr>
              <a:t>H</a:t>
            </a:r>
            <a:r>
              <a:rPr sz="1700" spc="-185" dirty="0">
                <a:latin typeface="AoyagiKouzanFontT"/>
                <a:cs typeface="AoyagiKouzanFontT"/>
              </a:rPr>
              <a:t>₀</a:t>
            </a:r>
            <a:r>
              <a:rPr sz="1700" spc="-185" dirty="0">
                <a:latin typeface="Arial"/>
                <a:cs typeface="Arial"/>
              </a:rPr>
              <a:t>:</a:t>
            </a:r>
            <a:r>
              <a:rPr sz="1700" spc="-2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μ</a:t>
            </a:r>
            <a:r>
              <a:rPr sz="1700" spc="-6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≤</a:t>
            </a:r>
            <a:r>
              <a:rPr sz="1700" spc="-40" dirty="0">
                <a:latin typeface="Arial"/>
                <a:cs typeface="Arial"/>
              </a:rPr>
              <a:t> </a:t>
            </a:r>
            <a:r>
              <a:rPr sz="1700" spc="-50" dirty="0">
                <a:latin typeface="Arial"/>
                <a:cs typeface="Arial"/>
              </a:rPr>
              <a:t>k </a:t>
            </a:r>
            <a:r>
              <a:rPr sz="1700" spc="-185" dirty="0">
                <a:latin typeface="Arial"/>
                <a:cs typeface="Arial"/>
              </a:rPr>
              <a:t>H</a:t>
            </a:r>
            <a:r>
              <a:rPr sz="1700" spc="-185" dirty="0">
                <a:latin typeface="AoyagiKouzanFontT"/>
                <a:cs typeface="AoyagiKouzanFontT"/>
              </a:rPr>
              <a:t>₁</a:t>
            </a:r>
            <a:r>
              <a:rPr sz="1700" spc="-185" dirty="0">
                <a:latin typeface="Arial"/>
                <a:cs typeface="Arial"/>
              </a:rPr>
              <a:t>:</a:t>
            </a:r>
            <a:r>
              <a:rPr sz="1700" spc="-2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μ</a:t>
            </a:r>
            <a:r>
              <a:rPr sz="1700" spc="-6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&gt;</a:t>
            </a:r>
            <a:r>
              <a:rPr sz="1700" spc="-40" dirty="0">
                <a:latin typeface="Arial"/>
                <a:cs typeface="Arial"/>
              </a:rPr>
              <a:t> </a:t>
            </a:r>
            <a:r>
              <a:rPr sz="1700" spc="-50" dirty="0">
                <a:latin typeface="Arial"/>
                <a:cs typeface="Arial"/>
              </a:rPr>
              <a:t>k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Hypothesis</a:t>
            </a:r>
            <a:r>
              <a:rPr spc="-180" dirty="0"/>
              <a:t> </a:t>
            </a:r>
            <a:r>
              <a:rPr spc="-80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1369" y="2198788"/>
            <a:ext cx="10223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0" dirty="0">
                <a:latin typeface="Arial"/>
                <a:cs typeface="Arial"/>
              </a:rPr>
              <a:t>○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81044" y="2198788"/>
            <a:ext cx="386016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0" dirty="0">
                <a:latin typeface="Arial Black"/>
                <a:cs typeface="Arial Black"/>
              </a:rPr>
              <a:t>in</a:t>
            </a:r>
            <a:r>
              <a:rPr sz="1000" spc="-125" dirty="0">
                <a:latin typeface="Arial Black"/>
                <a:cs typeface="Arial Black"/>
              </a:rPr>
              <a:t> </a:t>
            </a:r>
            <a:r>
              <a:rPr sz="1000" spc="-10" dirty="0">
                <a:latin typeface="Arial Black"/>
                <a:cs typeface="Arial Black"/>
              </a:rPr>
              <a:t>python</a:t>
            </a:r>
            <a:r>
              <a:rPr sz="1000" spc="-10" dirty="0">
                <a:latin typeface="Arial"/>
                <a:cs typeface="Arial"/>
              </a:rPr>
              <a:t>: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65" dirty="0">
                <a:latin typeface="Arial"/>
                <a:cs typeface="Arial"/>
              </a:rPr>
              <a:t>ttest_1samp(sample,</a:t>
            </a:r>
            <a:r>
              <a:rPr sz="1000" spc="-10" dirty="0">
                <a:latin typeface="Arial"/>
                <a:cs typeface="Arial"/>
              </a:rPr>
              <a:t> k,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70" dirty="0">
                <a:latin typeface="Arial"/>
                <a:cs typeface="Arial"/>
              </a:rPr>
              <a:t>alternative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135" dirty="0">
                <a:latin typeface="Arial"/>
                <a:cs typeface="Arial"/>
              </a:rPr>
              <a:t>=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80" dirty="0">
                <a:latin typeface="Arial"/>
                <a:cs typeface="Arial"/>
              </a:rPr>
              <a:t>“two-</a:t>
            </a:r>
            <a:r>
              <a:rPr sz="1000" spc="70" dirty="0">
                <a:latin typeface="Arial"/>
                <a:cs typeface="Arial"/>
              </a:rPr>
              <a:t>sided”)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1369" y="2899826"/>
            <a:ext cx="10223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0" dirty="0">
                <a:latin typeface="Arial"/>
                <a:cs typeface="Arial"/>
              </a:rPr>
              <a:t>○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81825" y="2899826"/>
            <a:ext cx="36804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0" dirty="0">
                <a:latin typeface="Arial Black"/>
                <a:cs typeface="Arial Black"/>
              </a:rPr>
              <a:t>in</a:t>
            </a:r>
            <a:r>
              <a:rPr sz="1000" spc="-125" dirty="0">
                <a:latin typeface="Arial Black"/>
                <a:cs typeface="Arial Black"/>
              </a:rPr>
              <a:t> </a:t>
            </a:r>
            <a:r>
              <a:rPr sz="1000" spc="-10" dirty="0">
                <a:latin typeface="Arial Black"/>
                <a:cs typeface="Arial Black"/>
              </a:rPr>
              <a:t>python</a:t>
            </a:r>
            <a:r>
              <a:rPr sz="1000" spc="-10" dirty="0">
                <a:latin typeface="Arial"/>
                <a:cs typeface="Arial"/>
              </a:rPr>
              <a:t>: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65" dirty="0">
                <a:latin typeface="Arial"/>
                <a:cs typeface="Arial"/>
              </a:rPr>
              <a:t>ttest_1samp(sample,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k,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70" dirty="0">
                <a:latin typeface="Arial"/>
                <a:cs typeface="Arial"/>
              </a:rPr>
              <a:t>alternative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135" dirty="0">
                <a:latin typeface="Arial"/>
                <a:cs typeface="Arial"/>
              </a:rPr>
              <a:t>=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60" dirty="0">
                <a:latin typeface="Arial"/>
                <a:cs typeface="Arial"/>
              </a:rPr>
              <a:t>“greater”)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1369" y="3776124"/>
            <a:ext cx="10223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0" dirty="0">
                <a:latin typeface="Arial"/>
                <a:cs typeface="Arial"/>
              </a:rPr>
              <a:t>○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81825" y="3776124"/>
            <a:ext cx="3453129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0" dirty="0">
                <a:latin typeface="Arial Black"/>
                <a:cs typeface="Arial Black"/>
              </a:rPr>
              <a:t>in</a:t>
            </a:r>
            <a:r>
              <a:rPr sz="1000" spc="-125" dirty="0">
                <a:latin typeface="Arial Black"/>
                <a:cs typeface="Arial Black"/>
              </a:rPr>
              <a:t> </a:t>
            </a:r>
            <a:r>
              <a:rPr sz="1000" spc="-10" dirty="0">
                <a:latin typeface="Arial Black"/>
                <a:cs typeface="Arial Black"/>
              </a:rPr>
              <a:t>python</a:t>
            </a:r>
            <a:r>
              <a:rPr sz="1000" spc="-10" dirty="0">
                <a:latin typeface="Arial"/>
                <a:cs typeface="Arial"/>
              </a:rPr>
              <a:t>: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65" dirty="0">
                <a:latin typeface="Arial"/>
                <a:cs typeface="Arial"/>
              </a:rPr>
              <a:t>ttest_1samp(sample,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k,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70" dirty="0">
                <a:latin typeface="Arial"/>
                <a:cs typeface="Arial"/>
              </a:rPr>
              <a:t>alternative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135" dirty="0">
                <a:latin typeface="Arial"/>
                <a:cs typeface="Arial"/>
              </a:rPr>
              <a:t>=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“less”)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3922" y="2111070"/>
            <a:ext cx="844023" cy="57607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85309" y="2864946"/>
            <a:ext cx="841245" cy="57607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85309" y="3716770"/>
            <a:ext cx="841245" cy="576071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93373" y="1381188"/>
            <a:ext cx="2145030" cy="645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60" dirty="0">
                <a:solidFill>
                  <a:srgbClr val="424242"/>
                </a:solidFill>
                <a:latin typeface="Arial Black"/>
                <a:cs typeface="Arial Black"/>
              </a:rPr>
              <a:t>Different</a:t>
            </a:r>
            <a:r>
              <a:rPr sz="1400" spc="-14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400" spc="-70" dirty="0">
                <a:solidFill>
                  <a:srgbClr val="424242"/>
                </a:solidFill>
                <a:latin typeface="Arial Black"/>
                <a:cs typeface="Arial Black"/>
              </a:rPr>
              <a:t>Types</a:t>
            </a:r>
            <a:r>
              <a:rPr sz="1400" spc="-13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400" spc="-60" dirty="0">
                <a:solidFill>
                  <a:srgbClr val="424242"/>
                </a:solidFill>
                <a:latin typeface="Arial Black"/>
                <a:cs typeface="Arial Black"/>
              </a:rPr>
              <a:t>of</a:t>
            </a:r>
            <a:r>
              <a:rPr sz="1400" spc="-14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400" spc="-65" dirty="0">
                <a:solidFill>
                  <a:srgbClr val="424242"/>
                </a:solidFill>
                <a:latin typeface="Arial Black"/>
                <a:cs typeface="Arial Black"/>
              </a:rPr>
              <a:t>Tests</a:t>
            </a:r>
            <a:endParaRPr sz="14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Arial Black"/>
              <a:cs typeface="Arial Black"/>
            </a:endParaRPr>
          </a:p>
          <a:p>
            <a:pPr marL="428625" indent="-305435">
              <a:lnSpc>
                <a:spcPct val="100000"/>
              </a:lnSpc>
              <a:buChar char="●"/>
              <a:tabLst>
                <a:tab pos="428625" algn="l"/>
              </a:tabLst>
            </a:pPr>
            <a:r>
              <a:rPr sz="1000" spc="55" dirty="0">
                <a:latin typeface="Arial"/>
                <a:cs typeface="Arial"/>
              </a:rPr>
              <a:t>One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70" dirty="0">
                <a:latin typeface="Arial"/>
                <a:cs typeface="Arial"/>
              </a:rPr>
              <a:t>Sample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75" dirty="0">
                <a:latin typeface="Arial"/>
                <a:cs typeface="Arial"/>
              </a:rPr>
              <a:t>T-</a:t>
            </a:r>
            <a:r>
              <a:rPr sz="1000" spc="40" dirty="0">
                <a:latin typeface="Arial"/>
                <a:cs typeface="Arial"/>
              </a:rPr>
              <a:t>test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3307" y="3716770"/>
            <a:ext cx="914398" cy="57607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83307" y="2864946"/>
            <a:ext cx="914398" cy="57607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85322" y="2111070"/>
            <a:ext cx="910348" cy="57607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Hypothesis</a:t>
            </a:r>
            <a:r>
              <a:rPr spc="-180" dirty="0"/>
              <a:t> </a:t>
            </a:r>
            <a:r>
              <a:rPr spc="-80" dirty="0"/>
              <a:t>Testing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61369" y="2899826"/>
            <a:ext cx="10223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0" dirty="0">
                <a:latin typeface="Arial"/>
                <a:cs typeface="Arial"/>
              </a:rPr>
              <a:t>○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81825" y="2899826"/>
            <a:ext cx="399669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0" dirty="0">
                <a:latin typeface="Arial Black"/>
                <a:cs typeface="Arial Black"/>
              </a:rPr>
              <a:t>in</a:t>
            </a:r>
            <a:r>
              <a:rPr sz="1000" spc="-120" dirty="0">
                <a:latin typeface="Arial Black"/>
                <a:cs typeface="Arial Black"/>
              </a:rPr>
              <a:t> </a:t>
            </a:r>
            <a:r>
              <a:rPr sz="1000" spc="-10" dirty="0">
                <a:latin typeface="Arial Black"/>
                <a:cs typeface="Arial Black"/>
              </a:rPr>
              <a:t>python</a:t>
            </a:r>
            <a:r>
              <a:rPr sz="1000" spc="-10" dirty="0">
                <a:latin typeface="Arial"/>
                <a:cs typeface="Arial"/>
              </a:rPr>
              <a:t>: </a:t>
            </a:r>
            <a:r>
              <a:rPr sz="1000" spc="60" dirty="0">
                <a:latin typeface="Arial"/>
                <a:cs typeface="Arial"/>
              </a:rPr>
              <a:t>ttest_ind(sample1,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60" dirty="0">
                <a:latin typeface="Arial"/>
                <a:cs typeface="Arial"/>
              </a:rPr>
              <a:t>sample2,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70" dirty="0">
                <a:latin typeface="Arial"/>
                <a:cs typeface="Arial"/>
              </a:rPr>
              <a:t>alternative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135" dirty="0">
                <a:latin typeface="Arial"/>
                <a:cs typeface="Arial"/>
              </a:rPr>
              <a:t>=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60" dirty="0">
                <a:latin typeface="Arial"/>
                <a:cs typeface="Arial"/>
              </a:rPr>
              <a:t>“greater”)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61369" y="3776124"/>
            <a:ext cx="10223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0" dirty="0">
                <a:latin typeface="Arial"/>
                <a:cs typeface="Arial"/>
              </a:rPr>
              <a:t>○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81825" y="3776124"/>
            <a:ext cx="37693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0" dirty="0">
                <a:latin typeface="Arial Black"/>
                <a:cs typeface="Arial Black"/>
              </a:rPr>
              <a:t>in</a:t>
            </a:r>
            <a:r>
              <a:rPr sz="1000" spc="-120" dirty="0">
                <a:latin typeface="Arial Black"/>
                <a:cs typeface="Arial Black"/>
              </a:rPr>
              <a:t> </a:t>
            </a:r>
            <a:r>
              <a:rPr sz="1000" spc="-10" dirty="0">
                <a:latin typeface="Arial Black"/>
                <a:cs typeface="Arial Black"/>
              </a:rPr>
              <a:t>python</a:t>
            </a:r>
            <a:r>
              <a:rPr sz="1000" spc="-10" dirty="0">
                <a:latin typeface="Arial"/>
                <a:cs typeface="Arial"/>
              </a:rPr>
              <a:t>: </a:t>
            </a:r>
            <a:r>
              <a:rPr sz="1000" spc="60" dirty="0">
                <a:latin typeface="Arial"/>
                <a:cs typeface="Arial"/>
              </a:rPr>
              <a:t>ttest_ind(sample1,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60" dirty="0">
                <a:latin typeface="Arial"/>
                <a:cs typeface="Arial"/>
              </a:rPr>
              <a:t>sample2,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70" dirty="0">
                <a:latin typeface="Arial"/>
                <a:cs typeface="Arial"/>
              </a:rPr>
              <a:t>alternative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135" dirty="0">
                <a:latin typeface="Arial"/>
                <a:cs typeface="Arial"/>
              </a:rPr>
              <a:t>=</a:t>
            </a:r>
            <a:r>
              <a:rPr sz="1000" spc="-10" dirty="0">
                <a:latin typeface="Arial"/>
                <a:cs typeface="Arial"/>
              </a:rPr>
              <a:t> “less”)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18162" y="836065"/>
            <a:ext cx="2422845" cy="1173397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693373" y="1381188"/>
            <a:ext cx="5963920" cy="995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60" dirty="0">
                <a:solidFill>
                  <a:srgbClr val="424242"/>
                </a:solidFill>
                <a:latin typeface="Arial Black"/>
                <a:cs typeface="Arial Black"/>
              </a:rPr>
              <a:t>Different</a:t>
            </a:r>
            <a:r>
              <a:rPr sz="1400" spc="-14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400" spc="-70" dirty="0">
                <a:solidFill>
                  <a:srgbClr val="424242"/>
                </a:solidFill>
                <a:latin typeface="Arial Black"/>
                <a:cs typeface="Arial Black"/>
              </a:rPr>
              <a:t>Types</a:t>
            </a:r>
            <a:r>
              <a:rPr sz="1400" spc="-13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400" spc="-60" dirty="0">
                <a:solidFill>
                  <a:srgbClr val="424242"/>
                </a:solidFill>
                <a:latin typeface="Arial Black"/>
                <a:cs typeface="Arial Black"/>
              </a:rPr>
              <a:t>of</a:t>
            </a:r>
            <a:r>
              <a:rPr sz="1400" spc="-14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400" spc="-10" dirty="0">
                <a:solidFill>
                  <a:srgbClr val="424242"/>
                </a:solidFill>
                <a:latin typeface="Arial Black"/>
                <a:cs typeface="Arial Black"/>
              </a:rPr>
              <a:t>Tests</a:t>
            </a:r>
            <a:endParaRPr sz="14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Arial Black"/>
              <a:cs typeface="Arial Black"/>
            </a:endParaRPr>
          </a:p>
          <a:p>
            <a:pPr marL="428625" indent="-305435">
              <a:lnSpc>
                <a:spcPct val="100000"/>
              </a:lnSpc>
              <a:buChar char="●"/>
              <a:tabLst>
                <a:tab pos="428625" algn="l"/>
              </a:tabLst>
            </a:pPr>
            <a:r>
              <a:rPr sz="1000" dirty="0">
                <a:latin typeface="Arial"/>
                <a:cs typeface="Arial"/>
              </a:rPr>
              <a:t>Two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70" dirty="0">
                <a:latin typeface="Arial"/>
                <a:cs typeface="Arial"/>
              </a:rPr>
              <a:t>Sample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75" dirty="0">
                <a:latin typeface="Arial"/>
                <a:cs typeface="Arial"/>
              </a:rPr>
              <a:t>T-</a:t>
            </a:r>
            <a:r>
              <a:rPr sz="1000" spc="60" dirty="0">
                <a:latin typeface="Arial"/>
                <a:cs typeface="Arial"/>
              </a:rPr>
              <a:t>test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90" dirty="0">
                <a:latin typeface="Arial"/>
                <a:cs typeface="Arial"/>
              </a:rPr>
              <a:t>(compares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80" dirty="0">
                <a:latin typeface="Arial"/>
                <a:cs typeface="Arial"/>
              </a:rPr>
              <a:t>the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95" dirty="0">
                <a:latin typeface="Arial"/>
                <a:cs typeface="Arial"/>
              </a:rPr>
              <a:t>means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70" dirty="0">
                <a:latin typeface="Arial"/>
                <a:cs typeface="Arial"/>
              </a:rPr>
              <a:t>of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85" dirty="0">
                <a:latin typeface="Arial"/>
                <a:cs typeface="Arial"/>
              </a:rPr>
              <a:t>two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80" dirty="0">
                <a:latin typeface="Arial"/>
                <a:cs typeface="Arial"/>
              </a:rPr>
              <a:t>independent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75" dirty="0">
                <a:latin typeface="Arial"/>
                <a:cs typeface="Arial"/>
              </a:rPr>
              <a:t>samples)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9"/>
              </a:spcBef>
              <a:buFont typeface="Arial"/>
              <a:buChar char="●"/>
            </a:pPr>
            <a:endParaRPr sz="1000">
              <a:latin typeface="Arial"/>
              <a:cs typeface="Arial"/>
            </a:endParaRPr>
          </a:p>
          <a:p>
            <a:pPr marL="1800225" lvl="1" indent="-1219835">
              <a:lnSpc>
                <a:spcPct val="100000"/>
              </a:lnSpc>
              <a:buFont typeface="Arial"/>
              <a:buChar char="○"/>
              <a:tabLst>
                <a:tab pos="1800225" algn="l"/>
              </a:tabLst>
            </a:pPr>
            <a:r>
              <a:rPr sz="1000" spc="-20" dirty="0">
                <a:latin typeface="Arial Black"/>
                <a:cs typeface="Arial Black"/>
              </a:rPr>
              <a:t>in</a:t>
            </a:r>
            <a:r>
              <a:rPr sz="1000" spc="-120" dirty="0">
                <a:latin typeface="Arial Black"/>
                <a:cs typeface="Arial Black"/>
              </a:rPr>
              <a:t> </a:t>
            </a:r>
            <a:r>
              <a:rPr sz="1000" spc="-10" dirty="0">
                <a:latin typeface="Arial Black"/>
                <a:cs typeface="Arial Black"/>
              </a:rPr>
              <a:t>python</a:t>
            </a:r>
            <a:r>
              <a:rPr sz="1000" spc="-10" dirty="0">
                <a:latin typeface="Arial"/>
                <a:cs typeface="Arial"/>
              </a:rPr>
              <a:t>: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60" dirty="0">
                <a:latin typeface="Arial"/>
                <a:cs typeface="Arial"/>
              </a:rPr>
              <a:t>ttest_ind(sample1,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60" dirty="0">
                <a:latin typeface="Arial"/>
                <a:cs typeface="Arial"/>
              </a:rPr>
              <a:t>sample2,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70" dirty="0">
                <a:latin typeface="Arial"/>
                <a:cs typeface="Arial"/>
              </a:rPr>
              <a:t>alternative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135" dirty="0">
                <a:latin typeface="Arial"/>
                <a:cs typeface="Arial"/>
              </a:rPr>
              <a:t>=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80" dirty="0">
                <a:latin typeface="Arial"/>
                <a:cs typeface="Arial"/>
              </a:rPr>
              <a:t>“two-</a:t>
            </a:r>
            <a:r>
              <a:rPr sz="1000" spc="70" dirty="0">
                <a:latin typeface="Arial"/>
                <a:cs typeface="Arial"/>
              </a:rPr>
              <a:t>sided”)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Hypothesis</a:t>
            </a:r>
            <a:r>
              <a:rPr spc="-180" dirty="0"/>
              <a:t> </a:t>
            </a:r>
            <a:r>
              <a:rPr spc="-80" dirty="0"/>
              <a:t>Testing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74723" y="2214400"/>
            <a:ext cx="4622800" cy="2366645"/>
            <a:chOff x="674723" y="2214400"/>
            <a:chExt cx="4622800" cy="23666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4248" y="2223925"/>
              <a:ext cx="4603315" cy="234749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79486" y="2219162"/>
              <a:ext cx="4613275" cy="2357120"/>
            </a:xfrm>
            <a:custGeom>
              <a:avLst/>
              <a:gdLst/>
              <a:ahLst/>
              <a:cxnLst/>
              <a:rect l="l" t="t" r="r" b="b"/>
              <a:pathLst>
                <a:path w="4613275" h="2357120">
                  <a:moveTo>
                    <a:pt x="0" y="0"/>
                  </a:moveTo>
                  <a:lnTo>
                    <a:pt x="4612853" y="0"/>
                  </a:lnTo>
                  <a:lnTo>
                    <a:pt x="4612853" y="2357027"/>
                  </a:lnTo>
                  <a:lnTo>
                    <a:pt x="0" y="235702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93373" y="1381188"/>
            <a:ext cx="4580890" cy="648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60" dirty="0">
                <a:solidFill>
                  <a:srgbClr val="424242"/>
                </a:solidFill>
                <a:latin typeface="Arial Black"/>
                <a:cs typeface="Arial Black"/>
              </a:rPr>
              <a:t>Different</a:t>
            </a:r>
            <a:r>
              <a:rPr sz="1400" spc="-14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400" spc="-70" dirty="0">
                <a:solidFill>
                  <a:srgbClr val="424242"/>
                </a:solidFill>
                <a:latin typeface="Arial Black"/>
                <a:cs typeface="Arial Black"/>
              </a:rPr>
              <a:t>Types</a:t>
            </a:r>
            <a:r>
              <a:rPr sz="1400" spc="-13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400" spc="-60" dirty="0">
                <a:solidFill>
                  <a:srgbClr val="424242"/>
                </a:solidFill>
                <a:latin typeface="Arial Black"/>
                <a:cs typeface="Arial Black"/>
              </a:rPr>
              <a:t>of</a:t>
            </a:r>
            <a:r>
              <a:rPr sz="1400" spc="-14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400" spc="-10" dirty="0">
                <a:solidFill>
                  <a:srgbClr val="424242"/>
                </a:solidFill>
                <a:latin typeface="Arial Black"/>
                <a:cs typeface="Arial Black"/>
              </a:rPr>
              <a:t>Tests</a:t>
            </a:r>
            <a:endParaRPr sz="14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latin typeface="Arial"/>
                <a:cs typeface="Arial"/>
              </a:rPr>
              <a:t>Two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70" dirty="0">
                <a:latin typeface="Arial"/>
                <a:cs typeface="Arial"/>
              </a:rPr>
              <a:t>Sample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75" dirty="0">
                <a:latin typeface="Arial"/>
                <a:cs typeface="Arial"/>
              </a:rPr>
              <a:t>T-</a:t>
            </a:r>
            <a:r>
              <a:rPr sz="1000" spc="60" dirty="0">
                <a:latin typeface="Arial"/>
                <a:cs typeface="Arial"/>
              </a:rPr>
              <a:t>test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90" dirty="0">
                <a:latin typeface="Arial"/>
                <a:cs typeface="Arial"/>
              </a:rPr>
              <a:t>(compares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80" dirty="0">
                <a:latin typeface="Arial"/>
                <a:cs typeface="Arial"/>
              </a:rPr>
              <a:t>the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95" dirty="0">
                <a:latin typeface="Arial"/>
                <a:cs typeface="Arial"/>
              </a:rPr>
              <a:t>means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70" dirty="0">
                <a:latin typeface="Arial"/>
                <a:cs typeface="Arial"/>
              </a:rPr>
              <a:t>of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85" dirty="0">
                <a:latin typeface="Arial"/>
                <a:cs typeface="Arial"/>
              </a:rPr>
              <a:t>two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80" dirty="0">
                <a:latin typeface="Arial"/>
                <a:cs typeface="Arial"/>
              </a:rPr>
              <a:t>independent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75" dirty="0">
                <a:latin typeface="Arial"/>
                <a:cs typeface="Arial"/>
              </a:rPr>
              <a:t>samples)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73187" y="514343"/>
            <a:ext cx="1867821" cy="183357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83307" y="3716770"/>
            <a:ext cx="914398" cy="57607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83307" y="2864946"/>
            <a:ext cx="914398" cy="57607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85322" y="2111070"/>
            <a:ext cx="910348" cy="57607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Hypothesis</a:t>
            </a:r>
            <a:r>
              <a:rPr spc="-180" dirty="0"/>
              <a:t> </a:t>
            </a:r>
            <a:r>
              <a:rPr spc="-80" dirty="0"/>
              <a:t>Testing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61369" y="2899826"/>
            <a:ext cx="10223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0" dirty="0">
                <a:latin typeface="Arial"/>
                <a:cs typeface="Arial"/>
              </a:rPr>
              <a:t>○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81825" y="2899826"/>
            <a:ext cx="39554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0" dirty="0">
                <a:latin typeface="Arial Black"/>
                <a:cs typeface="Arial Black"/>
              </a:rPr>
              <a:t>in</a:t>
            </a:r>
            <a:r>
              <a:rPr sz="1000" spc="-125" dirty="0">
                <a:latin typeface="Arial Black"/>
                <a:cs typeface="Arial Black"/>
              </a:rPr>
              <a:t> </a:t>
            </a:r>
            <a:r>
              <a:rPr sz="1000" spc="-10" dirty="0">
                <a:latin typeface="Arial Black"/>
                <a:cs typeface="Arial Black"/>
              </a:rPr>
              <a:t>python</a:t>
            </a:r>
            <a:r>
              <a:rPr sz="1000" spc="-10" dirty="0">
                <a:latin typeface="Arial"/>
                <a:cs typeface="Arial"/>
              </a:rPr>
              <a:t>: </a:t>
            </a:r>
            <a:r>
              <a:rPr sz="1000" spc="55" dirty="0">
                <a:latin typeface="Arial"/>
                <a:cs typeface="Arial"/>
              </a:rPr>
              <a:t>ttest_rel(sample1,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60" dirty="0">
                <a:latin typeface="Arial"/>
                <a:cs typeface="Arial"/>
              </a:rPr>
              <a:t>sample2,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70" dirty="0">
                <a:latin typeface="Arial"/>
                <a:cs typeface="Arial"/>
              </a:rPr>
              <a:t>alternative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135" dirty="0">
                <a:latin typeface="Arial"/>
                <a:cs typeface="Arial"/>
              </a:rPr>
              <a:t>=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60" dirty="0">
                <a:latin typeface="Arial"/>
                <a:cs typeface="Arial"/>
              </a:rPr>
              <a:t>“greater”)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61369" y="3776124"/>
            <a:ext cx="10223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0" dirty="0">
                <a:latin typeface="Arial"/>
                <a:cs typeface="Arial"/>
              </a:rPr>
              <a:t>○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81825" y="3776124"/>
            <a:ext cx="372808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0" dirty="0">
                <a:latin typeface="Arial Black"/>
                <a:cs typeface="Arial Black"/>
              </a:rPr>
              <a:t>in</a:t>
            </a:r>
            <a:r>
              <a:rPr sz="1000" spc="-125" dirty="0">
                <a:latin typeface="Arial Black"/>
                <a:cs typeface="Arial Black"/>
              </a:rPr>
              <a:t> </a:t>
            </a:r>
            <a:r>
              <a:rPr sz="1000" spc="-10" dirty="0">
                <a:latin typeface="Arial Black"/>
                <a:cs typeface="Arial Black"/>
              </a:rPr>
              <a:t>python</a:t>
            </a:r>
            <a:r>
              <a:rPr sz="1000" spc="-10" dirty="0">
                <a:latin typeface="Arial"/>
                <a:cs typeface="Arial"/>
              </a:rPr>
              <a:t>: </a:t>
            </a:r>
            <a:r>
              <a:rPr sz="1000" spc="55" dirty="0">
                <a:latin typeface="Arial"/>
                <a:cs typeface="Arial"/>
              </a:rPr>
              <a:t>ttest_rel(sample1,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60" dirty="0">
                <a:latin typeface="Arial"/>
                <a:cs typeface="Arial"/>
              </a:rPr>
              <a:t>sample2,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70" dirty="0">
                <a:latin typeface="Arial"/>
                <a:cs typeface="Arial"/>
              </a:rPr>
              <a:t>alternative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135" dirty="0">
                <a:latin typeface="Arial"/>
                <a:cs typeface="Arial"/>
              </a:rPr>
              <a:t>=</a:t>
            </a:r>
            <a:r>
              <a:rPr sz="1000" spc="-10" dirty="0">
                <a:latin typeface="Arial"/>
                <a:cs typeface="Arial"/>
              </a:rPr>
              <a:t> “less”)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3373" y="1381188"/>
            <a:ext cx="5922645" cy="995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60" dirty="0">
                <a:solidFill>
                  <a:srgbClr val="424242"/>
                </a:solidFill>
                <a:latin typeface="Arial Black"/>
                <a:cs typeface="Arial Black"/>
              </a:rPr>
              <a:t>Different</a:t>
            </a:r>
            <a:r>
              <a:rPr sz="1400" spc="-14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400" spc="-70" dirty="0">
                <a:solidFill>
                  <a:srgbClr val="424242"/>
                </a:solidFill>
                <a:latin typeface="Arial Black"/>
                <a:cs typeface="Arial Black"/>
              </a:rPr>
              <a:t>Types</a:t>
            </a:r>
            <a:r>
              <a:rPr sz="1400" spc="-13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400" spc="-60" dirty="0">
                <a:solidFill>
                  <a:srgbClr val="424242"/>
                </a:solidFill>
                <a:latin typeface="Arial Black"/>
                <a:cs typeface="Arial Black"/>
              </a:rPr>
              <a:t>of</a:t>
            </a:r>
            <a:r>
              <a:rPr sz="1400" spc="-14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400" spc="-10" dirty="0">
                <a:solidFill>
                  <a:srgbClr val="424242"/>
                </a:solidFill>
                <a:latin typeface="Arial Black"/>
                <a:cs typeface="Arial Black"/>
              </a:rPr>
              <a:t>Tests</a:t>
            </a:r>
            <a:endParaRPr sz="14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Arial Black"/>
              <a:cs typeface="Arial Black"/>
            </a:endParaRPr>
          </a:p>
          <a:p>
            <a:pPr marL="428625" indent="-305435">
              <a:lnSpc>
                <a:spcPct val="100000"/>
              </a:lnSpc>
              <a:buChar char="●"/>
              <a:tabLst>
                <a:tab pos="428625" algn="l"/>
              </a:tabLst>
            </a:pPr>
            <a:r>
              <a:rPr sz="1000" spc="10" dirty="0">
                <a:latin typeface="Arial"/>
                <a:cs typeface="Arial"/>
              </a:rPr>
              <a:t>Paired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70" dirty="0">
                <a:latin typeface="Arial"/>
                <a:cs typeface="Arial"/>
              </a:rPr>
              <a:t>Sample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75" dirty="0">
                <a:latin typeface="Arial"/>
                <a:cs typeface="Arial"/>
              </a:rPr>
              <a:t>T-</a:t>
            </a:r>
            <a:r>
              <a:rPr sz="1000" spc="60" dirty="0">
                <a:latin typeface="Arial"/>
                <a:cs typeface="Arial"/>
              </a:rPr>
              <a:t>test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90" dirty="0">
                <a:latin typeface="Arial"/>
                <a:cs typeface="Arial"/>
              </a:rPr>
              <a:t>(compares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80" dirty="0">
                <a:latin typeface="Arial"/>
                <a:cs typeface="Arial"/>
              </a:rPr>
              <a:t>the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95" dirty="0">
                <a:latin typeface="Arial"/>
                <a:cs typeface="Arial"/>
              </a:rPr>
              <a:t>means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70" dirty="0">
                <a:latin typeface="Arial"/>
                <a:cs typeface="Arial"/>
              </a:rPr>
              <a:t>of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85" dirty="0">
                <a:latin typeface="Arial"/>
                <a:cs typeface="Arial"/>
              </a:rPr>
              <a:t>two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90" dirty="0">
                <a:latin typeface="Arial"/>
                <a:cs typeface="Arial"/>
              </a:rPr>
              <a:t>dependent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75" dirty="0">
                <a:latin typeface="Arial"/>
                <a:cs typeface="Arial"/>
              </a:rPr>
              <a:t>samples)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9"/>
              </a:spcBef>
              <a:buFont typeface="Arial"/>
              <a:buChar char="●"/>
            </a:pPr>
            <a:endParaRPr sz="1000">
              <a:latin typeface="Arial"/>
              <a:cs typeface="Arial"/>
            </a:endParaRPr>
          </a:p>
          <a:p>
            <a:pPr marL="1800225" lvl="1" indent="-1219835">
              <a:lnSpc>
                <a:spcPct val="100000"/>
              </a:lnSpc>
              <a:buFont typeface="Arial"/>
              <a:buChar char="○"/>
              <a:tabLst>
                <a:tab pos="1800225" algn="l"/>
              </a:tabLst>
            </a:pPr>
            <a:r>
              <a:rPr sz="1000" spc="-20" dirty="0">
                <a:latin typeface="Arial Black"/>
                <a:cs typeface="Arial Black"/>
              </a:rPr>
              <a:t>in</a:t>
            </a:r>
            <a:r>
              <a:rPr sz="1000" spc="-120" dirty="0">
                <a:latin typeface="Arial Black"/>
                <a:cs typeface="Arial Black"/>
              </a:rPr>
              <a:t> </a:t>
            </a:r>
            <a:r>
              <a:rPr sz="1000" spc="-10" dirty="0">
                <a:latin typeface="Arial Black"/>
                <a:cs typeface="Arial Black"/>
              </a:rPr>
              <a:t>python</a:t>
            </a:r>
            <a:r>
              <a:rPr sz="1000" spc="-10" dirty="0">
                <a:latin typeface="Arial"/>
                <a:cs typeface="Arial"/>
              </a:rPr>
              <a:t>: </a:t>
            </a:r>
            <a:r>
              <a:rPr sz="1000" spc="55" dirty="0">
                <a:latin typeface="Arial"/>
                <a:cs typeface="Arial"/>
              </a:rPr>
              <a:t>ttest_rel(sample1,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60" dirty="0">
                <a:latin typeface="Arial"/>
                <a:cs typeface="Arial"/>
              </a:rPr>
              <a:t>sample2,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70" dirty="0">
                <a:latin typeface="Arial"/>
                <a:cs typeface="Arial"/>
              </a:rPr>
              <a:t>alternative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135" dirty="0">
                <a:latin typeface="Arial"/>
                <a:cs typeface="Arial"/>
              </a:rPr>
              <a:t>=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80" dirty="0">
                <a:latin typeface="Arial"/>
                <a:cs typeface="Arial"/>
              </a:rPr>
              <a:t>“two-</a:t>
            </a:r>
            <a:r>
              <a:rPr sz="1000" spc="70" dirty="0">
                <a:latin typeface="Arial"/>
                <a:cs typeface="Arial"/>
              </a:rPr>
              <a:t>sided”)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Hypothesis</a:t>
            </a:r>
            <a:r>
              <a:rPr spc="-180" dirty="0"/>
              <a:t> </a:t>
            </a:r>
            <a:r>
              <a:rPr spc="-80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2248" y="1381188"/>
            <a:ext cx="4617085" cy="645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100"/>
              </a:spcBef>
            </a:pPr>
            <a:r>
              <a:rPr sz="1400" spc="-60" dirty="0">
                <a:solidFill>
                  <a:srgbClr val="424242"/>
                </a:solidFill>
                <a:latin typeface="Arial Black"/>
                <a:cs typeface="Arial Black"/>
              </a:rPr>
              <a:t>Different</a:t>
            </a:r>
            <a:r>
              <a:rPr sz="1400" spc="-14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400" spc="-70" dirty="0">
                <a:solidFill>
                  <a:srgbClr val="424242"/>
                </a:solidFill>
                <a:latin typeface="Arial Black"/>
                <a:cs typeface="Arial Black"/>
              </a:rPr>
              <a:t>Types</a:t>
            </a:r>
            <a:r>
              <a:rPr sz="1400" spc="-13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400" spc="-60" dirty="0">
                <a:solidFill>
                  <a:srgbClr val="424242"/>
                </a:solidFill>
                <a:latin typeface="Arial Black"/>
                <a:cs typeface="Arial Black"/>
              </a:rPr>
              <a:t>of</a:t>
            </a:r>
            <a:r>
              <a:rPr sz="1400" spc="-14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400" spc="-10" dirty="0">
                <a:solidFill>
                  <a:srgbClr val="424242"/>
                </a:solidFill>
                <a:latin typeface="Arial Black"/>
                <a:cs typeface="Arial Black"/>
              </a:rPr>
              <a:t>Tests</a:t>
            </a:r>
            <a:endParaRPr sz="14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Paired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70" dirty="0">
                <a:latin typeface="Arial"/>
                <a:cs typeface="Arial"/>
              </a:rPr>
              <a:t>Sample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75" dirty="0">
                <a:latin typeface="Arial"/>
                <a:cs typeface="Arial"/>
              </a:rPr>
              <a:t>T-</a:t>
            </a:r>
            <a:r>
              <a:rPr sz="1000" spc="60" dirty="0">
                <a:latin typeface="Arial"/>
                <a:cs typeface="Arial"/>
              </a:rPr>
              <a:t>test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90" dirty="0">
                <a:latin typeface="Arial"/>
                <a:cs typeface="Arial"/>
              </a:rPr>
              <a:t>(compares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80" dirty="0">
                <a:latin typeface="Arial"/>
                <a:cs typeface="Arial"/>
              </a:rPr>
              <a:t>the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95" dirty="0">
                <a:latin typeface="Arial"/>
                <a:cs typeface="Arial"/>
              </a:rPr>
              <a:t>means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70" dirty="0">
                <a:latin typeface="Arial"/>
                <a:cs typeface="Arial"/>
              </a:rPr>
              <a:t>of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85" dirty="0">
                <a:latin typeface="Arial"/>
                <a:cs typeface="Arial"/>
              </a:rPr>
              <a:t>two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90" dirty="0">
                <a:latin typeface="Arial"/>
                <a:cs typeface="Arial"/>
              </a:rPr>
              <a:t>dependent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75" dirty="0">
                <a:latin typeface="Arial"/>
                <a:cs typeface="Arial"/>
              </a:rPr>
              <a:t>samples)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4846" y="2693744"/>
            <a:ext cx="2599669" cy="131689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17311" y="3017926"/>
            <a:ext cx="2946400" cy="551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000" spc="65" dirty="0">
                <a:latin typeface="Arial"/>
                <a:cs typeface="Arial"/>
              </a:rPr>
              <a:t>Investigate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75" dirty="0">
                <a:latin typeface="Arial"/>
                <a:cs typeface="Arial"/>
              </a:rPr>
              <a:t>whether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50" dirty="0">
                <a:latin typeface="Arial"/>
                <a:cs typeface="Arial"/>
              </a:rPr>
              <a:t>there’s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120" dirty="0">
                <a:latin typeface="Arial"/>
                <a:cs typeface="Arial"/>
              </a:rPr>
              <a:t>a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65" dirty="0">
                <a:latin typeface="Arial"/>
                <a:cs typeface="Arial"/>
              </a:rPr>
              <a:t>difference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50" dirty="0">
                <a:latin typeface="Arial"/>
                <a:cs typeface="Arial"/>
              </a:rPr>
              <a:t>within </a:t>
            </a:r>
            <a:r>
              <a:rPr sz="1000" spc="120" dirty="0">
                <a:latin typeface="Arial"/>
                <a:cs typeface="Arial"/>
              </a:rPr>
              <a:t>a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90" dirty="0">
                <a:latin typeface="Arial"/>
                <a:cs typeface="Arial"/>
              </a:rPr>
              <a:t>group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85" dirty="0">
                <a:latin typeface="Arial"/>
                <a:cs typeface="Arial"/>
              </a:rPr>
              <a:t>between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85" dirty="0">
                <a:latin typeface="Arial"/>
                <a:cs typeface="Arial"/>
              </a:rPr>
              <a:t>two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70" dirty="0">
                <a:latin typeface="Arial"/>
                <a:cs typeface="Arial"/>
              </a:rPr>
              <a:t>points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50" dirty="0">
                <a:latin typeface="Arial"/>
                <a:cs typeface="Arial"/>
              </a:rPr>
              <a:t>in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65" dirty="0">
                <a:latin typeface="Arial"/>
                <a:cs typeface="Arial"/>
              </a:rPr>
              <a:t>time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000" spc="75" dirty="0">
                <a:latin typeface="Arial"/>
                <a:cs typeface="Arial"/>
              </a:rPr>
              <a:t>(within-</a:t>
            </a:r>
            <a:r>
              <a:rPr sz="1000" spc="70" dirty="0">
                <a:latin typeface="Arial"/>
                <a:cs typeface="Arial"/>
              </a:rPr>
              <a:t>subjects)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Hypothesis</a:t>
            </a:r>
            <a:r>
              <a:rPr spc="-180" dirty="0"/>
              <a:t> </a:t>
            </a:r>
            <a:r>
              <a:rPr spc="-80" dirty="0"/>
              <a:t>Testing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49470" y="2843169"/>
            <a:ext cx="4219566" cy="92392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52248" y="1381188"/>
            <a:ext cx="4326890" cy="995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100"/>
              </a:spcBef>
            </a:pPr>
            <a:r>
              <a:rPr sz="1400" spc="-60" dirty="0">
                <a:solidFill>
                  <a:srgbClr val="424242"/>
                </a:solidFill>
                <a:latin typeface="Arial Black"/>
                <a:cs typeface="Arial Black"/>
              </a:rPr>
              <a:t>Different</a:t>
            </a:r>
            <a:r>
              <a:rPr sz="1400" spc="-14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400" spc="-70" dirty="0">
                <a:solidFill>
                  <a:srgbClr val="424242"/>
                </a:solidFill>
                <a:latin typeface="Arial Black"/>
                <a:cs typeface="Arial Black"/>
              </a:rPr>
              <a:t>Types</a:t>
            </a:r>
            <a:r>
              <a:rPr sz="1400" spc="-13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400" spc="-60" dirty="0">
                <a:solidFill>
                  <a:srgbClr val="424242"/>
                </a:solidFill>
                <a:latin typeface="Arial Black"/>
                <a:cs typeface="Arial Black"/>
              </a:rPr>
              <a:t>of</a:t>
            </a:r>
            <a:r>
              <a:rPr sz="1400" spc="-14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400" spc="-10" dirty="0">
                <a:solidFill>
                  <a:srgbClr val="424242"/>
                </a:solidFill>
                <a:latin typeface="Arial Black"/>
                <a:cs typeface="Arial Black"/>
              </a:rPr>
              <a:t>Tests</a:t>
            </a:r>
            <a:endParaRPr sz="14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latin typeface="Arial"/>
                <a:cs typeface="Arial"/>
              </a:rPr>
              <a:t>ANOVA </a:t>
            </a:r>
            <a:r>
              <a:rPr sz="1000" spc="90" dirty="0">
                <a:latin typeface="Arial"/>
                <a:cs typeface="Arial"/>
              </a:rPr>
              <a:t>(compares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80" dirty="0">
                <a:latin typeface="Arial"/>
                <a:cs typeface="Arial"/>
              </a:rPr>
              <a:t>the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95" dirty="0">
                <a:latin typeface="Arial"/>
                <a:cs typeface="Arial"/>
              </a:rPr>
              <a:t>means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70" dirty="0">
                <a:latin typeface="Arial"/>
                <a:cs typeface="Arial"/>
              </a:rPr>
              <a:t>of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75" dirty="0">
                <a:latin typeface="Arial"/>
                <a:cs typeface="Arial"/>
              </a:rPr>
              <a:t>multiple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80" dirty="0">
                <a:latin typeface="Arial"/>
                <a:cs typeface="Arial"/>
              </a:rPr>
              <a:t>independent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75" dirty="0">
                <a:latin typeface="Arial"/>
                <a:cs typeface="Arial"/>
              </a:rPr>
              <a:t>samples)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9"/>
              </a:spcBef>
            </a:pP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-20" dirty="0">
                <a:latin typeface="Arial Black"/>
                <a:cs typeface="Arial Black"/>
              </a:rPr>
              <a:t>in</a:t>
            </a:r>
            <a:r>
              <a:rPr sz="1000" spc="-125" dirty="0">
                <a:latin typeface="Arial Black"/>
                <a:cs typeface="Arial Black"/>
              </a:rPr>
              <a:t> </a:t>
            </a:r>
            <a:r>
              <a:rPr sz="1000" spc="-10" dirty="0">
                <a:latin typeface="Arial Black"/>
                <a:cs typeface="Arial Black"/>
              </a:rPr>
              <a:t>python</a:t>
            </a:r>
            <a:r>
              <a:rPr sz="1000" spc="-10" dirty="0">
                <a:latin typeface="Arial"/>
                <a:cs typeface="Arial"/>
              </a:rPr>
              <a:t>: </a:t>
            </a:r>
            <a:r>
              <a:rPr sz="1000" spc="70" dirty="0">
                <a:latin typeface="Arial"/>
                <a:cs typeface="Arial"/>
              </a:rPr>
              <a:t>f_oneway(sample_1,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75" dirty="0">
                <a:latin typeface="Arial"/>
                <a:cs typeface="Arial"/>
              </a:rPr>
              <a:t>sample_2,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75" dirty="0">
                <a:latin typeface="Arial"/>
                <a:cs typeface="Arial"/>
              </a:rPr>
              <a:t>sample_3,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254" dirty="0">
                <a:latin typeface="Arial"/>
                <a:cs typeface="Arial"/>
              </a:rPr>
              <a:t>…,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90" dirty="0">
                <a:latin typeface="Arial"/>
                <a:cs typeface="Arial"/>
              </a:rPr>
              <a:t>sample_n)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Summary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C746C6-0AD8-C32B-3CEA-91E5013BD836}"/>
              </a:ext>
            </a:extLst>
          </p:cNvPr>
          <p:cNvSpPr txBox="1"/>
          <p:nvPr/>
        </p:nvSpPr>
        <p:spPr>
          <a:xfrm>
            <a:off x="914400" y="150495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Lets build the summary?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863" y="0"/>
            <a:ext cx="9089117" cy="509593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Central</a:t>
            </a:r>
            <a:r>
              <a:rPr spc="-215" dirty="0"/>
              <a:t> </a:t>
            </a:r>
            <a:r>
              <a:rPr spc="-120" dirty="0"/>
              <a:t>Limit</a:t>
            </a:r>
            <a:r>
              <a:rPr spc="-210" dirty="0"/>
              <a:t> </a:t>
            </a:r>
            <a:r>
              <a:rPr spc="-55" dirty="0"/>
              <a:t>Theorem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966698" y="1557071"/>
            <a:ext cx="1910080" cy="1101725"/>
            <a:chOff x="966698" y="1557071"/>
            <a:chExt cx="1910080" cy="110172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6698" y="1557071"/>
              <a:ext cx="1909743" cy="110169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23419" y="2271745"/>
              <a:ext cx="164299" cy="332974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966698" y="3080118"/>
            <a:ext cx="1910080" cy="1143635"/>
            <a:chOff x="966698" y="3080118"/>
            <a:chExt cx="1910080" cy="114363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6698" y="3080118"/>
              <a:ext cx="1909743" cy="110169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23444" y="3797697"/>
              <a:ext cx="164299" cy="425494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3193143" y="2271745"/>
            <a:ext cx="1910080" cy="1101725"/>
            <a:chOff x="3193143" y="2271745"/>
            <a:chExt cx="1910080" cy="1101725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93143" y="2271745"/>
              <a:ext cx="1909743" cy="110169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89065" y="2968704"/>
              <a:ext cx="164299" cy="404739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5636042" y="2059335"/>
            <a:ext cx="251333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1200" spc="95" dirty="0">
                <a:latin typeface="Arial"/>
                <a:cs typeface="Arial"/>
              </a:rPr>
              <a:t>Imagine</a:t>
            </a:r>
            <a:r>
              <a:rPr sz="1200" spc="225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that</a:t>
            </a:r>
            <a:r>
              <a:rPr sz="1200" spc="22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you</a:t>
            </a:r>
            <a:r>
              <a:rPr sz="1200" spc="229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take</a:t>
            </a:r>
            <a:r>
              <a:rPr sz="1200" spc="225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samples </a:t>
            </a:r>
            <a:r>
              <a:rPr sz="1200" spc="105" dirty="0">
                <a:latin typeface="Arial"/>
                <a:cs typeface="Arial"/>
              </a:rPr>
              <a:t>from</a:t>
            </a:r>
            <a:r>
              <a:rPr sz="1200" spc="470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475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population</a:t>
            </a:r>
            <a:r>
              <a:rPr sz="1200" spc="47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475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people’s heights,</a:t>
            </a:r>
            <a:r>
              <a:rPr sz="1200" spc="80" dirty="0">
                <a:latin typeface="Arial"/>
                <a:cs typeface="Arial"/>
              </a:rPr>
              <a:t>  </a:t>
            </a:r>
            <a:r>
              <a:rPr sz="1200" spc="130" dirty="0">
                <a:latin typeface="Arial"/>
                <a:cs typeface="Arial"/>
              </a:rPr>
              <a:t>and</a:t>
            </a:r>
            <a:r>
              <a:rPr sz="1200" spc="80" dirty="0">
                <a:latin typeface="Arial"/>
                <a:cs typeface="Arial"/>
              </a:rPr>
              <a:t>  </a:t>
            </a:r>
            <a:r>
              <a:rPr sz="1200" spc="70" dirty="0">
                <a:latin typeface="Arial"/>
                <a:cs typeface="Arial"/>
              </a:rPr>
              <a:t>for</a:t>
            </a:r>
            <a:r>
              <a:rPr sz="1200" spc="85" dirty="0">
                <a:latin typeface="Arial"/>
                <a:cs typeface="Arial"/>
              </a:rPr>
              <a:t>  </a:t>
            </a:r>
            <a:r>
              <a:rPr sz="1200" spc="110" dirty="0">
                <a:latin typeface="Arial"/>
                <a:cs typeface="Arial"/>
              </a:rPr>
              <a:t>each</a:t>
            </a:r>
            <a:r>
              <a:rPr sz="1200" spc="80" dirty="0">
                <a:latin typeface="Arial"/>
                <a:cs typeface="Arial"/>
              </a:rPr>
              <a:t>  </a:t>
            </a:r>
            <a:r>
              <a:rPr sz="1200" spc="85" dirty="0">
                <a:latin typeface="Arial"/>
                <a:cs typeface="Arial"/>
              </a:rPr>
              <a:t>sample you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calculate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their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mean.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Central</a:t>
            </a:r>
            <a:r>
              <a:rPr spc="-215" dirty="0"/>
              <a:t> </a:t>
            </a:r>
            <a:r>
              <a:rPr spc="-120" dirty="0"/>
              <a:t>Limit</a:t>
            </a:r>
            <a:r>
              <a:rPr spc="-210" dirty="0"/>
              <a:t> </a:t>
            </a:r>
            <a:r>
              <a:rPr spc="-55" dirty="0"/>
              <a:t>Theorem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2423" y="1606232"/>
            <a:ext cx="2519045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</a:tabLst>
            </a:pPr>
            <a:r>
              <a:rPr sz="1200" dirty="0">
                <a:latin typeface="Arial"/>
                <a:cs typeface="Arial"/>
              </a:rPr>
              <a:t>Now,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if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we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plot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all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10" dirty="0">
                <a:latin typeface="Arial Black"/>
                <a:cs typeface="Arial Black"/>
              </a:rPr>
              <a:t>sample </a:t>
            </a:r>
            <a:r>
              <a:rPr sz="1200" spc="-20" dirty="0">
                <a:latin typeface="Arial Black"/>
                <a:cs typeface="Arial Black"/>
              </a:rPr>
              <a:t>means</a:t>
            </a:r>
            <a:r>
              <a:rPr sz="1200" spc="-20" dirty="0">
                <a:latin typeface="Arial"/>
                <a:cs typeface="Arial"/>
              </a:rPr>
              <a:t>, </a:t>
            </a:r>
            <a:r>
              <a:rPr sz="1200" spc="95" dirty="0">
                <a:latin typeface="Arial"/>
                <a:cs typeface="Arial"/>
              </a:rPr>
              <a:t>we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get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familiar </a:t>
            </a:r>
            <a:r>
              <a:rPr sz="1200" spc="65" dirty="0">
                <a:latin typeface="Arial"/>
                <a:cs typeface="Arial"/>
              </a:rPr>
              <a:t>shape,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normal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distribution. </a:t>
            </a:r>
            <a:r>
              <a:rPr sz="1200" dirty="0">
                <a:latin typeface="Arial"/>
                <a:cs typeface="Arial"/>
              </a:rPr>
              <a:t>In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other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words,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the </a:t>
            </a:r>
            <a:r>
              <a:rPr sz="1200" spc="80" dirty="0">
                <a:latin typeface="Arial"/>
                <a:cs typeface="Arial"/>
              </a:rPr>
              <a:t>distribution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means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of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sampling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distribution </a:t>
            </a:r>
            <a:r>
              <a:rPr sz="1200" spc="85" dirty="0">
                <a:latin typeface="Arial"/>
                <a:cs typeface="Arial"/>
              </a:rPr>
              <a:t>tends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towards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normal </a:t>
            </a:r>
            <a:r>
              <a:rPr sz="1200" spc="55" dirty="0">
                <a:latin typeface="Arial"/>
                <a:cs typeface="Arial"/>
              </a:rPr>
              <a:t>distribution.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09992" y="1443197"/>
            <a:ext cx="4712540" cy="24416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Central</a:t>
            </a:r>
            <a:r>
              <a:rPr spc="-215" dirty="0"/>
              <a:t> </a:t>
            </a:r>
            <a:r>
              <a:rPr spc="-120" dirty="0"/>
              <a:t>Limit</a:t>
            </a:r>
            <a:r>
              <a:rPr spc="-210" dirty="0"/>
              <a:t> </a:t>
            </a:r>
            <a:r>
              <a:rPr spc="-55" dirty="0"/>
              <a:t>Theorem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71884" y="1572657"/>
            <a:ext cx="2602865" cy="3042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</a:tabLst>
            </a:pPr>
            <a:r>
              <a:rPr sz="1200" dirty="0">
                <a:latin typeface="Arial"/>
                <a:cs typeface="Arial"/>
              </a:rPr>
              <a:t>The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sampling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distribution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30" dirty="0">
                <a:latin typeface="Arial"/>
                <a:cs typeface="Arial"/>
              </a:rPr>
              <a:t>will </a:t>
            </a:r>
            <a:r>
              <a:rPr sz="1200" spc="70" dirty="0">
                <a:latin typeface="Arial"/>
                <a:cs typeface="Arial"/>
              </a:rPr>
              <a:t>consistently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tend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toward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a </a:t>
            </a:r>
            <a:r>
              <a:rPr sz="1200" spc="105" dirty="0">
                <a:latin typeface="Arial"/>
                <a:cs typeface="Arial"/>
              </a:rPr>
              <a:t>normal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distribution,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having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25" dirty="0">
                <a:latin typeface="Arial"/>
                <a:cs typeface="Arial"/>
              </a:rPr>
              <a:t>its </a:t>
            </a:r>
            <a:r>
              <a:rPr sz="1200" spc="105" dirty="0">
                <a:latin typeface="Arial"/>
                <a:cs typeface="Arial"/>
              </a:rPr>
              <a:t>own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140" dirty="0">
                <a:latin typeface="Arial"/>
                <a:cs typeface="Arial"/>
              </a:rPr>
              <a:t>mean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30" dirty="0">
                <a:latin typeface="Arial"/>
                <a:cs typeface="Arial"/>
              </a:rPr>
              <a:t>and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standard </a:t>
            </a:r>
            <a:r>
              <a:rPr sz="1200" spc="70" dirty="0">
                <a:latin typeface="Arial"/>
                <a:cs typeface="Arial"/>
              </a:rPr>
              <a:t>deviation.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An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essential </a:t>
            </a:r>
            <a:r>
              <a:rPr sz="1200" spc="100" dirty="0">
                <a:latin typeface="Arial"/>
                <a:cs typeface="Arial"/>
              </a:rPr>
              <a:t>takeaway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30" dirty="0">
                <a:latin typeface="Arial Black"/>
                <a:cs typeface="Arial Black"/>
              </a:rPr>
              <a:t>that</a:t>
            </a:r>
            <a:r>
              <a:rPr sz="1200" spc="-125" dirty="0">
                <a:latin typeface="Arial Black"/>
                <a:cs typeface="Arial Black"/>
              </a:rPr>
              <a:t> </a:t>
            </a:r>
            <a:r>
              <a:rPr sz="1200" spc="-45" dirty="0">
                <a:latin typeface="Arial Black"/>
                <a:cs typeface="Arial Black"/>
              </a:rPr>
              <a:t>the</a:t>
            </a:r>
            <a:r>
              <a:rPr sz="1200" spc="-130" dirty="0">
                <a:latin typeface="Arial Black"/>
                <a:cs typeface="Arial Black"/>
              </a:rPr>
              <a:t> </a:t>
            </a:r>
            <a:r>
              <a:rPr sz="1200" dirty="0">
                <a:latin typeface="Arial Black"/>
                <a:cs typeface="Arial Black"/>
              </a:rPr>
              <a:t>mean</a:t>
            </a:r>
            <a:r>
              <a:rPr sz="1200" spc="-125" dirty="0">
                <a:latin typeface="Arial Black"/>
                <a:cs typeface="Arial Black"/>
              </a:rPr>
              <a:t> </a:t>
            </a:r>
            <a:r>
              <a:rPr sz="1200" spc="-25" dirty="0">
                <a:latin typeface="Arial Black"/>
                <a:cs typeface="Arial Black"/>
              </a:rPr>
              <a:t>of </a:t>
            </a:r>
            <a:r>
              <a:rPr sz="1200" spc="-45" dirty="0">
                <a:latin typeface="Arial Black"/>
                <a:cs typeface="Arial Black"/>
              </a:rPr>
              <a:t>the</a:t>
            </a:r>
            <a:r>
              <a:rPr sz="1200" spc="-130" dirty="0">
                <a:latin typeface="Arial Black"/>
                <a:cs typeface="Arial Black"/>
              </a:rPr>
              <a:t> </a:t>
            </a:r>
            <a:r>
              <a:rPr sz="1200" spc="-10" dirty="0">
                <a:latin typeface="Arial Black"/>
                <a:cs typeface="Arial Black"/>
              </a:rPr>
              <a:t>sampling</a:t>
            </a:r>
            <a:r>
              <a:rPr sz="1200" spc="-125" dirty="0">
                <a:latin typeface="Arial Black"/>
                <a:cs typeface="Arial Black"/>
              </a:rPr>
              <a:t> </a:t>
            </a:r>
            <a:r>
              <a:rPr sz="1200" spc="-10" dirty="0">
                <a:latin typeface="Arial Black"/>
                <a:cs typeface="Arial Black"/>
              </a:rPr>
              <a:t>distribution </a:t>
            </a:r>
            <a:r>
              <a:rPr sz="1200" spc="-35" dirty="0">
                <a:latin typeface="Arial Black"/>
                <a:cs typeface="Arial Black"/>
              </a:rPr>
              <a:t>equals</a:t>
            </a:r>
            <a:r>
              <a:rPr sz="1200" spc="-100" dirty="0">
                <a:latin typeface="Arial Black"/>
                <a:cs typeface="Arial Black"/>
              </a:rPr>
              <a:t> </a:t>
            </a:r>
            <a:r>
              <a:rPr sz="1200" spc="-45" dirty="0">
                <a:latin typeface="Arial Black"/>
                <a:cs typeface="Arial Black"/>
              </a:rPr>
              <a:t>the</a:t>
            </a:r>
            <a:r>
              <a:rPr sz="1200" spc="-100" dirty="0">
                <a:latin typeface="Arial Black"/>
                <a:cs typeface="Arial Black"/>
              </a:rPr>
              <a:t> </a:t>
            </a:r>
            <a:r>
              <a:rPr sz="1200" spc="-30" dirty="0">
                <a:latin typeface="Arial Black"/>
                <a:cs typeface="Arial Black"/>
              </a:rPr>
              <a:t>population</a:t>
            </a:r>
            <a:r>
              <a:rPr sz="1200" spc="-95" dirty="0">
                <a:latin typeface="Arial Black"/>
                <a:cs typeface="Arial Black"/>
              </a:rPr>
              <a:t> </a:t>
            </a:r>
            <a:r>
              <a:rPr sz="1200" spc="-10" dirty="0">
                <a:latin typeface="Arial Black"/>
                <a:cs typeface="Arial Black"/>
              </a:rPr>
              <a:t>mean. </a:t>
            </a:r>
            <a:r>
              <a:rPr sz="1200" dirty="0">
                <a:latin typeface="Arial"/>
                <a:cs typeface="Arial"/>
              </a:rPr>
              <a:t>This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happens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regardless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of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shape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population </a:t>
            </a:r>
            <a:r>
              <a:rPr sz="1200" spc="55" dirty="0">
                <a:latin typeface="Arial"/>
                <a:cs typeface="Arial"/>
              </a:rPr>
              <a:t>distribution.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9773" y="1434822"/>
            <a:ext cx="4712540" cy="24416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Central</a:t>
            </a:r>
            <a:r>
              <a:rPr spc="-215" dirty="0"/>
              <a:t> </a:t>
            </a:r>
            <a:r>
              <a:rPr spc="-120" dirty="0"/>
              <a:t>Limit</a:t>
            </a:r>
            <a:r>
              <a:rPr spc="-210" dirty="0"/>
              <a:t> </a:t>
            </a:r>
            <a:r>
              <a:rPr spc="-55" dirty="0"/>
              <a:t>Theorem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1872" y="1510077"/>
            <a:ext cx="7120255" cy="3134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15" algn="just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The</a:t>
            </a:r>
            <a:r>
              <a:rPr sz="1200" spc="31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Central</a:t>
            </a:r>
            <a:r>
              <a:rPr sz="1200" spc="315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Limit</a:t>
            </a:r>
            <a:r>
              <a:rPr sz="1200" spc="315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Theorem</a:t>
            </a:r>
            <a:r>
              <a:rPr sz="1200" spc="3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(CLT)</a:t>
            </a:r>
            <a:r>
              <a:rPr sz="1200" spc="31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states</a:t>
            </a:r>
            <a:r>
              <a:rPr sz="1200" spc="31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that,</a:t>
            </a:r>
            <a:r>
              <a:rPr sz="1200" spc="31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irrespective</a:t>
            </a:r>
            <a:r>
              <a:rPr sz="1200" spc="31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31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315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shape</a:t>
            </a:r>
            <a:r>
              <a:rPr sz="1200" spc="31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31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31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underlying </a:t>
            </a:r>
            <a:r>
              <a:rPr sz="1200" spc="75" dirty="0">
                <a:latin typeface="Arial"/>
                <a:cs typeface="Arial"/>
              </a:rPr>
              <a:t>population,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105" dirty="0">
                <a:latin typeface="Arial"/>
                <a:cs typeface="Arial"/>
              </a:rPr>
              <a:t> sampling</a:t>
            </a:r>
            <a:r>
              <a:rPr sz="1200" spc="11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distribution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11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spc="140" dirty="0">
                <a:latin typeface="Arial"/>
                <a:cs typeface="Arial"/>
              </a:rPr>
              <a:t>mean</a:t>
            </a:r>
            <a:r>
              <a:rPr sz="1200" spc="110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will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approximate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110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normal </a:t>
            </a:r>
            <a:r>
              <a:rPr sz="1200" spc="80" dirty="0">
                <a:latin typeface="Arial"/>
                <a:cs typeface="Arial"/>
              </a:rPr>
              <a:t>distribution</a:t>
            </a:r>
            <a:r>
              <a:rPr sz="1200" spc="11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as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385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sample</a:t>
            </a:r>
            <a:r>
              <a:rPr sz="1200" spc="3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size</a:t>
            </a:r>
            <a:r>
              <a:rPr sz="1200" spc="39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grows</a:t>
            </a:r>
            <a:r>
              <a:rPr sz="1200" spc="38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larger</a:t>
            </a:r>
            <a:r>
              <a:rPr sz="1200" spc="390" dirty="0">
                <a:latin typeface="Arial"/>
                <a:cs typeface="Arial"/>
              </a:rPr>
              <a:t> </a:t>
            </a:r>
            <a:r>
              <a:rPr sz="1200" spc="120" dirty="0">
                <a:latin typeface="Arial"/>
                <a:cs typeface="Arial"/>
              </a:rPr>
              <a:t>(n</a:t>
            </a:r>
            <a:r>
              <a:rPr sz="1200" spc="3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&gt;</a:t>
            </a:r>
            <a:r>
              <a:rPr sz="1200" spc="3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30),</a:t>
            </a:r>
            <a:r>
              <a:rPr sz="1200" spc="385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assuming</a:t>
            </a:r>
            <a:r>
              <a:rPr sz="1200" spc="39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all</a:t>
            </a:r>
            <a:r>
              <a:rPr sz="1200" spc="385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samples</a:t>
            </a:r>
            <a:r>
              <a:rPr sz="1200" spc="39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are</a:t>
            </a:r>
            <a:r>
              <a:rPr sz="1200" spc="38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identical</a:t>
            </a:r>
            <a:r>
              <a:rPr sz="1200" spc="390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in</a:t>
            </a:r>
            <a:r>
              <a:rPr sz="1200" spc="3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size</a:t>
            </a:r>
            <a:r>
              <a:rPr sz="1200" spc="390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and </a:t>
            </a:r>
            <a:r>
              <a:rPr sz="1200" spc="110" dirty="0">
                <a:latin typeface="Arial"/>
                <a:cs typeface="Arial"/>
              </a:rPr>
              <a:t>randomly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sampled.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200">
              <a:latin typeface="Arial"/>
              <a:cs typeface="Arial"/>
            </a:endParaRPr>
          </a:p>
          <a:p>
            <a:pPr marL="469265" marR="5080" indent="-320675" algn="just">
              <a:lnSpc>
                <a:spcPct val="100000"/>
              </a:lnSpc>
              <a:buChar char="●"/>
              <a:tabLst>
                <a:tab pos="469265" algn="l"/>
                <a:tab pos="471170" algn="l"/>
              </a:tabLst>
            </a:pPr>
            <a:r>
              <a:rPr sz="1200" dirty="0">
                <a:latin typeface="Arial"/>
                <a:cs typeface="Arial"/>
              </a:rPr>
              <a:t>	</a:t>
            </a:r>
            <a:r>
              <a:rPr sz="1200" spc="50" dirty="0">
                <a:latin typeface="Arial"/>
                <a:cs typeface="Arial"/>
              </a:rPr>
              <a:t>Large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Sample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Size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&amp;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Individual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Data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Points: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Even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with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large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sample,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distribution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of </a:t>
            </a:r>
            <a:r>
              <a:rPr sz="1200" spc="80" dirty="0">
                <a:latin typeface="Arial"/>
                <a:cs typeface="Arial"/>
              </a:rPr>
              <a:t>individual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spc="130" dirty="0">
                <a:latin typeface="Arial"/>
                <a:cs typeface="Arial"/>
              </a:rPr>
              <a:t>data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points</a:t>
            </a:r>
            <a:r>
              <a:rPr sz="1200" spc="45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could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still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be</a:t>
            </a:r>
            <a:r>
              <a:rPr sz="1200" spc="45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non-</a:t>
            </a:r>
            <a:r>
              <a:rPr sz="1200" spc="100" dirty="0">
                <a:latin typeface="Arial"/>
                <a:cs typeface="Arial"/>
              </a:rPr>
              <a:t>normal.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For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instance,</a:t>
            </a:r>
            <a:r>
              <a:rPr sz="1200" spc="45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dataset</a:t>
            </a:r>
            <a:r>
              <a:rPr sz="1200" spc="4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with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millions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of </a:t>
            </a:r>
            <a:r>
              <a:rPr sz="1200" spc="130" dirty="0">
                <a:latin typeface="Arial"/>
                <a:cs typeface="Arial"/>
              </a:rPr>
              <a:t>data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points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could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exhibit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significant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skewness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or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extreme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kurtosis.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Font typeface="Arial"/>
              <a:buChar char="●"/>
            </a:pPr>
            <a:endParaRPr sz="1200">
              <a:latin typeface="Arial"/>
              <a:cs typeface="Arial"/>
            </a:endParaRPr>
          </a:p>
          <a:p>
            <a:pPr marL="469265" marR="5080" indent="-320675" algn="just">
              <a:lnSpc>
                <a:spcPct val="100000"/>
              </a:lnSpc>
              <a:buChar char="●"/>
              <a:tabLst>
                <a:tab pos="469265" algn="l"/>
                <a:tab pos="471170" algn="l"/>
              </a:tabLst>
            </a:pPr>
            <a:r>
              <a:rPr sz="1200" dirty="0">
                <a:latin typeface="Arial"/>
                <a:cs typeface="Arial"/>
              </a:rPr>
              <a:t>	</a:t>
            </a:r>
            <a:r>
              <a:rPr sz="1200" spc="50" dirty="0">
                <a:latin typeface="Arial"/>
                <a:cs typeface="Arial"/>
              </a:rPr>
              <a:t>Large</a:t>
            </a:r>
            <a:r>
              <a:rPr sz="1200" spc="13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Sample</a:t>
            </a:r>
            <a:r>
              <a:rPr sz="1200" spc="1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Size</a:t>
            </a:r>
            <a:r>
              <a:rPr sz="1200" spc="13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&amp;</a:t>
            </a:r>
            <a:r>
              <a:rPr sz="1200" spc="135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Averages</a:t>
            </a:r>
            <a:r>
              <a:rPr sz="1200" spc="13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135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Samples:</a:t>
            </a:r>
            <a:r>
              <a:rPr sz="1200" spc="1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If</a:t>
            </a:r>
            <a:r>
              <a:rPr sz="1200" spc="13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you</a:t>
            </a:r>
            <a:r>
              <a:rPr sz="1200" spc="13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are</a:t>
            </a:r>
            <a:r>
              <a:rPr sz="1200" spc="13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taking</a:t>
            </a:r>
            <a:r>
              <a:rPr sz="1200" spc="13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multiple</a:t>
            </a:r>
            <a:r>
              <a:rPr sz="1200" spc="135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samples</a:t>
            </a:r>
            <a:r>
              <a:rPr sz="1200" spc="135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from</a:t>
            </a:r>
            <a:r>
              <a:rPr sz="1200" spc="1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 </a:t>
            </a:r>
            <a:r>
              <a:rPr sz="1200" spc="95" dirty="0">
                <a:latin typeface="Arial"/>
                <a:cs typeface="Arial"/>
              </a:rPr>
              <a:t>population</a:t>
            </a:r>
            <a:r>
              <a:rPr sz="1200" spc="90" dirty="0">
                <a:latin typeface="Arial"/>
                <a:cs typeface="Arial"/>
              </a:rPr>
              <a:t> </a:t>
            </a:r>
            <a:r>
              <a:rPr sz="1200" spc="130" dirty="0">
                <a:latin typeface="Arial"/>
                <a:cs typeface="Arial"/>
              </a:rPr>
              <a:t>and</a:t>
            </a:r>
            <a:r>
              <a:rPr sz="1200" spc="9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calculating</a:t>
            </a:r>
            <a:r>
              <a:rPr sz="1200" spc="90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their</a:t>
            </a:r>
            <a:r>
              <a:rPr sz="1200" spc="9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averages,</a:t>
            </a:r>
            <a:r>
              <a:rPr sz="1200" spc="90" dirty="0">
                <a:latin typeface="Arial"/>
                <a:cs typeface="Arial"/>
              </a:rPr>
              <a:t> the </a:t>
            </a:r>
            <a:r>
              <a:rPr sz="1200" spc="80" dirty="0">
                <a:latin typeface="Arial"/>
                <a:cs typeface="Arial"/>
              </a:rPr>
              <a:t>distribution</a:t>
            </a:r>
            <a:r>
              <a:rPr sz="1200" spc="9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9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those</a:t>
            </a:r>
            <a:r>
              <a:rPr sz="1200" spc="90" dirty="0">
                <a:latin typeface="Arial"/>
                <a:cs typeface="Arial"/>
              </a:rPr>
              <a:t> averages </a:t>
            </a:r>
            <a:r>
              <a:rPr sz="1200" spc="85" dirty="0">
                <a:latin typeface="Arial"/>
                <a:cs typeface="Arial"/>
              </a:rPr>
              <a:t>tends</a:t>
            </a:r>
            <a:r>
              <a:rPr sz="1200" spc="90" dirty="0">
                <a:latin typeface="Arial"/>
                <a:cs typeface="Arial"/>
              </a:rPr>
              <a:t> </a:t>
            </a:r>
            <a:r>
              <a:rPr sz="1200" spc="45" dirty="0">
                <a:latin typeface="Arial"/>
                <a:cs typeface="Arial"/>
              </a:rPr>
              <a:t>to </a:t>
            </a:r>
            <a:r>
              <a:rPr sz="1200" spc="110" dirty="0">
                <a:latin typeface="Arial"/>
                <a:cs typeface="Arial"/>
              </a:rPr>
              <a:t>be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normal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due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to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CLT,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even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if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underlying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population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not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normal.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Font typeface="Arial"/>
              <a:buChar char="●"/>
            </a:pPr>
            <a:endParaRPr sz="1200">
              <a:latin typeface="Arial"/>
              <a:cs typeface="Arial"/>
            </a:endParaRPr>
          </a:p>
          <a:p>
            <a:pPr marL="469265" marR="5080" indent="-320675" algn="just">
              <a:lnSpc>
                <a:spcPct val="100000"/>
              </a:lnSpc>
              <a:buChar char="●"/>
              <a:tabLst>
                <a:tab pos="469265" algn="l"/>
                <a:tab pos="471170" algn="l"/>
              </a:tabLst>
            </a:pPr>
            <a:r>
              <a:rPr sz="1200" dirty="0">
                <a:latin typeface="Arial"/>
                <a:cs typeface="Arial"/>
              </a:rPr>
              <a:t>	</a:t>
            </a:r>
            <a:r>
              <a:rPr sz="1200" spc="70" dirty="0">
                <a:latin typeface="Arial"/>
                <a:cs typeface="Arial"/>
              </a:rPr>
              <a:t>Practical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Implications:</a:t>
            </a:r>
            <a:r>
              <a:rPr sz="1200" spc="65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While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65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CLT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65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powerful, </a:t>
            </a:r>
            <a:r>
              <a:rPr sz="1200" dirty="0">
                <a:latin typeface="Arial"/>
                <a:cs typeface="Arial"/>
              </a:rPr>
              <a:t>it's</a:t>
            </a:r>
            <a:r>
              <a:rPr sz="1200" spc="65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important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to</a:t>
            </a:r>
            <a:r>
              <a:rPr sz="1200" spc="65" dirty="0">
                <a:latin typeface="Arial"/>
                <a:cs typeface="Arial"/>
              </a:rPr>
              <a:t> </a:t>
            </a:r>
            <a:r>
              <a:rPr sz="1200" spc="114" dirty="0">
                <a:latin typeface="Arial"/>
                <a:cs typeface="Arial"/>
              </a:rPr>
              <a:t>remember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that</a:t>
            </a:r>
            <a:r>
              <a:rPr sz="1200" spc="65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many </a:t>
            </a:r>
            <a:r>
              <a:rPr sz="1200" spc="75" dirty="0">
                <a:latin typeface="Arial"/>
                <a:cs typeface="Arial"/>
              </a:rPr>
              <a:t>statistical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tests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spc="130" dirty="0">
                <a:latin typeface="Arial"/>
                <a:cs typeface="Arial"/>
              </a:rPr>
              <a:t>and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methods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assume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that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individual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spc="130" dirty="0">
                <a:latin typeface="Arial"/>
                <a:cs typeface="Arial"/>
              </a:rPr>
              <a:t>data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points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(not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their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means) </a:t>
            </a:r>
            <a:r>
              <a:rPr sz="1200" spc="70" dirty="0">
                <a:latin typeface="Arial"/>
                <a:cs typeface="Arial"/>
              </a:rPr>
              <a:t>follow</a:t>
            </a:r>
            <a:r>
              <a:rPr sz="1200" spc="290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290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normal</a:t>
            </a:r>
            <a:r>
              <a:rPr sz="1200" spc="29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distribution.</a:t>
            </a:r>
            <a:r>
              <a:rPr sz="1200" spc="2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Therefore,</a:t>
            </a:r>
            <a:r>
              <a:rPr sz="1200" spc="29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having</a:t>
            </a:r>
            <a:r>
              <a:rPr sz="1200" spc="295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29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large</a:t>
            </a:r>
            <a:r>
              <a:rPr sz="1200" spc="290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dataset</a:t>
            </a:r>
            <a:r>
              <a:rPr sz="1200" spc="29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doesn't</a:t>
            </a:r>
            <a:r>
              <a:rPr sz="1200" spc="29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allow</a:t>
            </a:r>
            <a:r>
              <a:rPr sz="1200" spc="29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you</a:t>
            </a:r>
            <a:r>
              <a:rPr sz="1200" spc="295" dirty="0">
                <a:latin typeface="Arial"/>
                <a:cs typeface="Arial"/>
              </a:rPr>
              <a:t> </a:t>
            </a:r>
            <a:r>
              <a:rPr sz="1200" spc="25" dirty="0">
                <a:latin typeface="Arial"/>
                <a:cs typeface="Arial"/>
              </a:rPr>
              <a:t>to </a:t>
            </a:r>
            <a:r>
              <a:rPr sz="1200" spc="90" dirty="0">
                <a:latin typeface="Arial"/>
                <a:cs typeface="Arial"/>
              </a:rPr>
              <a:t>bypass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these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assumptions.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81" cy="514348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15126" y="2214078"/>
            <a:ext cx="45142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40" dirty="0">
                <a:solidFill>
                  <a:srgbClr val="FFFFFF"/>
                </a:solidFill>
              </a:rPr>
              <a:t>Hypothesis</a:t>
            </a:r>
            <a:r>
              <a:rPr sz="3600" spc="-360" dirty="0">
                <a:solidFill>
                  <a:srgbClr val="FFFFFF"/>
                </a:solidFill>
              </a:rPr>
              <a:t> </a:t>
            </a:r>
            <a:r>
              <a:rPr sz="3600" spc="-130" dirty="0">
                <a:solidFill>
                  <a:srgbClr val="FFFFFF"/>
                </a:solidFill>
              </a:rPr>
              <a:t>Testing</a:t>
            </a:r>
            <a:endParaRPr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671884" y="1572657"/>
            <a:ext cx="2602865" cy="1086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</a:tabLst>
            </a:pPr>
            <a:r>
              <a:rPr lang="pt-PT" sz="1200" dirty="0" err="1">
                <a:latin typeface="Arial"/>
                <a:cs typeface="Arial"/>
              </a:rPr>
              <a:t>What</a:t>
            </a:r>
            <a:r>
              <a:rPr lang="pt-PT" sz="1200" dirty="0">
                <a:latin typeface="Arial"/>
                <a:cs typeface="Arial"/>
              </a:rPr>
              <a:t> </a:t>
            </a:r>
            <a:r>
              <a:rPr lang="pt-PT" sz="1200" dirty="0" err="1">
                <a:latin typeface="Arial"/>
                <a:cs typeface="Arial"/>
              </a:rPr>
              <a:t>if</a:t>
            </a:r>
            <a:r>
              <a:rPr lang="pt-PT" sz="1200" dirty="0">
                <a:latin typeface="Arial"/>
                <a:cs typeface="Arial"/>
              </a:rPr>
              <a:t> </a:t>
            </a:r>
            <a:r>
              <a:rPr lang="pt-PT" sz="1200" dirty="0" err="1">
                <a:latin typeface="Arial"/>
                <a:cs typeface="Arial"/>
              </a:rPr>
              <a:t>we</a:t>
            </a:r>
            <a:r>
              <a:rPr lang="pt-PT" sz="1200" dirty="0">
                <a:latin typeface="Arial"/>
                <a:cs typeface="Arial"/>
              </a:rPr>
              <a:t> assume </a:t>
            </a:r>
            <a:r>
              <a:rPr lang="pt-PT" sz="1200" dirty="0" err="1">
                <a:latin typeface="Arial"/>
                <a:cs typeface="Arial"/>
              </a:rPr>
              <a:t>that</a:t>
            </a:r>
            <a:r>
              <a:rPr lang="pt-PT" sz="1200" dirty="0">
                <a:latin typeface="Arial"/>
                <a:cs typeface="Arial"/>
              </a:rPr>
              <a:t> </a:t>
            </a:r>
            <a:r>
              <a:rPr lang="pt-PT" sz="1200" dirty="0" err="1">
                <a:latin typeface="Arial"/>
                <a:cs typeface="Arial"/>
              </a:rPr>
              <a:t>being</a:t>
            </a:r>
            <a:r>
              <a:rPr lang="pt-PT" sz="1200" dirty="0">
                <a:latin typeface="Arial"/>
                <a:cs typeface="Arial"/>
              </a:rPr>
              <a:t> </a:t>
            </a:r>
            <a:r>
              <a:rPr lang="pt-PT" sz="1200" dirty="0" err="1">
                <a:latin typeface="Arial"/>
                <a:cs typeface="Arial"/>
              </a:rPr>
              <a:t>inside</a:t>
            </a:r>
            <a:r>
              <a:rPr lang="pt-PT" sz="1200" dirty="0">
                <a:latin typeface="Arial"/>
                <a:cs typeface="Arial"/>
              </a:rPr>
              <a:t> </a:t>
            </a:r>
            <a:r>
              <a:rPr lang="pt-PT" sz="1200" dirty="0" err="1">
                <a:latin typeface="Arial"/>
                <a:cs typeface="Arial"/>
              </a:rPr>
              <a:t>the</a:t>
            </a:r>
            <a:r>
              <a:rPr lang="pt-PT" sz="1200" dirty="0">
                <a:latin typeface="Arial"/>
                <a:cs typeface="Arial"/>
              </a:rPr>
              <a:t> </a:t>
            </a:r>
            <a:r>
              <a:rPr lang="pt-PT" sz="1200" dirty="0" err="1">
                <a:latin typeface="Arial"/>
                <a:cs typeface="Arial"/>
              </a:rPr>
              <a:t>lines</a:t>
            </a:r>
            <a:r>
              <a:rPr lang="pt-PT" sz="1200" dirty="0">
                <a:latin typeface="Arial"/>
                <a:cs typeface="Arial"/>
              </a:rPr>
              <a:t> </a:t>
            </a:r>
            <a:r>
              <a:rPr lang="pt-PT" sz="1200" dirty="0" err="1">
                <a:latin typeface="Arial"/>
                <a:cs typeface="Arial"/>
              </a:rPr>
              <a:t>would</a:t>
            </a:r>
            <a:r>
              <a:rPr lang="pt-PT" sz="1200" dirty="0">
                <a:latin typeface="Arial"/>
                <a:cs typeface="Arial"/>
              </a:rPr>
              <a:t> </a:t>
            </a:r>
            <a:r>
              <a:rPr lang="pt-PT" sz="1200" dirty="0" err="1">
                <a:latin typeface="Arial"/>
                <a:cs typeface="Arial"/>
              </a:rPr>
              <a:t>be</a:t>
            </a:r>
            <a:r>
              <a:rPr lang="pt-PT" sz="1200" dirty="0">
                <a:latin typeface="Arial"/>
                <a:cs typeface="Arial"/>
              </a:rPr>
              <a:t> </a:t>
            </a:r>
            <a:r>
              <a:rPr lang="pt-PT" sz="1200" dirty="0" err="1">
                <a:latin typeface="Arial"/>
                <a:cs typeface="Arial"/>
              </a:rPr>
              <a:t>good</a:t>
            </a:r>
            <a:r>
              <a:rPr lang="pt-PT" sz="1200" dirty="0">
                <a:latin typeface="Arial"/>
                <a:cs typeface="Arial"/>
              </a:rPr>
              <a:t> </a:t>
            </a:r>
            <a:r>
              <a:rPr lang="pt-PT" sz="1200" dirty="0" err="1">
                <a:latin typeface="Arial"/>
                <a:cs typeface="Arial"/>
              </a:rPr>
              <a:t>enough</a:t>
            </a:r>
            <a:r>
              <a:rPr lang="pt-PT" sz="1200" dirty="0">
                <a:latin typeface="Arial"/>
                <a:cs typeface="Arial"/>
              </a:rPr>
              <a:t> to </a:t>
            </a:r>
            <a:r>
              <a:rPr lang="pt-PT" sz="1200" dirty="0" err="1">
                <a:latin typeface="Arial"/>
                <a:cs typeface="Arial"/>
              </a:rPr>
              <a:t>consider</a:t>
            </a:r>
            <a:r>
              <a:rPr lang="pt-PT" sz="1200" dirty="0">
                <a:latin typeface="Arial"/>
                <a:cs typeface="Arial"/>
              </a:rPr>
              <a:t> </a:t>
            </a:r>
            <a:r>
              <a:rPr lang="pt-PT" sz="1200" dirty="0" err="1">
                <a:latin typeface="Arial"/>
                <a:cs typeface="Arial"/>
              </a:rPr>
              <a:t>something</a:t>
            </a:r>
            <a:r>
              <a:rPr lang="pt-PT" sz="1200" dirty="0">
                <a:latin typeface="Arial"/>
                <a:cs typeface="Arial"/>
              </a:rPr>
              <a:t> “</a:t>
            </a:r>
            <a:r>
              <a:rPr lang="pt-PT" sz="1200" dirty="0" err="1">
                <a:latin typeface="Arial"/>
                <a:cs typeface="Arial"/>
              </a:rPr>
              <a:t>valid</a:t>
            </a:r>
            <a:r>
              <a:rPr lang="pt-PT" sz="1200" dirty="0">
                <a:latin typeface="Arial"/>
                <a:cs typeface="Arial"/>
              </a:rPr>
              <a:t>”?</a:t>
            </a:r>
            <a:endParaRPr sz="120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9773" y="1434822"/>
            <a:ext cx="4712540" cy="2441695"/>
          </a:xfrm>
          <a:prstGeom prst="rect">
            <a:avLst/>
          </a:prstGeom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B3790791-92F3-1E23-4A26-ADB619DCE5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2248" y="768522"/>
            <a:ext cx="46863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Hypothesis</a:t>
            </a:r>
            <a:r>
              <a:rPr spc="-180" dirty="0"/>
              <a:t> </a:t>
            </a:r>
            <a:r>
              <a:rPr spc="-80" dirty="0"/>
              <a:t>Testing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35F7C8-F2B3-41D5-4E35-97AFA1CBABD3}"/>
              </a:ext>
            </a:extLst>
          </p:cNvPr>
          <p:cNvCxnSpPr/>
          <p:nvPr/>
        </p:nvCxnSpPr>
        <p:spPr>
          <a:xfrm>
            <a:off x="1752600" y="2800350"/>
            <a:ext cx="0" cy="121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806964-9131-CAA5-77E7-78D44D573907}"/>
              </a:ext>
            </a:extLst>
          </p:cNvPr>
          <p:cNvCxnSpPr/>
          <p:nvPr/>
        </p:nvCxnSpPr>
        <p:spPr>
          <a:xfrm>
            <a:off x="4572000" y="2876550"/>
            <a:ext cx="0" cy="121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403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Hypothesis</a:t>
            </a:r>
            <a:r>
              <a:rPr spc="-180" dirty="0"/>
              <a:t> </a:t>
            </a:r>
            <a:r>
              <a:rPr spc="-80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8797" y="1680289"/>
            <a:ext cx="75787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 algn="just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  <a:tab pos="334645" algn="l"/>
              </a:tabLst>
            </a:pPr>
            <a:r>
              <a:rPr sz="1200" dirty="0">
                <a:latin typeface="Arial"/>
                <a:cs typeface="Arial"/>
              </a:rPr>
              <a:t>	The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first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step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in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hypothesis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testing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formulating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hypothesis,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which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premise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or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claim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that </a:t>
            </a:r>
            <a:r>
              <a:rPr sz="1200" spc="95" dirty="0">
                <a:latin typeface="Arial"/>
                <a:cs typeface="Arial"/>
              </a:rPr>
              <a:t>we</a:t>
            </a:r>
            <a:r>
              <a:rPr sz="1200" spc="65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want</a:t>
            </a:r>
            <a:r>
              <a:rPr sz="1200" spc="70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to</a:t>
            </a:r>
            <a:r>
              <a:rPr sz="1200" spc="70" dirty="0">
                <a:latin typeface="Arial"/>
                <a:cs typeface="Arial"/>
              </a:rPr>
              <a:t> test </a:t>
            </a:r>
            <a:r>
              <a:rPr sz="1200" spc="114" dirty="0">
                <a:latin typeface="Arial"/>
                <a:cs typeface="Arial"/>
              </a:rPr>
              <a:t>about</a:t>
            </a:r>
            <a:r>
              <a:rPr sz="1200" spc="65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7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population</a:t>
            </a:r>
            <a:r>
              <a:rPr sz="1200" spc="7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parameter.</a:t>
            </a:r>
            <a:r>
              <a:rPr sz="1200" spc="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6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objective</a:t>
            </a:r>
            <a:r>
              <a:rPr sz="1200" spc="7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70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7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hypothesis</a:t>
            </a:r>
            <a:r>
              <a:rPr sz="1200" spc="70" dirty="0">
                <a:latin typeface="Arial"/>
                <a:cs typeface="Arial"/>
              </a:rPr>
              <a:t> test</a:t>
            </a:r>
            <a:r>
              <a:rPr sz="1200" spc="6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70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to</a:t>
            </a:r>
            <a:r>
              <a:rPr sz="1200" spc="70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decide, </a:t>
            </a:r>
            <a:r>
              <a:rPr sz="1200" spc="110" dirty="0">
                <a:latin typeface="Arial"/>
                <a:cs typeface="Arial"/>
              </a:rPr>
              <a:t>based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on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sample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from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population,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which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two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complementary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hypotheses</a:t>
            </a:r>
            <a:r>
              <a:rPr sz="1200" dirty="0">
                <a:latin typeface="Arial"/>
                <a:cs typeface="Arial"/>
              </a:rPr>
              <a:t> is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true: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45996" y="2869006"/>
            <a:ext cx="15678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32740" algn="l"/>
              </a:tabLst>
            </a:pPr>
            <a:r>
              <a:rPr sz="1200" spc="-55" dirty="0">
                <a:latin typeface="Arial Black"/>
                <a:cs typeface="Arial Black"/>
              </a:rPr>
              <a:t>Null</a:t>
            </a:r>
            <a:r>
              <a:rPr sz="1200" spc="-114" dirty="0">
                <a:latin typeface="Arial Black"/>
                <a:cs typeface="Arial Black"/>
              </a:rPr>
              <a:t> </a:t>
            </a:r>
            <a:r>
              <a:rPr sz="1200" spc="-40" dirty="0">
                <a:latin typeface="Arial Black"/>
                <a:cs typeface="Arial Black"/>
              </a:rPr>
              <a:t>Hypothesis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54194" y="2869006"/>
            <a:ext cx="3489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260" dirty="0">
                <a:latin typeface="Arial"/>
                <a:cs typeface="Arial"/>
              </a:rPr>
              <a:t>-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Currently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“</a:t>
            </a:r>
            <a:r>
              <a:rPr sz="1200" i="1" spc="50" dirty="0">
                <a:latin typeface="Verdana"/>
                <a:cs typeface="Verdana"/>
              </a:rPr>
              <a:t>accepted</a:t>
            </a:r>
            <a:r>
              <a:rPr sz="1200" spc="50" dirty="0">
                <a:latin typeface="Arial"/>
                <a:cs typeface="Arial"/>
              </a:rPr>
              <a:t>”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value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for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parameter.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45996" y="3326205"/>
            <a:ext cx="71031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>
              <a:lnSpc>
                <a:spcPct val="150000"/>
              </a:lnSpc>
              <a:spcBef>
                <a:spcPts val="100"/>
              </a:spcBef>
              <a:buFont typeface="Arial"/>
              <a:buChar char="●"/>
              <a:tabLst>
                <a:tab pos="332740" algn="l"/>
                <a:tab pos="2538730" algn="l"/>
              </a:tabLst>
            </a:pPr>
            <a:r>
              <a:rPr sz="1200" spc="-25" dirty="0">
                <a:latin typeface="Arial Black"/>
                <a:cs typeface="Arial Black"/>
              </a:rPr>
              <a:t>Alternative</a:t>
            </a:r>
            <a:r>
              <a:rPr sz="1200" spc="55" dirty="0">
                <a:latin typeface="Arial Black"/>
                <a:cs typeface="Arial Black"/>
              </a:rPr>
              <a:t> </a:t>
            </a:r>
            <a:r>
              <a:rPr sz="1200" spc="-10" dirty="0">
                <a:latin typeface="Arial Black"/>
                <a:cs typeface="Arial Black"/>
              </a:rPr>
              <a:t>Hypothesis</a:t>
            </a:r>
            <a:r>
              <a:rPr sz="1200" dirty="0">
                <a:latin typeface="Arial Black"/>
                <a:cs typeface="Arial Black"/>
              </a:rPr>
              <a:t>	</a:t>
            </a:r>
            <a:r>
              <a:rPr sz="1200" spc="260" dirty="0">
                <a:latin typeface="Arial"/>
                <a:cs typeface="Arial"/>
              </a:rPr>
              <a:t>-</a:t>
            </a:r>
            <a:r>
              <a:rPr sz="1200" spc="29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30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alternative</a:t>
            </a:r>
            <a:r>
              <a:rPr sz="1200" spc="29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hypothesis</a:t>
            </a:r>
            <a:r>
              <a:rPr sz="1200" spc="30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295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300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statement</a:t>
            </a:r>
            <a:r>
              <a:rPr sz="1200" spc="300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asserting</a:t>
            </a:r>
            <a:r>
              <a:rPr sz="1200" spc="295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an </a:t>
            </a:r>
            <a:r>
              <a:rPr sz="1200" spc="85" dirty="0">
                <a:latin typeface="Arial"/>
                <a:cs typeface="Arial"/>
              </a:rPr>
              <a:t>alternative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condition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or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14" dirty="0">
                <a:latin typeface="Arial"/>
                <a:cs typeface="Arial"/>
              </a:rPr>
              <a:t>outcome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25" dirty="0">
                <a:latin typeface="Arial"/>
                <a:cs typeface="Arial"/>
              </a:rPr>
              <a:t>compared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to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null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hypothesis.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25518" y="3380998"/>
            <a:ext cx="283464" cy="31089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71019" y="2831844"/>
            <a:ext cx="284074" cy="3142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1510</Words>
  <Application>Microsoft Macintosh PowerPoint</Application>
  <PresentationFormat>On-screen Show (16:9)</PresentationFormat>
  <Paragraphs>160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AoyagiKouzanFontT</vt:lpstr>
      <vt:lpstr>Arial</vt:lpstr>
      <vt:lpstr>Arial Black</vt:lpstr>
      <vt:lpstr>Arimo</vt:lpstr>
      <vt:lpstr>FreeSerif</vt:lpstr>
      <vt:lpstr>Verdana</vt:lpstr>
      <vt:lpstr>Office Theme</vt:lpstr>
      <vt:lpstr>PowerPoint Presentation</vt:lpstr>
      <vt:lpstr>Table of Contents</vt:lpstr>
      <vt:lpstr>Central Limit Theorem</vt:lpstr>
      <vt:lpstr>Central Limit Theorem</vt:lpstr>
      <vt:lpstr>Central Limit Theorem</vt:lpstr>
      <vt:lpstr>Central Limit Theorem</vt:lpstr>
      <vt:lpstr>Hypothesis Testing</vt:lpstr>
      <vt:lpstr>Hypothesis Testing</vt:lpstr>
      <vt:lpstr>Hypothesis Testing</vt:lpstr>
      <vt:lpstr>Hypothesis Testing</vt:lpstr>
      <vt:lpstr>Hypothesis Testing</vt:lpstr>
      <vt:lpstr>Hypothesis Testing</vt:lpstr>
      <vt:lpstr>Hypothesis Testing</vt:lpstr>
      <vt:lpstr>Hypothesis Testing: Step by Step</vt:lpstr>
      <vt:lpstr>Hypothesis Testing: Step by Step</vt:lpstr>
      <vt:lpstr>Hypothesis Testing: Step by Step</vt:lpstr>
      <vt:lpstr>Hypothesis Testing: Step by Step</vt:lpstr>
      <vt:lpstr>Hypothesis Testing</vt:lpstr>
      <vt:lpstr>Hypothesis Testing</vt:lpstr>
      <vt:lpstr>Hypothesis Testing</vt:lpstr>
      <vt:lpstr>Hypothesis Testing</vt:lpstr>
      <vt:lpstr>Hypothesis Testing</vt:lpstr>
      <vt:lpstr>Hypothesis Testing</vt:lpstr>
      <vt:lpstr>Hypothesis Testing</vt:lpstr>
      <vt:lpstr>Hypothesis Testing</vt:lpstr>
      <vt:lpstr>Hypothesis Testing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</dc:title>
  <cp:lastModifiedBy>João Rocha Melo</cp:lastModifiedBy>
  <cp:revision>3</cp:revision>
  <dcterms:created xsi:type="dcterms:W3CDTF">2024-05-17T09:43:45Z</dcterms:created>
  <dcterms:modified xsi:type="dcterms:W3CDTF">2024-05-20T19:19:04Z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2024-05-17T00:00:00Z</vt:filetime>
  </property>
  <property fmtid="{D5CDD505-2E9C-101B-9397-08002B2CF9AE}" pid="4" name="Producer">
    <vt:lpwstr>3-Heights(TM) PDF Security Shell 4.8.25.2 (http://www.pdf-tools.com)</vt:lpwstr>
  </property>
</Properties>
</file>