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EWb7CB0qQ3dC018jKZdJZwa4K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0CCB4-7A22-402A-8161-9593DAA84AE1}">
  <a:tblStyle styleId="{FD20CCB4-7A22-402A-8161-9593DAA84AE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jp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Data Analytics</a:t>
            </a:r>
            <a:endParaRPr b="0" i="0" sz="18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lang="en" sz="1800">
                <a:latin typeface="Roboto"/>
                <a:ea typeface="Roboto"/>
                <a:cs typeface="Roboto"/>
                <a:sym typeface="Roboto"/>
              </a:rPr>
              <a:t>Part </a:t>
            </a:r>
            <a:r>
              <a:rPr b="0" i="0" lang="en" sz="1800" u="none" cap="none" strike="noStrike">
                <a:solidFill>
                  <a:srgbClr val="000000"/>
                </a:solidFill>
                <a:latin typeface="Roboto"/>
                <a:ea typeface="Roboto"/>
                <a:cs typeface="Roboto"/>
                <a:sym typeface="Roboto"/>
              </a:rPr>
              <a:t>-Time Bootcamp</a:t>
            </a:r>
            <a:endParaRPr b="0" i="0" sz="1800" u="none" cap="none" strike="noStrike">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95959"/>
                </a:solidFill>
                <a:latin typeface="Roboto"/>
                <a:ea typeface="Roboto"/>
                <a:cs typeface="Roboto"/>
                <a:sym typeface="Roboto"/>
              </a:rPr>
              <a:t>GOODNESS OF FIT</a:t>
            </a:r>
            <a:endParaRPr b="0" i="0" sz="1400" u="none" cap="none" strike="noStrik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0"/>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 The test statistic for this problem is</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Where O</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number of actual observations in category i and E</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expected number of observations in that category. In our Unilever case</a:t>
            </a:r>
            <a:endParaRPr b="1" i="0" sz="1100" u="none" cap="none" strike="noStrike">
              <a:solidFill>
                <a:schemeClr val="dk1"/>
              </a:solidFill>
              <a:latin typeface="Arial"/>
              <a:ea typeface="Arial"/>
              <a:cs typeface="Arial"/>
              <a:sym typeface="Arial"/>
            </a:endParaRPr>
          </a:p>
        </p:txBody>
      </p:sp>
      <p:pic>
        <p:nvPicPr>
          <p:cNvPr id="124" name="Google Shape;124;p1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125" name="Google Shape;125;p10"/>
          <p:cNvPicPr preferRelativeResize="0"/>
          <p:nvPr/>
        </p:nvPicPr>
        <p:blipFill rotWithShape="1">
          <a:blip r:embed="rId5">
            <a:alphaModFix/>
          </a:blip>
          <a:srcRect b="0" l="0" r="0" t="0"/>
          <a:stretch/>
        </p:blipFill>
        <p:spPr>
          <a:xfrm>
            <a:off x="3109750" y="1785400"/>
            <a:ext cx="1349100" cy="662650"/>
          </a:xfrm>
          <a:prstGeom prst="rect">
            <a:avLst/>
          </a:prstGeom>
          <a:noFill/>
          <a:ln>
            <a:noFill/>
          </a:ln>
        </p:spPr>
      </p:pic>
      <p:graphicFrame>
        <p:nvGraphicFramePr>
          <p:cNvPr id="126" name="Google Shape;126;p10"/>
          <p:cNvGraphicFramePr/>
          <p:nvPr/>
        </p:nvGraphicFramePr>
        <p:xfrm>
          <a:off x="952413" y="3151850"/>
          <a:ext cx="3000000" cy="3000000"/>
        </p:xfrm>
        <a:graphic>
          <a:graphicData uri="http://schemas.openxmlformats.org/drawingml/2006/table">
            <a:tbl>
              <a:tblPr>
                <a:noFill/>
                <a:tableStyleId>{FD20CCB4-7A22-402A-8161-9593DAA84AE1}</a:tableStyleId>
              </a:tblPr>
              <a:tblGrid>
                <a:gridCol w="1146975"/>
                <a:gridCol w="619350"/>
                <a:gridCol w="6193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E</a:t>
                      </a:r>
                      <a:r>
                        <a:rPr baseline="-25000" lang="en" sz="1400" u="none" cap="none" strike="noStrike"/>
                        <a:t>i</a:t>
                      </a:r>
                      <a:endParaRPr baseline="-25000"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O</a:t>
                      </a:r>
                      <a:r>
                        <a:rPr baseline="-25000" lang="en" sz="1400" u="none" cap="none" strike="noStrike"/>
                        <a:t>i</a:t>
                      </a:r>
                      <a:endParaRPr baseline="-25000"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100</a:t>
                      </a:r>
                      <a:endParaRPr sz="1400" u="none" cap="none" strike="noStrike"/>
                    </a:p>
                  </a:txBody>
                  <a:tcPr marT="91425" marB="91425" marR="91425" marL="91425"/>
                </a:tc>
              </a:tr>
            </a:tbl>
          </a:graphicData>
        </a:graphic>
      </p:graphicFrame>
      <p:graphicFrame>
        <p:nvGraphicFramePr>
          <p:cNvPr id="127" name="Google Shape;127;p10"/>
          <p:cNvGraphicFramePr/>
          <p:nvPr/>
        </p:nvGraphicFramePr>
        <p:xfrm>
          <a:off x="3474863" y="3151850"/>
          <a:ext cx="3000000" cy="3000000"/>
        </p:xfrm>
        <a:graphic>
          <a:graphicData uri="http://schemas.openxmlformats.org/drawingml/2006/table">
            <a:tbl>
              <a:tblPr>
                <a:noFill/>
                <a:tableStyleId>{FD20CCB4-7A22-402A-8161-9593DAA84AE1}</a:tableStyleId>
              </a:tblPr>
              <a:tblGrid>
                <a:gridCol w="1478725"/>
                <a:gridCol w="1554025"/>
              </a:tblGrid>
              <a:tr h="381000">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(O</a:t>
                      </a:r>
                      <a:r>
                        <a:rPr baseline="-25000" lang="en" sz="1400" u="none" cap="none" strike="noStrike">
                          <a:solidFill>
                            <a:schemeClr val="dk1"/>
                          </a:solidFill>
                        </a:rPr>
                        <a:t>i</a:t>
                      </a:r>
                      <a:r>
                        <a:rPr lang="en" sz="1400" u="none" cap="none" strike="noStrike">
                          <a:solidFill>
                            <a:schemeClr val="dk1"/>
                          </a:solidFill>
                        </a:rPr>
                        <a:t>-E</a:t>
                      </a:r>
                      <a:r>
                        <a:rPr baseline="-25000" lang="en" sz="1400" u="none" cap="none" strike="noStrike">
                          <a:solidFill>
                            <a:schemeClr val="dk1"/>
                          </a:solidFill>
                        </a:rPr>
                        <a:t>i</a:t>
                      </a:r>
                      <a:r>
                        <a:rPr lang="en" sz="1400" u="none" cap="none" strike="noStrike">
                          <a:solidFill>
                            <a:schemeClr val="dk1"/>
                          </a:solidFill>
                        </a:rPr>
                        <a:t>)</a:t>
                      </a:r>
                      <a:r>
                        <a:rPr baseline="30000" lang="en" sz="1400" u="none" cap="none" strike="noStrike">
                          <a:solidFill>
                            <a:schemeClr val="dk1"/>
                          </a:solidFill>
                        </a:rPr>
                        <a:t>2</a:t>
                      </a:r>
                      <a:endParaRPr baseline="30000"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(O</a:t>
                      </a:r>
                      <a:r>
                        <a:rPr baseline="-25000" lang="en" sz="1400" u="none" cap="none" strike="noStrike">
                          <a:solidFill>
                            <a:schemeClr val="dk1"/>
                          </a:solidFill>
                        </a:rPr>
                        <a:t>i</a:t>
                      </a:r>
                      <a:r>
                        <a:rPr lang="en" sz="1400" u="none" cap="none" strike="noStrike">
                          <a:solidFill>
                            <a:schemeClr val="dk1"/>
                          </a:solidFill>
                        </a:rPr>
                        <a:t>-E</a:t>
                      </a:r>
                      <a:r>
                        <a:rPr baseline="-25000" lang="en" sz="1400" u="none" cap="none" strike="noStrike">
                          <a:solidFill>
                            <a:schemeClr val="dk1"/>
                          </a:solidFill>
                        </a:rPr>
                        <a:t>i</a:t>
                      </a:r>
                      <a:r>
                        <a:rPr lang="en" sz="1400" u="none" cap="none" strike="noStrike">
                          <a:solidFill>
                            <a:schemeClr val="dk1"/>
                          </a:solidFill>
                        </a:rPr>
                        <a:t>)</a:t>
                      </a:r>
                      <a:r>
                        <a:rPr baseline="30000" lang="en" sz="1400" u="none" cap="none" strike="noStrike">
                          <a:solidFill>
                            <a:schemeClr val="dk1"/>
                          </a:solidFill>
                        </a:rPr>
                        <a:t>2</a:t>
                      </a:r>
                      <a:r>
                        <a:rPr lang="en" sz="1400" u="none" cap="none" strike="noStrike">
                          <a:solidFill>
                            <a:schemeClr val="dk1"/>
                          </a:solidFill>
                        </a:rPr>
                        <a:t>/E</a:t>
                      </a:r>
                      <a:r>
                        <a:rPr baseline="-25000" lang="en" sz="1400" u="none" cap="none" strike="noStrike">
                          <a:solidFill>
                            <a:schemeClr val="dk1"/>
                          </a:solidFill>
                        </a:rPr>
                        <a:t>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1.11</a:t>
                      </a:r>
                      <a:endParaRPr sz="1400" u="none" cap="none" strike="noStrike"/>
                    </a:p>
                  </a:txBody>
                  <a:tcPr marT="91425" marB="91425" marR="91425" marL="91425"/>
                </a:tc>
              </a:tr>
            </a:tbl>
          </a:graphicData>
        </a:graphic>
      </p:graphicFrame>
      <p:sp>
        <p:nvSpPr>
          <p:cNvPr id="128" name="Google Shape;128;p10"/>
          <p:cNvSpPr txBox="1"/>
          <p:nvPr/>
        </p:nvSpPr>
        <p:spPr>
          <a:xfrm>
            <a:off x="6597550" y="3076575"/>
            <a:ext cx="2160000" cy="172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And our statistic is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0 + 1.11 + 1.11 = 2.22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Is this number big or small?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This is not a t-stat nor a z-stat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11"/>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statistic follows a Chi-squared distribution. Just like T-distributions, there is no single Chi-squared. Instead there is one for each 𝕟 (called degrees of freedom), but now 𝕟 does not stand for the number of observations -1. Instead it stands for the number of categories -1.</a:t>
            </a:r>
            <a:r>
              <a:rPr lang="en" sz="1100">
                <a:solidFill>
                  <a:schemeClr val="dk1"/>
                </a:solidFill>
              </a:rPr>
              <a:t> In</a:t>
            </a:r>
            <a:r>
              <a:rPr b="0" i="0" lang="en" sz="1100" u="none" cap="none" strike="noStrike">
                <a:solidFill>
                  <a:schemeClr val="dk1"/>
                </a:solidFill>
                <a:latin typeface="Arial"/>
                <a:ea typeface="Arial"/>
                <a:cs typeface="Arial"/>
                <a:sym typeface="Arial"/>
              </a:rPr>
              <a:t> this case, our 𝕟=3-1=2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134" name="Google Shape;134;p1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135" name="Google Shape;135;p11"/>
          <p:cNvPicPr preferRelativeResize="0"/>
          <p:nvPr/>
        </p:nvPicPr>
        <p:blipFill rotWithShape="1">
          <a:blip r:embed="rId5">
            <a:alphaModFix/>
          </a:blip>
          <a:srcRect b="0" l="0" r="0" t="0"/>
          <a:stretch/>
        </p:blipFill>
        <p:spPr>
          <a:xfrm>
            <a:off x="782174" y="2723600"/>
            <a:ext cx="2269101" cy="1698251"/>
          </a:xfrm>
          <a:prstGeom prst="rect">
            <a:avLst/>
          </a:prstGeom>
          <a:noFill/>
          <a:ln>
            <a:noFill/>
          </a:ln>
        </p:spPr>
      </p:pic>
      <p:sp>
        <p:nvSpPr>
          <p:cNvPr id="136" name="Google Shape;136;p11"/>
          <p:cNvSpPr txBox="1"/>
          <p:nvPr/>
        </p:nvSpPr>
        <p:spPr>
          <a:xfrm>
            <a:off x="3239100" y="2418800"/>
            <a:ext cx="52557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100">
                <a:solidFill>
                  <a:schemeClr val="dk1"/>
                </a:solidFill>
              </a:rPr>
              <a:t>We can get a p value with the function</a:t>
            </a:r>
            <a:r>
              <a:rPr b="0" i="0" lang="en"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import scipy.stats as st </a:t>
            </a:r>
            <a:endParaRPr b="0" i="0" sz="1000" u="none" cap="none" strike="noStrike">
              <a:solidFill>
                <a:schemeClr val="dk1"/>
              </a:solidFill>
              <a:latin typeface="Courier New"/>
              <a:ea typeface="Courier New"/>
              <a:cs typeface="Courier New"/>
              <a:sym typeface="Courier New"/>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st.chi2.sf(abs(stat),n)</a:t>
            </a:r>
            <a:endParaRPr b="0" i="0" sz="1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lang="en" sz="1100">
                <a:solidFill>
                  <a:schemeClr val="dk1"/>
                </a:solidFill>
              </a:rPr>
              <a:t>Or all of this can be abstracted away in the function</a:t>
            </a:r>
            <a:endParaRPr sz="1100">
              <a:solidFill>
                <a:schemeClr val="dk1"/>
              </a:solidFill>
            </a:endParaRPr>
          </a:p>
          <a:p>
            <a:pPr indent="0" lvl="0" marL="0" rtl="0" algn="l">
              <a:lnSpc>
                <a:spcPct val="135714"/>
              </a:lnSpc>
              <a:spcBef>
                <a:spcPts val="0"/>
              </a:spcBef>
              <a:spcAft>
                <a:spcPts val="0"/>
              </a:spcAft>
              <a:buClr>
                <a:schemeClr val="dk1"/>
              </a:buClr>
              <a:buSzPts val="1050"/>
              <a:buFont typeface="Arial"/>
              <a:buNone/>
            </a:pPr>
            <a:r>
              <a:rPr lang="en" sz="1000">
                <a:solidFill>
                  <a:schemeClr val="dk1"/>
                </a:solidFill>
                <a:latin typeface="Courier New"/>
                <a:ea typeface="Courier New"/>
                <a:cs typeface="Courier New"/>
                <a:sym typeface="Courier New"/>
              </a:rPr>
              <a:t>st.chisquare([120,80,100], f_exp=[120,90,90])</a:t>
            </a:r>
            <a:endParaRPr sz="10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050"/>
              <a:buFont typeface="Arial"/>
              <a:buNone/>
            </a:pPr>
            <a:r>
              <a:t/>
            </a:r>
            <a:endParaRPr sz="10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this case there are no considerations on one-tailed versus 2-tailed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5"/>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TO THE COLAB!</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43" name="Google Shape;143;p15"/>
          <p:cNvSpPr txBox="1"/>
          <p:nvPr/>
        </p:nvSpPr>
        <p:spPr>
          <a:xfrm>
            <a:off x="3361850" y="2723600"/>
            <a:ext cx="50145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6"/>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Suppose that a sample is taken from a population and the members can be uniquely classified according to a pair of discrete characteristics A and B. The hypothesis to be tested is of no association in the population between possession of characteristic A and possession of characteristic B. For example, a travel agency may want to know if there is any relationship between a client’s gender and the method used to make an airline reservation.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Essentially we will posit as null hypothesis that the presence of an aspect of characteristic A (say gender being male) does not influence the distribution of characteristic B (method of reservation), or vice versa.</a:t>
            </a:r>
            <a:endParaRPr b="0" i="0" sz="1100" u="none" cap="none" strike="noStrike">
              <a:solidFill>
                <a:schemeClr val="dk1"/>
              </a:solidFill>
              <a:latin typeface="Arial"/>
              <a:ea typeface="Arial"/>
              <a:cs typeface="Arial"/>
              <a:sym typeface="Arial"/>
            </a:endParaRPr>
          </a:p>
        </p:txBody>
      </p:sp>
      <p:pic>
        <p:nvPicPr>
          <p:cNvPr id="149" name="Google Shape;149;p1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17"/>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Let’s take an example of market differentiation. Makers of products want their products to be distinctly perceived from the competition so let’s say 3 car makers want to understand how their brand is perceived and if they are sufficiently differentiated. A survey of 513 car owners where they are asked to identify 3 brands with the notions of “Sportive” or “Safe” returns the following results</a:t>
            </a:r>
            <a:endParaRPr b="0" i="0" sz="1100" u="none" cap="none" strike="noStrike">
              <a:solidFill>
                <a:schemeClr val="dk1"/>
              </a:solidFill>
              <a:latin typeface="Arial"/>
              <a:ea typeface="Arial"/>
              <a:cs typeface="Arial"/>
              <a:sym typeface="Arial"/>
            </a:endParaRPr>
          </a:p>
        </p:txBody>
      </p:sp>
      <p:pic>
        <p:nvPicPr>
          <p:cNvPr id="155" name="Google Shape;155;p1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56" name="Google Shape;156;p17"/>
          <p:cNvGraphicFramePr/>
          <p:nvPr/>
        </p:nvGraphicFramePr>
        <p:xfrm>
          <a:off x="3397700" y="2491600"/>
          <a:ext cx="3000000" cy="3000000"/>
        </p:xfrm>
        <a:graphic>
          <a:graphicData uri="http://schemas.openxmlformats.org/drawingml/2006/table">
            <a:tbl>
              <a:tblPr>
                <a:noFill/>
                <a:tableStyleId>{FD20CCB4-7A22-402A-8161-9593DAA84AE1}</a:tableStyleId>
              </a:tblPr>
              <a:tblGrid>
                <a:gridCol w="1004675"/>
                <a:gridCol w="1004675"/>
                <a:gridCol w="1004675"/>
                <a:gridCol w="1004675"/>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256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66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null hypothesis would be that the brand does not influence perception. To compute the expected observations for each box, we first ignore the actual granular values and find the </a:t>
            </a:r>
            <a:r>
              <a:rPr b="0" i="1" lang="en" sz="1100" u="none" cap="none" strike="noStrike">
                <a:solidFill>
                  <a:schemeClr val="dk1"/>
                </a:solidFill>
                <a:latin typeface="Arial"/>
                <a:ea typeface="Arial"/>
                <a:cs typeface="Arial"/>
                <a:sym typeface="Arial"/>
              </a:rPr>
              <a:t>marginal proportions</a:t>
            </a:r>
            <a:endParaRPr b="0" i="1" sz="1100" u="none" cap="none" strike="noStrike">
              <a:solidFill>
                <a:schemeClr val="dk1"/>
              </a:solidFill>
              <a:latin typeface="Arial"/>
              <a:ea typeface="Arial"/>
              <a:cs typeface="Arial"/>
              <a:sym typeface="Arial"/>
            </a:endParaRPr>
          </a:p>
        </p:txBody>
      </p:sp>
      <p:pic>
        <p:nvPicPr>
          <p:cNvPr id="162" name="Google Shape;162;p1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63" name="Google Shape;163;p18"/>
          <p:cNvGraphicFramePr/>
          <p:nvPr/>
        </p:nvGraphicFramePr>
        <p:xfrm>
          <a:off x="719375" y="23235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graphicFrame>
        <p:nvGraphicFramePr>
          <p:cNvPr id="164" name="Google Shape;164;p18"/>
          <p:cNvGraphicFramePr/>
          <p:nvPr/>
        </p:nvGraphicFramePr>
        <p:xfrm>
          <a:off x="4712575" y="23235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sp>
        <p:nvSpPr>
          <p:cNvPr id="165" name="Google Shape;165;p18"/>
          <p:cNvSpPr/>
          <p:nvPr/>
        </p:nvSpPr>
        <p:spPr>
          <a:xfrm>
            <a:off x="3698025" y="1994761"/>
            <a:ext cx="3672750" cy="854900"/>
          </a:xfrm>
          <a:custGeom>
            <a:rect b="b" l="l" r="r" t="t"/>
            <a:pathLst>
              <a:path extrusionOk="0" h="34196" w="14691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706450" y="2143675"/>
            <a:ext cx="806825" cy="1857375"/>
          </a:xfrm>
          <a:custGeom>
            <a:rect b="b" l="l" r="r" t="t"/>
            <a:pathLst>
              <a:path extrusionOk="0" h="74295" w="32273">
                <a:moveTo>
                  <a:pt x="0" y="74295"/>
                </a:moveTo>
                <a:cubicBezTo>
                  <a:pt x="2185" y="64938"/>
                  <a:pt x="7732" y="30536"/>
                  <a:pt x="13111" y="18153"/>
                </a:cubicBezTo>
                <a:cubicBezTo>
                  <a:pt x="18490" y="5771"/>
                  <a:pt x="29079" y="3026"/>
                  <a:pt x="32273" y="0"/>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4141675" y="2323500"/>
            <a:ext cx="6471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330/513=64.3%</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19"/>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Now we find the individual proportions for each pair  under the null hypothesis. This assumes each car is rated on each characteristic independently, so the proportions do not change when you compare car brand or characteristic descriptive</a:t>
            </a:r>
            <a:endParaRPr b="0" i="1" sz="1100" u="none" cap="none" strike="noStrike">
              <a:solidFill>
                <a:schemeClr val="dk1"/>
              </a:solidFill>
              <a:latin typeface="Arial"/>
              <a:ea typeface="Arial"/>
              <a:cs typeface="Arial"/>
              <a:sym typeface="Arial"/>
            </a:endParaRPr>
          </a:p>
        </p:txBody>
      </p:sp>
      <p:pic>
        <p:nvPicPr>
          <p:cNvPr id="173" name="Google Shape;173;p1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74" name="Google Shape;174;p19"/>
          <p:cNvGraphicFramePr/>
          <p:nvPr/>
        </p:nvGraphicFramePr>
        <p:xfrm>
          <a:off x="829725" y="23319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70.7%*64.3%</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graphicFrame>
        <p:nvGraphicFramePr>
          <p:cNvPr id="175" name="Google Shape;175;p19"/>
          <p:cNvGraphicFramePr/>
          <p:nvPr/>
        </p:nvGraphicFramePr>
        <p:xfrm>
          <a:off x="4831325" y="2281475"/>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45.5%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18.8%</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13.7%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cxnSp>
        <p:nvCxnSpPr>
          <p:cNvPr id="176" name="Google Shape;176;p19"/>
          <p:cNvCxnSpPr/>
          <p:nvPr/>
        </p:nvCxnSpPr>
        <p:spPr>
          <a:xfrm rot="10800000">
            <a:off x="2428900" y="2900075"/>
            <a:ext cx="1008600" cy="0"/>
          </a:xfrm>
          <a:prstGeom prst="straightConnector1">
            <a:avLst/>
          </a:prstGeom>
          <a:noFill/>
          <a:ln cap="flat" cmpd="sng" w="9525">
            <a:solidFill>
              <a:srgbClr val="FF0000"/>
            </a:solidFill>
            <a:prstDash val="solid"/>
            <a:round/>
            <a:headEnd len="sm" w="sm" type="none"/>
            <a:tailEnd len="med" w="med" type="triangle"/>
          </a:ln>
        </p:spPr>
      </p:cxnSp>
      <p:cxnSp>
        <p:nvCxnSpPr>
          <p:cNvPr id="177" name="Google Shape;177;p19"/>
          <p:cNvCxnSpPr/>
          <p:nvPr/>
        </p:nvCxnSpPr>
        <p:spPr>
          <a:xfrm rot="10800000">
            <a:off x="1882675" y="2958825"/>
            <a:ext cx="0" cy="10170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0"/>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now get back to our expected values by remembering that we had 513 cars</a:t>
            </a:r>
            <a:endParaRPr b="0" i="1" sz="1100" u="none" cap="none" strike="noStrike">
              <a:solidFill>
                <a:schemeClr val="dk1"/>
              </a:solidFill>
              <a:latin typeface="Arial"/>
              <a:ea typeface="Arial"/>
              <a:cs typeface="Arial"/>
              <a:sym typeface="Arial"/>
            </a:endParaRPr>
          </a:p>
        </p:txBody>
      </p:sp>
      <p:pic>
        <p:nvPicPr>
          <p:cNvPr id="183" name="Google Shape;183;p2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84" name="Google Shape;184;p20"/>
          <p:cNvGraphicFramePr/>
          <p:nvPr/>
        </p:nvGraphicFramePr>
        <p:xfrm>
          <a:off x="780400" y="22983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45.5%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18.8%</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13.7%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graphicFrame>
        <p:nvGraphicFramePr>
          <p:cNvPr id="185" name="Google Shape;185;p20"/>
          <p:cNvGraphicFramePr/>
          <p:nvPr/>
        </p:nvGraphicFramePr>
        <p:xfrm>
          <a:off x="4798825" y="22983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233.4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96.4</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59.0</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24.1</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70.3</a:t>
                      </a:r>
                      <a:endParaRPr sz="11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29.2</a:t>
                      </a:r>
                      <a:endParaRPr sz="11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6" name="Google Shape;186;p20"/>
          <p:cNvSpPr/>
          <p:nvPr/>
        </p:nvSpPr>
        <p:spPr>
          <a:xfrm>
            <a:off x="2117975" y="2030986"/>
            <a:ext cx="3672750" cy="854900"/>
          </a:xfrm>
          <a:custGeom>
            <a:rect b="b" l="l" r="r" t="t"/>
            <a:pathLst>
              <a:path extrusionOk="0" h="34196" w="14691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3816250" y="2030975"/>
            <a:ext cx="10068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513*45.5%</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1"/>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Now we have our Observed table and our Expected table under H</a:t>
            </a:r>
            <a:r>
              <a:rPr b="0" baseline="-25000" i="0" lang="en" sz="1100" u="none" cap="none" strike="noStrike">
                <a:solidFill>
                  <a:schemeClr val="dk1"/>
                </a:solidFill>
                <a:latin typeface="Arial"/>
                <a:ea typeface="Arial"/>
                <a:cs typeface="Arial"/>
                <a:sym typeface="Arial"/>
              </a:rPr>
              <a:t>0</a:t>
            </a:r>
            <a:endParaRPr b="0" baseline="-25000" i="1" sz="1100" u="none" cap="none" strike="noStrike">
              <a:solidFill>
                <a:schemeClr val="dk1"/>
              </a:solidFill>
              <a:latin typeface="Arial"/>
              <a:ea typeface="Arial"/>
              <a:cs typeface="Arial"/>
              <a:sym typeface="Arial"/>
            </a:endParaRPr>
          </a:p>
        </p:txBody>
      </p:sp>
      <p:pic>
        <p:nvPicPr>
          <p:cNvPr id="193" name="Google Shape;193;p2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94" name="Google Shape;194;p21"/>
          <p:cNvGraphicFramePr/>
          <p:nvPr/>
        </p:nvGraphicFramePr>
        <p:xfrm>
          <a:off x="4798825" y="2298300"/>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233.4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96.4</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59.0</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24.1</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70.3</a:t>
                      </a:r>
                      <a:endParaRPr sz="11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29.2</a:t>
                      </a:r>
                      <a:endParaRPr sz="11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95" name="Google Shape;195;p21"/>
          <p:cNvGraphicFramePr/>
          <p:nvPr/>
        </p:nvGraphicFramePr>
        <p:xfrm>
          <a:off x="924400" y="2363763"/>
          <a:ext cx="3000000" cy="3000000"/>
        </p:xfrm>
        <a:graphic>
          <a:graphicData uri="http://schemas.openxmlformats.org/drawingml/2006/table">
            <a:tbl>
              <a:tblPr>
                <a:noFill/>
                <a:tableStyleId>{FD20CCB4-7A22-402A-8161-9593DAA84AE1}</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256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66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sp>
        <p:nvSpPr>
          <p:cNvPr id="196" name="Google Shape;196;p21"/>
          <p:cNvSpPr txBox="1"/>
          <p:nvPr/>
        </p:nvSpPr>
        <p:spPr>
          <a:xfrm>
            <a:off x="924475" y="1950950"/>
            <a:ext cx="3396900" cy="2034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Observed Table</a:t>
            </a:r>
            <a:endParaRPr b="0" i="0" sz="1400" u="none" cap="none" strike="noStrike">
              <a:solidFill>
                <a:srgbClr val="000000"/>
              </a:solidFill>
              <a:latin typeface="Arial"/>
              <a:ea typeface="Arial"/>
              <a:cs typeface="Arial"/>
              <a:sym typeface="Arial"/>
            </a:endParaRPr>
          </a:p>
        </p:txBody>
      </p:sp>
      <p:sp>
        <p:nvSpPr>
          <p:cNvPr id="197" name="Google Shape;197;p21"/>
          <p:cNvSpPr txBox="1"/>
          <p:nvPr/>
        </p:nvSpPr>
        <p:spPr>
          <a:xfrm>
            <a:off x="4798875" y="1950950"/>
            <a:ext cx="3396900" cy="2034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Expected Table (under H</a:t>
            </a:r>
            <a:r>
              <a:rPr b="0" baseline="-25000" i="0" lang="en" sz="1100" u="none" cap="none" strike="noStrike">
                <a:solidFill>
                  <a:schemeClr val="dk1"/>
                </a:solidFill>
                <a:latin typeface="Arial"/>
                <a:ea typeface="Arial"/>
                <a:cs typeface="Arial"/>
                <a:sym typeface="Arial"/>
              </a:rPr>
              <a:t>0</a:t>
            </a:r>
            <a:r>
              <a:rPr b="0" i="0" lang="en"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2"/>
          <p:cNvSpPr/>
          <p:nvPr/>
        </p:nvSpPr>
        <p:spPr>
          <a:xfrm>
            <a:off x="1689375" y="3121830"/>
            <a:ext cx="5261175" cy="585075"/>
          </a:xfrm>
          <a:custGeom>
            <a:rect b="b" l="l" r="r" t="t"/>
            <a:pathLst>
              <a:path extrusionOk="0" h="23403" w="210447">
                <a:moveTo>
                  <a:pt x="0" y="23403"/>
                </a:moveTo>
                <a:cubicBezTo>
                  <a:pt x="7228" y="19985"/>
                  <a:pt x="18434" y="6426"/>
                  <a:pt x="43367" y="2896"/>
                </a:cubicBezTo>
                <a:cubicBezTo>
                  <a:pt x="68300" y="-634"/>
                  <a:pt x="121752" y="-914"/>
                  <a:pt x="149599" y="2224"/>
                </a:cubicBezTo>
                <a:cubicBezTo>
                  <a:pt x="177446" y="5362"/>
                  <a:pt x="200306" y="18472"/>
                  <a:pt x="210447" y="21722"/>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3429100" y="3126731"/>
            <a:ext cx="1815350" cy="554950"/>
          </a:xfrm>
          <a:custGeom>
            <a:rect b="b" l="l" r="r" t="t"/>
            <a:pathLst>
              <a:path extrusionOk="0" h="22198" w="72614">
                <a:moveTo>
                  <a:pt x="0" y="22198"/>
                </a:moveTo>
                <a:cubicBezTo>
                  <a:pt x="1961" y="19789"/>
                  <a:pt x="3194" y="11385"/>
                  <a:pt x="11766" y="7743"/>
                </a:cubicBezTo>
                <a:cubicBezTo>
                  <a:pt x="20339" y="4101"/>
                  <a:pt x="41294" y="1412"/>
                  <a:pt x="51435" y="347"/>
                </a:cubicBezTo>
                <a:cubicBezTo>
                  <a:pt x="61576" y="-718"/>
                  <a:pt x="69084" y="1187"/>
                  <a:pt x="72614" y="135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 The test statistic for this problem is still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Where O</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number of actual observations in category i and E</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expected number of observations in that category. Notice that we now have 6 categories (3 car brands * 2 characteristics)</a:t>
            </a:r>
            <a:endParaRPr b="1" i="0" sz="1100" u="none" cap="none" strike="noStrike">
              <a:solidFill>
                <a:schemeClr val="dk1"/>
              </a:solidFill>
              <a:latin typeface="Arial"/>
              <a:ea typeface="Arial"/>
              <a:cs typeface="Arial"/>
              <a:sym typeface="Arial"/>
            </a:endParaRPr>
          </a:p>
        </p:txBody>
      </p:sp>
      <p:pic>
        <p:nvPicPr>
          <p:cNvPr id="205" name="Google Shape;205;p22"/>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206" name="Google Shape;206;p22"/>
          <p:cNvPicPr preferRelativeResize="0"/>
          <p:nvPr/>
        </p:nvPicPr>
        <p:blipFill rotWithShape="1">
          <a:blip r:embed="rId5">
            <a:alphaModFix/>
          </a:blip>
          <a:srcRect b="0" l="0" r="0" t="0"/>
          <a:stretch/>
        </p:blipFill>
        <p:spPr>
          <a:xfrm>
            <a:off x="3109750" y="1785400"/>
            <a:ext cx="1349100" cy="662650"/>
          </a:xfrm>
          <a:prstGeom prst="rect">
            <a:avLst/>
          </a:prstGeom>
          <a:noFill/>
          <a:ln>
            <a:noFill/>
          </a:ln>
        </p:spPr>
      </p:pic>
      <p:graphicFrame>
        <p:nvGraphicFramePr>
          <p:cNvPr id="207" name="Google Shape;207;p22"/>
          <p:cNvGraphicFramePr/>
          <p:nvPr/>
        </p:nvGraphicFramePr>
        <p:xfrm>
          <a:off x="991675" y="3276213"/>
          <a:ext cx="3000000" cy="3000000"/>
        </p:xfrm>
        <a:graphic>
          <a:graphicData uri="http://schemas.openxmlformats.org/drawingml/2006/table">
            <a:tbl>
              <a:tblPr>
                <a:noFill/>
                <a:tableStyleId>{FD20CCB4-7A22-402A-8161-9593DAA84AE1}</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256</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74</a:t>
                      </a:r>
                      <a:endParaRPr sz="800" u="none" cap="none" strike="noStrike"/>
                    </a:p>
                  </a:txBody>
                  <a:tcPr marT="91425" marB="91425" marR="91425" marL="91425"/>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41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42</a:t>
                      </a:r>
                      <a:endParaRPr sz="800" u="none" cap="none" strike="noStrike"/>
                    </a:p>
                  </a:txBody>
                  <a:tcPr marT="91425" marB="91425" marR="91425" marL="91425"/>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66</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34</a:t>
                      </a:r>
                      <a:endParaRPr sz="800" u="none" cap="none" strike="noStrike"/>
                    </a:p>
                  </a:txBody>
                  <a:tcPr marT="91425" marB="91425" marR="91425" marL="91425"/>
                </a:tc>
              </a:tr>
            </a:tbl>
          </a:graphicData>
        </a:graphic>
      </p:graphicFrame>
      <p:graphicFrame>
        <p:nvGraphicFramePr>
          <p:cNvPr id="208" name="Google Shape;208;p22"/>
          <p:cNvGraphicFramePr/>
          <p:nvPr/>
        </p:nvGraphicFramePr>
        <p:xfrm>
          <a:off x="2682075" y="3276213"/>
          <a:ext cx="3000000" cy="3000000"/>
        </p:xfrm>
        <a:graphic>
          <a:graphicData uri="http://schemas.openxmlformats.org/drawingml/2006/table">
            <a:tbl>
              <a:tblPr>
                <a:noFill/>
                <a:tableStyleId>{FD20CCB4-7A22-402A-8161-9593DAA84AE1}</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233.4</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96.4</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59.0</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24.1</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70.3</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29.2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9" name="Google Shape;209;p22"/>
          <p:cNvSpPr txBox="1"/>
          <p:nvPr/>
        </p:nvSpPr>
        <p:spPr>
          <a:xfrm>
            <a:off x="4372475" y="3234200"/>
            <a:ext cx="13491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(256-233.4)</a:t>
            </a:r>
            <a:r>
              <a:rPr b="0" baseline="30000" i="0" lang="en" sz="1000" u="none" cap="none" strike="noStrike">
                <a:solidFill>
                  <a:srgbClr val="000000"/>
                </a:solidFill>
                <a:latin typeface="Arial"/>
                <a:ea typeface="Arial"/>
                <a:cs typeface="Arial"/>
                <a:sym typeface="Arial"/>
              </a:rPr>
              <a:t>2</a:t>
            </a:r>
            <a:r>
              <a:rPr b="0" i="0" lang="en" sz="1000" u="none" cap="none" strike="noStrike">
                <a:solidFill>
                  <a:srgbClr val="000000"/>
                </a:solidFill>
                <a:latin typeface="Arial"/>
                <a:ea typeface="Arial"/>
                <a:cs typeface="Arial"/>
                <a:sym typeface="Arial"/>
              </a:rPr>
              <a:t>/233.4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2.1</a:t>
            </a:r>
            <a:r>
              <a:rPr lang="en" sz="1000"/>
              <a:t>9</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sz="1000"/>
          </a:p>
          <a:p>
            <a:pPr indent="0" lvl="0" marL="0" marR="0" rtl="0" algn="ctr">
              <a:lnSpc>
                <a:spcPct val="100000"/>
              </a:lnSpc>
              <a:spcBef>
                <a:spcPts val="0"/>
              </a:spcBef>
              <a:spcAft>
                <a:spcPts val="0"/>
              </a:spcAft>
              <a:buClr>
                <a:srgbClr val="000000"/>
              </a:buClr>
              <a:buSzPts val="1000"/>
              <a:buFont typeface="Arial"/>
              <a:buNone/>
            </a:pPr>
            <a:r>
              <a:t/>
            </a:r>
            <a:endParaRPr sz="1000"/>
          </a:p>
          <a:p>
            <a:pPr indent="0" lvl="0" marL="0" marR="0" rtl="0" algn="ctr">
              <a:lnSpc>
                <a:spcPct val="100000"/>
              </a:lnSpc>
              <a:spcBef>
                <a:spcPts val="0"/>
              </a:spcBef>
              <a:spcAft>
                <a:spcPts val="0"/>
              </a:spcAft>
              <a:buClr>
                <a:srgbClr val="000000"/>
              </a:buClr>
              <a:buSzPts val="1000"/>
              <a:buFont typeface="Arial"/>
              <a:buNone/>
            </a:pPr>
            <a:r>
              <a:t/>
            </a:r>
            <a:endParaRPr sz="1000"/>
          </a:p>
        </p:txBody>
      </p:sp>
      <p:graphicFrame>
        <p:nvGraphicFramePr>
          <p:cNvPr id="210" name="Google Shape;210;p22"/>
          <p:cNvGraphicFramePr/>
          <p:nvPr/>
        </p:nvGraphicFramePr>
        <p:xfrm>
          <a:off x="6245325" y="3234188"/>
          <a:ext cx="3000000" cy="3000000"/>
        </p:xfrm>
        <a:graphic>
          <a:graphicData uri="http://schemas.openxmlformats.org/drawingml/2006/table">
            <a:tbl>
              <a:tblPr>
                <a:noFill/>
                <a:tableStyleId>{FD20CCB4-7A22-402A-8161-9593DAA84AE1}</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a:t>2.19</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2"/>
          <p:cNvSpPr txBox="1"/>
          <p:nvPr/>
        </p:nvSpPr>
        <p:spPr>
          <a:xfrm>
            <a:off x="311700" y="3153075"/>
            <a:ext cx="8520600" cy="44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PREVIOUSLY, IN DATA ANALYTICS FULL TIME... </a:t>
            </a:r>
            <a:endParaRPr b="0" i="0" sz="1800" u="none" cap="none" strike="noStrike">
              <a:solidFill>
                <a:srgbClr val="000000"/>
              </a:solidFill>
              <a:latin typeface="Roboto"/>
              <a:ea typeface="Roboto"/>
              <a:cs typeface="Roboto"/>
              <a:sym typeface="Roboto"/>
            </a:endParaRPr>
          </a:p>
        </p:txBody>
      </p:sp>
      <p:pic>
        <p:nvPicPr>
          <p:cNvPr id="64" name="Google Shape;64;p2"/>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65" name="Google Shape;65;p2"/>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66" name="Google Shape;66;p2"/>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3"/>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statistic still follows a Chi-squared distribution. But in these tests, 𝕟 (called degrees of freedom) is the number of rows -1, multiplied by the number of columns-1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this case, our 𝕟=(3-1)*(2-1)=2*1=2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216" name="Google Shape;216;p23"/>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217" name="Google Shape;217;p23"/>
          <p:cNvPicPr preferRelativeResize="0"/>
          <p:nvPr/>
        </p:nvPicPr>
        <p:blipFill rotWithShape="1">
          <a:blip r:embed="rId5">
            <a:alphaModFix/>
          </a:blip>
          <a:srcRect b="0" l="0" r="0" t="0"/>
          <a:stretch/>
        </p:blipFill>
        <p:spPr>
          <a:xfrm>
            <a:off x="782174" y="2723600"/>
            <a:ext cx="2269101" cy="1698251"/>
          </a:xfrm>
          <a:prstGeom prst="rect">
            <a:avLst/>
          </a:prstGeom>
          <a:noFill/>
          <a:ln>
            <a:noFill/>
          </a:ln>
        </p:spPr>
      </p:pic>
      <p:sp>
        <p:nvSpPr>
          <p:cNvPr id="218" name="Google Shape;218;p23"/>
          <p:cNvSpPr txBox="1"/>
          <p:nvPr/>
        </p:nvSpPr>
        <p:spPr>
          <a:xfrm>
            <a:off x="3361850" y="2495000"/>
            <a:ext cx="50145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100">
                <a:solidFill>
                  <a:schemeClr val="dk1"/>
                </a:solidFill>
              </a:rPr>
              <a:t>W</a:t>
            </a:r>
            <a:r>
              <a:rPr b="0" i="0" lang="en" sz="1100" u="none" cap="none" strike="noStrike">
                <a:solidFill>
                  <a:schemeClr val="dk1"/>
                </a:solidFill>
                <a:latin typeface="Arial"/>
                <a:ea typeface="Arial"/>
                <a:cs typeface="Arial"/>
                <a:sym typeface="Arial"/>
              </a:rPr>
              <a:t>e can run the function </a:t>
            </a:r>
            <a:endParaRPr b="0" i="0" sz="1100" u="none" cap="none" strike="noStrike">
              <a:solidFill>
                <a:schemeClr val="dk1"/>
              </a:solidFill>
              <a:latin typeface="Arial"/>
              <a:ea typeface="Arial"/>
              <a:cs typeface="Arial"/>
              <a:sym typeface="Arial"/>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import scipy.stats as st </a:t>
            </a:r>
            <a:endParaRPr b="0" i="0" sz="1000" u="none" cap="none" strike="noStrike">
              <a:solidFill>
                <a:schemeClr val="dk1"/>
              </a:solidFill>
              <a:latin typeface="Courier New"/>
              <a:ea typeface="Courier New"/>
              <a:cs typeface="Courier New"/>
              <a:sym typeface="Courier New"/>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st.chi2.sf(abs(stat),n)</a:t>
            </a:r>
            <a:endParaRPr b="0" i="0" sz="1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 automatically get the p-value</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this case there are no considerations on one-tailed versus 2-tailed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4"/>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TO THE COL...</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You may notice that I very conspicuously am not going to the colab yet.</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is because, as usual, there is a function that does all of this for us</a:t>
            </a:r>
            <a:endParaRPr b="0" i="0" sz="1100" u="none" cap="none" strike="noStrike">
              <a:solidFill>
                <a:schemeClr val="dk1"/>
              </a:solidFill>
              <a:latin typeface="Arial"/>
              <a:ea typeface="Arial"/>
              <a:cs typeface="Arial"/>
              <a:sym typeface="Arial"/>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AF00DB"/>
                </a:solidFill>
                <a:highlight>
                  <a:srgbClr val="FFFFFE"/>
                </a:highlight>
                <a:latin typeface="Courier New"/>
                <a:ea typeface="Courier New"/>
                <a:cs typeface="Courier New"/>
                <a:sym typeface="Courier New"/>
              </a:rPr>
              <a:t>import</a:t>
            </a:r>
            <a:r>
              <a:rPr b="0" i="0" lang="en" sz="1050" u="none" cap="none" strike="noStrike">
                <a:solidFill>
                  <a:schemeClr val="dk1"/>
                </a:solidFill>
                <a:highlight>
                  <a:srgbClr val="FFFFFE"/>
                </a:highlight>
                <a:latin typeface="Courier New"/>
                <a:ea typeface="Courier New"/>
                <a:cs typeface="Courier New"/>
                <a:sym typeface="Courier New"/>
              </a:rPr>
              <a:t> scipy.stats </a:t>
            </a:r>
            <a:r>
              <a:rPr b="0" i="0" lang="en" sz="1050" u="none" cap="none" strike="noStrike">
                <a:solidFill>
                  <a:srgbClr val="AF00DB"/>
                </a:solidFill>
                <a:highlight>
                  <a:srgbClr val="FFFFFE"/>
                </a:highlight>
                <a:latin typeface="Courier New"/>
                <a:ea typeface="Courier New"/>
                <a:cs typeface="Courier New"/>
                <a:sym typeface="Courier New"/>
              </a:rPr>
              <a:t>as</a:t>
            </a:r>
            <a:r>
              <a:rPr b="0" i="0" lang="en" sz="1050" u="none" cap="none" strike="noStrike">
                <a:solidFill>
                  <a:schemeClr val="dk1"/>
                </a:solidFill>
                <a:highlight>
                  <a:srgbClr val="FFFFFE"/>
                </a:highlight>
                <a:latin typeface="Courier New"/>
                <a:ea typeface="Courier New"/>
                <a:cs typeface="Courier New"/>
                <a:sym typeface="Courier New"/>
              </a:rPr>
              <a:t> st</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E"/>
                </a:highlight>
                <a:latin typeface="Courier New"/>
                <a:ea typeface="Courier New"/>
                <a:cs typeface="Courier New"/>
                <a:sym typeface="Courier New"/>
              </a:rPr>
              <a:t>st.chi2_contingency(table)</a:t>
            </a:r>
            <a:endParaRPr b="1"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Yay!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To the colab!</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224" name="Google Shape;224;p24"/>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3"/>
          <p:cNvSpPr txBox="1"/>
          <p:nvPr/>
        </p:nvSpPr>
        <p:spPr>
          <a:xfrm>
            <a:off x="719375" y="842675"/>
            <a:ext cx="4156200" cy="3599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For a given observed sample X, we check how unlikely it is to produce X in a world where our null hypothesis is true (p-value). If our observation is overwhelmingly unlikely (p&lt;𝛂), we prefer to reject the notion that we are living in a world where the null is true.</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On the other hand, if our observation X is not that unlikely in a world where the null holds, we do not reject the null.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100"/>
              <a:buFont typeface="Arial"/>
              <a:buNone/>
            </a:pPr>
            <a:r>
              <a:t/>
            </a:r>
            <a:endParaRPr b="0" i="0" sz="10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Roboto"/>
              <a:ea typeface="Roboto"/>
              <a:cs typeface="Roboto"/>
              <a:sym typeface="Roboto"/>
            </a:endParaRPr>
          </a:p>
        </p:txBody>
      </p:sp>
      <p:sp>
        <p:nvSpPr>
          <p:cNvPr id="72" name="Google Shape;72;p3"/>
          <p:cNvSpPr txBox="1"/>
          <p:nvPr/>
        </p:nvSpPr>
        <p:spPr>
          <a:xfrm rot="-5400000">
            <a:off x="8235150" y="4109125"/>
            <a:ext cx="1460700" cy="314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1" i="0" lang="en" sz="1000" u="none" cap="none" strike="noStrike">
                <a:solidFill>
                  <a:srgbClr val="64C3F5"/>
                </a:solidFill>
                <a:latin typeface="Roboto"/>
                <a:ea typeface="Roboto"/>
                <a:cs typeface="Roboto"/>
                <a:sym typeface="Roboto"/>
              </a:rPr>
              <a:t>Welcome</a:t>
            </a:r>
            <a:endParaRPr b="1" i="0" sz="1000" u="none" cap="none" strike="noStrike">
              <a:solidFill>
                <a:srgbClr val="64C3F5"/>
              </a:solidFill>
              <a:latin typeface="Roboto"/>
              <a:ea typeface="Roboto"/>
              <a:cs typeface="Roboto"/>
              <a:sym typeface="Roboto"/>
            </a:endParaRPr>
          </a:p>
        </p:txBody>
      </p:sp>
      <p:pic>
        <p:nvPicPr>
          <p:cNvPr id="73" name="Google Shape;73;p3"/>
          <p:cNvPicPr preferRelativeResize="0"/>
          <p:nvPr/>
        </p:nvPicPr>
        <p:blipFill rotWithShape="1">
          <a:blip r:embed="rId4">
            <a:alphaModFix/>
          </a:blip>
          <a:srcRect b="820" l="30243" r="25169" t="-820"/>
          <a:stretch/>
        </p:blipFill>
        <p:spPr>
          <a:xfrm>
            <a:off x="5267400" y="338800"/>
            <a:ext cx="3540898" cy="4467174"/>
          </a:xfrm>
          <a:prstGeom prst="rect">
            <a:avLst/>
          </a:prstGeom>
          <a:noFill/>
          <a:ln>
            <a:noFill/>
          </a:ln>
        </p:spPr>
      </p:pic>
      <p:pic>
        <p:nvPicPr>
          <p:cNvPr id="74" name="Google Shape;74;p3"/>
          <p:cNvPicPr preferRelativeResize="0"/>
          <p:nvPr/>
        </p:nvPicPr>
        <p:blipFill rotWithShape="1">
          <a:blip r:embed="rId5">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4"/>
          <p:cNvSpPr txBox="1"/>
          <p:nvPr/>
        </p:nvSpPr>
        <p:spPr>
          <a:xfrm>
            <a:off x="311700" y="3153075"/>
            <a:ext cx="8520600" cy="44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AND NOW, RESUMING OUR PREVIOUSLY SCHEDULED PROGRAM</a:t>
            </a:r>
            <a:endParaRPr b="0" i="0" sz="1800" u="none" cap="none" strike="noStrike">
              <a:solidFill>
                <a:srgbClr val="000000"/>
              </a:solidFill>
              <a:latin typeface="Roboto"/>
              <a:ea typeface="Roboto"/>
              <a:cs typeface="Roboto"/>
              <a:sym typeface="Roboto"/>
            </a:endParaRPr>
          </a:p>
        </p:txBody>
      </p:sp>
      <p:pic>
        <p:nvPicPr>
          <p:cNvPr id="80" name="Google Shape;80;p4"/>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81" name="Google Shape;81;p4"/>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82" name="Google Shape;82;p4"/>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5"/>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Suppose you have some phenomenon that you repeat  and you count the </a:t>
            </a:r>
            <a:r>
              <a:rPr b="0" i="1" lang="en" sz="1100" u="none" cap="none" strike="noStrike">
                <a:solidFill>
                  <a:schemeClr val="dk1"/>
                </a:solidFill>
                <a:latin typeface="Arial"/>
                <a:ea typeface="Arial"/>
                <a:cs typeface="Arial"/>
                <a:sym typeface="Arial"/>
              </a:rPr>
              <a:t>frequency</a:t>
            </a:r>
            <a:r>
              <a:rPr b="0" i="0" lang="en" sz="1100" u="none" cap="none" strike="noStrike">
                <a:solidFill>
                  <a:schemeClr val="dk1"/>
                </a:solidFill>
                <a:latin typeface="Arial"/>
                <a:ea typeface="Arial"/>
                <a:cs typeface="Arial"/>
                <a:sym typeface="Arial"/>
              </a:rPr>
              <a:t> of its outcomes, i.e., the number of times each different event happens.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E.g.</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you get 0,1,2,3,... passengers missing an airflight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you open 1,2,3,... cans of tuna until you find one that is rotten</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0,1,2,3,... goals are scored in the last 10 minutes of a football match</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people buy cola, pepsi, water out of 100 sales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 1: Some of these, we have seen, follow a particular distribution (binomial, geometric, poisson...)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 2: Notice you can only do this for discrete (or if you prefer categorical) observations</a:t>
            </a:r>
            <a:endParaRPr b="0" i="0" sz="1100" u="none" cap="none" strike="noStrike">
              <a:solidFill>
                <a:schemeClr val="dk1"/>
              </a:solidFill>
              <a:latin typeface="Arial"/>
              <a:ea typeface="Arial"/>
              <a:cs typeface="Arial"/>
              <a:sym typeface="Arial"/>
            </a:endParaRPr>
          </a:p>
        </p:txBody>
      </p:sp>
      <p:pic>
        <p:nvPicPr>
          <p:cNvPr id="88" name="Google Shape;88;p5"/>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6"/>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If we don’t have a strong theoretical reason to claim that a certain phenomenon follows a particular distribution and we suspect it does, can we show that using data? After all, if we can assume something follows a particular well-studied distribution, we get a lot of results and stats packages that are directly applicable to our phenomenon.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will test if a certain set of observations can reasonably be said to come from a specific distribution by using a Goodness-of-Fit test.</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 guiding principle is the following: If our phenomenon does follow a certain distribution, we would expect it’s outcomes to follow certain patterns. If our observed data does not stray too far from these patterns (i.e. if it is a “good fit” to the patterns), we can assume it comes from the posited distribution.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94" name="Google Shape;94;p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7"/>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Based on the data from all vending machines, Unilever believes that 40% of sales from their machines are Coca-cola, 30% are Pepsi and the remaining 30% are water. They have a stocking system quite optimized for these ratios, but we know not all vending locations necessarily follow this distribution.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have one machine and we noticed that form the last 300 sold bottles we sold the following:</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00" name="Google Shape;100;p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01" name="Google Shape;101;p7"/>
          <p:cNvGraphicFramePr/>
          <p:nvPr/>
        </p:nvGraphicFramePr>
        <p:xfrm>
          <a:off x="784400" y="2564125"/>
          <a:ext cx="3000000" cy="3000000"/>
        </p:xfrm>
        <a:graphic>
          <a:graphicData uri="http://schemas.openxmlformats.org/drawingml/2006/table">
            <a:tbl>
              <a:tblPr>
                <a:noFill/>
                <a:tableStyleId>{FD20CCB4-7A22-402A-8161-9593DAA84AE1}</a:tableStyleId>
              </a:tblPr>
              <a:tblGrid>
                <a:gridCol w="1064575"/>
                <a:gridCol w="652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Sold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r>
            </a:tbl>
          </a:graphicData>
        </a:graphic>
      </p:graphicFrame>
      <p:sp>
        <p:nvSpPr>
          <p:cNvPr id="102" name="Google Shape;102;p7"/>
          <p:cNvSpPr txBox="1"/>
          <p:nvPr/>
        </p:nvSpPr>
        <p:spPr>
          <a:xfrm>
            <a:off x="3109725" y="2411075"/>
            <a:ext cx="5118300" cy="1766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Do we have evidence here to disprove that our machine follows Unilever’s posited distribution for vending machines? Should we develop our own stocking system or can we import the one created by Unilever?</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will use the hypothesis testing logic: we assume that the machine follows Unilever’s distribution and see if observed reality strains the credibility of that assumption at a significance level of, say 5%</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8"/>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H₀ : Dist</a:t>
            </a:r>
            <a:r>
              <a:rPr b="0" baseline="-25000" i="0" lang="en" sz="1100" u="none" cap="none" strike="noStrike">
                <a:solidFill>
                  <a:schemeClr val="dk1"/>
                </a:solidFill>
                <a:latin typeface="Arial"/>
                <a:ea typeface="Arial"/>
                <a:cs typeface="Arial"/>
                <a:sym typeface="Arial"/>
              </a:rPr>
              <a:t>machine</a:t>
            </a:r>
            <a:r>
              <a:rPr b="0" i="0" lang="en" sz="1100" u="none" cap="none" strike="noStrike">
                <a:solidFill>
                  <a:schemeClr val="dk1"/>
                </a:solidFill>
                <a:latin typeface="Arial"/>
                <a:ea typeface="Arial"/>
                <a:cs typeface="Arial"/>
                <a:sym typeface="Arial"/>
              </a:rPr>
              <a:t>~(40%,30%,30%)   vs   H</a:t>
            </a:r>
            <a:r>
              <a:rPr b="0" baseline="-25000" i="0" lang="en" sz="1100" u="none" cap="none" strike="noStrike">
                <a:solidFill>
                  <a:schemeClr val="dk1"/>
                </a:solidFill>
                <a:latin typeface="Arial"/>
                <a:ea typeface="Arial"/>
                <a:cs typeface="Arial"/>
                <a:sym typeface="Arial"/>
              </a:rPr>
              <a:t>1</a:t>
            </a:r>
            <a:r>
              <a:rPr b="0" i="0" lang="en" sz="1100" u="none" cap="none" strike="noStrike">
                <a:solidFill>
                  <a:schemeClr val="dk1"/>
                </a:solidFill>
                <a:latin typeface="Arial"/>
                <a:ea typeface="Arial"/>
                <a:cs typeface="Arial"/>
                <a:sym typeface="Arial"/>
              </a:rPr>
              <a:t> : Dist</a:t>
            </a:r>
            <a:r>
              <a:rPr b="0" baseline="-25000" i="0" lang="en" sz="1100" u="none" cap="none" strike="noStrike">
                <a:solidFill>
                  <a:schemeClr val="dk1"/>
                </a:solidFill>
                <a:latin typeface="Arial"/>
                <a:ea typeface="Arial"/>
                <a:cs typeface="Arial"/>
                <a:sym typeface="Arial"/>
              </a:rPr>
              <a:t>machine</a:t>
            </a:r>
            <a:r>
              <a:rPr b="0" i="0" lang="en" sz="1100" u="none" cap="none" strike="noStrike">
                <a:solidFill>
                  <a:schemeClr val="dk1"/>
                </a:solidFill>
                <a:latin typeface="Arial"/>
                <a:ea typeface="Arial"/>
                <a:cs typeface="Arial"/>
                <a:sym typeface="Arial"/>
              </a:rPr>
              <a:t>≁(40%,30%,30%)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first build a table of expected observations under H₀</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08" name="Google Shape;108;p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09" name="Google Shape;109;p8"/>
          <p:cNvGraphicFramePr/>
          <p:nvPr/>
        </p:nvGraphicFramePr>
        <p:xfrm>
          <a:off x="784338" y="2765275"/>
          <a:ext cx="3000000" cy="3000000"/>
        </p:xfrm>
        <a:graphic>
          <a:graphicData uri="http://schemas.openxmlformats.org/drawingml/2006/table">
            <a:tbl>
              <a:tblPr>
                <a:noFill/>
                <a:tableStyleId>{FD20CCB4-7A22-402A-8161-9593DAA84AE1}</a:tableStyleId>
              </a:tblPr>
              <a:tblGrid>
                <a:gridCol w="1668050"/>
                <a:gridCol w="594150"/>
                <a:gridCol w="14514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Expected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40%*300 = 120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30%*300 = 90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30%*300 = 90</a:t>
                      </a:r>
                      <a:endParaRPr sz="1400" u="none" cap="none" strike="noStrike"/>
                    </a:p>
                  </a:txBody>
                  <a:tcPr marT="91425" marB="91425" marR="91425" marL="91425"/>
                </a:tc>
              </a:tr>
            </a:tbl>
          </a:graphicData>
        </a:graphic>
      </p:graphicFrame>
      <p:sp>
        <p:nvSpPr>
          <p:cNvPr id="110" name="Google Shape;110;p8"/>
          <p:cNvSpPr txBox="1"/>
          <p:nvPr/>
        </p:nvSpPr>
        <p:spPr>
          <a:xfrm>
            <a:off x="784400" y="2402850"/>
            <a:ext cx="3713700" cy="37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Expected sales under H₀</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graphicFrame>
        <p:nvGraphicFramePr>
          <p:cNvPr id="111" name="Google Shape;111;p8"/>
          <p:cNvGraphicFramePr/>
          <p:nvPr/>
        </p:nvGraphicFramePr>
        <p:xfrm>
          <a:off x="5347975" y="2782650"/>
          <a:ext cx="3000000" cy="3000000"/>
        </p:xfrm>
        <a:graphic>
          <a:graphicData uri="http://schemas.openxmlformats.org/drawingml/2006/table">
            <a:tbl>
              <a:tblPr>
                <a:noFill/>
                <a:tableStyleId>{FD20CCB4-7A22-402A-8161-9593DAA84AE1}</a:tableStyleId>
              </a:tblPr>
              <a:tblGrid>
                <a:gridCol w="1064575"/>
                <a:gridCol w="652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Sold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r>
            </a:tbl>
          </a:graphicData>
        </a:graphic>
      </p:graphicFrame>
      <p:sp>
        <p:nvSpPr>
          <p:cNvPr id="112" name="Google Shape;112;p8"/>
          <p:cNvSpPr txBox="1"/>
          <p:nvPr/>
        </p:nvSpPr>
        <p:spPr>
          <a:xfrm>
            <a:off x="5034349" y="2402850"/>
            <a:ext cx="2302800" cy="37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Observed sales from sample</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9"/>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If the null hypothesis was true, we would think that the observed data in each category would be close in value to the expected numbers in each category. In such circumstances the data provides a close fit to the assumed population distribution of probabilities.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test of the null hypothesis is based on an assessment of the closeness of this fit and is generally referred to as a goodness-of-fit test. Now, in order to test the null hypothesis, it is natural to look at the magnitudes of the discrepancies between what is observed and what is expected. The larger these discrepancies are in absolute value, the more suspicious we are of the null hypothesis.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18" name="Google Shape;118;p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