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301" r:id="rId5"/>
    <p:sldId id="303" r:id="rId6"/>
    <p:sldId id="302" r:id="rId7"/>
    <p:sldId id="260" r:id="rId8"/>
    <p:sldId id="261" r:id="rId9"/>
    <p:sldId id="262" r:id="rId10"/>
    <p:sldId id="285"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9" r:id="rId26"/>
    <p:sldId id="280" r:id="rId27"/>
    <p:sldId id="282" r:id="rId28"/>
    <p:sldId id="283" r:id="rId29"/>
    <p:sldId id="284" r:id="rId30"/>
    <p:sldId id="286" r:id="rId31"/>
    <p:sldId id="300"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57"/>
    <p:restoredTop sz="93173"/>
  </p:normalViewPr>
  <p:slideViewPr>
    <p:cSldViewPr>
      <p:cViewPr varScale="1">
        <p:scale>
          <a:sx n="90" d="100"/>
          <a:sy n="90" d="100"/>
        </p:scale>
        <p:origin x="216" y="3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74136F6-DD71-7F46-84B0-22AA1F473099}" type="datetimeFigureOut">
              <a:rPr lang="en-PT" smtClean="0"/>
              <a:t>21/05/2024</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AA20F02-A069-034E-8817-9680C6EA0D20}" type="slidenum">
              <a:rPr lang="en-PT" smtClean="0"/>
              <a:t>‹#›</a:t>
            </a:fld>
            <a:endParaRPr lang="en-PT"/>
          </a:p>
        </p:txBody>
      </p:sp>
    </p:spTree>
    <p:extLst>
      <p:ext uri="{BB962C8B-B14F-4D97-AF65-F5344CB8AC3E}">
        <p14:creationId xmlns:p14="http://schemas.microsoft.com/office/powerpoint/2010/main" val="114897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1569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2248" y="768522"/>
            <a:ext cx="27686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74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54863" y="0"/>
            <a:ext cx="9089117" cy="5095932"/>
          </a:xfrm>
          <a:prstGeom prst="rect">
            <a:avLst/>
          </a:prstGeom>
        </p:spPr>
      </p:pic>
      <p:sp>
        <p:nvSpPr>
          <p:cNvPr id="2" name="Holder 2"/>
          <p:cNvSpPr>
            <a:spLocks noGrp="1"/>
          </p:cNvSpPr>
          <p:nvPr>
            <p:ph type="title"/>
          </p:nvPr>
        </p:nvSpPr>
        <p:spPr>
          <a:xfrm>
            <a:off x="652248" y="768522"/>
            <a:ext cx="46863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a:xfrm>
            <a:off x="693373" y="1381188"/>
            <a:ext cx="5596890" cy="1546860"/>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3981" cy="5143489"/>
            </a:xfrm>
            <a:prstGeom prst="rect">
              <a:avLst/>
            </a:prstGeom>
          </p:spPr>
        </p:pic>
        <p:pic>
          <p:nvPicPr>
            <p:cNvPr id="4" name="object 4"/>
            <p:cNvPicPr/>
            <p:nvPr/>
          </p:nvPicPr>
          <p:blipFill>
            <a:blip r:embed="rId3" cstate="print"/>
            <a:stretch>
              <a:fillRect/>
            </a:stretch>
          </p:blipFill>
          <p:spPr>
            <a:xfrm>
              <a:off x="8063583" y="314399"/>
              <a:ext cx="677998" cy="677998"/>
            </a:xfrm>
            <a:prstGeom prst="rect">
              <a:avLst/>
            </a:prstGeom>
          </p:spPr>
        </p:pic>
        <p:sp>
          <p:nvSpPr>
            <p:cNvPr id="5" name="object 5"/>
            <p:cNvSpPr/>
            <p:nvPr/>
          </p:nvSpPr>
          <p:spPr>
            <a:xfrm>
              <a:off x="743198" y="3432917"/>
              <a:ext cx="2218055" cy="551815"/>
            </a:xfrm>
            <a:custGeom>
              <a:avLst/>
              <a:gdLst/>
              <a:ahLst/>
              <a:cxnLst/>
              <a:rect l="l" t="t" r="r" b="b"/>
              <a:pathLst>
                <a:path w="2218055" h="551814">
                  <a:moveTo>
                    <a:pt x="2125995" y="551398"/>
                  </a:moveTo>
                  <a:lnTo>
                    <a:pt x="91902" y="551398"/>
                  </a:lnTo>
                  <a:lnTo>
                    <a:pt x="56129" y="544176"/>
                  </a:lnTo>
                  <a:lnTo>
                    <a:pt x="26917" y="524480"/>
                  </a:lnTo>
                  <a:lnTo>
                    <a:pt x="7221" y="495268"/>
                  </a:lnTo>
                  <a:lnTo>
                    <a:pt x="0" y="459499"/>
                  </a:lnTo>
                  <a:lnTo>
                    <a:pt x="0" y="91899"/>
                  </a:lnTo>
                  <a:lnTo>
                    <a:pt x="7221" y="56130"/>
                  </a:lnTo>
                  <a:lnTo>
                    <a:pt x="26917" y="26918"/>
                  </a:lnTo>
                  <a:lnTo>
                    <a:pt x="56129" y="7222"/>
                  </a:lnTo>
                  <a:lnTo>
                    <a:pt x="91902" y="0"/>
                  </a:lnTo>
                  <a:lnTo>
                    <a:pt x="2125995" y="0"/>
                  </a:lnTo>
                  <a:lnTo>
                    <a:pt x="2176979" y="15440"/>
                  </a:lnTo>
                  <a:lnTo>
                    <a:pt x="2210901" y="56731"/>
                  </a:lnTo>
                  <a:lnTo>
                    <a:pt x="2217895" y="91899"/>
                  </a:lnTo>
                  <a:lnTo>
                    <a:pt x="2217895" y="459499"/>
                  </a:lnTo>
                  <a:lnTo>
                    <a:pt x="2210672" y="495268"/>
                  </a:lnTo>
                  <a:lnTo>
                    <a:pt x="2190976" y="524480"/>
                  </a:lnTo>
                  <a:lnTo>
                    <a:pt x="2161765" y="544176"/>
                  </a:lnTo>
                  <a:lnTo>
                    <a:pt x="2125995" y="551398"/>
                  </a:lnTo>
                  <a:close/>
                </a:path>
              </a:pathLst>
            </a:custGeom>
            <a:solidFill>
              <a:srgbClr val="564BFF"/>
            </a:solidFill>
          </p:spPr>
          <p:txBody>
            <a:bodyPr wrap="square" lIns="0" tIns="0" rIns="0" bIns="0" rtlCol="0"/>
            <a:lstStyle/>
            <a:p>
              <a:endParaRPr/>
            </a:p>
          </p:txBody>
        </p:sp>
      </p:grpSp>
      <p:sp>
        <p:nvSpPr>
          <p:cNvPr id="6" name="object 6"/>
          <p:cNvSpPr txBox="1"/>
          <p:nvPr/>
        </p:nvSpPr>
        <p:spPr>
          <a:xfrm>
            <a:off x="629323" y="1856774"/>
            <a:ext cx="4930140" cy="635000"/>
          </a:xfrm>
          <a:prstGeom prst="rect">
            <a:avLst/>
          </a:prstGeom>
        </p:spPr>
        <p:txBody>
          <a:bodyPr vert="horz" wrap="square" lIns="0" tIns="12700" rIns="0" bIns="0" rtlCol="0">
            <a:spAutoFit/>
          </a:bodyPr>
          <a:lstStyle/>
          <a:p>
            <a:pPr marL="12700">
              <a:lnSpc>
                <a:spcPct val="100000"/>
              </a:lnSpc>
              <a:spcBef>
                <a:spcPts val="100"/>
              </a:spcBef>
            </a:pPr>
            <a:r>
              <a:rPr sz="4000" spc="-204" dirty="0">
                <a:solidFill>
                  <a:srgbClr val="FFFFFF"/>
                </a:solidFill>
                <a:latin typeface="Arial Black"/>
                <a:cs typeface="Arial Black"/>
              </a:rPr>
              <a:t>Hypothesis</a:t>
            </a:r>
            <a:r>
              <a:rPr sz="4000" spc="-290" dirty="0">
                <a:solidFill>
                  <a:srgbClr val="FFFFFF"/>
                </a:solidFill>
                <a:latin typeface="Arial Black"/>
                <a:cs typeface="Arial Black"/>
              </a:rPr>
              <a:t> </a:t>
            </a:r>
            <a:r>
              <a:rPr sz="4000" spc="-185" dirty="0">
                <a:solidFill>
                  <a:srgbClr val="FFFFFF"/>
                </a:solidFill>
                <a:latin typeface="Arial Black"/>
                <a:cs typeface="Arial Black"/>
              </a:rPr>
              <a:t>Testifig</a:t>
            </a:r>
            <a:endParaRPr sz="4000">
              <a:latin typeface="Arial Black"/>
              <a:cs typeface="Arial Black"/>
            </a:endParaRPr>
          </a:p>
        </p:txBody>
      </p:sp>
      <p:sp>
        <p:nvSpPr>
          <p:cNvPr id="7" name="object 7"/>
          <p:cNvSpPr txBox="1"/>
          <p:nvPr/>
        </p:nvSpPr>
        <p:spPr>
          <a:xfrm>
            <a:off x="629323" y="458544"/>
            <a:ext cx="1245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Arial Black"/>
                <a:cs typeface="Arial Black"/>
              </a:rPr>
              <a:t>DATA</a:t>
            </a:r>
            <a:r>
              <a:rPr sz="1000" spc="455" dirty="0">
                <a:solidFill>
                  <a:srgbClr val="FFFFFF"/>
                </a:solidFill>
                <a:latin typeface="Arial Black"/>
                <a:cs typeface="Arial Black"/>
              </a:rPr>
              <a:t> </a:t>
            </a:r>
            <a:r>
              <a:rPr sz="1000" dirty="0">
                <a:solidFill>
                  <a:srgbClr val="FFFFFF"/>
                </a:solidFill>
                <a:latin typeface="Arial Black"/>
                <a:cs typeface="Arial Black"/>
              </a:rPr>
              <a:t>|</a:t>
            </a:r>
            <a:r>
              <a:rPr sz="1000" spc="275" dirty="0">
                <a:solidFill>
                  <a:srgbClr val="FFFFFF"/>
                </a:solidFill>
                <a:latin typeface="Arial Black"/>
                <a:cs typeface="Arial Black"/>
              </a:rPr>
              <a:t> </a:t>
            </a:r>
            <a:r>
              <a:rPr sz="1000" spc="-125" dirty="0">
                <a:solidFill>
                  <a:srgbClr val="FFFFFF"/>
                </a:solidFill>
                <a:latin typeface="Arial Black"/>
                <a:cs typeface="Arial Black"/>
              </a:rPr>
              <a:t>MODULE</a:t>
            </a:r>
            <a:r>
              <a:rPr sz="1000" spc="-100" dirty="0">
                <a:solidFill>
                  <a:srgbClr val="FFFFFF"/>
                </a:solidFill>
                <a:latin typeface="Arial Black"/>
                <a:cs typeface="Arial Black"/>
              </a:rPr>
              <a:t> </a:t>
            </a:r>
            <a:r>
              <a:rPr sz="1000" spc="-50" dirty="0">
                <a:solidFill>
                  <a:srgbClr val="FFFFFF"/>
                </a:solidFill>
                <a:latin typeface="Arial Black"/>
                <a:cs typeface="Arial Black"/>
              </a:rPr>
              <a:t>2</a:t>
            </a:r>
            <a:endParaRPr sz="1000">
              <a:latin typeface="Arial Black"/>
              <a:cs typeface="Arial Black"/>
            </a:endParaRPr>
          </a:p>
        </p:txBody>
      </p:sp>
      <p:sp>
        <p:nvSpPr>
          <p:cNvPr id="8" name="object 8"/>
          <p:cNvSpPr txBox="1"/>
          <p:nvPr/>
        </p:nvSpPr>
        <p:spPr>
          <a:xfrm>
            <a:off x="1418137" y="3543994"/>
            <a:ext cx="86804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Week</a:t>
            </a:r>
            <a:r>
              <a:rPr sz="1800" spc="-165" dirty="0">
                <a:solidFill>
                  <a:srgbClr val="FFFFFF"/>
                </a:solidFill>
                <a:latin typeface="Verdana"/>
                <a:cs typeface="Verdana"/>
              </a:rPr>
              <a:t> </a:t>
            </a:r>
            <a:r>
              <a:rPr sz="1800" spc="-50" dirty="0">
                <a:solidFill>
                  <a:srgbClr val="FFFFFF"/>
                </a:solidFill>
                <a:latin typeface="Verdana"/>
                <a:cs typeface="Verdana"/>
              </a:rPr>
              <a:t>5</a:t>
            </a:r>
            <a:endParaRPr sz="1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1884" y="1572657"/>
            <a:ext cx="2602865" cy="108658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lang="pt-PT" sz="1200" dirty="0" err="1">
                <a:latin typeface="Arial"/>
                <a:cs typeface="Arial"/>
              </a:rPr>
              <a:t>What</a:t>
            </a:r>
            <a:r>
              <a:rPr lang="pt-PT" sz="1200" dirty="0">
                <a:latin typeface="Arial"/>
                <a:cs typeface="Arial"/>
              </a:rPr>
              <a:t> </a:t>
            </a:r>
            <a:r>
              <a:rPr lang="pt-PT" sz="1200" dirty="0" err="1">
                <a:latin typeface="Arial"/>
                <a:cs typeface="Arial"/>
              </a:rPr>
              <a:t>if</a:t>
            </a:r>
            <a:r>
              <a:rPr lang="pt-PT" sz="1200" dirty="0">
                <a:latin typeface="Arial"/>
                <a:cs typeface="Arial"/>
              </a:rPr>
              <a:t> </a:t>
            </a:r>
            <a:r>
              <a:rPr lang="pt-PT" sz="1200" dirty="0" err="1">
                <a:latin typeface="Arial"/>
                <a:cs typeface="Arial"/>
              </a:rPr>
              <a:t>we</a:t>
            </a:r>
            <a:r>
              <a:rPr lang="pt-PT" sz="1200" dirty="0">
                <a:latin typeface="Arial"/>
                <a:cs typeface="Arial"/>
              </a:rPr>
              <a:t> assume </a:t>
            </a:r>
            <a:r>
              <a:rPr lang="pt-PT" sz="1200" dirty="0" err="1">
                <a:latin typeface="Arial"/>
                <a:cs typeface="Arial"/>
              </a:rPr>
              <a:t>that</a:t>
            </a:r>
            <a:r>
              <a:rPr lang="pt-PT" sz="1200" dirty="0">
                <a:latin typeface="Arial"/>
                <a:cs typeface="Arial"/>
              </a:rPr>
              <a:t> </a:t>
            </a:r>
            <a:r>
              <a:rPr lang="pt-PT" sz="1200" dirty="0" err="1">
                <a:latin typeface="Arial"/>
                <a:cs typeface="Arial"/>
              </a:rPr>
              <a:t>being</a:t>
            </a:r>
            <a:r>
              <a:rPr lang="pt-PT" sz="1200" dirty="0">
                <a:latin typeface="Arial"/>
                <a:cs typeface="Arial"/>
              </a:rPr>
              <a:t> </a:t>
            </a:r>
            <a:r>
              <a:rPr lang="pt-PT" sz="1200" dirty="0" err="1">
                <a:latin typeface="Arial"/>
                <a:cs typeface="Arial"/>
              </a:rPr>
              <a:t>inside</a:t>
            </a:r>
            <a:r>
              <a:rPr lang="pt-PT" sz="1200" dirty="0">
                <a:latin typeface="Arial"/>
                <a:cs typeface="Arial"/>
              </a:rPr>
              <a:t> </a:t>
            </a:r>
            <a:r>
              <a:rPr lang="pt-PT" sz="1200" dirty="0" err="1">
                <a:latin typeface="Arial"/>
                <a:cs typeface="Arial"/>
              </a:rPr>
              <a:t>the</a:t>
            </a:r>
            <a:r>
              <a:rPr lang="pt-PT" sz="1200" dirty="0">
                <a:latin typeface="Arial"/>
                <a:cs typeface="Arial"/>
              </a:rPr>
              <a:t> </a:t>
            </a:r>
            <a:r>
              <a:rPr lang="pt-PT" sz="1200" dirty="0" err="1">
                <a:latin typeface="Arial"/>
                <a:cs typeface="Arial"/>
              </a:rPr>
              <a:t>lines</a:t>
            </a:r>
            <a:r>
              <a:rPr lang="pt-PT" sz="1200" dirty="0">
                <a:latin typeface="Arial"/>
                <a:cs typeface="Arial"/>
              </a:rPr>
              <a:t> </a:t>
            </a:r>
            <a:r>
              <a:rPr lang="pt-PT" sz="1200" dirty="0" err="1">
                <a:latin typeface="Arial"/>
                <a:cs typeface="Arial"/>
              </a:rPr>
              <a:t>would</a:t>
            </a:r>
            <a:r>
              <a:rPr lang="pt-PT" sz="1200" dirty="0">
                <a:latin typeface="Arial"/>
                <a:cs typeface="Arial"/>
              </a:rPr>
              <a:t> </a:t>
            </a:r>
            <a:r>
              <a:rPr lang="pt-PT" sz="1200" dirty="0" err="1">
                <a:latin typeface="Arial"/>
                <a:cs typeface="Arial"/>
              </a:rPr>
              <a:t>be</a:t>
            </a:r>
            <a:r>
              <a:rPr lang="pt-PT" sz="1200" dirty="0">
                <a:latin typeface="Arial"/>
                <a:cs typeface="Arial"/>
              </a:rPr>
              <a:t> </a:t>
            </a:r>
            <a:r>
              <a:rPr lang="pt-PT" sz="1200" dirty="0" err="1">
                <a:latin typeface="Arial"/>
                <a:cs typeface="Arial"/>
              </a:rPr>
              <a:t>good</a:t>
            </a:r>
            <a:r>
              <a:rPr lang="pt-PT" sz="1200" dirty="0">
                <a:latin typeface="Arial"/>
                <a:cs typeface="Arial"/>
              </a:rPr>
              <a:t> </a:t>
            </a:r>
            <a:r>
              <a:rPr lang="pt-PT" sz="1200" dirty="0" err="1">
                <a:latin typeface="Arial"/>
                <a:cs typeface="Arial"/>
              </a:rPr>
              <a:t>enough</a:t>
            </a:r>
            <a:r>
              <a:rPr lang="pt-PT" sz="1200" dirty="0">
                <a:latin typeface="Arial"/>
                <a:cs typeface="Arial"/>
              </a:rPr>
              <a:t> to </a:t>
            </a:r>
            <a:r>
              <a:rPr lang="pt-PT" sz="1200" dirty="0" err="1">
                <a:latin typeface="Arial"/>
                <a:cs typeface="Arial"/>
              </a:rPr>
              <a:t>consider</a:t>
            </a:r>
            <a:r>
              <a:rPr lang="pt-PT" sz="1200" dirty="0">
                <a:latin typeface="Arial"/>
                <a:cs typeface="Arial"/>
              </a:rPr>
              <a:t> </a:t>
            </a:r>
            <a:r>
              <a:rPr lang="pt-PT" sz="1200" dirty="0" err="1">
                <a:latin typeface="Arial"/>
                <a:cs typeface="Arial"/>
              </a:rPr>
              <a:t>something</a:t>
            </a:r>
            <a:r>
              <a:rPr lang="pt-PT" sz="1200" dirty="0">
                <a:latin typeface="Arial"/>
                <a:cs typeface="Arial"/>
              </a:rPr>
              <a:t> “</a:t>
            </a:r>
            <a:r>
              <a:rPr lang="pt-PT" sz="1200" dirty="0" err="1">
                <a:latin typeface="Arial"/>
                <a:cs typeface="Arial"/>
              </a:rPr>
              <a:t>valid</a:t>
            </a:r>
            <a:r>
              <a:rPr lang="pt-PT" sz="1200" dirty="0">
                <a:latin typeface="Arial"/>
                <a:cs typeface="Arial"/>
              </a:rPr>
              <a:t>”?</a:t>
            </a:r>
            <a:endParaRPr sz="1200" dirty="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
        <p:nvSpPr>
          <p:cNvPr id="8" name="object 2">
            <a:extLst>
              <a:ext uri="{FF2B5EF4-FFF2-40B4-BE49-F238E27FC236}">
                <a16:creationId xmlns:a16="http://schemas.microsoft.com/office/drawing/2014/main" id="{B3790791-92F3-1E23-4A26-ADB619DCE5A5}"/>
              </a:ext>
            </a:extLst>
          </p:cNvPr>
          <p:cNvSpPr txBox="1">
            <a:spLocks noGrp="1"/>
          </p:cNvSpPr>
          <p:nvPr>
            <p:ph type="title"/>
          </p:nvPr>
        </p:nvSpPr>
        <p:spPr>
          <a:xfrm>
            <a:off x="652248" y="768522"/>
            <a:ext cx="4686300" cy="360680"/>
          </a:xfrm>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cxnSp>
        <p:nvCxnSpPr>
          <p:cNvPr id="10" name="Straight Connector 9">
            <a:extLst>
              <a:ext uri="{FF2B5EF4-FFF2-40B4-BE49-F238E27FC236}">
                <a16:creationId xmlns:a16="http://schemas.microsoft.com/office/drawing/2014/main" id="{F935F7C8-F2B3-41D5-4E35-97AFA1CBABD3}"/>
              </a:ext>
            </a:extLst>
          </p:cNvPr>
          <p:cNvCxnSpPr/>
          <p:nvPr/>
        </p:nvCxnSpPr>
        <p:spPr>
          <a:xfrm>
            <a:off x="1752600" y="280035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806964-9131-CAA5-77E7-78D44D573907}"/>
              </a:ext>
            </a:extLst>
          </p:cNvPr>
          <p:cNvCxnSpPr/>
          <p:nvPr/>
        </p:nvCxnSpPr>
        <p:spPr>
          <a:xfrm>
            <a:off x="4572000" y="2876550"/>
            <a:ext cx="0" cy="1219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0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788797" y="1680289"/>
            <a:ext cx="7578725" cy="848360"/>
          </a:xfrm>
          <a:prstGeom prst="rect">
            <a:avLst/>
          </a:prstGeom>
        </p:spPr>
        <p:txBody>
          <a:bodyPr vert="horz" wrap="square" lIns="0" tIns="12700" rIns="0" bIns="0" rtlCol="0">
            <a:spAutoFit/>
          </a:bodyPr>
          <a:lstStyle/>
          <a:p>
            <a:pPr marL="332740" marR="5080" indent="-320675" algn="just">
              <a:lnSpc>
                <a:spcPct val="150000"/>
              </a:lnSpc>
              <a:spcBef>
                <a:spcPts val="100"/>
              </a:spcBef>
              <a:buChar char="●"/>
              <a:tabLst>
                <a:tab pos="332740" algn="l"/>
                <a:tab pos="334645" algn="l"/>
              </a:tabLst>
            </a:pPr>
            <a:r>
              <a:rPr sz="1200" dirty="0">
                <a:latin typeface="Arial"/>
                <a:cs typeface="Arial"/>
              </a:rPr>
              <a:t>	The</a:t>
            </a:r>
            <a:r>
              <a:rPr sz="1200" spc="25" dirty="0">
                <a:latin typeface="Arial"/>
                <a:cs typeface="Arial"/>
              </a:rPr>
              <a:t> </a:t>
            </a:r>
            <a:r>
              <a:rPr sz="1200" spc="50" dirty="0">
                <a:latin typeface="Arial"/>
                <a:cs typeface="Arial"/>
              </a:rPr>
              <a:t>first</a:t>
            </a:r>
            <a:r>
              <a:rPr sz="1200" spc="30" dirty="0">
                <a:latin typeface="Arial"/>
                <a:cs typeface="Arial"/>
              </a:rPr>
              <a:t> </a:t>
            </a:r>
            <a:r>
              <a:rPr sz="1200" spc="80" dirty="0">
                <a:latin typeface="Arial"/>
                <a:cs typeface="Arial"/>
              </a:rPr>
              <a:t>step</a:t>
            </a:r>
            <a:r>
              <a:rPr sz="1200" spc="25" dirty="0">
                <a:latin typeface="Arial"/>
                <a:cs typeface="Arial"/>
              </a:rPr>
              <a:t> </a:t>
            </a:r>
            <a:r>
              <a:rPr sz="1200" spc="60" dirty="0">
                <a:latin typeface="Arial"/>
                <a:cs typeface="Arial"/>
              </a:rPr>
              <a:t>in</a:t>
            </a:r>
            <a:r>
              <a:rPr sz="1200" spc="30" dirty="0">
                <a:latin typeface="Arial"/>
                <a:cs typeface="Arial"/>
              </a:rPr>
              <a:t> </a:t>
            </a:r>
            <a:r>
              <a:rPr sz="1200" spc="80" dirty="0">
                <a:latin typeface="Arial"/>
                <a:cs typeface="Arial"/>
              </a:rPr>
              <a:t>hypothesis</a:t>
            </a:r>
            <a:r>
              <a:rPr sz="1200" spc="25" dirty="0">
                <a:latin typeface="Arial"/>
                <a:cs typeface="Arial"/>
              </a:rPr>
              <a:t> </a:t>
            </a:r>
            <a:r>
              <a:rPr sz="1200" spc="80" dirty="0">
                <a:latin typeface="Arial"/>
                <a:cs typeface="Arial"/>
              </a:rPr>
              <a:t>testing</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formulating</a:t>
            </a:r>
            <a:r>
              <a:rPr sz="1200" spc="30" dirty="0">
                <a:latin typeface="Arial"/>
                <a:cs typeface="Arial"/>
              </a:rPr>
              <a:t> </a:t>
            </a:r>
            <a:r>
              <a:rPr sz="1200" spc="145" dirty="0">
                <a:latin typeface="Arial"/>
                <a:cs typeface="Arial"/>
              </a:rPr>
              <a:t>a</a:t>
            </a:r>
            <a:r>
              <a:rPr sz="1200" spc="25" dirty="0">
                <a:latin typeface="Arial"/>
                <a:cs typeface="Arial"/>
              </a:rPr>
              <a:t> </a:t>
            </a:r>
            <a:r>
              <a:rPr sz="1200" spc="60" dirty="0">
                <a:latin typeface="Arial"/>
                <a:cs typeface="Arial"/>
              </a:rPr>
              <a:t>hypothesis,</a:t>
            </a:r>
            <a:r>
              <a:rPr sz="1200" spc="30" dirty="0">
                <a:latin typeface="Arial"/>
                <a:cs typeface="Arial"/>
              </a:rPr>
              <a:t> </a:t>
            </a:r>
            <a:r>
              <a:rPr sz="1200" spc="95" dirty="0">
                <a:latin typeface="Arial"/>
                <a:cs typeface="Arial"/>
              </a:rPr>
              <a:t>which</a:t>
            </a:r>
            <a:r>
              <a:rPr sz="1200" spc="25" dirty="0">
                <a:latin typeface="Arial"/>
                <a:cs typeface="Arial"/>
              </a:rPr>
              <a:t> </a:t>
            </a:r>
            <a:r>
              <a:rPr sz="1200" dirty="0">
                <a:latin typeface="Arial"/>
                <a:cs typeface="Arial"/>
              </a:rPr>
              <a:t>is</a:t>
            </a:r>
            <a:r>
              <a:rPr sz="1200" spc="30" dirty="0">
                <a:latin typeface="Arial"/>
                <a:cs typeface="Arial"/>
              </a:rPr>
              <a:t> </a:t>
            </a:r>
            <a:r>
              <a:rPr sz="1200" spc="145" dirty="0">
                <a:latin typeface="Arial"/>
                <a:cs typeface="Arial"/>
              </a:rPr>
              <a:t>a</a:t>
            </a:r>
            <a:r>
              <a:rPr sz="1200" spc="30" dirty="0">
                <a:latin typeface="Arial"/>
                <a:cs typeface="Arial"/>
              </a:rPr>
              <a:t> </a:t>
            </a:r>
            <a:r>
              <a:rPr sz="1200" spc="90" dirty="0">
                <a:latin typeface="Arial"/>
                <a:cs typeface="Arial"/>
              </a:rPr>
              <a:t>premise</a:t>
            </a:r>
            <a:r>
              <a:rPr sz="1200" spc="25" dirty="0">
                <a:latin typeface="Arial"/>
                <a:cs typeface="Arial"/>
              </a:rPr>
              <a:t> </a:t>
            </a:r>
            <a:r>
              <a:rPr sz="1200" spc="70" dirty="0">
                <a:latin typeface="Arial"/>
                <a:cs typeface="Arial"/>
              </a:rPr>
              <a:t>or</a:t>
            </a:r>
            <a:r>
              <a:rPr sz="1200" spc="30" dirty="0">
                <a:latin typeface="Arial"/>
                <a:cs typeface="Arial"/>
              </a:rPr>
              <a:t> </a:t>
            </a:r>
            <a:r>
              <a:rPr sz="1200" spc="110" dirty="0">
                <a:latin typeface="Arial"/>
                <a:cs typeface="Arial"/>
              </a:rPr>
              <a:t>claim</a:t>
            </a:r>
            <a:r>
              <a:rPr sz="1200" spc="25" dirty="0">
                <a:latin typeface="Arial"/>
                <a:cs typeface="Arial"/>
              </a:rPr>
              <a:t> </a:t>
            </a:r>
            <a:r>
              <a:rPr sz="1200" spc="65" dirty="0">
                <a:latin typeface="Arial"/>
                <a:cs typeface="Arial"/>
              </a:rPr>
              <a:t>that </a:t>
            </a:r>
            <a:r>
              <a:rPr sz="1200" spc="95" dirty="0">
                <a:latin typeface="Arial"/>
                <a:cs typeface="Arial"/>
              </a:rPr>
              <a:t>we</a:t>
            </a:r>
            <a:r>
              <a:rPr sz="1200" spc="65" dirty="0">
                <a:latin typeface="Arial"/>
                <a:cs typeface="Arial"/>
              </a:rPr>
              <a:t> </a:t>
            </a:r>
            <a:r>
              <a:rPr sz="1200" spc="110" dirty="0">
                <a:latin typeface="Arial"/>
                <a:cs typeface="Arial"/>
              </a:rPr>
              <a:t>want</a:t>
            </a:r>
            <a:r>
              <a:rPr sz="1200" spc="70" dirty="0">
                <a:latin typeface="Arial"/>
                <a:cs typeface="Arial"/>
              </a:rPr>
              <a:t> </a:t>
            </a:r>
            <a:r>
              <a:rPr sz="1200" spc="100" dirty="0">
                <a:latin typeface="Arial"/>
                <a:cs typeface="Arial"/>
              </a:rPr>
              <a:t>to</a:t>
            </a:r>
            <a:r>
              <a:rPr sz="1200" spc="70" dirty="0">
                <a:latin typeface="Arial"/>
                <a:cs typeface="Arial"/>
              </a:rPr>
              <a:t> test </a:t>
            </a:r>
            <a:r>
              <a:rPr sz="1200" spc="114" dirty="0">
                <a:latin typeface="Arial"/>
                <a:cs typeface="Arial"/>
              </a:rPr>
              <a:t>about</a:t>
            </a:r>
            <a:r>
              <a:rPr sz="1200" spc="65" dirty="0">
                <a:latin typeface="Arial"/>
                <a:cs typeface="Arial"/>
              </a:rPr>
              <a:t> </a:t>
            </a:r>
            <a:r>
              <a:rPr sz="1200" spc="145" dirty="0">
                <a:latin typeface="Arial"/>
                <a:cs typeface="Arial"/>
              </a:rPr>
              <a:t>a</a:t>
            </a:r>
            <a:r>
              <a:rPr sz="1200" spc="70" dirty="0">
                <a:latin typeface="Arial"/>
                <a:cs typeface="Arial"/>
              </a:rPr>
              <a:t> </a:t>
            </a:r>
            <a:r>
              <a:rPr sz="1200" spc="95" dirty="0">
                <a:latin typeface="Arial"/>
                <a:cs typeface="Arial"/>
              </a:rPr>
              <a:t>population</a:t>
            </a:r>
            <a:r>
              <a:rPr sz="1200" spc="70" dirty="0">
                <a:latin typeface="Arial"/>
                <a:cs typeface="Arial"/>
              </a:rPr>
              <a:t> </a:t>
            </a:r>
            <a:r>
              <a:rPr sz="1200" spc="90" dirty="0">
                <a:latin typeface="Arial"/>
                <a:cs typeface="Arial"/>
              </a:rPr>
              <a:t>parameter.</a:t>
            </a:r>
            <a:r>
              <a:rPr sz="1200" spc="70" dirty="0">
                <a:latin typeface="Arial"/>
                <a:cs typeface="Arial"/>
              </a:rPr>
              <a:t> </a:t>
            </a:r>
            <a:r>
              <a:rPr sz="1200" dirty="0">
                <a:latin typeface="Arial"/>
                <a:cs typeface="Arial"/>
              </a:rPr>
              <a:t>The</a:t>
            </a:r>
            <a:r>
              <a:rPr sz="1200" spc="65" dirty="0">
                <a:latin typeface="Arial"/>
                <a:cs typeface="Arial"/>
              </a:rPr>
              <a:t> </a:t>
            </a:r>
            <a:r>
              <a:rPr sz="1200" spc="80" dirty="0">
                <a:latin typeface="Arial"/>
                <a:cs typeface="Arial"/>
              </a:rPr>
              <a:t>objective</a:t>
            </a:r>
            <a:r>
              <a:rPr sz="1200" spc="70" dirty="0">
                <a:latin typeface="Arial"/>
                <a:cs typeface="Arial"/>
              </a:rPr>
              <a:t> </a:t>
            </a:r>
            <a:r>
              <a:rPr sz="1200" spc="80" dirty="0">
                <a:latin typeface="Arial"/>
                <a:cs typeface="Arial"/>
              </a:rPr>
              <a:t>of</a:t>
            </a:r>
            <a:r>
              <a:rPr sz="1200" spc="70" dirty="0">
                <a:latin typeface="Arial"/>
                <a:cs typeface="Arial"/>
              </a:rPr>
              <a:t> </a:t>
            </a:r>
            <a:r>
              <a:rPr sz="1200" spc="145" dirty="0">
                <a:latin typeface="Arial"/>
                <a:cs typeface="Arial"/>
              </a:rPr>
              <a:t>a</a:t>
            </a:r>
            <a:r>
              <a:rPr sz="1200" spc="70" dirty="0">
                <a:latin typeface="Arial"/>
                <a:cs typeface="Arial"/>
              </a:rPr>
              <a:t> </a:t>
            </a:r>
            <a:r>
              <a:rPr sz="1200" spc="80" dirty="0">
                <a:latin typeface="Arial"/>
                <a:cs typeface="Arial"/>
              </a:rPr>
              <a:t>hypothesis</a:t>
            </a:r>
            <a:r>
              <a:rPr sz="1200" spc="70" dirty="0">
                <a:latin typeface="Arial"/>
                <a:cs typeface="Arial"/>
              </a:rPr>
              <a:t> test</a:t>
            </a:r>
            <a:r>
              <a:rPr sz="1200" spc="65" dirty="0">
                <a:latin typeface="Arial"/>
                <a:cs typeface="Arial"/>
              </a:rPr>
              <a:t> </a:t>
            </a:r>
            <a:r>
              <a:rPr sz="1200" dirty="0">
                <a:latin typeface="Arial"/>
                <a:cs typeface="Arial"/>
              </a:rPr>
              <a:t>is</a:t>
            </a:r>
            <a:r>
              <a:rPr sz="1200" spc="70" dirty="0">
                <a:latin typeface="Arial"/>
                <a:cs typeface="Arial"/>
              </a:rPr>
              <a:t> </a:t>
            </a:r>
            <a:r>
              <a:rPr sz="1200" spc="100" dirty="0">
                <a:latin typeface="Arial"/>
                <a:cs typeface="Arial"/>
              </a:rPr>
              <a:t>to</a:t>
            </a:r>
            <a:r>
              <a:rPr sz="1200" spc="70" dirty="0">
                <a:latin typeface="Arial"/>
                <a:cs typeface="Arial"/>
              </a:rPr>
              <a:t> </a:t>
            </a:r>
            <a:r>
              <a:rPr sz="1200" spc="60" dirty="0">
                <a:latin typeface="Arial"/>
                <a:cs typeface="Arial"/>
              </a:rPr>
              <a:t>decide, </a:t>
            </a:r>
            <a:r>
              <a:rPr sz="1200" spc="110" dirty="0">
                <a:latin typeface="Arial"/>
                <a:cs typeface="Arial"/>
              </a:rPr>
              <a:t>based</a:t>
            </a:r>
            <a:r>
              <a:rPr sz="1200" dirty="0">
                <a:latin typeface="Arial"/>
                <a:cs typeface="Arial"/>
              </a:rPr>
              <a:t> </a:t>
            </a:r>
            <a:r>
              <a:rPr sz="1200" spc="95" dirty="0">
                <a:latin typeface="Arial"/>
                <a:cs typeface="Arial"/>
              </a:rPr>
              <a:t>on</a:t>
            </a:r>
            <a:r>
              <a:rPr sz="1200"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sample</a:t>
            </a:r>
            <a:r>
              <a:rPr sz="1200" dirty="0">
                <a:latin typeface="Arial"/>
                <a:cs typeface="Arial"/>
              </a:rPr>
              <a:t> </a:t>
            </a:r>
            <a:r>
              <a:rPr sz="1200" spc="105" dirty="0">
                <a:latin typeface="Arial"/>
                <a:cs typeface="Arial"/>
              </a:rPr>
              <a:t>from</a:t>
            </a:r>
            <a:r>
              <a:rPr sz="1200" spc="5" dirty="0">
                <a:latin typeface="Arial"/>
                <a:cs typeface="Arial"/>
              </a:rPr>
              <a:t> </a:t>
            </a:r>
            <a:r>
              <a:rPr sz="1200" spc="90" dirty="0">
                <a:latin typeface="Arial"/>
                <a:cs typeface="Arial"/>
              </a:rPr>
              <a:t>the</a:t>
            </a:r>
            <a:r>
              <a:rPr sz="1200" dirty="0">
                <a:latin typeface="Arial"/>
                <a:cs typeface="Arial"/>
              </a:rPr>
              <a:t> </a:t>
            </a:r>
            <a:r>
              <a:rPr sz="1200" spc="75" dirty="0">
                <a:latin typeface="Arial"/>
                <a:cs typeface="Arial"/>
              </a:rPr>
              <a:t>population,</a:t>
            </a:r>
            <a:r>
              <a:rPr sz="1200" spc="5" dirty="0">
                <a:latin typeface="Arial"/>
                <a:cs typeface="Arial"/>
              </a:rPr>
              <a:t> </a:t>
            </a:r>
            <a:r>
              <a:rPr sz="1200" spc="95" dirty="0">
                <a:latin typeface="Arial"/>
                <a:cs typeface="Arial"/>
              </a:rPr>
              <a:t>which</a:t>
            </a:r>
            <a:r>
              <a:rPr sz="1200" dirty="0">
                <a:latin typeface="Arial"/>
                <a:cs typeface="Arial"/>
              </a:rPr>
              <a:t> </a:t>
            </a:r>
            <a:r>
              <a:rPr sz="1200" spc="80" dirty="0">
                <a:latin typeface="Arial"/>
                <a:cs typeface="Arial"/>
              </a:rPr>
              <a:t>of</a:t>
            </a:r>
            <a:r>
              <a:rPr sz="1200" spc="5" dirty="0">
                <a:latin typeface="Arial"/>
                <a:cs typeface="Arial"/>
              </a:rPr>
              <a:t> </a:t>
            </a:r>
            <a:r>
              <a:rPr sz="1200" spc="105" dirty="0">
                <a:latin typeface="Arial"/>
                <a:cs typeface="Arial"/>
              </a:rPr>
              <a:t>two</a:t>
            </a:r>
            <a:r>
              <a:rPr sz="1200" dirty="0">
                <a:latin typeface="Arial"/>
                <a:cs typeface="Arial"/>
              </a:rPr>
              <a:t> </a:t>
            </a:r>
            <a:r>
              <a:rPr sz="1200" spc="110" dirty="0">
                <a:latin typeface="Arial"/>
                <a:cs typeface="Arial"/>
              </a:rPr>
              <a:t>complementary</a:t>
            </a:r>
            <a:r>
              <a:rPr sz="1200" spc="5" dirty="0">
                <a:latin typeface="Arial"/>
                <a:cs typeface="Arial"/>
              </a:rPr>
              <a:t> </a:t>
            </a:r>
            <a:r>
              <a:rPr sz="1200" spc="85" dirty="0">
                <a:latin typeface="Arial"/>
                <a:cs typeface="Arial"/>
              </a:rPr>
              <a:t>hypotheses</a:t>
            </a:r>
            <a:r>
              <a:rPr sz="1200" dirty="0">
                <a:latin typeface="Arial"/>
                <a:cs typeface="Arial"/>
              </a:rPr>
              <a:t> is</a:t>
            </a:r>
            <a:r>
              <a:rPr sz="1200" spc="5" dirty="0">
                <a:latin typeface="Arial"/>
                <a:cs typeface="Arial"/>
              </a:rPr>
              <a:t> </a:t>
            </a:r>
            <a:r>
              <a:rPr sz="1200" spc="-20" dirty="0">
                <a:latin typeface="Arial"/>
                <a:cs typeface="Arial"/>
              </a:rPr>
              <a:t>true:</a:t>
            </a:r>
            <a:endParaRPr sz="1200">
              <a:latin typeface="Arial"/>
              <a:cs typeface="Arial"/>
            </a:endParaRPr>
          </a:p>
        </p:txBody>
      </p:sp>
      <p:sp>
        <p:nvSpPr>
          <p:cNvPr id="4" name="object 4"/>
          <p:cNvSpPr txBox="1"/>
          <p:nvPr/>
        </p:nvSpPr>
        <p:spPr>
          <a:xfrm>
            <a:off x="1245996" y="2869006"/>
            <a:ext cx="1567815" cy="208279"/>
          </a:xfrm>
          <a:prstGeom prst="rect">
            <a:avLst/>
          </a:prstGeom>
        </p:spPr>
        <p:txBody>
          <a:bodyPr vert="horz" wrap="square" lIns="0" tIns="12700" rIns="0" bIns="0" rtlCol="0">
            <a:spAutoFit/>
          </a:bodyPr>
          <a:lstStyle/>
          <a:p>
            <a:pPr marL="332740" indent="-320040">
              <a:lnSpc>
                <a:spcPct val="100000"/>
              </a:lnSpc>
              <a:spcBef>
                <a:spcPts val="100"/>
              </a:spcBef>
              <a:buFont typeface="Arial"/>
              <a:buChar char="●"/>
              <a:tabLst>
                <a:tab pos="332740" algn="l"/>
              </a:tabLst>
            </a:pPr>
            <a:r>
              <a:rPr sz="1200" spc="-55" dirty="0">
                <a:latin typeface="Arial Black"/>
                <a:cs typeface="Arial Black"/>
              </a:rPr>
              <a:t>Null</a:t>
            </a:r>
            <a:r>
              <a:rPr sz="1200" spc="-114" dirty="0">
                <a:latin typeface="Arial Black"/>
                <a:cs typeface="Arial Black"/>
              </a:rPr>
              <a:t> </a:t>
            </a:r>
            <a:r>
              <a:rPr sz="1200" spc="-40" dirty="0">
                <a:latin typeface="Arial Black"/>
                <a:cs typeface="Arial Black"/>
              </a:rPr>
              <a:t>Hypothesis</a:t>
            </a:r>
            <a:endParaRPr sz="1200">
              <a:latin typeface="Arial Black"/>
              <a:cs typeface="Arial Black"/>
            </a:endParaRPr>
          </a:p>
        </p:txBody>
      </p:sp>
      <p:sp>
        <p:nvSpPr>
          <p:cNvPr id="5" name="object 5"/>
          <p:cNvSpPr txBox="1"/>
          <p:nvPr/>
        </p:nvSpPr>
        <p:spPr>
          <a:xfrm>
            <a:off x="3154194" y="2869006"/>
            <a:ext cx="3489325" cy="208279"/>
          </a:xfrm>
          <a:prstGeom prst="rect">
            <a:avLst/>
          </a:prstGeom>
        </p:spPr>
        <p:txBody>
          <a:bodyPr vert="horz" wrap="square" lIns="0" tIns="12700" rIns="0" bIns="0" rtlCol="0">
            <a:spAutoFit/>
          </a:bodyPr>
          <a:lstStyle/>
          <a:p>
            <a:pPr marL="12700">
              <a:lnSpc>
                <a:spcPct val="100000"/>
              </a:lnSpc>
              <a:spcBef>
                <a:spcPts val="100"/>
              </a:spcBef>
            </a:pPr>
            <a:r>
              <a:rPr sz="1200" spc="260" dirty="0">
                <a:latin typeface="Arial"/>
                <a:cs typeface="Arial"/>
              </a:rPr>
              <a:t>-</a:t>
            </a:r>
            <a:r>
              <a:rPr sz="1200" spc="-10" dirty="0">
                <a:latin typeface="Arial"/>
                <a:cs typeface="Arial"/>
              </a:rPr>
              <a:t> </a:t>
            </a:r>
            <a:r>
              <a:rPr sz="1200" spc="70" dirty="0">
                <a:latin typeface="Arial"/>
                <a:cs typeface="Arial"/>
              </a:rPr>
              <a:t>Currently</a:t>
            </a:r>
            <a:r>
              <a:rPr sz="1200" spc="-5" dirty="0">
                <a:latin typeface="Arial"/>
                <a:cs typeface="Arial"/>
              </a:rPr>
              <a:t> </a:t>
            </a:r>
            <a:r>
              <a:rPr sz="1200" spc="50" dirty="0">
                <a:latin typeface="Arial"/>
                <a:cs typeface="Arial"/>
              </a:rPr>
              <a:t>“</a:t>
            </a:r>
            <a:r>
              <a:rPr sz="1200" i="1" spc="50" dirty="0">
                <a:latin typeface="Verdana"/>
                <a:cs typeface="Verdana"/>
              </a:rPr>
              <a:t>accepted</a:t>
            </a:r>
            <a:r>
              <a:rPr sz="1200" spc="50" dirty="0">
                <a:latin typeface="Arial"/>
                <a:cs typeface="Arial"/>
              </a:rPr>
              <a:t>”</a:t>
            </a:r>
            <a:r>
              <a:rPr sz="1200" spc="-10" dirty="0">
                <a:latin typeface="Arial"/>
                <a:cs typeface="Arial"/>
              </a:rPr>
              <a:t> </a:t>
            </a:r>
            <a:r>
              <a:rPr sz="1200" spc="85" dirty="0">
                <a:latin typeface="Arial"/>
                <a:cs typeface="Arial"/>
              </a:rPr>
              <a:t>value</a:t>
            </a:r>
            <a:r>
              <a:rPr sz="1200" spc="-5" dirty="0">
                <a:latin typeface="Arial"/>
                <a:cs typeface="Arial"/>
              </a:rPr>
              <a:t> </a:t>
            </a:r>
            <a:r>
              <a:rPr sz="1200" spc="70" dirty="0">
                <a:latin typeface="Arial"/>
                <a:cs typeface="Arial"/>
              </a:rPr>
              <a:t>for</a:t>
            </a:r>
            <a:r>
              <a:rPr sz="1200" spc="-10" dirty="0">
                <a:latin typeface="Arial"/>
                <a:cs typeface="Arial"/>
              </a:rPr>
              <a:t> </a:t>
            </a:r>
            <a:r>
              <a:rPr sz="1200" spc="145" dirty="0">
                <a:latin typeface="Arial"/>
                <a:cs typeface="Arial"/>
              </a:rPr>
              <a:t>a</a:t>
            </a:r>
            <a:r>
              <a:rPr sz="1200" spc="-5" dirty="0">
                <a:latin typeface="Arial"/>
                <a:cs typeface="Arial"/>
              </a:rPr>
              <a:t> </a:t>
            </a:r>
            <a:r>
              <a:rPr sz="1200" spc="80" dirty="0">
                <a:latin typeface="Arial"/>
                <a:cs typeface="Arial"/>
              </a:rPr>
              <a:t>parameter.</a:t>
            </a:r>
            <a:endParaRPr sz="1200">
              <a:latin typeface="Arial"/>
              <a:cs typeface="Arial"/>
            </a:endParaRPr>
          </a:p>
        </p:txBody>
      </p:sp>
      <p:sp>
        <p:nvSpPr>
          <p:cNvPr id="6" name="object 6"/>
          <p:cNvSpPr txBox="1"/>
          <p:nvPr/>
        </p:nvSpPr>
        <p:spPr>
          <a:xfrm>
            <a:off x="1245996" y="3326205"/>
            <a:ext cx="7103109" cy="574040"/>
          </a:xfrm>
          <a:prstGeom prst="rect">
            <a:avLst/>
          </a:prstGeom>
        </p:spPr>
        <p:txBody>
          <a:bodyPr vert="horz" wrap="square" lIns="0" tIns="12700" rIns="0" bIns="0" rtlCol="0">
            <a:spAutoFit/>
          </a:bodyPr>
          <a:lstStyle/>
          <a:p>
            <a:pPr marL="332740" marR="5080" indent="-320675">
              <a:lnSpc>
                <a:spcPct val="150000"/>
              </a:lnSpc>
              <a:spcBef>
                <a:spcPts val="100"/>
              </a:spcBef>
              <a:buFont typeface="Arial"/>
              <a:buChar char="●"/>
              <a:tabLst>
                <a:tab pos="332740" algn="l"/>
                <a:tab pos="2538730" algn="l"/>
              </a:tabLst>
            </a:pPr>
            <a:r>
              <a:rPr sz="1200" spc="-25" dirty="0">
                <a:latin typeface="Arial Black"/>
                <a:cs typeface="Arial Black"/>
              </a:rPr>
              <a:t>Alternative</a:t>
            </a:r>
            <a:r>
              <a:rPr sz="1200" spc="55" dirty="0">
                <a:latin typeface="Arial Black"/>
                <a:cs typeface="Arial Black"/>
              </a:rPr>
              <a:t> </a:t>
            </a:r>
            <a:r>
              <a:rPr sz="1200" spc="-10" dirty="0">
                <a:latin typeface="Arial Black"/>
                <a:cs typeface="Arial Black"/>
              </a:rPr>
              <a:t>Hypothesis</a:t>
            </a:r>
            <a:r>
              <a:rPr sz="1200" dirty="0">
                <a:latin typeface="Arial Black"/>
                <a:cs typeface="Arial Black"/>
              </a:rPr>
              <a:t>	</a:t>
            </a:r>
            <a:r>
              <a:rPr sz="1200" spc="260" dirty="0">
                <a:latin typeface="Arial"/>
                <a:cs typeface="Arial"/>
              </a:rPr>
              <a:t>-</a:t>
            </a:r>
            <a:r>
              <a:rPr sz="1200" spc="295" dirty="0">
                <a:latin typeface="Arial"/>
                <a:cs typeface="Arial"/>
              </a:rPr>
              <a:t> </a:t>
            </a:r>
            <a:r>
              <a:rPr sz="1200" dirty="0">
                <a:latin typeface="Arial"/>
                <a:cs typeface="Arial"/>
              </a:rPr>
              <a:t>The</a:t>
            </a:r>
            <a:r>
              <a:rPr sz="1200" spc="300" dirty="0">
                <a:latin typeface="Arial"/>
                <a:cs typeface="Arial"/>
              </a:rPr>
              <a:t> </a:t>
            </a:r>
            <a:r>
              <a:rPr sz="1200" spc="85" dirty="0">
                <a:latin typeface="Arial"/>
                <a:cs typeface="Arial"/>
              </a:rPr>
              <a:t>alternative</a:t>
            </a:r>
            <a:r>
              <a:rPr sz="1200" spc="295" dirty="0">
                <a:latin typeface="Arial"/>
                <a:cs typeface="Arial"/>
              </a:rPr>
              <a:t> </a:t>
            </a:r>
            <a:r>
              <a:rPr sz="1200" spc="80" dirty="0">
                <a:latin typeface="Arial"/>
                <a:cs typeface="Arial"/>
              </a:rPr>
              <a:t>hypothesis</a:t>
            </a:r>
            <a:r>
              <a:rPr sz="1200" spc="300" dirty="0">
                <a:latin typeface="Arial"/>
                <a:cs typeface="Arial"/>
              </a:rPr>
              <a:t> </a:t>
            </a:r>
            <a:r>
              <a:rPr sz="1200" dirty="0">
                <a:latin typeface="Arial"/>
                <a:cs typeface="Arial"/>
              </a:rPr>
              <a:t>is</a:t>
            </a:r>
            <a:r>
              <a:rPr sz="1200" spc="295" dirty="0">
                <a:latin typeface="Arial"/>
                <a:cs typeface="Arial"/>
              </a:rPr>
              <a:t> </a:t>
            </a:r>
            <a:r>
              <a:rPr sz="1200" spc="145" dirty="0">
                <a:latin typeface="Arial"/>
                <a:cs typeface="Arial"/>
              </a:rPr>
              <a:t>a</a:t>
            </a:r>
            <a:r>
              <a:rPr sz="1200" spc="300" dirty="0">
                <a:latin typeface="Arial"/>
                <a:cs typeface="Arial"/>
              </a:rPr>
              <a:t> </a:t>
            </a:r>
            <a:r>
              <a:rPr sz="1200" spc="105" dirty="0">
                <a:latin typeface="Arial"/>
                <a:cs typeface="Arial"/>
              </a:rPr>
              <a:t>statement</a:t>
            </a:r>
            <a:r>
              <a:rPr sz="1200" spc="300" dirty="0">
                <a:latin typeface="Arial"/>
                <a:cs typeface="Arial"/>
              </a:rPr>
              <a:t> </a:t>
            </a:r>
            <a:r>
              <a:rPr sz="1200" spc="75" dirty="0">
                <a:latin typeface="Arial"/>
                <a:cs typeface="Arial"/>
              </a:rPr>
              <a:t>asserting</a:t>
            </a:r>
            <a:r>
              <a:rPr sz="1200" spc="295" dirty="0">
                <a:latin typeface="Arial"/>
                <a:cs typeface="Arial"/>
              </a:rPr>
              <a:t> </a:t>
            </a:r>
            <a:r>
              <a:rPr sz="1200" spc="55" dirty="0">
                <a:latin typeface="Arial"/>
                <a:cs typeface="Arial"/>
              </a:rPr>
              <a:t>an </a:t>
            </a:r>
            <a:r>
              <a:rPr sz="1200" spc="85" dirty="0">
                <a:latin typeface="Arial"/>
                <a:cs typeface="Arial"/>
              </a:rPr>
              <a:t>alternative</a:t>
            </a:r>
            <a:r>
              <a:rPr sz="1200" spc="-10" dirty="0">
                <a:latin typeface="Arial"/>
                <a:cs typeface="Arial"/>
              </a:rPr>
              <a:t> </a:t>
            </a:r>
            <a:r>
              <a:rPr sz="1200" spc="95" dirty="0">
                <a:latin typeface="Arial"/>
                <a:cs typeface="Arial"/>
              </a:rPr>
              <a:t>condition</a:t>
            </a:r>
            <a:r>
              <a:rPr sz="1200" spc="-5" dirty="0">
                <a:latin typeface="Arial"/>
                <a:cs typeface="Arial"/>
              </a:rPr>
              <a:t> </a:t>
            </a:r>
            <a:r>
              <a:rPr sz="1200" spc="70" dirty="0">
                <a:latin typeface="Arial"/>
                <a:cs typeface="Arial"/>
              </a:rPr>
              <a:t>or</a:t>
            </a:r>
            <a:r>
              <a:rPr sz="1200" spc="-5" dirty="0">
                <a:latin typeface="Arial"/>
                <a:cs typeface="Arial"/>
              </a:rPr>
              <a:t> </a:t>
            </a:r>
            <a:r>
              <a:rPr sz="1200" spc="114" dirty="0">
                <a:latin typeface="Arial"/>
                <a:cs typeface="Arial"/>
              </a:rPr>
              <a:t>outcome</a:t>
            </a:r>
            <a:r>
              <a:rPr sz="1200" spc="-5" dirty="0">
                <a:latin typeface="Arial"/>
                <a:cs typeface="Arial"/>
              </a:rPr>
              <a:t> </a:t>
            </a:r>
            <a:r>
              <a:rPr sz="1200" spc="125" dirty="0">
                <a:latin typeface="Arial"/>
                <a:cs typeface="Arial"/>
              </a:rPr>
              <a:t>compared</a:t>
            </a:r>
            <a:r>
              <a:rPr sz="1200" spc="-5" dirty="0">
                <a:latin typeface="Arial"/>
                <a:cs typeface="Arial"/>
              </a:rPr>
              <a:t> </a:t>
            </a:r>
            <a:r>
              <a:rPr sz="1200" spc="100" dirty="0">
                <a:latin typeface="Arial"/>
                <a:cs typeface="Arial"/>
              </a:rPr>
              <a:t>to</a:t>
            </a:r>
            <a:r>
              <a:rPr sz="1200" spc="-5"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50" dirty="0">
                <a:latin typeface="Arial"/>
                <a:cs typeface="Arial"/>
              </a:rPr>
              <a:t>hypothesis.</a:t>
            </a:r>
            <a:endParaRPr sz="1200">
              <a:latin typeface="Arial"/>
              <a:cs typeface="Arial"/>
            </a:endParaRPr>
          </a:p>
        </p:txBody>
      </p:sp>
      <p:pic>
        <p:nvPicPr>
          <p:cNvPr id="7" name="object 7"/>
          <p:cNvPicPr/>
          <p:nvPr/>
        </p:nvPicPr>
        <p:blipFill>
          <a:blip r:embed="rId2" cstate="print"/>
          <a:stretch>
            <a:fillRect/>
          </a:stretch>
        </p:blipFill>
        <p:spPr>
          <a:xfrm>
            <a:off x="3525518" y="3380998"/>
            <a:ext cx="283464" cy="310894"/>
          </a:xfrm>
          <a:prstGeom prst="rect">
            <a:avLst/>
          </a:prstGeom>
        </p:spPr>
      </p:pic>
      <p:pic>
        <p:nvPicPr>
          <p:cNvPr id="8" name="object 8"/>
          <p:cNvPicPr/>
          <p:nvPr/>
        </p:nvPicPr>
        <p:blipFill>
          <a:blip r:embed="rId3" cstate="print"/>
          <a:stretch>
            <a:fillRect/>
          </a:stretch>
        </p:blipFill>
        <p:spPr>
          <a:xfrm>
            <a:off x="2871019" y="2831844"/>
            <a:ext cx="284074" cy="3142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1665" y="3434068"/>
            <a:ext cx="233474" cy="2197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4" name="object 4"/>
          <p:cNvSpPr txBox="1"/>
          <p:nvPr/>
        </p:nvSpPr>
        <p:spPr>
          <a:xfrm>
            <a:off x="788797" y="1680289"/>
            <a:ext cx="7577455" cy="276860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 pos="1704339" algn="l"/>
                <a:tab pos="3660775" algn="l"/>
                <a:tab pos="4855845" algn="l"/>
              </a:tabLst>
            </a:pPr>
            <a:r>
              <a:rPr sz="1200" dirty="0">
                <a:latin typeface="Arial"/>
                <a:cs typeface="Arial"/>
              </a:rPr>
              <a:t>In</a:t>
            </a:r>
            <a:r>
              <a:rPr sz="1200" spc="235" dirty="0">
                <a:latin typeface="Arial"/>
                <a:cs typeface="Arial"/>
              </a:rPr>
              <a:t> </a:t>
            </a:r>
            <a:r>
              <a:rPr sz="1200" spc="145" dirty="0">
                <a:latin typeface="Arial"/>
                <a:cs typeface="Arial"/>
              </a:rPr>
              <a:t>a</a:t>
            </a:r>
            <a:r>
              <a:rPr sz="1200" spc="240" dirty="0">
                <a:latin typeface="Arial"/>
                <a:cs typeface="Arial"/>
              </a:rPr>
              <a:t> </a:t>
            </a:r>
            <a:r>
              <a:rPr sz="1200" spc="80" dirty="0">
                <a:latin typeface="Arial"/>
                <a:cs typeface="Arial"/>
              </a:rPr>
              <a:t>hypothesis</a:t>
            </a:r>
            <a:r>
              <a:rPr sz="1200" spc="240" dirty="0">
                <a:latin typeface="Arial"/>
                <a:cs typeface="Arial"/>
              </a:rPr>
              <a:t> </a:t>
            </a:r>
            <a:r>
              <a:rPr sz="1200" spc="80" dirty="0">
                <a:latin typeface="Arial"/>
                <a:cs typeface="Arial"/>
              </a:rPr>
              <a:t>testing</a:t>
            </a:r>
            <a:r>
              <a:rPr sz="1200" spc="235" dirty="0">
                <a:latin typeface="Arial"/>
                <a:cs typeface="Arial"/>
              </a:rPr>
              <a:t> </a:t>
            </a:r>
            <a:r>
              <a:rPr sz="1200" spc="85" dirty="0">
                <a:latin typeface="Arial"/>
                <a:cs typeface="Arial"/>
              </a:rPr>
              <a:t>problem,</a:t>
            </a:r>
            <a:r>
              <a:rPr sz="1200" spc="240" dirty="0">
                <a:latin typeface="Arial"/>
                <a:cs typeface="Arial"/>
              </a:rPr>
              <a:t> </a:t>
            </a:r>
            <a:r>
              <a:rPr sz="1200" spc="85" dirty="0">
                <a:latin typeface="Arial"/>
                <a:cs typeface="Arial"/>
              </a:rPr>
              <a:t>after</a:t>
            </a:r>
            <a:r>
              <a:rPr sz="1200" spc="240" dirty="0">
                <a:latin typeface="Arial"/>
                <a:cs typeface="Arial"/>
              </a:rPr>
              <a:t> </a:t>
            </a:r>
            <a:r>
              <a:rPr sz="1200" spc="80" dirty="0">
                <a:latin typeface="Arial"/>
                <a:cs typeface="Arial"/>
              </a:rPr>
              <a:t>observing</a:t>
            </a:r>
            <a:r>
              <a:rPr sz="1200" spc="235" dirty="0">
                <a:latin typeface="Arial"/>
                <a:cs typeface="Arial"/>
              </a:rPr>
              <a:t> </a:t>
            </a:r>
            <a:r>
              <a:rPr sz="1200" spc="90" dirty="0">
                <a:latin typeface="Arial"/>
                <a:cs typeface="Arial"/>
              </a:rPr>
              <a:t>the</a:t>
            </a:r>
            <a:r>
              <a:rPr sz="1200" spc="240" dirty="0">
                <a:latin typeface="Arial"/>
                <a:cs typeface="Arial"/>
              </a:rPr>
              <a:t> </a:t>
            </a:r>
            <a:r>
              <a:rPr sz="1200" spc="105" dirty="0">
                <a:latin typeface="Arial"/>
                <a:cs typeface="Arial"/>
              </a:rPr>
              <a:t>sample</a:t>
            </a:r>
            <a:r>
              <a:rPr sz="1200" spc="240" dirty="0">
                <a:latin typeface="Arial"/>
                <a:cs typeface="Arial"/>
              </a:rPr>
              <a:t> </a:t>
            </a:r>
            <a:r>
              <a:rPr sz="1200" spc="90" dirty="0">
                <a:latin typeface="Arial"/>
                <a:cs typeface="Arial"/>
              </a:rPr>
              <a:t>the</a:t>
            </a:r>
            <a:r>
              <a:rPr sz="1200" spc="235" dirty="0">
                <a:latin typeface="Arial"/>
                <a:cs typeface="Arial"/>
              </a:rPr>
              <a:t> </a:t>
            </a:r>
            <a:r>
              <a:rPr sz="1200" spc="80" dirty="0">
                <a:latin typeface="Arial"/>
                <a:cs typeface="Arial"/>
              </a:rPr>
              <a:t>experimenter</a:t>
            </a:r>
            <a:r>
              <a:rPr sz="1200" spc="240" dirty="0">
                <a:latin typeface="Arial"/>
                <a:cs typeface="Arial"/>
              </a:rPr>
              <a:t> </a:t>
            </a:r>
            <a:r>
              <a:rPr sz="1200" spc="110" dirty="0">
                <a:latin typeface="Arial"/>
                <a:cs typeface="Arial"/>
              </a:rPr>
              <a:t>must</a:t>
            </a:r>
            <a:r>
              <a:rPr sz="1200" spc="240" dirty="0">
                <a:latin typeface="Arial"/>
                <a:cs typeface="Arial"/>
              </a:rPr>
              <a:t> </a:t>
            </a:r>
            <a:r>
              <a:rPr sz="1200" spc="60" dirty="0">
                <a:latin typeface="Arial"/>
                <a:cs typeface="Arial"/>
              </a:rPr>
              <a:t>decide </a:t>
            </a:r>
            <a:r>
              <a:rPr sz="1200" spc="65" dirty="0">
                <a:latin typeface="Arial"/>
                <a:cs typeface="Arial"/>
              </a:rPr>
              <a:t>either</a:t>
            </a:r>
            <a:r>
              <a:rPr sz="1200" spc="-5" dirty="0">
                <a:latin typeface="Arial"/>
                <a:cs typeface="Arial"/>
              </a:rPr>
              <a:t> </a:t>
            </a:r>
            <a:r>
              <a:rPr sz="1200" spc="100" dirty="0">
                <a:latin typeface="Arial"/>
                <a:cs typeface="Arial"/>
              </a:rPr>
              <a:t>to</a:t>
            </a:r>
            <a:r>
              <a:rPr sz="1200" dirty="0">
                <a:latin typeface="Arial"/>
                <a:cs typeface="Arial"/>
              </a:rPr>
              <a:t> </a:t>
            </a:r>
            <a:r>
              <a:rPr sz="1200" spc="105" dirty="0">
                <a:latin typeface="Arial"/>
                <a:cs typeface="Arial"/>
              </a:rPr>
              <a:t>accept</a:t>
            </a:r>
            <a:r>
              <a:rPr sz="1200" dirty="0">
                <a:latin typeface="Arial"/>
                <a:cs typeface="Arial"/>
              </a:rPr>
              <a:t>	s</a:t>
            </a:r>
            <a:r>
              <a:rPr sz="1200" spc="155" dirty="0">
                <a:latin typeface="Arial"/>
                <a:cs typeface="Arial"/>
              </a:rPr>
              <a:t>  </a:t>
            </a:r>
            <a:r>
              <a:rPr sz="1200" spc="80" dirty="0">
                <a:latin typeface="Arial"/>
                <a:cs typeface="Arial"/>
              </a:rPr>
              <a:t>as</a:t>
            </a:r>
            <a:r>
              <a:rPr sz="1200" spc="-5" dirty="0">
                <a:latin typeface="Arial"/>
                <a:cs typeface="Arial"/>
              </a:rPr>
              <a:t> </a:t>
            </a:r>
            <a:r>
              <a:rPr sz="1200" spc="80" dirty="0">
                <a:latin typeface="Arial"/>
                <a:cs typeface="Arial"/>
              </a:rPr>
              <a:t>true</a:t>
            </a:r>
            <a:r>
              <a:rPr sz="1200" spc="-5" dirty="0">
                <a:latin typeface="Arial"/>
                <a:cs typeface="Arial"/>
              </a:rPr>
              <a:t> </a:t>
            </a:r>
            <a:r>
              <a:rPr sz="1200" spc="70" dirty="0">
                <a:latin typeface="Arial"/>
                <a:cs typeface="Arial"/>
              </a:rPr>
              <a:t>or</a:t>
            </a:r>
            <a:r>
              <a:rPr sz="1200" spc="-10" dirty="0">
                <a:latin typeface="Arial"/>
                <a:cs typeface="Arial"/>
              </a:rPr>
              <a:t> </a:t>
            </a:r>
            <a:r>
              <a:rPr sz="1200" spc="100" dirty="0">
                <a:latin typeface="Arial"/>
                <a:cs typeface="Arial"/>
              </a:rPr>
              <a:t>to</a:t>
            </a:r>
            <a:r>
              <a:rPr sz="1200" spc="-10" dirty="0">
                <a:latin typeface="Arial"/>
                <a:cs typeface="Arial"/>
              </a:rPr>
              <a:t> </a:t>
            </a:r>
            <a:r>
              <a:rPr sz="1200" spc="65" dirty="0">
                <a:latin typeface="Arial"/>
                <a:cs typeface="Arial"/>
              </a:rPr>
              <a:t>reject</a:t>
            </a:r>
            <a:r>
              <a:rPr sz="1200" dirty="0">
                <a:latin typeface="Arial"/>
                <a:cs typeface="Arial"/>
              </a:rPr>
              <a:t>	</a:t>
            </a:r>
            <a:r>
              <a:rPr sz="1200" spc="-10" dirty="0">
                <a:latin typeface="Arial"/>
                <a:cs typeface="Arial"/>
              </a:rPr>
              <a:t>.</a:t>
            </a:r>
            <a:endParaRPr sz="1200" dirty="0">
              <a:latin typeface="Arial"/>
              <a:cs typeface="Arial"/>
            </a:endParaRPr>
          </a:p>
          <a:p>
            <a:pPr marL="789940" lvl="1" indent="-320675">
              <a:lnSpc>
                <a:spcPct val="100000"/>
              </a:lnSpc>
              <a:spcBef>
                <a:spcPts val="720"/>
              </a:spcBef>
              <a:buChar char="○"/>
              <a:tabLst>
                <a:tab pos="789940" algn="l"/>
              </a:tabLst>
            </a:pPr>
            <a:r>
              <a:rPr sz="1200" u="heavy" dirty="0">
                <a:uFill>
                  <a:solidFill>
                    <a:srgbClr val="000000"/>
                  </a:solidFill>
                </a:uFill>
                <a:latin typeface="Arial"/>
                <a:cs typeface="Arial"/>
              </a:rPr>
              <a:t>Let’s</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see</a:t>
            </a:r>
            <a:r>
              <a:rPr sz="1200" u="heavy" spc="5" dirty="0">
                <a:uFill>
                  <a:solidFill>
                    <a:srgbClr val="000000"/>
                  </a:solidFill>
                </a:uFill>
                <a:latin typeface="Arial"/>
                <a:cs typeface="Arial"/>
              </a:rPr>
              <a:t> </a:t>
            </a:r>
            <a:r>
              <a:rPr sz="1200" u="heavy" spc="90" dirty="0">
                <a:uFill>
                  <a:solidFill>
                    <a:srgbClr val="000000"/>
                  </a:solidFill>
                </a:uFill>
                <a:latin typeface="Arial"/>
                <a:cs typeface="Arial"/>
              </a:rPr>
              <a:t>the</a:t>
            </a:r>
            <a:r>
              <a:rPr sz="1200" u="heavy" spc="5" dirty="0">
                <a:uFill>
                  <a:solidFill>
                    <a:srgbClr val="000000"/>
                  </a:solidFill>
                </a:uFill>
                <a:latin typeface="Arial"/>
                <a:cs typeface="Arial"/>
              </a:rPr>
              <a:t> </a:t>
            </a:r>
            <a:r>
              <a:rPr sz="1200" u="heavy" spc="75" dirty="0">
                <a:uFill>
                  <a:solidFill>
                    <a:srgbClr val="000000"/>
                  </a:solidFill>
                </a:uFill>
                <a:latin typeface="Arial"/>
                <a:cs typeface="Arial"/>
              </a:rPr>
              <a:t>following</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example:</a:t>
            </a:r>
            <a:endParaRPr sz="1200" dirty="0">
              <a:latin typeface="Arial"/>
              <a:cs typeface="Arial"/>
            </a:endParaRPr>
          </a:p>
          <a:p>
            <a:pPr marL="1247140" marR="21590" lvl="2" indent="-320675">
              <a:lnSpc>
                <a:spcPct val="150000"/>
              </a:lnSpc>
              <a:buChar char="■"/>
              <a:tabLst>
                <a:tab pos="1247140" algn="l"/>
              </a:tabLst>
            </a:pPr>
            <a:r>
              <a:rPr sz="1200" dirty="0">
                <a:latin typeface="Arial"/>
                <a:cs typeface="Arial"/>
              </a:rPr>
              <a:t>If</a:t>
            </a:r>
            <a:r>
              <a:rPr sz="1200" spc="285" dirty="0">
                <a:latin typeface="Arial"/>
                <a:cs typeface="Arial"/>
              </a:rPr>
              <a:t> </a:t>
            </a:r>
            <a:r>
              <a:rPr sz="1200" dirty="0">
                <a:latin typeface="FreeSerif"/>
                <a:cs typeface="FreeSerif"/>
              </a:rPr>
              <a:t>𝜇</a:t>
            </a:r>
            <a:r>
              <a:rPr sz="1200" spc="315" dirty="0">
                <a:latin typeface="FreeSerif"/>
                <a:cs typeface="FreeSerif"/>
              </a:rPr>
              <a:t> </a:t>
            </a:r>
            <a:r>
              <a:rPr sz="1200" spc="90" dirty="0">
                <a:latin typeface="Arial"/>
                <a:cs typeface="Arial"/>
              </a:rPr>
              <a:t>denotes</a:t>
            </a:r>
            <a:r>
              <a:rPr sz="1200" spc="290" dirty="0">
                <a:latin typeface="Arial"/>
                <a:cs typeface="Arial"/>
              </a:rPr>
              <a:t> </a:t>
            </a:r>
            <a:r>
              <a:rPr sz="1200" spc="145" dirty="0">
                <a:latin typeface="Arial"/>
                <a:cs typeface="Arial"/>
              </a:rPr>
              <a:t>a</a:t>
            </a:r>
            <a:r>
              <a:rPr sz="1200" spc="285" dirty="0">
                <a:latin typeface="Arial"/>
                <a:cs typeface="Arial"/>
              </a:rPr>
              <a:t> </a:t>
            </a:r>
            <a:r>
              <a:rPr sz="1200" spc="95" dirty="0">
                <a:latin typeface="Arial"/>
                <a:cs typeface="Arial"/>
              </a:rPr>
              <a:t>population</a:t>
            </a:r>
            <a:r>
              <a:rPr sz="1200" spc="290" dirty="0">
                <a:latin typeface="Arial"/>
                <a:cs typeface="Arial"/>
              </a:rPr>
              <a:t> </a:t>
            </a:r>
            <a:r>
              <a:rPr sz="1200" spc="90" dirty="0">
                <a:latin typeface="Arial"/>
                <a:cs typeface="Arial"/>
              </a:rPr>
              <a:t>parameter,</a:t>
            </a:r>
            <a:r>
              <a:rPr sz="1200" spc="285" dirty="0">
                <a:latin typeface="Arial"/>
                <a:cs typeface="Arial"/>
              </a:rPr>
              <a:t> </a:t>
            </a:r>
            <a:r>
              <a:rPr sz="1200" dirty="0">
                <a:latin typeface="Arial"/>
                <a:cs typeface="Arial"/>
              </a:rPr>
              <a:t>let’s</a:t>
            </a:r>
            <a:r>
              <a:rPr sz="1200" spc="290" dirty="0">
                <a:latin typeface="Arial"/>
                <a:cs typeface="Arial"/>
              </a:rPr>
              <a:t> </a:t>
            </a:r>
            <a:r>
              <a:rPr sz="1200" spc="80" dirty="0">
                <a:latin typeface="Arial"/>
                <a:cs typeface="Arial"/>
              </a:rPr>
              <a:t>say</a:t>
            </a:r>
            <a:r>
              <a:rPr sz="1200" spc="285" dirty="0">
                <a:latin typeface="Arial"/>
                <a:cs typeface="Arial"/>
              </a:rPr>
              <a:t> </a:t>
            </a:r>
            <a:r>
              <a:rPr sz="1200" spc="90" dirty="0">
                <a:latin typeface="Arial"/>
                <a:cs typeface="Arial"/>
              </a:rPr>
              <a:t>the</a:t>
            </a:r>
            <a:r>
              <a:rPr sz="1200" spc="290" dirty="0">
                <a:latin typeface="Arial"/>
                <a:cs typeface="Arial"/>
              </a:rPr>
              <a:t> </a:t>
            </a:r>
            <a:r>
              <a:rPr sz="1200" spc="114" dirty="0">
                <a:latin typeface="Arial"/>
                <a:cs typeface="Arial"/>
              </a:rPr>
              <a:t>change</a:t>
            </a:r>
            <a:r>
              <a:rPr sz="1200" spc="285" dirty="0">
                <a:latin typeface="Arial"/>
                <a:cs typeface="Arial"/>
              </a:rPr>
              <a:t> </a:t>
            </a:r>
            <a:r>
              <a:rPr sz="1200" spc="60" dirty="0">
                <a:latin typeface="Arial"/>
                <a:cs typeface="Arial"/>
              </a:rPr>
              <a:t>in</a:t>
            </a:r>
            <a:r>
              <a:rPr sz="1200" spc="290" dirty="0">
                <a:latin typeface="Arial"/>
                <a:cs typeface="Arial"/>
              </a:rPr>
              <a:t> </a:t>
            </a:r>
            <a:r>
              <a:rPr sz="1200" spc="145" dirty="0">
                <a:latin typeface="Arial"/>
                <a:cs typeface="Arial"/>
              </a:rPr>
              <a:t>a</a:t>
            </a:r>
            <a:r>
              <a:rPr sz="1200" spc="285" dirty="0">
                <a:latin typeface="Arial"/>
                <a:cs typeface="Arial"/>
              </a:rPr>
              <a:t> </a:t>
            </a:r>
            <a:r>
              <a:rPr sz="1200" spc="75" dirty="0">
                <a:latin typeface="Arial"/>
                <a:cs typeface="Arial"/>
              </a:rPr>
              <a:t>patient’s</a:t>
            </a:r>
            <a:r>
              <a:rPr sz="1200" spc="285" dirty="0">
                <a:latin typeface="Arial"/>
                <a:cs typeface="Arial"/>
              </a:rPr>
              <a:t> </a:t>
            </a:r>
            <a:r>
              <a:rPr sz="1200" spc="90" dirty="0">
                <a:latin typeface="Arial"/>
                <a:cs typeface="Arial"/>
              </a:rPr>
              <a:t>blood </a:t>
            </a:r>
            <a:r>
              <a:rPr sz="1200" spc="65" dirty="0">
                <a:latin typeface="Arial"/>
                <a:cs typeface="Arial"/>
              </a:rPr>
              <a:t>pressure</a:t>
            </a:r>
            <a:r>
              <a:rPr sz="1200" spc="-10" dirty="0">
                <a:latin typeface="Arial"/>
                <a:cs typeface="Arial"/>
              </a:rPr>
              <a:t> </a:t>
            </a:r>
            <a:r>
              <a:rPr sz="1200" spc="85" dirty="0">
                <a:latin typeface="Arial"/>
                <a:cs typeface="Arial"/>
              </a:rPr>
              <a:t>after</a:t>
            </a:r>
            <a:r>
              <a:rPr sz="1200" spc="-5" dirty="0">
                <a:latin typeface="Arial"/>
                <a:cs typeface="Arial"/>
              </a:rPr>
              <a:t> </a:t>
            </a:r>
            <a:r>
              <a:rPr sz="1200" spc="90" dirty="0">
                <a:latin typeface="Arial"/>
                <a:cs typeface="Arial"/>
              </a:rPr>
              <a:t>taking</a:t>
            </a:r>
            <a:r>
              <a:rPr sz="1200" spc="-5" dirty="0">
                <a:latin typeface="Arial"/>
                <a:cs typeface="Arial"/>
              </a:rPr>
              <a:t> </a:t>
            </a:r>
            <a:r>
              <a:rPr sz="1200" spc="145" dirty="0">
                <a:latin typeface="Arial"/>
                <a:cs typeface="Arial"/>
              </a:rPr>
              <a:t>a</a:t>
            </a:r>
            <a:r>
              <a:rPr sz="1200" spc="-5" dirty="0">
                <a:latin typeface="Arial"/>
                <a:cs typeface="Arial"/>
              </a:rPr>
              <a:t> </a:t>
            </a:r>
            <a:r>
              <a:rPr sz="1200" spc="65" dirty="0">
                <a:latin typeface="Arial"/>
                <a:cs typeface="Arial"/>
              </a:rPr>
              <a:t>drug,</a:t>
            </a:r>
            <a:r>
              <a:rPr sz="1200" spc="-5" dirty="0">
                <a:latin typeface="Arial"/>
                <a:cs typeface="Arial"/>
              </a:rPr>
              <a:t> </a:t>
            </a:r>
            <a:r>
              <a:rPr sz="1200" spc="95" dirty="0">
                <a:latin typeface="Arial"/>
                <a:cs typeface="Arial"/>
              </a:rPr>
              <a:t>we</a:t>
            </a:r>
            <a:r>
              <a:rPr sz="1200" spc="-5" dirty="0">
                <a:latin typeface="Arial"/>
                <a:cs typeface="Arial"/>
              </a:rPr>
              <a:t> </a:t>
            </a:r>
            <a:r>
              <a:rPr sz="1200" spc="-10" dirty="0">
                <a:latin typeface="Arial"/>
                <a:cs typeface="Arial"/>
              </a:rPr>
              <a:t>write:</a:t>
            </a:r>
            <a:endParaRPr sz="1200" dirty="0">
              <a:latin typeface="Arial"/>
              <a:cs typeface="Arial"/>
            </a:endParaRPr>
          </a:p>
          <a:p>
            <a:pPr lvl="2">
              <a:lnSpc>
                <a:spcPct val="100000"/>
              </a:lnSpc>
              <a:buFont typeface="Arial"/>
              <a:buChar char="■"/>
            </a:pPr>
            <a:endParaRPr sz="1200" dirty="0">
              <a:latin typeface="Arial"/>
              <a:cs typeface="Arial"/>
            </a:endParaRPr>
          </a:p>
          <a:p>
            <a:pPr lvl="2">
              <a:lnSpc>
                <a:spcPct val="100000"/>
              </a:lnSpc>
              <a:spcBef>
                <a:spcPts val="120"/>
              </a:spcBef>
              <a:buFont typeface="Arial"/>
              <a:buChar char="■"/>
            </a:pPr>
            <a:endParaRPr sz="1200" dirty="0">
              <a:latin typeface="Arial"/>
              <a:cs typeface="Arial"/>
            </a:endParaRPr>
          </a:p>
          <a:p>
            <a:pPr marR="958850" algn="ctr">
              <a:lnSpc>
                <a:spcPct val="100000"/>
              </a:lnSpc>
              <a:tabLst>
                <a:tab pos="1146810" algn="l"/>
                <a:tab pos="1457325" algn="l"/>
              </a:tabLst>
            </a:pPr>
            <a:r>
              <a:rPr sz="1200" spc="160" dirty="0">
                <a:latin typeface="Arial"/>
                <a:cs typeface="Arial"/>
              </a:rPr>
              <a:t>=</a:t>
            </a:r>
            <a:r>
              <a:rPr sz="1200" spc="305" dirty="0">
                <a:latin typeface="Arial"/>
                <a:cs typeface="Arial"/>
              </a:rPr>
              <a:t> </a:t>
            </a:r>
            <a:r>
              <a:rPr sz="1200" spc="85" dirty="0">
                <a:latin typeface="Arial"/>
                <a:cs typeface="Arial"/>
              </a:rPr>
              <a:t>0</a:t>
            </a:r>
            <a:r>
              <a:rPr sz="1200" spc="145" dirty="0">
                <a:latin typeface="Arial"/>
                <a:cs typeface="Arial"/>
              </a:rPr>
              <a:t>  </a:t>
            </a:r>
            <a:r>
              <a:rPr sz="1200" spc="45" dirty="0">
                <a:latin typeface="Arial"/>
                <a:cs typeface="Arial"/>
              </a:rPr>
              <a:t>versus</a:t>
            </a:r>
            <a:r>
              <a:rPr sz="1200" dirty="0">
                <a:latin typeface="Arial"/>
                <a:cs typeface="Arial"/>
              </a:rPr>
              <a:t>	</a:t>
            </a:r>
            <a:r>
              <a:rPr sz="1200" spc="125" dirty="0">
                <a:latin typeface="Arial"/>
                <a:cs typeface="Arial"/>
              </a:rPr>
              <a:t>≠</a:t>
            </a:r>
            <a:r>
              <a:rPr sz="1200" dirty="0">
                <a:latin typeface="Arial"/>
                <a:cs typeface="Arial"/>
              </a:rPr>
              <a:t>	</a:t>
            </a:r>
            <a:r>
              <a:rPr sz="1200" spc="35" dirty="0">
                <a:latin typeface="Arial"/>
                <a:cs typeface="Arial"/>
              </a:rPr>
              <a:t>0</a:t>
            </a:r>
            <a:endParaRPr sz="1200" dirty="0">
              <a:latin typeface="Arial"/>
              <a:cs typeface="Arial"/>
            </a:endParaRPr>
          </a:p>
          <a:p>
            <a:pPr>
              <a:lnSpc>
                <a:spcPct val="100000"/>
              </a:lnSpc>
              <a:spcBef>
                <a:spcPts val="780"/>
              </a:spcBef>
            </a:pPr>
            <a:endParaRPr sz="1200" dirty="0">
              <a:latin typeface="Arial"/>
              <a:cs typeface="Arial"/>
            </a:endParaRPr>
          </a:p>
          <a:p>
            <a:pPr marL="1247140" marR="5080" lvl="2" indent="-320675">
              <a:lnSpc>
                <a:spcPct val="150000"/>
              </a:lnSpc>
              <a:buChar char="■"/>
              <a:tabLst>
                <a:tab pos="1247140" algn="l"/>
              </a:tabLst>
            </a:pPr>
            <a:r>
              <a:rPr sz="1200" dirty="0">
                <a:latin typeface="Arial"/>
                <a:cs typeface="Arial"/>
              </a:rPr>
              <a:t>The</a:t>
            </a:r>
            <a:r>
              <a:rPr sz="1200" spc="350" dirty="0">
                <a:latin typeface="Arial"/>
                <a:cs typeface="Arial"/>
              </a:rPr>
              <a:t> </a:t>
            </a:r>
            <a:r>
              <a:rPr sz="1200" spc="60" dirty="0">
                <a:latin typeface="Arial"/>
                <a:cs typeface="Arial"/>
              </a:rPr>
              <a:t>null</a:t>
            </a:r>
            <a:r>
              <a:rPr sz="1200" spc="355" dirty="0">
                <a:latin typeface="Arial"/>
                <a:cs typeface="Arial"/>
              </a:rPr>
              <a:t> </a:t>
            </a:r>
            <a:r>
              <a:rPr sz="1200" spc="80" dirty="0">
                <a:latin typeface="Arial"/>
                <a:cs typeface="Arial"/>
              </a:rPr>
              <a:t>hypothesis</a:t>
            </a:r>
            <a:r>
              <a:rPr sz="1200" spc="355" dirty="0">
                <a:latin typeface="Arial"/>
                <a:cs typeface="Arial"/>
              </a:rPr>
              <a:t> </a:t>
            </a:r>
            <a:r>
              <a:rPr sz="1200" spc="80" dirty="0">
                <a:latin typeface="Arial"/>
                <a:cs typeface="Arial"/>
              </a:rPr>
              <a:t>states</a:t>
            </a:r>
            <a:r>
              <a:rPr sz="1200" spc="355" dirty="0">
                <a:latin typeface="Arial"/>
                <a:cs typeface="Arial"/>
              </a:rPr>
              <a:t> </a:t>
            </a:r>
            <a:r>
              <a:rPr sz="1200" spc="70" dirty="0">
                <a:latin typeface="Arial"/>
                <a:cs typeface="Arial"/>
              </a:rPr>
              <a:t>that,</a:t>
            </a:r>
            <a:r>
              <a:rPr sz="1200" spc="355" dirty="0">
                <a:latin typeface="Arial"/>
                <a:cs typeface="Arial"/>
              </a:rPr>
              <a:t> </a:t>
            </a:r>
            <a:r>
              <a:rPr sz="1200" spc="95" dirty="0">
                <a:latin typeface="Arial"/>
                <a:cs typeface="Arial"/>
              </a:rPr>
              <a:t>on</a:t>
            </a:r>
            <a:r>
              <a:rPr sz="1200" spc="355" dirty="0">
                <a:latin typeface="Arial"/>
                <a:cs typeface="Arial"/>
              </a:rPr>
              <a:t> </a:t>
            </a:r>
            <a:r>
              <a:rPr sz="1200" spc="75" dirty="0">
                <a:latin typeface="Arial"/>
                <a:cs typeface="Arial"/>
              </a:rPr>
              <a:t>average,</a:t>
            </a:r>
            <a:r>
              <a:rPr sz="1200" spc="355" dirty="0">
                <a:latin typeface="Arial"/>
                <a:cs typeface="Arial"/>
              </a:rPr>
              <a:t> </a:t>
            </a:r>
            <a:r>
              <a:rPr sz="1200" spc="90" dirty="0">
                <a:latin typeface="Arial"/>
                <a:cs typeface="Arial"/>
              </a:rPr>
              <a:t>the</a:t>
            </a:r>
            <a:r>
              <a:rPr sz="1200" spc="355" dirty="0">
                <a:latin typeface="Arial"/>
                <a:cs typeface="Arial"/>
              </a:rPr>
              <a:t> </a:t>
            </a:r>
            <a:r>
              <a:rPr sz="1200" spc="105" dirty="0">
                <a:latin typeface="Arial"/>
                <a:cs typeface="Arial"/>
              </a:rPr>
              <a:t>drug</a:t>
            </a:r>
            <a:r>
              <a:rPr sz="1200" spc="355" dirty="0">
                <a:latin typeface="Arial"/>
                <a:cs typeface="Arial"/>
              </a:rPr>
              <a:t> </a:t>
            </a:r>
            <a:r>
              <a:rPr sz="1200" spc="85" dirty="0">
                <a:latin typeface="Arial"/>
                <a:cs typeface="Arial"/>
              </a:rPr>
              <a:t>has</a:t>
            </a:r>
            <a:r>
              <a:rPr sz="1200" spc="355" dirty="0">
                <a:latin typeface="Arial"/>
                <a:cs typeface="Arial"/>
              </a:rPr>
              <a:t> </a:t>
            </a:r>
            <a:r>
              <a:rPr sz="1200" spc="95" dirty="0">
                <a:latin typeface="Arial"/>
                <a:cs typeface="Arial"/>
              </a:rPr>
              <a:t>no</a:t>
            </a:r>
            <a:r>
              <a:rPr sz="1200" spc="350" dirty="0">
                <a:latin typeface="Arial"/>
                <a:cs typeface="Arial"/>
              </a:rPr>
              <a:t> </a:t>
            </a:r>
            <a:r>
              <a:rPr sz="1200" spc="80" dirty="0">
                <a:latin typeface="Arial"/>
                <a:cs typeface="Arial"/>
              </a:rPr>
              <a:t>effect</a:t>
            </a:r>
            <a:r>
              <a:rPr sz="1200" spc="355" dirty="0">
                <a:latin typeface="Arial"/>
                <a:cs typeface="Arial"/>
              </a:rPr>
              <a:t> </a:t>
            </a:r>
            <a:r>
              <a:rPr sz="1200" spc="95" dirty="0">
                <a:latin typeface="Arial"/>
                <a:cs typeface="Arial"/>
              </a:rPr>
              <a:t>on</a:t>
            </a:r>
            <a:r>
              <a:rPr sz="1200" spc="355" dirty="0">
                <a:latin typeface="Arial"/>
                <a:cs typeface="Arial"/>
              </a:rPr>
              <a:t> </a:t>
            </a:r>
            <a:r>
              <a:rPr sz="1200" spc="70" dirty="0">
                <a:latin typeface="Arial"/>
                <a:cs typeface="Arial"/>
              </a:rPr>
              <a:t>blood </a:t>
            </a:r>
            <a:r>
              <a:rPr sz="1200" spc="20" dirty="0">
                <a:latin typeface="Arial"/>
                <a:cs typeface="Arial"/>
              </a:rPr>
              <a:t>pressure,</a:t>
            </a:r>
            <a:r>
              <a:rPr sz="1200" spc="15" dirty="0">
                <a:latin typeface="Arial"/>
                <a:cs typeface="Arial"/>
              </a:rPr>
              <a:t> </a:t>
            </a:r>
            <a:r>
              <a:rPr sz="1200" spc="130" dirty="0">
                <a:latin typeface="Arial"/>
                <a:cs typeface="Arial"/>
              </a:rPr>
              <a:t>and</a:t>
            </a:r>
            <a:r>
              <a:rPr sz="1200" spc="20" dirty="0">
                <a:latin typeface="Arial"/>
                <a:cs typeface="Arial"/>
              </a:rPr>
              <a:t> </a:t>
            </a:r>
            <a:r>
              <a:rPr sz="1200" spc="90" dirty="0">
                <a:latin typeface="Arial"/>
                <a:cs typeface="Arial"/>
              </a:rPr>
              <a:t>the</a:t>
            </a:r>
            <a:r>
              <a:rPr sz="1200" spc="15" dirty="0">
                <a:latin typeface="Arial"/>
                <a:cs typeface="Arial"/>
              </a:rPr>
              <a:t> </a:t>
            </a:r>
            <a:r>
              <a:rPr sz="1200" spc="85" dirty="0">
                <a:latin typeface="Arial"/>
                <a:cs typeface="Arial"/>
              </a:rPr>
              <a:t>alternative</a:t>
            </a:r>
            <a:r>
              <a:rPr sz="1200" spc="20" dirty="0">
                <a:latin typeface="Arial"/>
                <a:cs typeface="Arial"/>
              </a:rPr>
              <a:t> </a:t>
            </a:r>
            <a:r>
              <a:rPr sz="1200" spc="80" dirty="0">
                <a:latin typeface="Arial"/>
                <a:cs typeface="Arial"/>
              </a:rPr>
              <a:t>hypothesis</a:t>
            </a:r>
            <a:r>
              <a:rPr sz="1200" spc="20" dirty="0">
                <a:latin typeface="Arial"/>
                <a:cs typeface="Arial"/>
              </a:rPr>
              <a:t> </a:t>
            </a:r>
            <a:r>
              <a:rPr sz="1200" spc="80" dirty="0">
                <a:latin typeface="Arial"/>
                <a:cs typeface="Arial"/>
              </a:rPr>
              <a:t>states</a:t>
            </a:r>
            <a:r>
              <a:rPr sz="1200" spc="15" dirty="0">
                <a:latin typeface="Arial"/>
                <a:cs typeface="Arial"/>
              </a:rPr>
              <a:t> </a:t>
            </a:r>
            <a:r>
              <a:rPr sz="1200" spc="110" dirty="0">
                <a:latin typeface="Arial"/>
                <a:cs typeface="Arial"/>
              </a:rPr>
              <a:t>that</a:t>
            </a:r>
            <a:r>
              <a:rPr sz="1200" spc="20" dirty="0">
                <a:latin typeface="Arial"/>
                <a:cs typeface="Arial"/>
              </a:rPr>
              <a:t> </a:t>
            </a:r>
            <a:r>
              <a:rPr sz="1200" spc="80" dirty="0">
                <a:latin typeface="Arial"/>
                <a:cs typeface="Arial"/>
              </a:rPr>
              <a:t>there</a:t>
            </a:r>
            <a:r>
              <a:rPr sz="1200" spc="15" dirty="0">
                <a:latin typeface="Arial"/>
                <a:cs typeface="Arial"/>
              </a:rPr>
              <a:t> </a:t>
            </a:r>
            <a:r>
              <a:rPr sz="1200" spc="20" dirty="0">
                <a:latin typeface="Arial"/>
                <a:cs typeface="Arial"/>
              </a:rPr>
              <a:t>is </a:t>
            </a:r>
            <a:r>
              <a:rPr sz="1200" spc="105" dirty="0">
                <a:latin typeface="Arial"/>
                <a:cs typeface="Arial"/>
              </a:rPr>
              <a:t>some</a:t>
            </a:r>
            <a:r>
              <a:rPr sz="1200" spc="20" dirty="0">
                <a:latin typeface="Arial"/>
                <a:cs typeface="Arial"/>
              </a:rPr>
              <a:t> </a:t>
            </a:r>
            <a:r>
              <a:rPr sz="1200" spc="45" dirty="0">
                <a:latin typeface="Arial"/>
                <a:cs typeface="Arial"/>
              </a:rPr>
              <a:t>effect.</a:t>
            </a:r>
            <a:endParaRPr sz="1200" dirty="0">
              <a:latin typeface="Arial"/>
              <a:cs typeface="Arial"/>
            </a:endParaRPr>
          </a:p>
        </p:txBody>
      </p:sp>
      <p:pic>
        <p:nvPicPr>
          <p:cNvPr id="5" name="object 5"/>
          <p:cNvPicPr/>
          <p:nvPr/>
        </p:nvPicPr>
        <p:blipFill>
          <a:blip r:embed="rId3" cstate="print"/>
          <a:stretch>
            <a:fillRect/>
          </a:stretch>
        </p:blipFill>
        <p:spPr>
          <a:xfrm>
            <a:off x="2392752" y="2009338"/>
            <a:ext cx="284066" cy="314299"/>
          </a:xfrm>
          <a:prstGeom prst="rect">
            <a:avLst/>
          </a:prstGeom>
        </p:spPr>
      </p:pic>
      <p:pic>
        <p:nvPicPr>
          <p:cNvPr id="6" name="object 6"/>
          <p:cNvPicPr/>
          <p:nvPr/>
        </p:nvPicPr>
        <p:blipFill>
          <a:blip r:embed="rId3" cstate="print"/>
          <a:stretch>
            <a:fillRect/>
          </a:stretch>
        </p:blipFill>
        <p:spPr>
          <a:xfrm>
            <a:off x="4147766" y="2009338"/>
            <a:ext cx="284074" cy="314299"/>
          </a:xfrm>
          <a:prstGeom prst="rect">
            <a:avLst/>
          </a:prstGeom>
        </p:spPr>
      </p:pic>
      <p:pic>
        <p:nvPicPr>
          <p:cNvPr id="8" name="object 8"/>
          <p:cNvPicPr/>
          <p:nvPr/>
        </p:nvPicPr>
        <p:blipFill>
          <a:blip r:embed="rId3" cstate="print"/>
          <a:stretch>
            <a:fillRect/>
          </a:stretch>
        </p:blipFill>
        <p:spPr>
          <a:xfrm>
            <a:off x="3015018" y="3386793"/>
            <a:ext cx="284074" cy="314299"/>
          </a:xfrm>
          <a:prstGeom prst="rect">
            <a:avLst/>
          </a:prstGeom>
        </p:spPr>
      </p:pic>
      <p:pic>
        <p:nvPicPr>
          <p:cNvPr id="9" name="object 9"/>
          <p:cNvPicPr/>
          <p:nvPr/>
        </p:nvPicPr>
        <p:blipFill>
          <a:blip r:embed="rId4" cstate="print"/>
          <a:stretch>
            <a:fillRect/>
          </a:stretch>
        </p:blipFill>
        <p:spPr>
          <a:xfrm>
            <a:off x="4288516" y="3388498"/>
            <a:ext cx="283464" cy="3108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213210" y="2839669"/>
            <a:ext cx="1131355" cy="277274"/>
          </a:xfrm>
          <a:prstGeom prst="rect">
            <a:avLst/>
          </a:prstGeom>
        </p:spPr>
      </p:pic>
      <p:sp>
        <p:nvSpPr>
          <p:cNvPr id="4" name="object 4"/>
          <p:cNvSpPr txBox="1"/>
          <p:nvPr/>
        </p:nvSpPr>
        <p:spPr>
          <a:xfrm>
            <a:off x="693373" y="1323981"/>
            <a:ext cx="7673340"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5080" indent="-320675">
              <a:lnSpc>
                <a:spcPct val="150000"/>
              </a:lnSpc>
              <a:spcBef>
                <a:spcPts val="1125"/>
              </a:spcBef>
              <a:buChar char="●"/>
              <a:tabLst>
                <a:tab pos="428625" algn="l"/>
              </a:tabLst>
            </a:pPr>
            <a:r>
              <a:rPr sz="1200" spc="65" dirty="0">
                <a:latin typeface="Arial"/>
                <a:cs typeface="Arial"/>
              </a:rPr>
              <a:t>Statistical</a:t>
            </a:r>
            <a:r>
              <a:rPr sz="1200" spc="35" dirty="0">
                <a:latin typeface="Arial"/>
                <a:cs typeface="Arial"/>
              </a:rPr>
              <a:t> </a:t>
            </a:r>
            <a:r>
              <a:rPr sz="1200" spc="80" dirty="0">
                <a:latin typeface="Arial"/>
                <a:cs typeface="Arial"/>
              </a:rPr>
              <a:t>hypothesis</a:t>
            </a:r>
            <a:r>
              <a:rPr sz="1200" spc="40" dirty="0">
                <a:latin typeface="Arial"/>
                <a:cs typeface="Arial"/>
              </a:rPr>
              <a:t> </a:t>
            </a:r>
            <a:r>
              <a:rPr sz="1200" spc="80" dirty="0">
                <a:latin typeface="Arial"/>
                <a:cs typeface="Arial"/>
              </a:rPr>
              <a:t>testing</a:t>
            </a:r>
            <a:r>
              <a:rPr sz="1200" spc="40" dirty="0">
                <a:latin typeface="Arial"/>
                <a:cs typeface="Arial"/>
              </a:rPr>
              <a:t> </a:t>
            </a:r>
            <a:r>
              <a:rPr sz="1200" spc="85" dirty="0">
                <a:latin typeface="Arial"/>
                <a:cs typeface="Arial"/>
              </a:rPr>
              <a:t>operates</a:t>
            </a:r>
            <a:r>
              <a:rPr sz="1200" spc="40" dirty="0">
                <a:latin typeface="Arial"/>
                <a:cs typeface="Arial"/>
              </a:rPr>
              <a:t> </a:t>
            </a:r>
            <a:r>
              <a:rPr sz="1200" spc="95" dirty="0">
                <a:latin typeface="Arial"/>
                <a:cs typeface="Arial"/>
              </a:rPr>
              <a:t>on</a:t>
            </a:r>
            <a:r>
              <a:rPr sz="1200" spc="4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principle</a:t>
            </a:r>
            <a:r>
              <a:rPr sz="1200" spc="40" dirty="0">
                <a:latin typeface="Arial"/>
                <a:cs typeface="Arial"/>
              </a:rPr>
              <a:t> </a:t>
            </a:r>
            <a:r>
              <a:rPr sz="1200" spc="110" dirty="0">
                <a:latin typeface="Arial"/>
                <a:cs typeface="Arial"/>
              </a:rPr>
              <a:t>that</a:t>
            </a:r>
            <a:r>
              <a:rPr sz="1200" spc="40" dirty="0">
                <a:latin typeface="Arial"/>
                <a:cs typeface="Arial"/>
              </a:rPr>
              <a:t> </a:t>
            </a:r>
            <a:r>
              <a:rPr sz="1200" spc="70" dirty="0">
                <a:latin typeface="Arial"/>
                <a:cs typeface="Arial"/>
              </a:rPr>
              <a:t>while</a:t>
            </a:r>
            <a:r>
              <a:rPr sz="1200" spc="40" dirty="0">
                <a:latin typeface="Arial"/>
                <a:cs typeface="Arial"/>
              </a:rPr>
              <a:t> </a:t>
            </a:r>
            <a:r>
              <a:rPr sz="1200" spc="75" dirty="0">
                <a:latin typeface="Arial"/>
                <a:cs typeface="Arial"/>
              </a:rPr>
              <a:t>establishing</a:t>
            </a:r>
            <a:r>
              <a:rPr sz="1200" spc="40" dirty="0">
                <a:latin typeface="Arial"/>
                <a:cs typeface="Arial"/>
              </a:rPr>
              <a:t> </a:t>
            </a:r>
            <a:r>
              <a:rPr sz="1200" spc="65" dirty="0">
                <a:latin typeface="Arial"/>
                <a:cs typeface="Arial"/>
              </a:rPr>
              <a:t>universal</a:t>
            </a:r>
            <a:r>
              <a:rPr sz="1200" spc="35" dirty="0">
                <a:latin typeface="Arial"/>
                <a:cs typeface="Arial"/>
              </a:rPr>
              <a:t> </a:t>
            </a:r>
            <a:r>
              <a:rPr sz="1200" spc="90" dirty="0">
                <a:latin typeface="Arial"/>
                <a:cs typeface="Arial"/>
              </a:rPr>
              <a:t>truth</a:t>
            </a:r>
            <a:r>
              <a:rPr sz="1200" spc="40" dirty="0">
                <a:latin typeface="Arial"/>
                <a:cs typeface="Arial"/>
              </a:rPr>
              <a:t> </a:t>
            </a:r>
            <a:r>
              <a:rPr sz="1200" spc="-25" dirty="0">
                <a:latin typeface="Arial"/>
                <a:cs typeface="Arial"/>
              </a:rPr>
              <a:t>is </a:t>
            </a:r>
            <a:r>
              <a:rPr sz="1200" spc="75" dirty="0">
                <a:latin typeface="Arial"/>
                <a:cs typeface="Arial"/>
              </a:rPr>
              <a:t>challenging,</a:t>
            </a:r>
            <a:r>
              <a:rPr sz="1200" spc="5" dirty="0">
                <a:latin typeface="Arial"/>
                <a:cs typeface="Arial"/>
              </a:rPr>
              <a:t> </a:t>
            </a:r>
            <a:r>
              <a:rPr sz="1200" spc="65" dirty="0">
                <a:latin typeface="Arial"/>
                <a:cs typeface="Arial"/>
              </a:rPr>
              <a:t>it</a:t>
            </a:r>
            <a:r>
              <a:rPr sz="1200" spc="5" dirty="0">
                <a:latin typeface="Arial"/>
                <a:cs typeface="Arial"/>
              </a:rPr>
              <a:t> </a:t>
            </a:r>
            <a:r>
              <a:rPr sz="1200" dirty="0">
                <a:latin typeface="Arial"/>
                <a:cs typeface="Arial"/>
              </a:rPr>
              <a:t>is</a:t>
            </a:r>
            <a:r>
              <a:rPr sz="1200" spc="5" dirty="0">
                <a:latin typeface="Arial"/>
                <a:cs typeface="Arial"/>
              </a:rPr>
              <a:t> </a:t>
            </a:r>
            <a:r>
              <a:rPr sz="1200" spc="70" dirty="0">
                <a:latin typeface="Arial"/>
                <a:cs typeface="Arial"/>
              </a:rPr>
              <a:t>possible</a:t>
            </a:r>
            <a:r>
              <a:rPr sz="1200" spc="5" dirty="0">
                <a:latin typeface="Arial"/>
                <a:cs typeface="Arial"/>
              </a:rPr>
              <a:t> </a:t>
            </a:r>
            <a:r>
              <a:rPr sz="1200" spc="100" dirty="0">
                <a:latin typeface="Arial"/>
                <a:cs typeface="Arial"/>
              </a:rPr>
              <a:t>to</a:t>
            </a:r>
            <a:r>
              <a:rPr sz="1200" dirty="0">
                <a:latin typeface="Arial"/>
                <a:cs typeface="Arial"/>
              </a:rPr>
              <a:t> </a:t>
            </a:r>
            <a:r>
              <a:rPr sz="1200" spc="100" dirty="0">
                <a:latin typeface="Arial"/>
                <a:cs typeface="Arial"/>
              </a:rPr>
              <a:t>demonstrate</a:t>
            </a:r>
            <a:r>
              <a:rPr sz="1200" spc="5" dirty="0">
                <a:latin typeface="Arial"/>
                <a:cs typeface="Arial"/>
              </a:rPr>
              <a:t> </a:t>
            </a:r>
            <a:r>
              <a:rPr sz="1200" spc="65" dirty="0">
                <a:latin typeface="Arial"/>
                <a:cs typeface="Arial"/>
              </a:rPr>
              <a:t>falsity</a:t>
            </a:r>
            <a:r>
              <a:rPr sz="1200" spc="5" dirty="0">
                <a:latin typeface="Arial"/>
                <a:cs typeface="Arial"/>
              </a:rPr>
              <a:t> </a:t>
            </a:r>
            <a:r>
              <a:rPr sz="1200" spc="95" dirty="0">
                <a:latin typeface="Arial"/>
                <a:cs typeface="Arial"/>
              </a:rPr>
              <a:t>through</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presentation</a:t>
            </a:r>
            <a:r>
              <a:rPr sz="1200" spc="5" dirty="0">
                <a:latin typeface="Arial"/>
                <a:cs typeface="Arial"/>
              </a:rPr>
              <a:t> </a:t>
            </a:r>
            <a:r>
              <a:rPr sz="1200" spc="80" dirty="0">
                <a:latin typeface="Arial"/>
                <a:cs typeface="Arial"/>
              </a:rPr>
              <a:t>of</a:t>
            </a:r>
            <a:r>
              <a:rPr sz="1200" spc="5" dirty="0">
                <a:latin typeface="Arial"/>
                <a:cs typeface="Arial"/>
              </a:rPr>
              <a:t> </a:t>
            </a:r>
            <a:r>
              <a:rPr sz="1200" spc="65" dirty="0">
                <a:latin typeface="Arial"/>
                <a:cs typeface="Arial"/>
              </a:rPr>
              <a:t>counterexamples.</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21334" indent="-320675">
              <a:lnSpc>
                <a:spcPct val="150000"/>
              </a:lnSpc>
              <a:buChar char="●"/>
              <a:tabLst>
                <a:tab pos="428625" algn="l"/>
                <a:tab pos="1664335" algn="l"/>
              </a:tabLst>
            </a:pPr>
            <a:r>
              <a:rPr sz="120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80" dirty="0">
                <a:latin typeface="Arial"/>
                <a:cs typeface="Arial"/>
              </a:rPr>
              <a:t>hypothesis</a:t>
            </a:r>
            <a:r>
              <a:rPr sz="1200" spc="10" dirty="0">
                <a:latin typeface="Arial"/>
                <a:cs typeface="Arial"/>
              </a:rPr>
              <a:t> </a:t>
            </a:r>
            <a:r>
              <a:rPr sz="1200" spc="80" dirty="0">
                <a:latin typeface="Arial"/>
                <a:cs typeface="Arial"/>
              </a:rPr>
              <a:t>should</a:t>
            </a:r>
            <a:r>
              <a:rPr sz="1200" spc="5" dirty="0">
                <a:latin typeface="Arial"/>
                <a:cs typeface="Arial"/>
              </a:rPr>
              <a:t> </a:t>
            </a:r>
            <a:r>
              <a:rPr sz="1200" spc="70" dirty="0">
                <a:latin typeface="Arial"/>
                <a:cs typeface="Arial"/>
              </a:rPr>
              <a:t>assert</a:t>
            </a:r>
            <a:r>
              <a:rPr sz="1200" spc="10" dirty="0">
                <a:latin typeface="Arial"/>
                <a:cs typeface="Arial"/>
              </a:rPr>
              <a:t> </a:t>
            </a:r>
            <a:r>
              <a:rPr sz="1200" spc="90" dirty="0">
                <a:latin typeface="Arial"/>
                <a:cs typeface="Arial"/>
              </a:rPr>
              <a:t>the</a:t>
            </a:r>
            <a:r>
              <a:rPr sz="1200" spc="5" dirty="0">
                <a:latin typeface="Arial"/>
                <a:cs typeface="Arial"/>
              </a:rPr>
              <a:t> </a:t>
            </a:r>
            <a:r>
              <a:rPr sz="1200" spc="-45" dirty="0">
                <a:latin typeface="Arial Black"/>
                <a:cs typeface="Arial Black"/>
              </a:rPr>
              <a:t>absence</a:t>
            </a:r>
            <a:r>
              <a:rPr sz="1200" spc="-130" dirty="0">
                <a:latin typeface="Arial Black"/>
                <a:cs typeface="Arial Black"/>
              </a:rPr>
              <a:t> </a:t>
            </a:r>
            <a:r>
              <a:rPr sz="1200" spc="-45" dirty="0">
                <a:latin typeface="Arial Black"/>
                <a:cs typeface="Arial Black"/>
              </a:rPr>
              <a:t>of</a:t>
            </a:r>
            <a:r>
              <a:rPr sz="1200" spc="-135" dirty="0">
                <a:latin typeface="Arial Black"/>
                <a:cs typeface="Arial Black"/>
              </a:rPr>
              <a:t> </a:t>
            </a:r>
            <a:r>
              <a:rPr sz="1200" dirty="0">
                <a:latin typeface="Arial Black"/>
                <a:cs typeface="Arial Black"/>
              </a:rPr>
              <a:t>an</a:t>
            </a:r>
            <a:r>
              <a:rPr sz="1200" spc="-130" dirty="0">
                <a:latin typeface="Arial Black"/>
                <a:cs typeface="Arial Black"/>
              </a:rPr>
              <a:t> </a:t>
            </a:r>
            <a:r>
              <a:rPr sz="1200" spc="-55" dirty="0">
                <a:latin typeface="Arial Black"/>
                <a:cs typeface="Arial Black"/>
              </a:rPr>
              <a:t>effect</a:t>
            </a:r>
            <a:r>
              <a:rPr sz="1200" spc="-60" dirty="0">
                <a:latin typeface="Arial Black"/>
                <a:cs typeface="Arial Black"/>
              </a:rPr>
              <a:t> </a:t>
            </a:r>
            <a:r>
              <a:rPr sz="1200" spc="130" dirty="0">
                <a:latin typeface="Arial"/>
                <a:cs typeface="Arial"/>
              </a:rPr>
              <a:t>and</a:t>
            </a:r>
            <a:r>
              <a:rPr sz="1200" spc="10" dirty="0">
                <a:latin typeface="Arial"/>
                <a:cs typeface="Arial"/>
              </a:rPr>
              <a:t> </a:t>
            </a:r>
            <a:r>
              <a:rPr sz="1200" spc="60" dirty="0">
                <a:latin typeface="Arial"/>
                <a:cs typeface="Arial"/>
              </a:rPr>
              <a:t>explicitly</a:t>
            </a:r>
            <a:r>
              <a:rPr sz="1200" spc="5" dirty="0">
                <a:latin typeface="Arial"/>
                <a:cs typeface="Arial"/>
              </a:rPr>
              <a:t> </a:t>
            </a:r>
            <a:r>
              <a:rPr sz="1200" spc="85" dirty="0">
                <a:latin typeface="Arial"/>
                <a:cs typeface="Arial"/>
              </a:rPr>
              <a:t>state</a:t>
            </a:r>
            <a:r>
              <a:rPr sz="1200" spc="10" dirty="0">
                <a:latin typeface="Arial"/>
                <a:cs typeface="Arial"/>
              </a:rPr>
              <a:t> </a:t>
            </a:r>
            <a:r>
              <a:rPr sz="1200" spc="-25" dirty="0">
                <a:latin typeface="Arial Black"/>
                <a:cs typeface="Arial Black"/>
              </a:rPr>
              <a:t>equalities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982908" y="2830369"/>
            <a:ext cx="1131355" cy="277274"/>
          </a:xfrm>
          <a:prstGeom prst="rect">
            <a:avLst/>
          </a:prstGeom>
        </p:spPr>
      </p:pic>
      <p:sp>
        <p:nvSpPr>
          <p:cNvPr id="4" name="object 4"/>
          <p:cNvSpPr txBox="1"/>
          <p:nvPr/>
        </p:nvSpPr>
        <p:spPr>
          <a:xfrm>
            <a:off x="693373" y="1323981"/>
            <a:ext cx="7671434"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863600" indent="-320675">
              <a:lnSpc>
                <a:spcPct val="150000"/>
              </a:lnSpc>
              <a:spcBef>
                <a:spcPts val="1125"/>
              </a:spcBef>
              <a:buFont typeface="Arial"/>
              <a:buChar char="●"/>
              <a:tabLst>
                <a:tab pos="428625" algn="l"/>
              </a:tabLst>
            </a:pPr>
            <a:r>
              <a:rPr sz="1200" spc="-55" dirty="0">
                <a:latin typeface="Arial Black"/>
                <a:cs typeface="Arial Black"/>
              </a:rPr>
              <a:t>Statistical</a:t>
            </a:r>
            <a:r>
              <a:rPr sz="1200" spc="-120" dirty="0">
                <a:latin typeface="Arial Black"/>
                <a:cs typeface="Arial Black"/>
              </a:rPr>
              <a:t> </a:t>
            </a:r>
            <a:r>
              <a:rPr sz="1200" spc="-50" dirty="0">
                <a:latin typeface="Arial Black"/>
                <a:cs typeface="Arial Black"/>
              </a:rPr>
              <a:t>Hypothesis</a:t>
            </a:r>
            <a:r>
              <a:rPr sz="1200" spc="-120" dirty="0">
                <a:latin typeface="Arial Black"/>
                <a:cs typeface="Arial Black"/>
              </a:rPr>
              <a:t> </a:t>
            </a:r>
            <a:r>
              <a:rPr sz="1200" spc="-60" dirty="0">
                <a:latin typeface="Arial Black"/>
                <a:cs typeface="Arial Black"/>
              </a:rPr>
              <a:t>Testing:</a:t>
            </a:r>
            <a:r>
              <a:rPr sz="1200" spc="-35" dirty="0">
                <a:latin typeface="Arial Black"/>
                <a:cs typeface="Arial Black"/>
              </a:rPr>
              <a:t> </a:t>
            </a:r>
            <a:r>
              <a:rPr sz="1200" dirty="0">
                <a:latin typeface="Arial"/>
                <a:cs typeface="Arial"/>
              </a:rPr>
              <a:t>The</a:t>
            </a:r>
            <a:r>
              <a:rPr sz="1200" spc="25" dirty="0">
                <a:latin typeface="Arial"/>
                <a:cs typeface="Arial"/>
              </a:rPr>
              <a:t> </a:t>
            </a:r>
            <a:r>
              <a:rPr sz="1200" spc="95" dirty="0">
                <a:latin typeface="Arial"/>
                <a:cs typeface="Arial"/>
              </a:rPr>
              <a:t>practice</a:t>
            </a:r>
            <a:r>
              <a:rPr sz="1200" spc="25" dirty="0">
                <a:latin typeface="Arial"/>
                <a:cs typeface="Arial"/>
              </a:rPr>
              <a:t> </a:t>
            </a:r>
            <a:r>
              <a:rPr sz="1200" spc="80" dirty="0">
                <a:latin typeface="Arial"/>
                <a:cs typeface="Arial"/>
              </a:rPr>
              <a:t>of</a:t>
            </a:r>
            <a:r>
              <a:rPr sz="1200" spc="25" dirty="0">
                <a:latin typeface="Arial"/>
                <a:cs typeface="Arial"/>
              </a:rPr>
              <a:t> </a:t>
            </a:r>
            <a:r>
              <a:rPr sz="1200" spc="105" dirty="0">
                <a:latin typeface="Arial"/>
                <a:cs typeface="Arial"/>
              </a:rPr>
              <a:t>making</a:t>
            </a:r>
            <a:r>
              <a:rPr sz="1200" spc="30" dirty="0">
                <a:latin typeface="Arial"/>
                <a:cs typeface="Arial"/>
              </a:rPr>
              <a:t> </a:t>
            </a:r>
            <a:r>
              <a:rPr sz="1200" spc="70" dirty="0">
                <a:latin typeface="Arial"/>
                <a:cs typeface="Arial"/>
              </a:rPr>
              <a:t>inferences</a:t>
            </a:r>
            <a:r>
              <a:rPr sz="1200" spc="25" dirty="0">
                <a:latin typeface="Arial"/>
                <a:cs typeface="Arial"/>
              </a:rPr>
              <a:t> </a:t>
            </a:r>
            <a:r>
              <a:rPr sz="1200" spc="114" dirty="0">
                <a:latin typeface="Arial"/>
                <a:cs typeface="Arial"/>
              </a:rPr>
              <a:t>about</a:t>
            </a:r>
            <a:r>
              <a:rPr sz="1200" spc="25" dirty="0">
                <a:latin typeface="Arial"/>
                <a:cs typeface="Arial"/>
              </a:rPr>
              <a:t> </a:t>
            </a:r>
            <a:r>
              <a:rPr sz="1200" spc="85" dirty="0">
                <a:latin typeface="Arial"/>
                <a:cs typeface="Arial"/>
              </a:rPr>
              <a:t>population </a:t>
            </a:r>
            <a:r>
              <a:rPr sz="1200" spc="100" dirty="0">
                <a:latin typeface="Arial"/>
                <a:cs typeface="Arial"/>
              </a:rPr>
              <a:t>parameters</a:t>
            </a:r>
            <a:r>
              <a:rPr sz="1200" spc="-5" dirty="0">
                <a:latin typeface="Arial"/>
                <a:cs typeface="Arial"/>
              </a:rPr>
              <a:t> </a:t>
            </a:r>
            <a:r>
              <a:rPr sz="1200" spc="105" dirty="0">
                <a:latin typeface="Arial"/>
                <a:cs typeface="Arial"/>
              </a:rPr>
              <a:t>by</a:t>
            </a:r>
            <a:r>
              <a:rPr sz="1200" dirty="0">
                <a:latin typeface="Arial"/>
                <a:cs typeface="Arial"/>
              </a:rPr>
              <a:t> </a:t>
            </a:r>
            <a:r>
              <a:rPr sz="1200" spc="80" dirty="0">
                <a:latin typeface="Arial"/>
                <a:cs typeface="Arial"/>
              </a:rPr>
              <a:t>disproving</a:t>
            </a:r>
            <a:r>
              <a:rPr sz="1200" dirty="0">
                <a:latin typeface="Arial"/>
                <a:cs typeface="Arial"/>
              </a:rPr>
              <a:t> </a:t>
            </a:r>
            <a:r>
              <a:rPr sz="1200" spc="145" dirty="0">
                <a:latin typeface="Arial"/>
                <a:cs typeface="Arial"/>
              </a:rPr>
              <a:t>a</a:t>
            </a:r>
            <a:r>
              <a:rPr sz="1200" dirty="0">
                <a:latin typeface="Arial"/>
                <a:cs typeface="Arial"/>
              </a:rPr>
              <a:t> </a:t>
            </a:r>
            <a:r>
              <a:rPr sz="1200" spc="60" dirty="0">
                <a:latin typeface="Arial"/>
                <a:cs typeface="Arial"/>
              </a:rPr>
              <a:t>null</a:t>
            </a:r>
            <a:r>
              <a:rPr sz="1200" dirty="0">
                <a:latin typeface="Arial"/>
                <a:cs typeface="Arial"/>
              </a:rPr>
              <a:t> </a:t>
            </a:r>
            <a:r>
              <a:rPr sz="1200" spc="80" dirty="0">
                <a:latin typeface="Arial"/>
                <a:cs typeface="Arial"/>
              </a:rPr>
              <a:t>hypothesis</a:t>
            </a:r>
            <a:r>
              <a:rPr sz="1200" dirty="0">
                <a:latin typeface="Arial"/>
                <a:cs typeface="Arial"/>
              </a:rPr>
              <a:t> </a:t>
            </a:r>
            <a:r>
              <a:rPr sz="1200" spc="75" dirty="0">
                <a:latin typeface="Arial"/>
                <a:cs typeface="Arial"/>
              </a:rPr>
              <a:t>using</a:t>
            </a:r>
            <a:r>
              <a:rPr sz="1200" dirty="0">
                <a:latin typeface="Arial"/>
                <a:cs typeface="Arial"/>
              </a:rPr>
              <a:t> </a:t>
            </a:r>
            <a:r>
              <a:rPr sz="1200" spc="105" dirty="0">
                <a:latin typeface="Arial"/>
                <a:cs typeface="Arial"/>
              </a:rPr>
              <a:t>sample</a:t>
            </a:r>
            <a:r>
              <a:rPr sz="1200" dirty="0">
                <a:latin typeface="Arial"/>
                <a:cs typeface="Arial"/>
              </a:rPr>
              <a:t> </a:t>
            </a:r>
            <a:r>
              <a:rPr sz="1200" spc="80" dirty="0">
                <a:latin typeface="Arial"/>
                <a:cs typeface="Arial"/>
              </a:rPr>
              <a:t>data.</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080" indent="-320675">
              <a:lnSpc>
                <a:spcPct val="150000"/>
              </a:lnSpc>
              <a:buFont typeface="Arial"/>
              <a:buChar char="●"/>
              <a:tabLst>
                <a:tab pos="428625" algn="l"/>
                <a:tab pos="2436495" algn="l"/>
              </a:tabLst>
            </a:pPr>
            <a:r>
              <a:rPr sz="1200" spc="-50" dirty="0">
                <a:latin typeface="Arial Black"/>
                <a:cs typeface="Arial Black"/>
              </a:rPr>
              <a:t>Null</a:t>
            </a:r>
            <a:r>
              <a:rPr sz="1200" spc="-80" dirty="0">
                <a:latin typeface="Arial Black"/>
                <a:cs typeface="Arial Black"/>
              </a:rPr>
              <a:t> </a:t>
            </a:r>
            <a:r>
              <a:rPr sz="1200" spc="-50" dirty="0">
                <a:latin typeface="Arial Black"/>
                <a:cs typeface="Arial Black"/>
              </a:rPr>
              <a:t>Hypothesis</a:t>
            </a:r>
            <a:r>
              <a:rPr sz="1200" spc="-75" dirty="0">
                <a:latin typeface="Arial Black"/>
                <a:cs typeface="Arial Black"/>
              </a:rPr>
              <a:t> </a:t>
            </a:r>
            <a:r>
              <a:rPr sz="1200" dirty="0">
                <a:latin typeface="Arial Black"/>
                <a:cs typeface="Arial Black"/>
              </a:rPr>
              <a:t>(H</a:t>
            </a:r>
            <a:r>
              <a:rPr sz="1200" b="1" dirty="0">
                <a:latin typeface="Arimo"/>
                <a:cs typeface="Arimo"/>
              </a:rPr>
              <a:t>₀</a:t>
            </a:r>
            <a:r>
              <a:rPr sz="1200" dirty="0">
                <a:latin typeface="Arial Black"/>
                <a:cs typeface="Arial Black"/>
              </a:rPr>
              <a:t>):</a:t>
            </a:r>
            <a:r>
              <a:rPr sz="1200" spc="-10" dirty="0">
                <a:latin typeface="Arial Black"/>
                <a:cs typeface="Arial Black"/>
              </a:rPr>
              <a:t> </a:t>
            </a:r>
            <a:r>
              <a:rPr sz="1200" dirty="0">
                <a:latin typeface="Arial"/>
                <a:cs typeface="Arial"/>
              </a:rPr>
              <a:t>A</a:t>
            </a:r>
            <a:r>
              <a:rPr sz="1200" spc="55" dirty="0">
                <a:latin typeface="Arial"/>
                <a:cs typeface="Arial"/>
              </a:rPr>
              <a:t> </a:t>
            </a:r>
            <a:r>
              <a:rPr sz="1200" spc="75" dirty="0">
                <a:latin typeface="Arial"/>
                <a:cs typeface="Arial"/>
              </a:rPr>
              <a:t>statistical</a:t>
            </a:r>
            <a:r>
              <a:rPr sz="1200" spc="55" dirty="0">
                <a:latin typeface="Arial"/>
                <a:cs typeface="Arial"/>
              </a:rPr>
              <a:t> </a:t>
            </a:r>
            <a:r>
              <a:rPr sz="1200" spc="70" dirty="0">
                <a:latin typeface="Arial"/>
                <a:cs typeface="Arial"/>
              </a:rPr>
              <a:t>assertion</a:t>
            </a:r>
            <a:r>
              <a:rPr sz="1200" spc="55" dirty="0">
                <a:latin typeface="Arial"/>
                <a:cs typeface="Arial"/>
              </a:rPr>
              <a:t> </a:t>
            </a:r>
            <a:r>
              <a:rPr sz="1200" spc="95" dirty="0">
                <a:latin typeface="Arial"/>
                <a:cs typeface="Arial"/>
              </a:rPr>
              <a:t>indicating</a:t>
            </a:r>
            <a:r>
              <a:rPr sz="1200" spc="55" dirty="0">
                <a:latin typeface="Arial"/>
                <a:cs typeface="Arial"/>
              </a:rPr>
              <a:t> </a:t>
            </a:r>
            <a:r>
              <a:rPr sz="1200" spc="95" dirty="0">
                <a:latin typeface="Arial"/>
                <a:cs typeface="Arial"/>
              </a:rPr>
              <a:t>no</a:t>
            </a:r>
            <a:r>
              <a:rPr sz="1200" spc="60" dirty="0">
                <a:latin typeface="Arial"/>
                <a:cs typeface="Arial"/>
              </a:rPr>
              <a:t> </a:t>
            </a:r>
            <a:r>
              <a:rPr sz="1200" spc="80" dirty="0">
                <a:latin typeface="Arial"/>
                <a:cs typeface="Arial"/>
              </a:rPr>
              <a:t>effect</a:t>
            </a:r>
            <a:r>
              <a:rPr sz="1200" spc="55" dirty="0">
                <a:latin typeface="Arial"/>
                <a:cs typeface="Arial"/>
              </a:rPr>
              <a:t> </a:t>
            </a:r>
            <a:r>
              <a:rPr sz="1200" spc="70" dirty="0">
                <a:latin typeface="Arial"/>
                <a:cs typeface="Arial"/>
              </a:rPr>
              <a:t>or</a:t>
            </a:r>
            <a:r>
              <a:rPr sz="1200" spc="55" dirty="0">
                <a:latin typeface="Arial"/>
                <a:cs typeface="Arial"/>
              </a:rPr>
              <a:t> </a:t>
            </a:r>
            <a:r>
              <a:rPr sz="1200" spc="60" dirty="0">
                <a:latin typeface="Arial"/>
                <a:cs typeface="Arial"/>
              </a:rPr>
              <a:t>relationship,</a:t>
            </a:r>
            <a:r>
              <a:rPr sz="1200" spc="55" dirty="0">
                <a:latin typeface="Arial"/>
                <a:cs typeface="Arial"/>
              </a:rPr>
              <a:t> </a:t>
            </a:r>
            <a:r>
              <a:rPr sz="1200" spc="80" dirty="0">
                <a:latin typeface="Arial"/>
                <a:cs typeface="Arial"/>
              </a:rPr>
              <a:t>represented</a:t>
            </a:r>
            <a:r>
              <a:rPr sz="1200" spc="55" dirty="0">
                <a:latin typeface="Arial"/>
                <a:cs typeface="Arial"/>
              </a:rPr>
              <a:t> </a:t>
            </a:r>
            <a:r>
              <a:rPr sz="1200" spc="80" dirty="0">
                <a:latin typeface="Arial"/>
                <a:cs typeface="Arial"/>
              </a:rPr>
              <a:t>by </a:t>
            </a:r>
            <a:r>
              <a:rPr sz="1200" spc="75" dirty="0">
                <a:latin typeface="Arial"/>
                <a:cs typeface="Arial"/>
              </a:rPr>
              <a:t>equalities</a:t>
            </a:r>
            <a:r>
              <a:rPr sz="1200" spc="-75" dirty="0">
                <a:latin typeface="Arial"/>
                <a:cs typeface="Arial"/>
              </a:rPr>
              <a:t>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93373" y="1323981"/>
            <a:ext cx="4753610" cy="235013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dirty="0">
                <a:solidFill>
                  <a:srgbClr val="424242"/>
                </a:solidFill>
                <a:latin typeface="Arial Black"/>
                <a:cs typeface="Arial Black"/>
              </a:rPr>
              <a:t>by</a:t>
            </a:r>
            <a:r>
              <a:rPr sz="1400" spc="-140" dirty="0">
                <a:solidFill>
                  <a:srgbClr val="424242"/>
                </a:solidFill>
                <a:latin typeface="Arial Black"/>
                <a:cs typeface="Arial Black"/>
              </a:rPr>
              <a:t> </a:t>
            </a:r>
            <a:r>
              <a:rPr sz="1400" spc="-10" dirty="0">
                <a:solidFill>
                  <a:srgbClr val="424242"/>
                </a:solidFill>
                <a:latin typeface="Arial Black"/>
                <a:cs typeface="Arial Black"/>
              </a:rPr>
              <a:t>step:</a:t>
            </a:r>
            <a:endParaRPr sz="1400">
              <a:latin typeface="Arial Black"/>
              <a:cs typeface="Arial Black"/>
            </a:endParaRPr>
          </a:p>
          <a:p>
            <a:pPr>
              <a:lnSpc>
                <a:spcPct val="100000"/>
              </a:lnSpc>
              <a:spcBef>
                <a:spcPts val="245"/>
              </a:spcBef>
            </a:pPr>
            <a:endParaRPr sz="1400">
              <a:latin typeface="Arial Black"/>
              <a:cs typeface="Arial Black"/>
            </a:endParaRPr>
          </a:p>
          <a:p>
            <a:pPr marL="33020">
              <a:lnSpc>
                <a:spcPct val="100000"/>
              </a:lnSpc>
            </a:pPr>
            <a:r>
              <a:rPr sz="1200" spc="55" dirty="0">
                <a:latin typeface="Arial"/>
                <a:cs typeface="Arial"/>
              </a:rPr>
              <a:t>After</a:t>
            </a:r>
            <a:r>
              <a:rPr sz="1200" spc="10" dirty="0">
                <a:latin typeface="Arial"/>
                <a:cs typeface="Arial"/>
              </a:rPr>
              <a:t> </a:t>
            </a:r>
            <a:r>
              <a:rPr sz="1200" spc="95" dirty="0">
                <a:latin typeface="Arial"/>
                <a:cs typeface="Arial"/>
              </a:rPr>
              <a:t>formulating</a:t>
            </a:r>
            <a:r>
              <a:rPr sz="1200" spc="10" dirty="0">
                <a:latin typeface="Arial"/>
                <a:cs typeface="Arial"/>
              </a:rPr>
              <a:t> </a:t>
            </a:r>
            <a:r>
              <a:rPr sz="1200" spc="90" dirty="0">
                <a:latin typeface="Arial"/>
                <a:cs typeface="Arial"/>
              </a:rPr>
              <a:t>the</a:t>
            </a:r>
            <a:r>
              <a:rPr sz="1200" spc="15" dirty="0">
                <a:latin typeface="Arial"/>
                <a:cs typeface="Arial"/>
              </a:rPr>
              <a:t> </a:t>
            </a:r>
            <a:r>
              <a:rPr sz="1200" dirty="0">
                <a:latin typeface="Arial"/>
                <a:cs typeface="Arial"/>
              </a:rPr>
              <a:t>Null</a:t>
            </a:r>
            <a:r>
              <a:rPr sz="1200" spc="10" dirty="0">
                <a:latin typeface="Arial"/>
                <a:cs typeface="Arial"/>
              </a:rPr>
              <a:t> </a:t>
            </a:r>
            <a:r>
              <a:rPr sz="1200" spc="130" dirty="0">
                <a:latin typeface="Arial"/>
                <a:cs typeface="Arial"/>
              </a:rPr>
              <a:t>and</a:t>
            </a:r>
            <a:r>
              <a:rPr sz="1200" spc="15" dirty="0">
                <a:latin typeface="Arial"/>
                <a:cs typeface="Arial"/>
              </a:rPr>
              <a:t> </a:t>
            </a:r>
            <a:r>
              <a:rPr sz="1200" spc="70" dirty="0">
                <a:latin typeface="Arial"/>
                <a:cs typeface="Arial"/>
              </a:rPr>
              <a:t>Alternative</a:t>
            </a:r>
            <a:r>
              <a:rPr sz="1200" spc="10" dirty="0">
                <a:latin typeface="Arial"/>
                <a:cs typeface="Arial"/>
              </a:rPr>
              <a:t> </a:t>
            </a:r>
            <a:r>
              <a:rPr sz="1200" spc="65" dirty="0">
                <a:latin typeface="Arial"/>
                <a:cs typeface="Arial"/>
              </a:rPr>
              <a:t>Hypothesis</a:t>
            </a:r>
            <a:r>
              <a:rPr sz="1200" spc="10" dirty="0">
                <a:latin typeface="Arial"/>
                <a:cs typeface="Arial"/>
              </a:rPr>
              <a:t> </a:t>
            </a:r>
            <a:r>
              <a:rPr sz="1200" spc="95" dirty="0">
                <a:latin typeface="Arial"/>
                <a:cs typeface="Arial"/>
              </a:rPr>
              <a:t>we</a:t>
            </a:r>
            <a:r>
              <a:rPr sz="1200" spc="15" dirty="0">
                <a:latin typeface="Arial"/>
                <a:cs typeface="Arial"/>
              </a:rPr>
              <a:t> </a:t>
            </a:r>
            <a:r>
              <a:rPr sz="1200" spc="65" dirty="0">
                <a:latin typeface="Arial"/>
                <a:cs typeface="Arial"/>
              </a:rPr>
              <a:t>must:</a:t>
            </a:r>
            <a:endParaRPr sz="1200">
              <a:latin typeface="Arial"/>
              <a:cs typeface="Arial"/>
            </a:endParaRPr>
          </a:p>
          <a:p>
            <a:pPr>
              <a:lnSpc>
                <a:spcPct val="100000"/>
              </a:lnSpc>
            </a:pPr>
            <a:endParaRPr sz="1200">
              <a:latin typeface="Arial"/>
              <a:cs typeface="Arial"/>
            </a:endParaRPr>
          </a:p>
          <a:p>
            <a:pPr>
              <a:lnSpc>
                <a:spcPct val="100000"/>
              </a:lnSpc>
              <a:spcBef>
                <a:spcPts val="120"/>
              </a:spcBef>
            </a:pPr>
            <a:endParaRPr sz="1200">
              <a:latin typeface="Arial"/>
              <a:cs typeface="Arial"/>
            </a:endParaRPr>
          </a:p>
          <a:p>
            <a:pPr marL="490220" indent="-309245">
              <a:lnSpc>
                <a:spcPct val="100000"/>
              </a:lnSpc>
              <a:buAutoNum type="arabicPeriod"/>
              <a:tabLst>
                <a:tab pos="490220" algn="l"/>
              </a:tabLst>
            </a:pPr>
            <a:r>
              <a:rPr sz="1200" spc="75" dirty="0">
                <a:latin typeface="Arial"/>
                <a:cs typeface="Arial"/>
              </a:rPr>
              <a:t>Choose</a:t>
            </a:r>
            <a:r>
              <a:rPr sz="1200" spc="5" dirty="0">
                <a:latin typeface="Arial"/>
                <a:cs typeface="Arial"/>
              </a:rPr>
              <a:t> </a:t>
            </a:r>
            <a:r>
              <a:rPr sz="1200" spc="80" dirty="0">
                <a:latin typeface="Arial"/>
                <a:cs typeface="Arial"/>
              </a:rPr>
              <a:t>significance</a:t>
            </a:r>
            <a:r>
              <a:rPr sz="1200" spc="5" dirty="0">
                <a:latin typeface="Arial"/>
                <a:cs typeface="Arial"/>
              </a:rPr>
              <a:t> </a:t>
            </a:r>
            <a:r>
              <a:rPr sz="1200" spc="45" dirty="0">
                <a:latin typeface="Arial"/>
                <a:cs typeface="Arial"/>
              </a:rPr>
              <a:t>level</a:t>
            </a:r>
            <a:endParaRPr sz="1200">
              <a:latin typeface="Arial"/>
              <a:cs typeface="Arial"/>
            </a:endParaRPr>
          </a:p>
          <a:p>
            <a:pPr marL="490220" indent="-347980">
              <a:lnSpc>
                <a:spcPct val="100000"/>
              </a:lnSpc>
              <a:spcBef>
                <a:spcPts val="720"/>
              </a:spcBef>
              <a:buAutoNum type="arabicPeriod"/>
              <a:tabLst>
                <a:tab pos="490220" algn="l"/>
              </a:tabLst>
            </a:pPr>
            <a:r>
              <a:rPr sz="1200" spc="70" dirty="0">
                <a:latin typeface="Arial"/>
                <a:cs typeface="Arial"/>
              </a:rPr>
              <a:t>Collect</a:t>
            </a:r>
            <a:r>
              <a:rPr sz="1200" spc="5" dirty="0">
                <a:latin typeface="Arial"/>
                <a:cs typeface="Arial"/>
              </a:rPr>
              <a:t> </a:t>
            </a:r>
            <a:r>
              <a:rPr sz="1200" spc="70" dirty="0">
                <a:latin typeface="Arial"/>
                <a:cs typeface="Arial"/>
              </a:rPr>
              <a:t>Data</a:t>
            </a:r>
            <a:endParaRPr sz="1200">
              <a:latin typeface="Arial"/>
              <a:cs typeface="Arial"/>
            </a:endParaRPr>
          </a:p>
          <a:p>
            <a:pPr marL="490220" indent="-350520">
              <a:lnSpc>
                <a:spcPct val="100000"/>
              </a:lnSpc>
              <a:spcBef>
                <a:spcPts val="720"/>
              </a:spcBef>
              <a:buAutoNum type="arabicPeriod"/>
              <a:tabLst>
                <a:tab pos="490220" algn="l"/>
              </a:tabLst>
            </a:pPr>
            <a:r>
              <a:rPr sz="1200" spc="85" dirty="0">
                <a:latin typeface="Arial"/>
                <a:cs typeface="Arial"/>
              </a:rPr>
              <a:t>Calculate</a:t>
            </a:r>
            <a:r>
              <a:rPr sz="1200" spc="55" dirty="0">
                <a:latin typeface="Arial"/>
                <a:cs typeface="Arial"/>
              </a:rPr>
              <a:t> </a:t>
            </a:r>
            <a:r>
              <a:rPr sz="1200" dirty="0">
                <a:latin typeface="Arial"/>
                <a:cs typeface="Arial"/>
              </a:rPr>
              <a:t>Test</a:t>
            </a:r>
            <a:r>
              <a:rPr sz="1200" spc="60" dirty="0">
                <a:latin typeface="Arial"/>
                <a:cs typeface="Arial"/>
              </a:rPr>
              <a:t> </a:t>
            </a:r>
            <a:r>
              <a:rPr sz="1200" spc="50" dirty="0">
                <a:latin typeface="Arial"/>
                <a:cs typeface="Arial"/>
              </a:rPr>
              <a:t>Statistic</a:t>
            </a:r>
            <a:endParaRPr sz="1200">
              <a:latin typeface="Arial"/>
              <a:cs typeface="Arial"/>
            </a:endParaRPr>
          </a:p>
          <a:p>
            <a:pPr marL="490220" indent="-356235">
              <a:lnSpc>
                <a:spcPct val="100000"/>
              </a:lnSpc>
              <a:spcBef>
                <a:spcPts val="720"/>
              </a:spcBef>
              <a:buAutoNum type="arabicPeriod"/>
              <a:tabLst>
                <a:tab pos="490220" algn="l"/>
              </a:tabLst>
            </a:pPr>
            <a:r>
              <a:rPr sz="1200" spc="75" dirty="0">
                <a:latin typeface="Arial"/>
                <a:cs typeface="Arial"/>
              </a:rPr>
              <a:t>Determine</a:t>
            </a:r>
            <a:r>
              <a:rPr sz="1200" spc="30" dirty="0">
                <a:latin typeface="Arial"/>
                <a:cs typeface="Arial"/>
              </a:rPr>
              <a:t> </a:t>
            </a:r>
            <a:r>
              <a:rPr sz="1200" spc="80" dirty="0">
                <a:latin typeface="Arial"/>
                <a:cs typeface="Arial"/>
              </a:rPr>
              <a:t>P-</a:t>
            </a:r>
            <a:r>
              <a:rPr sz="1200" spc="65" dirty="0">
                <a:latin typeface="Arial"/>
                <a:cs typeface="Arial"/>
              </a:rPr>
              <a:t>value</a:t>
            </a:r>
            <a:endParaRPr sz="1200">
              <a:latin typeface="Arial"/>
              <a:cs typeface="Arial"/>
            </a:endParaRPr>
          </a:p>
          <a:p>
            <a:pPr marL="490220" indent="-356235">
              <a:lnSpc>
                <a:spcPct val="100000"/>
              </a:lnSpc>
              <a:spcBef>
                <a:spcPts val="720"/>
              </a:spcBef>
              <a:buAutoNum type="arabicPeriod"/>
              <a:tabLst>
                <a:tab pos="490220" algn="l"/>
              </a:tabLst>
            </a:pPr>
            <a:r>
              <a:rPr sz="1200" spc="85" dirty="0">
                <a:latin typeface="Arial"/>
                <a:cs typeface="Arial"/>
              </a:rPr>
              <a:t>Decision-</a:t>
            </a:r>
            <a:r>
              <a:rPr sz="1200" spc="90" dirty="0">
                <a:latin typeface="Arial"/>
                <a:cs typeface="Arial"/>
              </a:rPr>
              <a:t>making</a:t>
            </a:r>
            <a:endParaRPr sz="1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5299"/>
            <a:ext cx="7569834" cy="1718945"/>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20" dirty="0">
                <a:latin typeface="Arial"/>
                <a:cs typeface="Arial"/>
              </a:rPr>
              <a:t> </a:t>
            </a:r>
            <a:r>
              <a:rPr sz="1200" spc="80" dirty="0">
                <a:latin typeface="Arial"/>
                <a:cs typeface="Arial"/>
              </a:rPr>
              <a:t>significance</a:t>
            </a:r>
            <a:r>
              <a:rPr sz="1200" spc="25" dirty="0">
                <a:latin typeface="Arial"/>
                <a:cs typeface="Arial"/>
              </a:rPr>
              <a:t> </a:t>
            </a:r>
            <a:r>
              <a:rPr sz="1200" dirty="0">
                <a:latin typeface="Arial"/>
                <a:cs typeface="Arial"/>
              </a:rPr>
              <a:t>level,</a:t>
            </a:r>
            <a:r>
              <a:rPr sz="1200" spc="25" dirty="0">
                <a:latin typeface="Arial"/>
                <a:cs typeface="Arial"/>
              </a:rPr>
              <a:t> </a:t>
            </a:r>
            <a:r>
              <a:rPr sz="1200" spc="100" dirty="0">
                <a:latin typeface="Arial"/>
                <a:cs typeface="Arial"/>
              </a:rPr>
              <a:t>denoted</a:t>
            </a:r>
            <a:r>
              <a:rPr sz="1200" spc="25" dirty="0">
                <a:latin typeface="Arial"/>
                <a:cs typeface="Arial"/>
              </a:rPr>
              <a:t> </a:t>
            </a:r>
            <a:r>
              <a:rPr sz="1200" spc="105" dirty="0">
                <a:latin typeface="Arial"/>
                <a:cs typeface="Arial"/>
              </a:rPr>
              <a:t>by</a:t>
            </a:r>
            <a:r>
              <a:rPr sz="1200" spc="25" dirty="0">
                <a:latin typeface="Arial"/>
                <a:cs typeface="Arial"/>
              </a:rPr>
              <a:t> </a:t>
            </a:r>
            <a:r>
              <a:rPr sz="1500" spc="-50" dirty="0">
                <a:latin typeface="FreeSerif"/>
                <a:cs typeface="FreeSerif"/>
              </a:rPr>
              <a:t>𝛼</a:t>
            </a:r>
            <a:r>
              <a:rPr sz="1200" spc="-50" dirty="0">
                <a:latin typeface="Arial"/>
                <a:cs typeface="Arial"/>
              </a:rPr>
              <a:t>,</a:t>
            </a:r>
            <a:r>
              <a:rPr sz="1200" spc="25" dirty="0">
                <a:latin typeface="Arial"/>
                <a:cs typeface="Arial"/>
              </a:rPr>
              <a:t> </a:t>
            </a:r>
            <a:r>
              <a:rPr sz="1200" dirty="0">
                <a:latin typeface="Arial"/>
                <a:cs typeface="Arial"/>
              </a:rPr>
              <a:t>is</a:t>
            </a:r>
            <a:r>
              <a:rPr sz="1200" spc="25" dirty="0">
                <a:latin typeface="Arial"/>
                <a:cs typeface="Arial"/>
              </a:rPr>
              <a:t> </a:t>
            </a:r>
            <a:r>
              <a:rPr sz="1200" spc="90" dirty="0">
                <a:latin typeface="Arial"/>
                <a:cs typeface="Arial"/>
              </a:rPr>
              <a:t>the</a:t>
            </a:r>
            <a:r>
              <a:rPr sz="1200" spc="25" dirty="0">
                <a:latin typeface="Arial"/>
                <a:cs typeface="Arial"/>
              </a:rPr>
              <a:t> </a:t>
            </a:r>
            <a:r>
              <a:rPr sz="1200" spc="85" dirty="0">
                <a:latin typeface="Arial"/>
                <a:cs typeface="Arial"/>
              </a:rPr>
              <a:t>probability</a:t>
            </a:r>
            <a:r>
              <a:rPr sz="1200" spc="25" dirty="0">
                <a:latin typeface="Arial"/>
                <a:cs typeface="Arial"/>
              </a:rPr>
              <a:t> </a:t>
            </a:r>
            <a:r>
              <a:rPr sz="1200" spc="80" dirty="0">
                <a:latin typeface="Arial"/>
                <a:cs typeface="Arial"/>
              </a:rPr>
              <a:t>of</a:t>
            </a:r>
            <a:r>
              <a:rPr sz="1200" spc="20" dirty="0">
                <a:latin typeface="Arial"/>
                <a:cs typeface="Arial"/>
              </a:rPr>
              <a:t> </a:t>
            </a:r>
            <a:r>
              <a:rPr sz="1200" spc="75" dirty="0">
                <a:latin typeface="Arial"/>
                <a:cs typeface="Arial"/>
              </a:rPr>
              <a:t>incorrectly</a:t>
            </a:r>
            <a:r>
              <a:rPr sz="1200" spc="25" dirty="0">
                <a:latin typeface="Arial"/>
                <a:cs typeface="Arial"/>
              </a:rPr>
              <a:t> </a:t>
            </a:r>
            <a:r>
              <a:rPr sz="1200" spc="80" dirty="0">
                <a:latin typeface="Arial"/>
                <a:cs typeface="Arial"/>
              </a:rPr>
              <a:t>rejecting</a:t>
            </a:r>
            <a:r>
              <a:rPr sz="1200" spc="25" dirty="0">
                <a:latin typeface="Arial"/>
                <a:cs typeface="Arial"/>
              </a:rPr>
              <a:t> </a:t>
            </a:r>
            <a:r>
              <a:rPr sz="1200" spc="90" dirty="0">
                <a:latin typeface="Arial"/>
                <a:cs typeface="Arial"/>
              </a:rPr>
              <a:t>the</a:t>
            </a:r>
            <a:r>
              <a:rPr sz="1200" spc="25" dirty="0">
                <a:latin typeface="Arial"/>
                <a:cs typeface="Arial"/>
              </a:rPr>
              <a:t> </a:t>
            </a:r>
            <a:r>
              <a:rPr sz="1200" spc="40" dirty="0">
                <a:latin typeface="Arial"/>
                <a:cs typeface="Arial"/>
              </a:rPr>
              <a:t>null</a:t>
            </a:r>
            <a:endParaRPr sz="1200">
              <a:latin typeface="Arial"/>
              <a:cs typeface="Arial"/>
            </a:endParaRPr>
          </a:p>
          <a:p>
            <a:pPr marL="332740" marR="500380">
              <a:lnSpc>
                <a:spcPct val="150000"/>
              </a:lnSpc>
              <a:spcBef>
                <a:spcPts val="190"/>
              </a:spcBef>
            </a:pPr>
            <a:r>
              <a:rPr sz="1200" spc="80" dirty="0">
                <a:latin typeface="Arial"/>
                <a:cs typeface="Arial"/>
              </a:rPr>
              <a:t>hypothesis</a:t>
            </a:r>
            <a:r>
              <a:rPr sz="1200" spc="25" dirty="0">
                <a:latin typeface="Arial"/>
                <a:cs typeface="Arial"/>
              </a:rPr>
              <a:t> </a:t>
            </a:r>
            <a:r>
              <a:rPr sz="1200" spc="95" dirty="0">
                <a:latin typeface="Arial"/>
                <a:cs typeface="Arial"/>
              </a:rPr>
              <a:t>when</a:t>
            </a:r>
            <a:r>
              <a:rPr sz="1200" spc="30" dirty="0">
                <a:latin typeface="Arial"/>
                <a:cs typeface="Arial"/>
              </a:rPr>
              <a:t> </a:t>
            </a:r>
            <a:r>
              <a:rPr sz="1200" spc="65" dirty="0">
                <a:latin typeface="Arial"/>
                <a:cs typeface="Arial"/>
              </a:rPr>
              <a:t>it</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actually</a:t>
            </a:r>
            <a:r>
              <a:rPr sz="1200" spc="30" dirty="0">
                <a:latin typeface="Arial"/>
                <a:cs typeface="Arial"/>
              </a:rPr>
              <a:t> </a:t>
            </a:r>
            <a:r>
              <a:rPr sz="1200" dirty="0">
                <a:latin typeface="Arial"/>
                <a:cs typeface="Arial"/>
              </a:rPr>
              <a:t>true.</a:t>
            </a:r>
            <a:r>
              <a:rPr sz="1200" spc="30" dirty="0">
                <a:latin typeface="Arial"/>
                <a:cs typeface="Arial"/>
              </a:rPr>
              <a:t> </a:t>
            </a:r>
            <a:r>
              <a:rPr sz="1200" dirty="0">
                <a:latin typeface="Arial"/>
                <a:cs typeface="Arial"/>
              </a:rPr>
              <a:t>In</a:t>
            </a:r>
            <a:r>
              <a:rPr sz="1200" spc="30" dirty="0">
                <a:latin typeface="Arial"/>
                <a:cs typeface="Arial"/>
              </a:rPr>
              <a:t> </a:t>
            </a:r>
            <a:r>
              <a:rPr sz="1200" spc="85" dirty="0">
                <a:latin typeface="Arial"/>
                <a:cs typeface="Arial"/>
              </a:rPr>
              <a:t>other</a:t>
            </a:r>
            <a:r>
              <a:rPr sz="1200" spc="25" dirty="0">
                <a:latin typeface="Arial"/>
                <a:cs typeface="Arial"/>
              </a:rPr>
              <a:t> </a:t>
            </a:r>
            <a:r>
              <a:rPr sz="1200" spc="50" dirty="0">
                <a:latin typeface="Arial"/>
                <a:cs typeface="Arial"/>
              </a:rPr>
              <a:t>words,</a:t>
            </a:r>
            <a:r>
              <a:rPr sz="1200" spc="39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25" dirty="0">
                <a:latin typeface="Arial"/>
                <a:cs typeface="Arial"/>
              </a:rPr>
              <a:t> </a:t>
            </a:r>
            <a:r>
              <a:rPr sz="1200" dirty="0">
                <a:latin typeface="Arial"/>
                <a:cs typeface="Arial"/>
              </a:rPr>
              <a:t>is</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30" dirty="0">
                <a:latin typeface="Arial"/>
                <a:cs typeface="Arial"/>
              </a:rPr>
              <a:t> </a:t>
            </a:r>
            <a:r>
              <a:rPr sz="1200" spc="75" dirty="0">
                <a:latin typeface="Arial"/>
                <a:cs typeface="Arial"/>
              </a:rPr>
              <a:t>findings</a:t>
            </a:r>
            <a:r>
              <a:rPr sz="1200" spc="25" dirty="0">
                <a:latin typeface="Arial"/>
                <a:cs typeface="Arial"/>
              </a:rPr>
              <a:t> </a:t>
            </a:r>
            <a:r>
              <a:rPr sz="1200" spc="100" dirty="0">
                <a:latin typeface="Arial"/>
                <a:cs typeface="Arial"/>
              </a:rPr>
              <a:t>to</a:t>
            </a:r>
            <a:r>
              <a:rPr sz="1200" spc="30" dirty="0">
                <a:latin typeface="Arial"/>
                <a:cs typeface="Arial"/>
              </a:rPr>
              <a:t> </a:t>
            </a:r>
            <a:r>
              <a:rPr sz="1200" spc="70" dirty="0">
                <a:latin typeface="Arial"/>
                <a:cs typeface="Arial"/>
              </a:rPr>
              <a:t>yield</a:t>
            </a:r>
            <a:r>
              <a:rPr sz="1200" spc="30" dirty="0">
                <a:latin typeface="Arial"/>
                <a:cs typeface="Arial"/>
              </a:rPr>
              <a:t> </a:t>
            </a:r>
            <a:r>
              <a:rPr sz="1200" spc="20" dirty="0">
                <a:latin typeface="Arial"/>
                <a:cs typeface="Arial"/>
              </a:rPr>
              <a:t>a </a:t>
            </a:r>
            <a:r>
              <a:rPr sz="1200" spc="100" dirty="0">
                <a:latin typeface="Arial"/>
                <a:cs typeface="Arial"/>
              </a:rPr>
              <a:t>wrong</a:t>
            </a:r>
            <a:r>
              <a:rPr sz="1200" spc="5" dirty="0">
                <a:latin typeface="Arial"/>
                <a:cs typeface="Arial"/>
              </a:rPr>
              <a:t> </a:t>
            </a:r>
            <a:r>
              <a:rPr sz="1200" spc="60" dirty="0">
                <a:latin typeface="Arial"/>
                <a:cs typeface="Arial"/>
              </a:rPr>
              <a:t>conclusion.</a:t>
            </a:r>
            <a:endParaRPr sz="1200">
              <a:latin typeface="Arial"/>
              <a:cs typeface="Arial"/>
            </a:endParaRPr>
          </a:p>
          <a:p>
            <a:pPr>
              <a:lnSpc>
                <a:spcPct val="100000"/>
              </a:lnSpc>
              <a:spcBef>
                <a:spcPts val="575"/>
              </a:spcBef>
            </a:pPr>
            <a:endParaRPr sz="1200">
              <a:latin typeface="Arial"/>
              <a:cs typeface="Arial"/>
            </a:endParaRPr>
          </a:p>
          <a:p>
            <a:pPr marL="789940" marR="5080" lvl="1" indent="-320675">
              <a:lnSpc>
                <a:spcPct val="150700"/>
              </a:lnSpc>
              <a:buChar char="○"/>
              <a:tabLst>
                <a:tab pos="789940" algn="l"/>
              </a:tabLst>
            </a:pPr>
            <a:r>
              <a:rPr sz="1200" spc="135" dirty="0">
                <a:latin typeface="Arial"/>
                <a:cs typeface="Arial"/>
              </a:rPr>
              <a:t>Common</a:t>
            </a:r>
            <a:r>
              <a:rPr sz="1200" spc="125" dirty="0">
                <a:latin typeface="Arial"/>
                <a:cs typeface="Arial"/>
              </a:rPr>
              <a:t> </a:t>
            </a:r>
            <a:r>
              <a:rPr sz="1200" spc="85" dirty="0">
                <a:latin typeface="Arial"/>
                <a:cs typeface="Arial"/>
              </a:rPr>
              <a:t>choices</a:t>
            </a:r>
            <a:r>
              <a:rPr sz="1200" spc="125" dirty="0">
                <a:latin typeface="Arial"/>
                <a:cs typeface="Arial"/>
              </a:rPr>
              <a:t> </a:t>
            </a:r>
            <a:r>
              <a:rPr sz="1200" spc="70" dirty="0">
                <a:latin typeface="Arial"/>
                <a:cs typeface="Arial"/>
              </a:rPr>
              <a:t>for</a:t>
            </a:r>
            <a:r>
              <a:rPr sz="1200" spc="125" dirty="0">
                <a:latin typeface="Arial"/>
                <a:cs typeface="Arial"/>
              </a:rPr>
              <a:t> </a:t>
            </a:r>
            <a:r>
              <a:rPr sz="1500" dirty="0">
                <a:latin typeface="FreeSerif"/>
                <a:cs typeface="FreeSerif"/>
              </a:rPr>
              <a:t>𝛼</a:t>
            </a:r>
            <a:r>
              <a:rPr sz="1500" spc="204" dirty="0">
                <a:latin typeface="FreeSerif"/>
                <a:cs typeface="FreeSerif"/>
              </a:rPr>
              <a:t> </a:t>
            </a:r>
            <a:r>
              <a:rPr sz="1200" spc="90" dirty="0">
                <a:latin typeface="Arial"/>
                <a:cs typeface="Arial"/>
              </a:rPr>
              <a:t>are</a:t>
            </a:r>
            <a:r>
              <a:rPr sz="1200" spc="125" dirty="0">
                <a:latin typeface="Arial"/>
                <a:cs typeface="Arial"/>
              </a:rPr>
              <a:t> </a:t>
            </a:r>
            <a:r>
              <a:rPr sz="1200" spc="-165" dirty="0">
                <a:latin typeface="Arial"/>
                <a:cs typeface="Arial"/>
              </a:rPr>
              <a:t>1%,</a:t>
            </a:r>
            <a:r>
              <a:rPr sz="1200" spc="125" dirty="0">
                <a:latin typeface="Arial"/>
                <a:cs typeface="Arial"/>
              </a:rPr>
              <a:t> </a:t>
            </a:r>
            <a:r>
              <a:rPr sz="1200" dirty="0">
                <a:latin typeface="Arial"/>
                <a:cs typeface="Arial"/>
              </a:rPr>
              <a:t>5%</a:t>
            </a:r>
            <a:r>
              <a:rPr sz="1200" spc="130" dirty="0">
                <a:latin typeface="Arial"/>
                <a:cs typeface="Arial"/>
              </a:rPr>
              <a:t> </a:t>
            </a:r>
            <a:r>
              <a:rPr sz="1200" spc="70" dirty="0">
                <a:latin typeface="Arial"/>
                <a:cs typeface="Arial"/>
              </a:rPr>
              <a:t>or</a:t>
            </a:r>
            <a:r>
              <a:rPr sz="1200" spc="125" dirty="0">
                <a:latin typeface="Arial"/>
                <a:cs typeface="Arial"/>
              </a:rPr>
              <a:t> </a:t>
            </a:r>
            <a:r>
              <a:rPr sz="1200" spc="-75" dirty="0">
                <a:latin typeface="Arial"/>
                <a:cs typeface="Arial"/>
              </a:rPr>
              <a:t>10%.</a:t>
            </a:r>
            <a:r>
              <a:rPr sz="1200" spc="125" dirty="0">
                <a:latin typeface="Arial"/>
                <a:cs typeface="Arial"/>
              </a:rPr>
              <a:t> </a:t>
            </a:r>
            <a:r>
              <a:rPr sz="1200" dirty="0">
                <a:latin typeface="Arial"/>
                <a:cs typeface="Arial"/>
              </a:rPr>
              <a:t>This</a:t>
            </a:r>
            <a:r>
              <a:rPr sz="1200" spc="130" dirty="0">
                <a:latin typeface="Arial"/>
                <a:cs typeface="Arial"/>
              </a:rPr>
              <a:t> </a:t>
            </a:r>
            <a:r>
              <a:rPr sz="1200" spc="50" dirty="0">
                <a:latin typeface="Arial"/>
                <a:cs typeface="Arial"/>
              </a:rPr>
              <a:t>will</a:t>
            </a:r>
            <a:r>
              <a:rPr sz="1200" spc="125" dirty="0">
                <a:latin typeface="Arial"/>
                <a:cs typeface="Arial"/>
              </a:rPr>
              <a:t> </a:t>
            </a:r>
            <a:r>
              <a:rPr sz="1200" spc="70" dirty="0">
                <a:latin typeface="Arial"/>
                <a:cs typeface="Arial"/>
              </a:rPr>
              <a:t>heavily</a:t>
            </a:r>
            <a:r>
              <a:rPr sz="1200" spc="125" dirty="0">
                <a:latin typeface="Arial"/>
                <a:cs typeface="Arial"/>
              </a:rPr>
              <a:t> </a:t>
            </a:r>
            <a:r>
              <a:rPr sz="1200" spc="110" dirty="0">
                <a:latin typeface="Arial"/>
                <a:cs typeface="Arial"/>
              </a:rPr>
              <a:t>depend</a:t>
            </a:r>
            <a:r>
              <a:rPr sz="1200" spc="130" dirty="0">
                <a:latin typeface="Arial"/>
                <a:cs typeface="Arial"/>
              </a:rPr>
              <a:t> </a:t>
            </a:r>
            <a:r>
              <a:rPr sz="1200" spc="95" dirty="0">
                <a:latin typeface="Arial"/>
                <a:cs typeface="Arial"/>
              </a:rPr>
              <a:t>on</a:t>
            </a:r>
            <a:r>
              <a:rPr sz="1200" spc="125" dirty="0">
                <a:latin typeface="Arial"/>
                <a:cs typeface="Arial"/>
              </a:rPr>
              <a:t> </a:t>
            </a:r>
            <a:r>
              <a:rPr sz="1200" spc="90" dirty="0">
                <a:latin typeface="Arial"/>
                <a:cs typeface="Arial"/>
              </a:rPr>
              <a:t>the</a:t>
            </a:r>
            <a:r>
              <a:rPr sz="1200" spc="125" dirty="0">
                <a:latin typeface="Arial"/>
                <a:cs typeface="Arial"/>
              </a:rPr>
              <a:t> </a:t>
            </a:r>
            <a:r>
              <a:rPr sz="1200" spc="95" dirty="0">
                <a:latin typeface="Arial"/>
                <a:cs typeface="Arial"/>
              </a:rPr>
              <a:t>nature</a:t>
            </a:r>
            <a:r>
              <a:rPr sz="1200" spc="130" dirty="0">
                <a:latin typeface="Arial"/>
                <a:cs typeface="Arial"/>
              </a:rPr>
              <a:t> </a:t>
            </a:r>
            <a:r>
              <a:rPr sz="1200" spc="80" dirty="0">
                <a:latin typeface="Arial"/>
                <a:cs typeface="Arial"/>
              </a:rPr>
              <a:t>of</a:t>
            </a:r>
            <a:r>
              <a:rPr sz="1200" spc="125" dirty="0">
                <a:latin typeface="Arial"/>
                <a:cs typeface="Arial"/>
              </a:rPr>
              <a:t> </a:t>
            </a:r>
            <a:r>
              <a:rPr sz="1200" spc="35" dirty="0">
                <a:latin typeface="Arial"/>
                <a:cs typeface="Arial"/>
              </a:rPr>
              <a:t>the </a:t>
            </a:r>
            <a:r>
              <a:rPr sz="1200" spc="110" dirty="0">
                <a:latin typeface="Arial"/>
                <a:cs typeface="Arial"/>
              </a:rPr>
              <a:t>problem</a:t>
            </a:r>
            <a:r>
              <a:rPr sz="1200" spc="-10" dirty="0">
                <a:latin typeface="Arial"/>
                <a:cs typeface="Arial"/>
              </a:rPr>
              <a:t> </a:t>
            </a:r>
            <a:r>
              <a:rPr sz="1200" spc="55" dirty="0">
                <a:latin typeface="Arial"/>
                <a:cs typeface="Arial"/>
              </a:rPr>
              <a:t>studied.</a:t>
            </a:r>
            <a:endParaRPr sz="1200">
              <a:latin typeface="Arial"/>
              <a:cs typeface="Arial"/>
            </a:endParaRPr>
          </a:p>
        </p:txBody>
      </p:sp>
      <p:sp>
        <p:nvSpPr>
          <p:cNvPr id="4" name="object 4"/>
          <p:cNvSpPr txBox="1"/>
          <p:nvPr/>
        </p:nvSpPr>
        <p:spPr>
          <a:xfrm>
            <a:off x="693373" y="1381188"/>
            <a:ext cx="264795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30" dirty="0">
                <a:solidFill>
                  <a:srgbClr val="424242"/>
                </a:solidFill>
                <a:latin typeface="Arial Black"/>
                <a:cs typeface="Arial Black"/>
              </a:rPr>
              <a:t> </a:t>
            </a:r>
            <a:r>
              <a:rPr sz="1400" spc="-100" dirty="0">
                <a:solidFill>
                  <a:srgbClr val="424242"/>
                </a:solidFill>
                <a:latin typeface="Arial Black"/>
                <a:cs typeface="Arial Black"/>
              </a:rPr>
              <a:t>Pick</a:t>
            </a:r>
            <a:r>
              <a:rPr sz="1400" spc="-130" dirty="0">
                <a:solidFill>
                  <a:srgbClr val="424242"/>
                </a:solidFill>
                <a:latin typeface="Arial Black"/>
                <a:cs typeface="Arial Black"/>
              </a:rPr>
              <a:t> </a:t>
            </a:r>
            <a:r>
              <a:rPr sz="1400" spc="-55" dirty="0">
                <a:solidFill>
                  <a:srgbClr val="424242"/>
                </a:solidFill>
                <a:latin typeface="Arial Black"/>
                <a:cs typeface="Arial Black"/>
              </a:rPr>
              <a:t>significance</a:t>
            </a:r>
            <a:r>
              <a:rPr sz="1400" spc="-130"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4791"/>
            <a:ext cx="7575550" cy="1765300"/>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30" dirty="0">
                <a:latin typeface="Arial"/>
                <a:cs typeface="Arial"/>
              </a:rPr>
              <a:t> </a:t>
            </a:r>
            <a:r>
              <a:rPr sz="1200" spc="80" dirty="0">
                <a:latin typeface="Arial"/>
                <a:cs typeface="Arial"/>
              </a:rPr>
              <a:t>significance</a:t>
            </a:r>
            <a:r>
              <a:rPr sz="1200" spc="35" dirty="0">
                <a:latin typeface="Arial"/>
                <a:cs typeface="Arial"/>
              </a:rPr>
              <a:t> </a:t>
            </a:r>
            <a:r>
              <a:rPr sz="1200" dirty="0">
                <a:latin typeface="Arial"/>
                <a:cs typeface="Arial"/>
              </a:rPr>
              <a:t>level,</a:t>
            </a:r>
            <a:r>
              <a:rPr sz="1200" spc="30" dirty="0">
                <a:latin typeface="Arial"/>
                <a:cs typeface="Arial"/>
              </a:rPr>
              <a:t> </a:t>
            </a:r>
            <a:r>
              <a:rPr sz="1200" spc="100" dirty="0">
                <a:latin typeface="Arial"/>
                <a:cs typeface="Arial"/>
              </a:rPr>
              <a:t>denoted</a:t>
            </a:r>
            <a:r>
              <a:rPr sz="1200" spc="35" dirty="0">
                <a:latin typeface="Arial"/>
                <a:cs typeface="Arial"/>
              </a:rPr>
              <a:t> </a:t>
            </a:r>
            <a:r>
              <a:rPr sz="1200" spc="105" dirty="0">
                <a:latin typeface="Arial"/>
                <a:cs typeface="Arial"/>
              </a:rPr>
              <a:t>by</a:t>
            </a:r>
            <a:r>
              <a:rPr sz="1200" spc="35" dirty="0">
                <a:latin typeface="Arial"/>
                <a:cs typeface="Arial"/>
              </a:rPr>
              <a:t> </a:t>
            </a:r>
            <a:r>
              <a:rPr sz="1600" spc="-45" dirty="0">
                <a:latin typeface="FreeSerif"/>
                <a:cs typeface="FreeSerif"/>
              </a:rPr>
              <a:t>𝛼</a:t>
            </a:r>
            <a:r>
              <a:rPr sz="1200" spc="-45" dirty="0">
                <a:latin typeface="Arial"/>
                <a:cs typeface="Arial"/>
              </a:rPr>
              <a:t>,</a:t>
            </a:r>
            <a:r>
              <a:rPr sz="1200" spc="30" dirty="0">
                <a:latin typeface="Arial"/>
                <a:cs typeface="Arial"/>
              </a:rPr>
              <a:t> </a:t>
            </a:r>
            <a:r>
              <a:rPr sz="1200" dirty="0">
                <a:latin typeface="Arial"/>
                <a:cs typeface="Arial"/>
              </a:rPr>
              <a:t>is</a:t>
            </a:r>
            <a:r>
              <a:rPr sz="1200" spc="35" dirty="0">
                <a:latin typeface="Arial"/>
                <a:cs typeface="Arial"/>
              </a:rPr>
              <a:t> </a:t>
            </a:r>
            <a:r>
              <a:rPr sz="1200" spc="90" dirty="0">
                <a:latin typeface="Arial"/>
                <a:cs typeface="Arial"/>
              </a:rPr>
              <a:t>the</a:t>
            </a:r>
            <a:r>
              <a:rPr sz="1200" spc="30" dirty="0">
                <a:latin typeface="Arial"/>
                <a:cs typeface="Arial"/>
              </a:rPr>
              <a:t> </a:t>
            </a:r>
            <a:r>
              <a:rPr sz="1200" spc="85" dirty="0">
                <a:latin typeface="Arial"/>
                <a:cs typeface="Arial"/>
              </a:rPr>
              <a:t>probability</a:t>
            </a:r>
            <a:r>
              <a:rPr sz="1200" spc="35" dirty="0">
                <a:latin typeface="Arial"/>
                <a:cs typeface="Arial"/>
              </a:rPr>
              <a:t> </a:t>
            </a:r>
            <a:r>
              <a:rPr sz="1200" spc="80" dirty="0">
                <a:latin typeface="Arial"/>
                <a:cs typeface="Arial"/>
              </a:rPr>
              <a:t>of</a:t>
            </a:r>
            <a:r>
              <a:rPr sz="1200" spc="35" dirty="0">
                <a:latin typeface="Arial"/>
                <a:cs typeface="Arial"/>
              </a:rPr>
              <a:t> </a:t>
            </a:r>
            <a:r>
              <a:rPr sz="1200" spc="-45" dirty="0">
                <a:latin typeface="Arial Black"/>
                <a:cs typeface="Arial Black"/>
              </a:rPr>
              <a:t>incorrectly</a:t>
            </a:r>
            <a:r>
              <a:rPr sz="1200" spc="-114" dirty="0">
                <a:latin typeface="Arial Black"/>
                <a:cs typeface="Arial Black"/>
              </a:rPr>
              <a:t> </a:t>
            </a:r>
            <a:r>
              <a:rPr sz="1200" spc="-45" dirty="0">
                <a:latin typeface="Arial Black"/>
                <a:cs typeface="Arial Black"/>
              </a:rPr>
              <a:t>rejecting</a:t>
            </a:r>
            <a:r>
              <a:rPr sz="1200" spc="-114" dirty="0">
                <a:latin typeface="Arial Black"/>
                <a:cs typeface="Arial Black"/>
              </a:rPr>
              <a:t> </a:t>
            </a:r>
            <a:r>
              <a:rPr sz="1200" spc="-45" dirty="0">
                <a:latin typeface="Arial Black"/>
                <a:cs typeface="Arial Black"/>
              </a:rPr>
              <a:t>the</a:t>
            </a:r>
            <a:r>
              <a:rPr sz="1200" spc="-110" dirty="0">
                <a:latin typeface="Arial Black"/>
                <a:cs typeface="Arial Black"/>
              </a:rPr>
              <a:t> </a:t>
            </a:r>
            <a:r>
              <a:rPr sz="1200" spc="-20" dirty="0">
                <a:latin typeface="Arial Black"/>
                <a:cs typeface="Arial Black"/>
              </a:rPr>
              <a:t>null</a:t>
            </a:r>
            <a:endParaRPr sz="1200">
              <a:latin typeface="Arial Black"/>
              <a:cs typeface="Arial Black"/>
            </a:endParaRPr>
          </a:p>
          <a:p>
            <a:pPr marL="332740" marR="617220">
              <a:lnSpc>
                <a:spcPct val="150000"/>
              </a:lnSpc>
              <a:spcBef>
                <a:spcPts val="254"/>
              </a:spcBef>
            </a:pPr>
            <a:r>
              <a:rPr sz="1200" spc="-35" dirty="0">
                <a:latin typeface="Arial Black"/>
                <a:cs typeface="Arial Black"/>
              </a:rPr>
              <a:t>hypothesis</a:t>
            </a:r>
            <a:r>
              <a:rPr sz="1200" spc="-120" dirty="0">
                <a:latin typeface="Arial Black"/>
                <a:cs typeface="Arial Black"/>
              </a:rPr>
              <a:t> </a:t>
            </a:r>
            <a:r>
              <a:rPr sz="1200" spc="-45" dirty="0">
                <a:latin typeface="Arial Black"/>
                <a:cs typeface="Arial Black"/>
              </a:rPr>
              <a:t>when</a:t>
            </a:r>
            <a:r>
              <a:rPr sz="1200" spc="-114" dirty="0">
                <a:latin typeface="Arial Black"/>
                <a:cs typeface="Arial Black"/>
              </a:rPr>
              <a:t> </a:t>
            </a:r>
            <a:r>
              <a:rPr sz="1200" spc="-60" dirty="0">
                <a:latin typeface="Arial Black"/>
                <a:cs typeface="Arial Black"/>
              </a:rPr>
              <a:t>it</a:t>
            </a:r>
            <a:r>
              <a:rPr sz="1200" spc="-114" dirty="0">
                <a:latin typeface="Arial Black"/>
                <a:cs typeface="Arial Black"/>
              </a:rPr>
              <a:t> </a:t>
            </a:r>
            <a:r>
              <a:rPr sz="1200" spc="-70" dirty="0">
                <a:latin typeface="Arial Black"/>
                <a:cs typeface="Arial Black"/>
              </a:rPr>
              <a:t>is,</a:t>
            </a:r>
            <a:r>
              <a:rPr sz="1200" spc="-114" dirty="0">
                <a:latin typeface="Arial Black"/>
                <a:cs typeface="Arial Black"/>
              </a:rPr>
              <a:t> </a:t>
            </a:r>
            <a:r>
              <a:rPr sz="1200" spc="-30" dirty="0">
                <a:latin typeface="Arial Black"/>
                <a:cs typeface="Arial Black"/>
              </a:rPr>
              <a:t>in</a:t>
            </a:r>
            <a:r>
              <a:rPr sz="1200" spc="-120" dirty="0">
                <a:latin typeface="Arial Black"/>
                <a:cs typeface="Arial Black"/>
              </a:rPr>
              <a:t> </a:t>
            </a:r>
            <a:r>
              <a:rPr sz="1200" spc="-50" dirty="0">
                <a:latin typeface="Arial Black"/>
                <a:cs typeface="Arial Black"/>
              </a:rPr>
              <a:t>fact,</a:t>
            </a:r>
            <a:r>
              <a:rPr sz="1200" spc="-114" dirty="0">
                <a:latin typeface="Arial Black"/>
                <a:cs typeface="Arial Black"/>
              </a:rPr>
              <a:t> </a:t>
            </a:r>
            <a:r>
              <a:rPr sz="1200" spc="-40" dirty="0">
                <a:latin typeface="Arial Black"/>
                <a:cs typeface="Arial Black"/>
              </a:rPr>
              <a:t>true</a:t>
            </a:r>
            <a:r>
              <a:rPr sz="1200" spc="-40" dirty="0">
                <a:latin typeface="Arial"/>
                <a:cs typeface="Arial"/>
              </a:rPr>
              <a:t>.</a:t>
            </a:r>
            <a:r>
              <a:rPr sz="1200" spc="30" dirty="0">
                <a:latin typeface="Arial"/>
                <a:cs typeface="Arial"/>
              </a:rPr>
              <a:t> </a:t>
            </a:r>
            <a:r>
              <a:rPr sz="1200" dirty="0">
                <a:latin typeface="Arial"/>
                <a:cs typeface="Arial"/>
              </a:rPr>
              <a:t>It</a:t>
            </a:r>
            <a:r>
              <a:rPr sz="1200" spc="30" dirty="0">
                <a:latin typeface="Arial"/>
                <a:cs typeface="Arial"/>
              </a:rPr>
              <a:t> </a:t>
            </a:r>
            <a:r>
              <a:rPr sz="1200" spc="70" dirty="0">
                <a:latin typeface="Arial"/>
                <a:cs typeface="Arial"/>
              </a:rPr>
              <a:t>represents</a:t>
            </a:r>
            <a:r>
              <a:rPr sz="1200" spc="2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25"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to</a:t>
            </a:r>
            <a:r>
              <a:rPr sz="1200" spc="30" dirty="0">
                <a:latin typeface="Arial"/>
                <a:cs typeface="Arial"/>
              </a:rPr>
              <a:t> </a:t>
            </a:r>
            <a:r>
              <a:rPr sz="1200" spc="-30" dirty="0">
                <a:latin typeface="Arial Black"/>
                <a:cs typeface="Arial Black"/>
              </a:rPr>
              <a:t>produce</a:t>
            </a:r>
            <a:r>
              <a:rPr sz="1200" spc="-120" dirty="0">
                <a:latin typeface="Arial Black"/>
                <a:cs typeface="Arial Black"/>
              </a:rPr>
              <a:t> </a:t>
            </a:r>
            <a:r>
              <a:rPr sz="1200" dirty="0">
                <a:latin typeface="Arial Black"/>
                <a:cs typeface="Arial Black"/>
              </a:rPr>
              <a:t>a</a:t>
            </a:r>
            <a:r>
              <a:rPr sz="1200" spc="-114" dirty="0">
                <a:latin typeface="Arial Black"/>
                <a:cs typeface="Arial Black"/>
              </a:rPr>
              <a:t> </a:t>
            </a:r>
            <a:r>
              <a:rPr sz="1200" spc="-20" dirty="0">
                <a:latin typeface="Arial Black"/>
                <a:cs typeface="Arial Black"/>
              </a:rPr>
              <a:t>false </a:t>
            </a:r>
            <a:r>
              <a:rPr sz="1200" spc="-45" dirty="0">
                <a:latin typeface="Arial Black"/>
                <a:cs typeface="Arial Black"/>
              </a:rPr>
              <a:t>positive</a:t>
            </a:r>
            <a:r>
              <a:rPr sz="1200" spc="-105" dirty="0">
                <a:latin typeface="Arial Black"/>
                <a:cs typeface="Arial Black"/>
              </a:rPr>
              <a:t> </a:t>
            </a:r>
            <a:r>
              <a:rPr sz="1200" spc="-10" dirty="0">
                <a:latin typeface="Arial Black"/>
                <a:cs typeface="Arial Black"/>
              </a:rPr>
              <a:t>result</a:t>
            </a:r>
            <a:r>
              <a:rPr sz="1200" spc="-10" dirty="0">
                <a:latin typeface="Arial"/>
                <a:cs typeface="Arial"/>
              </a:rPr>
              <a:t>.</a:t>
            </a:r>
            <a:endParaRPr sz="1200">
              <a:latin typeface="Arial"/>
              <a:cs typeface="Arial"/>
            </a:endParaRPr>
          </a:p>
          <a:p>
            <a:pPr>
              <a:lnSpc>
                <a:spcPct val="100000"/>
              </a:lnSpc>
              <a:spcBef>
                <a:spcPts val="505"/>
              </a:spcBef>
            </a:pPr>
            <a:endParaRPr sz="1200">
              <a:latin typeface="Arial"/>
              <a:cs typeface="Arial"/>
            </a:endParaRPr>
          </a:p>
          <a:p>
            <a:pPr marL="789940" marR="5080" lvl="1" indent="-320675">
              <a:lnSpc>
                <a:spcPct val="150800"/>
              </a:lnSpc>
              <a:spcBef>
                <a:spcPts val="5"/>
              </a:spcBef>
              <a:buChar char="○"/>
              <a:tabLst>
                <a:tab pos="789940" algn="l"/>
              </a:tabLst>
            </a:pPr>
            <a:r>
              <a:rPr sz="1200" spc="135" dirty="0">
                <a:latin typeface="Arial"/>
                <a:cs typeface="Arial"/>
              </a:rPr>
              <a:t>Common</a:t>
            </a:r>
            <a:r>
              <a:rPr sz="1200" spc="50" dirty="0">
                <a:latin typeface="Arial"/>
                <a:cs typeface="Arial"/>
              </a:rPr>
              <a:t> </a:t>
            </a:r>
            <a:r>
              <a:rPr sz="1200" spc="85" dirty="0">
                <a:latin typeface="Arial"/>
                <a:cs typeface="Arial"/>
              </a:rPr>
              <a:t>choices</a:t>
            </a:r>
            <a:r>
              <a:rPr sz="1200" spc="50" dirty="0">
                <a:latin typeface="Arial"/>
                <a:cs typeface="Arial"/>
              </a:rPr>
              <a:t> </a:t>
            </a:r>
            <a:r>
              <a:rPr sz="1200" spc="70" dirty="0">
                <a:latin typeface="Arial"/>
                <a:cs typeface="Arial"/>
              </a:rPr>
              <a:t>for</a:t>
            </a:r>
            <a:r>
              <a:rPr sz="1200" spc="50" dirty="0">
                <a:latin typeface="Arial"/>
                <a:cs typeface="Arial"/>
              </a:rPr>
              <a:t> </a:t>
            </a:r>
            <a:r>
              <a:rPr sz="1600" dirty="0">
                <a:latin typeface="FreeSerif"/>
                <a:cs typeface="FreeSerif"/>
              </a:rPr>
              <a:t>𝛼</a:t>
            </a:r>
            <a:r>
              <a:rPr sz="1600" spc="-15" dirty="0">
                <a:latin typeface="FreeSerif"/>
                <a:cs typeface="FreeSerif"/>
              </a:rPr>
              <a:t> </a:t>
            </a:r>
            <a:r>
              <a:rPr sz="1200" spc="85" dirty="0">
                <a:latin typeface="Arial"/>
                <a:cs typeface="Arial"/>
              </a:rPr>
              <a:t>include</a:t>
            </a:r>
            <a:r>
              <a:rPr sz="1200" spc="55" dirty="0">
                <a:latin typeface="Arial"/>
                <a:cs typeface="Arial"/>
              </a:rPr>
              <a:t> </a:t>
            </a:r>
            <a:r>
              <a:rPr sz="1200" spc="-185" dirty="0">
                <a:latin typeface="Arial"/>
                <a:cs typeface="Arial"/>
              </a:rPr>
              <a:t>1%,</a:t>
            </a:r>
            <a:r>
              <a:rPr sz="1200" spc="50" dirty="0">
                <a:latin typeface="Arial"/>
                <a:cs typeface="Arial"/>
              </a:rPr>
              <a:t> </a:t>
            </a:r>
            <a:r>
              <a:rPr sz="1200" spc="-20" dirty="0">
                <a:latin typeface="Arial"/>
                <a:cs typeface="Arial"/>
              </a:rPr>
              <a:t>5%,</a:t>
            </a:r>
            <a:r>
              <a:rPr sz="1200" spc="50" dirty="0">
                <a:latin typeface="Arial"/>
                <a:cs typeface="Arial"/>
              </a:rPr>
              <a:t> </a:t>
            </a:r>
            <a:r>
              <a:rPr sz="1200" spc="70" dirty="0">
                <a:latin typeface="Arial"/>
                <a:cs typeface="Arial"/>
              </a:rPr>
              <a:t>or</a:t>
            </a:r>
            <a:r>
              <a:rPr sz="1200" spc="50" dirty="0">
                <a:latin typeface="Arial"/>
                <a:cs typeface="Arial"/>
              </a:rPr>
              <a:t> </a:t>
            </a:r>
            <a:r>
              <a:rPr sz="1200" spc="-120" dirty="0">
                <a:latin typeface="Arial"/>
                <a:cs typeface="Arial"/>
              </a:rPr>
              <a:t>10%,</a:t>
            </a:r>
            <a:r>
              <a:rPr sz="1200" spc="55" dirty="0">
                <a:latin typeface="Arial"/>
                <a:cs typeface="Arial"/>
              </a:rPr>
              <a:t> </a:t>
            </a:r>
            <a:r>
              <a:rPr sz="1200" spc="130" dirty="0">
                <a:latin typeface="Arial"/>
                <a:cs typeface="Arial"/>
              </a:rPr>
              <a:t>and</a:t>
            </a:r>
            <a:r>
              <a:rPr sz="1200" spc="50" dirty="0">
                <a:latin typeface="Arial"/>
                <a:cs typeface="Arial"/>
              </a:rPr>
              <a:t> </a:t>
            </a:r>
            <a:r>
              <a:rPr sz="1200" spc="90" dirty="0">
                <a:latin typeface="Arial"/>
                <a:cs typeface="Arial"/>
              </a:rPr>
              <a:t>the</a:t>
            </a:r>
            <a:r>
              <a:rPr sz="1200" spc="50" dirty="0">
                <a:latin typeface="Arial"/>
                <a:cs typeface="Arial"/>
              </a:rPr>
              <a:t> </a:t>
            </a:r>
            <a:r>
              <a:rPr sz="1200" spc="70" dirty="0">
                <a:latin typeface="Arial"/>
                <a:cs typeface="Arial"/>
              </a:rPr>
              <a:t>selection</a:t>
            </a:r>
            <a:r>
              <a:rPr sz="1200" spc="55" dirty="0">
                <a:latin typeface="Arial"/>
                <a:cs typeface="Arial"/>
              </a:rPr>
              <a:t> </a:t>
            </a:r>
            <a:r>
              <a:rPr sz="1200" spc="-30" dirty="0">
                <a:latin typeface="Arial Black"/>
                <a:cs typeface="Arial Black"/>
              </a:rPr>
              <a:t>depends</a:t>
            </a:r>
            <a:r>
              <a:rPr sz="1200" spc="-80" dirty="0">
                <a:latin typeface="Arial Black"/>
                <a:cs typeface="Arial Black"/>
              </a:rPr>
              <a:t> </a:t>
            </a:r>
            <a:r>
              <a:rPr sz="1200" spc="-20" dirty="0">
                <a:latin typeface="Arial Black"/>
                <a:cs typeface="Arial Black"/>
              </a:rPr>
              <a:t>on</a:t>
            </a:r>
            <a:r>
              <a:rPr sz="1200" spc="-75" dirty="0">
                <a:latin typeface="Arial Black"/>
                <a:cs typeface="Arial Black"/>
              </a:rPr>
              <a:t> </a:t>
            </a:r>
            <a:r>
              <a:rPr sz="1200" spc="-40" dirty="0">
                <a:latin typeface="Arial Black"/>
                <a:cs typeface="Arial Black"/>
              </a:rPr>
              <a:t>the</a:t>
            </a:r>
            <a:r>
              <a:rPr sz="1200" spc="-80" dirty="0">
                <a:latin typeface="Arial Black"/>
                <a:cs typeface="Arial Black"/>
              </a:rPr>
              <a:t> </a:t>
            </a:r>
            <a:r>
              <a:rPr sz="1200" spc="-35" dirty="0">
                <a:latin typeface="Arial Black"/>
                <a:cs typeface="Arial Black"/>
              </a:rPr>
              <a:t>specific </a:t>
            </a:r>
            <a:r>
              <a:rPr sz="1200" spc="-65" dirty="0">
                <a:latin typeface="Arial Black"/>
                <a:cs typeface="Arial Black"/>
              </a:rPr>
              <a:t>context</a:t>
            </a:r>
            <a:r>
              <a:rPr sz="1200" spc="-120" dirty="0">
                <a:latin typeface="Arial Black"/>
                <a:cs typeface="Arial Black"/>
              </a:rPr>
              <a:t> </a:t>
            </a:r>
            <a:r>
              <a:rPr sz="1200" spc="-45" dirty="0">
                <a:latin typeface="Arial Black"/>
                <a:cs typeface="Arial Black"/>
              </a:rPr>
              <a:t>of</a:t>
            </a:r>
            <a:r>
              <a:rPr sz="1200" spc="-120" dirty="0">
                <a:latin typeface="Arial Black"/>
                <a:cs typeface="Arial Black"/>
              </a:rPr>
              <a:t> </a:t>
            </a:r>
            <a:r>
              <a:rPr sz="1200" spc="-45" dirty="0">
                <a:latin typeface="Arial Black"/>
                <a:cs typeface="Arial Black"/>
              </a:rPr>
              <a:t>the</a:t>
            </a:r>
            <a:r>
              <a:rPr sz="1200" spc="-120" dirty="0">
                <a:latin typeface="Arial Black"/>
                <a:cs typeface="Arial Black"/>
              </a:rPr>
              <a:t> </a:t>
            </a:r>
            <a:r>
              <a:rPr sz="1200" spc="-10" dirty="0">
                <a:latin typeface="Arial Black"/>
                <a:cs typeface="Arial Black"/>
              </a:rPr>
              <a:t>study</a:t>
            </a:r>
            <a:r>
              <a:rPr sz="1200" spc="-10" dirty="0">
                <a:latin typeface="Arial"/>
                <a:cs typeface="Arial"/>
              </a:rPr>
              <a:t>.</a:t>
            </a:r>
            <a:endParaRPr sz="1200">
              <a:latin typeface="Arial"/>
              <a:cs typeface="Arial"/>
            </a:endParaRPr>
          </a:p>
        </p:txBody>
      </p:sp>
      <p:sp>
        <p:nvSpPr>
          <p:cNvPr id="4" name="object 4"/>
          <p:cNvSpPr txBox="1"/>
          <p:nvPr/>
        </p:nvSpPr>
        <p:spPr>
          <a:xfrm>
            <a:off x="693373" y="1381188"/>
            <a:ext cx="29578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25" dirty="0">
                <a:solidFill>
                  <a:srgbClr val="424242"/>
                </a:solidFill>
                <a:latin typeface="Arial Black"/>
                <a:cs typeface="Arial Black"/>
              </a:rPr>
              <a:t> </a:t>
            </a:r>
            <a:r>
              <a:rPr sz="1400" spc="-55" dirty="0">
                <a:solidFill>
                  <a:srgbClr val="424242"/>
                </a:solidFill>
                <a:latin typeface="Arial Black"/>
                <a:cs typeface="Arial Black"/>
              </a:rPr>
              <a:t>Choose</a:t>
            </a:r>
            <a:r>
              <a:rPr sz="1400" spc="-125" dirty="0">
                <a:solidFill>
                  <a:srgbClr val="424242"/>
                </a:solidFill>
                <a:latin typeface="Arial Black"/>
                <a:cs typeface="Arial Black"/>
              </a:rPr>
              <a:t> </a:t>
            </a:r>
            <a:r>
              <a:rPr sz="1400" spc="-55" dirty="0">
                <a:solidFill>
                  <a:srgbClr val="424242"/>
                </a:solidFill>
                <a:latin typeface="Arial Black"/>
                <a:cs typeface="Arial Black"/>
              </a:rPr>
              <a:t>significance</a:t>
            </a:r>
            <a:r>
              <a:rPr sz="1400" spc="-125"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1109447" y="3676048"/>
            <a:ext cx="7241540" cy="848360"/>
          </a:xfrm>
          <a:prstGeom prst="rect">
            <a:avLst/>
          </a:prstGeom>
        </p:spPr>
        <p:txBody>
          <a:bodyPr vert="horz" wrap="square" lIns="0" tIns="12700" rIns="0" bIns="0" rtlCol="0">
            <a:spAutoFit/>
          </a:bodyPr>
          <a:lstStyle/>
          <a:p>
            <a:pPr marL="12700" marR="5080" algn="just">
              <a:lnSpc>
                <a:spcPct val="150000"/>
              </a:lnSpc>
              <a:spcBef>
                <a:spcPts val="100"/>
              </a:spcBef>
            </a:pPr>
            <a:r>
              <a:rPr sz="1200" dirty="0">
                <a:latin typeface="Arial"/>
                <a:cs typeface="Arial"/>
              </a:rPr>
              <a:t>The</a:t>
            </a:r>
            <a:r>
              <a:rPr sz="1200" spc="185" dirty="0">
                <a:latin typeface="Arial"/>
                <a:cs typeface="Arial"/>
              </a:rPr>
              <a:t> </a:t>
            </a:r>
            <a:r>
              <a:rPr sz="1200" spc="70" dirty="0">
                <a:latin typeface="Arial"/>
                <a:cs typeface="Arial"/>
              </a:rPr>
              <a:t>test</a:t>
            </a:r>
            <a:r>
              <a:rPr sz="1200" spc="190" dirty="0">
                <a:latin typeface="Arial"/>
                <a:cs typeface="Arial"/>
              </a:rPr>
              <a:t> </a:t>
            </a:r>
            <a:r>
              <a:rPr sz="1200" spc="75" dirty="0">
                <a:latin typeface="Arial"/>
                <a:cs typeface="Arial"/>
              </a:rPr>
              <a:t>statistic</a:t>
            </a:r>
            <a:r>
              <a:rPr sz="1200" spc="185" dirty="0">
                <a:latin typeface="Arial"/>
                <a:cs typeface="Arial"/>
              </a:rPr>
              <a:t> </a:t>
            </a:r>
            <a:r>
              <a:rPr sz="1200" spc="80" dirty="0">
                <a:latin typeface="Arial"/>
                <a:cs typeface="Arial"/>
              </a:rPr>
              <a:t>quantifies</a:t>
            </a:r>
            <a:r>
              <a:rPr sz="1200" spc="195" dirty="0">
                <a:latin typeface="Arial"/>
                <a:cs typeface="Arial"/>
              </a:rPr>
              <a:t> </a:t>
            </a:r>
            <a:r>
              <a:rPr sz="1200" dirty="0">
                <a:latin typeface="Arial Black"/>
                <a:cs typeface="Arial Black"/>
              </a:rPr>
              <a:t>how</a:t>
            </a:r>
            <a:r>
              <a:rPr sz="1200" spc="65" dirty="0">
                <a:latin typeface="Arial Black"/>
                <a:cs typeface="Arial Black"/>
              </a:rPr>
              <a:t> </a:t>
            </a:r>
            <a:r>
              <a:rPr sz="1200" dirty="0">
                <a:latin typeface="Arial Black"/>
                <a:cs typeface="Arial Black"/>
              </a:rPr>
              <a:t>many</a:t>
            </a:r>
            <a:r>
              <a:rPr sz="1200" spc="60" dirty="0">
                <a:latin typeface="Arial Black"/>
                <a:cs typeface="Arial Black"/>
              </a:rPr>
              <a:t> </a:t>
            </a:r>
            <a:r>
              <a:rPr sz="1200" dirty="0">
                <a:latin typeface="Arial Black"/>
                <a:cs typeface="Arial Black"/>
              </a:rPr>
              <a:t>standard</a:t>
            </a:r>
            <a:r>
              <a:rPr sz="1200" spc="65" dirty="0">
                <a:latin typeface="Arial Black"/>
                <a:cs typeface="Arial Black"/>
              </a:rPr>
              <a:t> </a:t>
            </a:r>
            <a:r>
              <a:rPr sz="1200" spc="-10" dirty="0">
                <a:latin typeface="Arial Black"/>
                <a:cs typeface="Arial Black"/>
              </a:rPr>
              <a:t>deviations</a:t>
            </a:r>
            <a:r>
              <a:rPr sz="1200" spc="65" dirty="0">
                <a:latin typeface="Arial Black"/>
                <a:cs typeface="Arial Black"/>
              </a:rPr>
              <a:t> </a:t>
            </a:r>
            <a:r>
              <a:rPr sz="1200" dirty="0">
                <a:latin typeface="Arial Black"/>
                <a:cs typeface="Arial Black"/>
              </a:rPr>
              <a:t>the</a:t>
            </a:r>
            <a:r>
              <a:rPr sz="1200" spc="65" dirty="0">
                <a:latin typeface="Arial Black"/>
                <a:cs typeface="Arial Black"/>
              </a:rPr>
              <a:t> </a:t>
            </a:r>
            <a:r>
              <a:rPr sz="1200" dirty="0">
                <a:latin typeface="Arial Black"/>
                <a:cs typeface="Arial Black"/>
              </a:rPr>
              <a:t>sample</a:t>
            </a:r>
            <a:r>
              <a:rPr sz="1200" spc="60" dirty="0">
                <a:latin typeface="Arial Black"/>
                <a:cs typeface="Arial Black"/>
              </a:rPr>
              <a:t> </a:t>
            </a:r>
            <a:r>
              <a:rPr sz="1200" dirty="0">
                <a:latin typeface="Arial Black"/>
                <a:cs typeface="Arial Black"/>
              </a:rPr>
              <a:t>mean</a:t>
            </a:r>
            <a:r>
              <a:rPr sz="1200" spc="65" dirty="0">
                <a:latin typeface="Arial Black"/>
                <a:cs typeface="Arial Black"/>
              </a:rPr>
              <a:t> </a:t>
            </a:r>
            <a:r>
              <a:rPr sz="1200" dirty="0">
                <a:latin typeface="Arial Black"/>
                <a:cs typeface="Arial Black"/>
              </a:rPr>
              <a:t>is</a:t>
            </a:r>
            <a:r>
              <a:rPr sz="1200" spc="65" dirty="0">
                <a:latin typeface="Arial Black"/>
                <a:cs typeface="Arial Black"/>
              </a:rPr>
              <a:t> </a:t>
            </a:r>
            <a:r>
              <a:rPr sz="1200" dirty="0">
                <a:latin typeface="Arial Black"/>
                <a:cs typeface="Arial Black"/>
              </a:rPr>
              <a:t>from</a:t>
            </a:r>
            <a:r>
              <a:rPr sz="1200" spc="60" dirty="0">
                <a:latin typeface="Arial Black"/>
                <a:cs typeface="Arial Black"/>
              </a:rPr>
              <a:t> </a:t>
            </a:r>
            <a:r>
              <a:rPr sz="1200" spc="-25" dirty="0">
                <a:latin typeface="Arial Black"/>
                <a:cs typeface="Arial Black"/>
              </a:rPr>
              <a:t>the </a:t>
            </a:r>
            <a:r>
              <a:rPr sz="1200" spc="-10" dirty="0">
                <a:latin typeface="Arial Black"/>
                <a:cs typeface="Arial Black"/>
              </a:rPr>
              <a:t>hypothesized</a:t>
            </a:r>
            <a:r>
              <a:rPr sz="1200" spc="140" dirty="0">
                <a:latin typeface="Arial Black"/>
                <a:cs typeface="Arial Black"/>
              </a:rPr>
              <a:t> </a:t>
            </a:r>
            <a:r>
              <a:rPr sz="1200" dirty="0">
                <a:latin typeface="Arial Black"/>
                <a:cs typeface="Arial Black"/>
              </a:rPr>
              <a:t>population</a:t>
            </a:r>
            <a:r>
              <a:rPr sz="1200" spc="145" dirty="0">
                <a:latin typeface="Arial Black"/>
                <a:cs typeface="Arial Black"/>
              </a:rPr>
              <a:t> </a:t>
            </a:r>
            <a:r>
              <a:rPr sz="1200" dirty="0">
                <a:latin typeface="Arial Black"/>
                <a:cs typeface="Arial Black"/>
              </a:rPr>
              <a:t>mean</a:t>
            </a:r>
            <a:r>
              <a:rPr sz="1200" dirty="0">
                <a:latin typeface="Arial"/>
                <a:cs typeface="Arial"/>
              </a:rPr>
              <a:t>,</a:t>
            </a:r>
            <a:r>
              <a:rPr sz="1200" spc="275" dirty="0">
                <a:latin typeface="Arial"/>
                <a:cs typeface="Arial"/>
              </a:rPr>
              <a:t> </a:t>
            </a:r>
            <a:r>
              <a:rPr sz="1200" spc="100" dirty="0">
                <a:latin typeface="Arial"/>
                <a:cs typeface="Arial"/>
              </a:rPr>
              <a:t>aiding</a:t>
            </a:r>
            <a:r>
              <a:rPr sz="1200" spc="275" dirty="0">
                <a:latin typeface="Arial"/>
                <a:cs typeface="Arial"/>
              </a:rPr>
              <a:t> </a:t>
            </a:r>
            <a:r>
              <a:rPr sz="1200" spc="60" dirty="0">
                <a:latin typeface="Arial"/>
                <a:cs typeface="Arial"/>
              </a:rPr>
              <a:t>in</a:t>
            </a:r>
            <a:r>
              <a:rPr sz="1200" spc="275" dirty="0">
                <a:latin typeface="Arial"/>
                <a:cs typeface="Arial"/>
              </a:rPr>
              <a:t> </a:t>
            </a:r>
            <a:r>
              <a:rPr sz="1200" spc="90" dirty="0">
                <a:latin typeface="Arial"/>
                <a:cs typeface="Arial"/>
              </a:rPr>
              <a:t>the</a:t>
            </a:r>
            <a:r>
              <a:rPr sz="1200" spc="275" dirty="0">
                <a:latin typeface="Arial"/>
                <a:cs typeface="Arial"/>
              </a:rPr>
              <a:t> </a:t>
            </a:r>
            <a:r>
              <a:rPr sz="1200" spc="100" dirty="0">
                <a:latin typeface="Arial"/>
                <a:cs typeface="Arial"/>
              </a:rPr>
              <a:t>determination</a:t>
            </a:r>
            <a:r>
              <a:rPr sz="1200" spc="275" dirty="0">
                <a:latin typeface="Arial"/>
                <a:cs typeface="Arial"/>
              </a:rPr>
              <a:t> </a:t>
            </a:r>
            <a:r>
              <a:rPr sz="1200" spc="80" dirty="0">
                <a:latin typeface="Arial"/>
                <a:cs typeface="Arial"/>
              </a:rPr>
              <a:t>of</a:t>
            </a:r>
            <a:r>
              <a:rPr sz="1200" spc="275" dirty="0">
                <a:latin typeface="Arial"/>
                <a:cs typeface="Arial"/>
              </a:rPr>
              <a:t> </a:t>
            </a:r>
            <a:r>
              <a:rPr sz="1200" spc="90" dirty="0">
                <a:latin typeface="Arial"/>
                <a:cs typeface="Arial"/>
              </a:rPr>
              <a:t>whether</a:t>
            </a:r>
            <a:r>
              <a:rPr sz="1200" spc="275" dirty="0">
                <a:latin typeface="Arial"/>
                <a:cs typeface="Arial"/>
              </a:rPr>
              <a:t> </a:t>
            </a:r>
            <a:r>
              <a:rPr sz="1200" spc="100" dirty="0">
                <a:latin typeface="Arial"/>
                <a:cs typeface="Arial"/>
              </a:rPr>
              <a:t>to</a:t>
            </a:r>
            <a:r>
              <a:rPr sz="1200" spc="275" dirty="0">
                <a:latin typeface="Arial"/>
                <a:cs typeface="Arial"/>
              </a:rPr>
              <a:t> </a:t>
            </a:r>
            <a:r>
              <a:rPr sz="1200" spc="75" dirty="0">
                <a:latin typeface="Arial"/>
                <a:cs typeface="Arial"/>
              </a:rPr>
              <a:t>reject</a:t>
            </a:r>
            <a:r>
              <a:rPr sz="1200" spc="275" dirty="0">
                <a:latin typeface="Arial"/>
                <a:cs typeface="Arial"/>
              </a:rPr>
              <a:t> </a:t>
            </a:r>
            <a:r>
              <a:rPr sz="1200" spc="90" dirty="0">
                <a:latin typeface="Arial"/>
                <a:cs typeface="Arial"/>
              </a:rPr>
              <a:t>the</a:t>
            </a:r>
            <a:r>
              <a:rPr sz="1200" spc="275" dirty="0">
                <a:latin typeface="Arial"/>
                <a:cs typeface="Arial"/>
              </a:rPr>
              <a:t> </a:t>
            </a:r>
            <a:r>
              <a:rPr sz="1200" spc="40" dirty="0">
                <a:latin typeface="Arial"/>
                <a:cs typeface="Arial"/>
              </a:rPr>
              <a:t>null </a:t>
            </a:r>
            <a:r>
              <a:rPr sz="1200" spc="80" dirty="0">
                <a:latin typeface="Arial"/>
                <a:cs typeface="Arial"/>
              </a:rPr>
              <a:t>hypothesis</a:t>
            </a:r>
            <a:r>
              <a:rPr sz="1200" spc="-10" dirty="0">
                <a:latin typeface="Arial"/>
                <a:cs typeface="Arial"/>
              </a:rPr>
              <a:t> </a:t>
            </a:r>
            <a:r>
              <a:rPr sz="1200" spc="110" dirty="0">
                <a:latin typeface="Arial"/>
                <a:cs typeface="Arial"/>
              </a:rPr>
              <a:t>based</a:t>
            </a:r>
            <a:r>
              <a:rPr sz="1200" spc="-5" dirty="0">
                <a:latin typeface="Arial"/>
                <a:cs typeface="Arial"/>
              </a:rPr>
              <a:t> </a:t>
            </a:r>
            <a:r>
              <a:rPr sz="1200" spc="95" dirty="0">
                <a:latin typeface="Arial"/>
                <a:cs typeface="Arial"/>
              </a:rPr>
              <a:t>on</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observed</a:t>
            </a:r>
            <a:r>
              <a:rPr sz="1200" spc="-5" dirty="0">
                <a:latin typeface="Arial"/>
                <a:cs typeface="Arial"/>
              </a:rPr>
              <a:t> </a:t>
            </a:r>
            <a:r>
              <a:rPr sz="1200" spc="105" dirty="0">
                <a:latin typeface="Arial"/>
                <a:cs typeface="Arial"/>
              </a:rPr>
              <a:t>sample</a:t>
            </a:r>
            <a:r>
              <a:rPr sz="1200" spc="-5" dirty="0">
                <a:latin typeface="Arial"/>
                <a:cs typeface="Arial"/>
              </a:rPr>
              <a:t> </a:t>
            </a:r>
            <a:r>
              <a:rPr sz="1200" spc="80" dirty="0">
                <a:latin typeface="Arial"/>
                <a:cs typeface="Arial"/>
              </a:rPr>
              <a:t>data.</a:t>
            </a:r>
            <a:endParaRPr sz="1200">
              <a:latin typeface="Arial"/>
              <a:cs typeface="Arial"/>
            </a:endParaRPr>
          </a:p>
        </p:txBody>
      </p:sp>
      <p:grpSp>
        <p:nvGrpSpPr>
          <p:cNvPr id="4" name="object 4"/>
          <p:cNvGrpSpPr/>
          <p:nvPr/>
        </p:nvGrpSpPr>
        <p:grpSpPr>
          <a:xfrm>
            <a:off x="5147127" y="2740806"/>
            <a:ext cx="617220" cy="41275"/>
            <a:chOff x="5147127" y="2740806"/>
            <a:chExt cx="617220" cy="41275"/>
          </a:xfrm>
        </p:grpSpPr>
        <p:sp>
          <p:nvSpPr>
            <p:cNvPr id="5" name="object 5"/>
            <p:cNvSpPr/>
            <p:nvPr/>
          </p:nvSpPr>
          <p:spPr>
            <a:xfrm>
              <a:off x="5151889" y="2761294"/>
              <a:ext cx="563880" cy="7620"/>
            </a:xfrm>
            <a:custGeom>
              <a:avLst/>
              <a:gdLst/>
              <a:ahLst/>
              <a:cxnLst/>
              <a:rect l="l" t="t" r="r" b="b"/>
              <a:pathLst>
                <a:path w="563879" h="7619">
                  <a:moveTo>
                    <a:pt x="0" y="7624"/>
                  </a:moveTo>
                  <a:lnTo>
                    <a:pt x="563848" y="0"/>
                  </a:lnTo>
                </a:path>
              </a:pathLst>
            </a:custGeom>
            <a:ln w="9524">
              <a:solidFill>
                <a:srgbClr val="595959"/>
              </a:solidFill>
            </a:ln>
          </p:spPr>
          <p:txBody>
            <a:bodyPr wrap="square" lIns="0" tIns="0" rIns="0" bIns="0" rtlCol="0"/>
            <a:lstStyle/>
            <a:p>
              <a:endParaRPr/>
            </a:p>
          </p:txBody>
        </p:sp>
        <p:sp>
          <p:nvSpPr>
            <p:cNvPr id="6" name="object 6"/>
            <p:cNvSpPr/>
            <p:nvPr/>
          </p:nvSpPr>
          <p:spPr>
            <a:xfrm>
              <a:off x="5715538" y="2745569"/>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7" name="object 7"/>
            <p:cNvSpPr/>
            <p:nvPr/>
          </p:nvSpPr>
          <p:spPr>
            <a:xfrm>
              <a:off x="5715538" y="2745569"/>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8" name="object 8"/>
          <p:cNvGrpSpPr/>
          <p:nvPr/>
        </p:nvGrpSpPr>
        <p:grpSpPr>
          <a:xfrm>
            <a:off x="5147127" y="3270780"/>
            <a:ext cx="617220" cy="41275"/>
            <a:chOff x="5147127" y="3270780"/>
            <a:chExt cx="617220" cy="41275"/>
          </a:xfrm>
        </p:grpSpPr>
        <p:sp>
          <p:nvSpPr>
            <p:cNvPr id="9" name="object 9"/>
            <p:cNvSpPr/>
            <p:nvPr/>
          </p:nvSpPr>
          <p:spPr>
            <a:xfrm>
              <a:off x="5151889" y="3291268"/>
              <a:ext cx="563880" cy="7620"/>
            </a:xfrm>
            <a:custGeom>
              <a:avLst/>
              <a:gdLst/>
              <a:ahLst/>
              <a:cxnLst/>
              <a:rect l="l" t="t" r="r" b="b"/>
              <a:pathLst>
                <a:path w="563879" h="7620">
                  <a:moveTo>
                    <a:pt x="0" y="7624"/>
                  </a:moveTo>
                  <a:lnTo>
                    <a:pt x="563848" y="0"/>
                  </a:lnTo>
                </a:path>
              </a:pathLst>
            </a:custGeom>
            <a:ln w="9524">
              <a:solidFill>
                <a:srgbClr val="595959"/>
              </a:solidFill>
            </a:ln>
          </p:spPr>
          <p:txBody>
            <a:bodyPr wrap="square" lIns="0" tIns="0" rIns="0" bIns="0" rtlCol="0"/>
            <a:lstStyle/>
            <a:p>
              <a:endParaRPr/>
            </a:p>
          </p:txBody>
        </p:sp>
        <p:sp>
          <p:nvSpPr>
            <p:cNvPr id="10" name="object 10"/>
            <p:cNvSpPr/>
            <p:nvPr/>
          </p:nvSpPr>
          <p:spPr>
            <a:xfrm>
              <a:off x="5715538" y="3275543"/>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11" name="object 11"/>
            <p:cNvSpPr/>
            <p:nvPr/>
          </p:nvSpPr>
          <p:spPr>
            <a:xfrm>
              <a:off x="5715538" y="3275543"/>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12" name="object 12"/>
          <p:cNvGrpSpPr/>
          <p:nvPr/>
        </p:nvGrpSpPr>
        <p:grpSpPr>
          <a:xfrm>
            <a:off x="3298406" y="2443045"/>
            <a:ext cx="1762125" cy="1056005"/>
            <a:chOff x="3298406" y="2443045"/>
            <a:chExt cx="1762125" cy="1056005"/>
          </a:xfrm>
        </p:grpSpPr>
        <p:pic>
          <p:nvPicPr>
            <p:cNvPr id="13" name="object 13"/>
            <p:cNvPicPr/>
            <p:nvPr/>
          </p:nvPicPr>
          <p:blipFill>
            <a:blip r:embed="rId2" cstate="print"/>
            <a:stretch>
              <a:fillRect/>
            </a:stretch>
          </p:blipFill>
          <p:spPr>
            <a:xfrm>
              <a:off x="4083642" y="2443045"/>
              <a:ext cx="976672" cy="1055872"/>
            </a:xfrm>
            <a:prstGeom prst="rect">
              <a:avLst/>
            </a:prstGeom>
          </p:spPr>
        </p:pic>
        <p:sp>
          <p:nvSpPr>
            <p:cNvPr id="14" name="object 14"/>
            <p:cNvSpPr/>
            <p:nvPr/>
          </p:nvSpPr>
          <p:spPr>
            <a:xfrm>
              <a:off x="3370543" y="2769619"/>
              <a:ext cx="713105" cy="139700"/>
            </a:xfrm>
            <a:custGeom>
              <a:avLst/>
              <a:gdLst/>
              <a:ahLst/>
              <a:cxnLst/>
              <a:rect l="l" t="t" r="r" b="b"/>
              <a:pathLst>
                <a:path w="713104" h="139700">
                  <a:moveTo>
                    <a:pt x="713098" y="0"/>
                  </a:moveTo>
                  <a:lnTo>
                    <a:pt x="0" y="139324"/>
                  </a:lnTo>
                </a:path>
              </a:pathLst>
            </a:custGeom>
            <a:ln w="9524">
              <a:solidFill>
                <a:srgbClr val="595959"/>
              </a:solidFill>
            </a:ln>
          </p:spPr>
          <p:txBody>
            <a:bodyPr wrap="square" lIns="0" tIns="0" rIns="0" bIns="0" rtlCol="0"/>
            <a:lstStyle/>
            <a:p>
              <a:endParaRPr/>
            </a:p>
          </p:txBody>
        </p:sp>
        <p:sp>
          <p:nvSpPr>
            <p:cNvPr id="15" name="object 15"/>
            <p:cNvSpPr/>
            <p:nvPr/>
          </p:nvSpPr>
          <p:spPr>
            <a:xfrm>
              <a:off x="3328118" y="2893494"/>
              <a:ext cx="45720" cy="31115"/>
            </a:xfrm>
            <a:custGeom>
              <a:avLst/>
              <a:gdLst/>
              <a:ahLst/>
              <a:cxnLst/>
              <a:rect l="l" t="t" r="r" b="b"/>
              <a:pathLst>
                <a:path w="45720" h="31114">
                  <a:moveTo>
                    <a:pt x="45449" y="30899"/>
                  </a:moveTo>
                  <a:lnTo>
                    <a:pt x="0" y="23749"/>
                  </a:lnTo>
                  <a:lnTo>
                    <a:pt x="39399" y="0"/>
                  </a:lnTo>
                  <a:lnTo>
                    <a:pt x="45449" y="30899"/>
                  </a:lnTo>
                  <a:close/>
                </a:path>
              </a:pathLst>
            </a:custGeom>
            <a:solidFill>
              <a:srgbClr val="595959"/>
            </a:solidFill>
          </p:spPr>
          <p:txBody>
            <a:bodyPr wrap="square" lIns="0" tIns="0" rIns="0" bIns="0" rtlCol="0"/>
            <a:lstStyle/>
            <a:p>
              <a:endParaRPr/>
            </a:p>
          </p:txBody>
        </p:sp>
        <p:sp>
          <p:nvSpPr>
            <p:cNvPr id="16" name="object 16"/>
            <p:cNvSpPr/>
            <p:nvPr/>
          </p:nvSpPr>
          <p:spPr>
            <a:xfrm>
              <a:off x="3328118" y="2893494"/>
              <a:ext cx="45720" cy="31115"/>
            </a:xfrm>
            <a:custGeom>
              <a:avLst/>
              <a:gdLst/>
              <a:ahLst/>
              <a:cxnLst/>
              <a:rect l="l" t="t" r="r" b="b"/>
              <a:pathLst>
                <a:path w="45720" h="31114">
                  <a:moveTo>
                    <a:pt x="39399" y="0"/>
                  </a:moveTo>
                  <a:lnTo>
                    <a:pt x="0" y="23749"/>
                  </a:lnTo>
                  <a:lnTo>
                    <a:pt x="45449" y="30899"/>
                  </a:lnTo>
                  <a:lnTo>
                    <a:pt x="39399" y="0"/>
                  </a:lnTo>
                  <a:close/>
                </a:path>
              </a:pathLst>
            </a:custGeom>
            <a:ln w="9524">
              <a:solidFill>
                <a:srgbClr val="595959"/>
              </a:solidFill>
            </a:ln>
          </p:spPr>
          <p:txBody>
            <a:bodyPr wrap="square" lIns="0" tIns="0" rIns="0" bIns="0" rtlCol="0"/>
            <a:lstStyle/>
            <a:p>
              <a:endParaRPr/>
            </a:p>
          </p:txBody>
        </p:sp>
        <p:sp>
          <p:nvSpPr>
            <p:cNvPr id="17" name="object 17"/>
            <p:cNvSpPr/>
            <p:nvPr/>
          </p:nvSpPr>
          <p:spPr>
            <a:xfrm>
              <a:off x="3346393" y="3348643"/>
              <a:ext cx="737870" cy="6985"/>
            </a:xfrm>
            <a:custGeom>
              <a:avLst/>
              <a:gdLst/>
              <a:ahLst/>
              <a:cxnLst/>
              <a:rect l="l" t="t" r="r" b="b"/>
              <a:pathLst>
                <a:path w="737870" h="6985">
                  <a:moveTo>
                    <a:pt x="737248" y="0"/>
                  </a:moveTo>
                  <a:lnTo>
                    <a:pt x="0" y="6949"/>
                  </a:lnTo>
                </a:path>
              </a:pathLst>
            </a:custGeom>
            <a:ln w="9524">
              <a:solidFill>
                <a:srgbClr val="595959"/>
              </a:solidFill>
            </a:ln>
          </p:spPr>
          <p:txBody>
            <a:bodyPr wrap="square" lIns="0" tIns="0" rIns="0" bIns="0" rtlCol="0"/>
            <a:lstStyle/>
            <a:p>
              <a:endParaRPr/>
            </a:p>
          </p:txBody>
        </p:sp>
        <p:sp>
          <p:nvSpPr>
            <p:cNvPr id="18" name="object 18"/>
            <p:cNvSpPr/>
            <p:nvPr/>
          </p:nvSpPr>
          <p:spPr>
            <a:xfrm>
              <a:off x="3303168" y="3339868"/>
              <a:ext cx="43815" cy="31750"/>
            </a:xfrm>
            <a:custGeom>
              <a:avLst/>
              <a:gdLst/>
              <a:ahLst/>
              <a:cxnLst/>
              <a:rect l="l" t="t" r="r" b="b"/>
              <a:pathLst>
                <a:path w="43814" h="31750">
                  <a:moveTo>
                    <a:pt x="43374" y="31449"/>
                  </a:moveTo>
                  <a:lnTo>
                    <a:pt x="0" y="16124"/>
                  </a:lnTo>
                  <a:lnTo>
                    <a:pt x="43074" y="0"/>
                  </a:lnTo>
                  <a:lnTo>
                    <a:pt x="43374" y="31449"/>
                  </a:lnTo>
                  <a:close/>
                </a:path>
              </a:pathLst>
            </a:custGeom>
            <a:solidFill>
              <a:srgbClr val="595959"/>
            </a:solidFill>
          </p:spPr>
          <p:txBody>
            <a:bodyPr wrap="square" lIns="0" tIns="0" rIns="0" bIns="0" rtlCol="0"/>
            <a:lstStyle/>
            <a:p>
              <a:endParaRPr/>
            </a:p>
          </p:txBody>
        </p:sp>
        <p:sp>
          <p:nvSpPr>
            <p:cNvPr id="19" name="object 19"/>
            <p:cNvSpPr/>
            <p:nvPr/>
          </p:nvSpPr>
          <p:spPr>
            <a:xfrm>
              <a:off x="3303168" y="3339868"/>
              <a:ext cx="43815" cy="31750"/>
            </a:xfrm>
            <a:custGeom>
              <a:avLst/>
              <a:gdLst/>
              <a:ahLst/>
              <a:cxnLst/>
              <a:rect l="l" t="t" r="r" b="b"/>
              <a:pathLst>
                <a:path w="43814" h="31750">
                  <a:moveTo>
                    <a:pt x="43074" y="0"/>
                  </a:moveTo>
                  <a:lnTo>
                    <a:pt x="0" y="16124"/>
                  </a:lnTo>
                  <a:lnTo>
                    <a:pt x="43374" y="31449"/>
                  </a:lnTo>
                  <a:lnTo>
                    <a:pt x="43074" y="0"/>
                  </a:lnTo>
                  <a:close/>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02957" y="3263598"/>
            <a:ext cx="12217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Std</a:t>
            </a:r>
            <a:r>
              <a:rPr sz="900" spc="25" dirty="0">
                <a:latin typeface="Arial"/>
                <a:cs typeface="Arial"/>
              </a:rPr>
              <a:t> </a:t>
            </a:r>
            <a:r>
              <a:rPr sz="900" spc="60" dirty="0">
                <a:latin typeface="Arial"/>
                <a:cs typeface="Arial"/>
              </a:rPr>
              <a:t>of</a:t>
            </a:r>
            <a:r>
              <a:rPr sz="900" spc="30" dirty="0">
                <a:latin typeface="Arial"/>
                <a:cs typeface="Arial"/>
              </a:rPr>
              <a:t> </a:t>
            </a:r>
            <a:r>
              <a:rPr sz="900" spc="65" dirty="0">
                <a:latin typeface="Arial"/>
                <a:cs typeface="Arial"/>
              </a:rPr>
              <a:t>the</a:t>
            </a:r>
            <a:r>
              <a:rPr sz="900" spc="25" dirty="0">
                <a:latin typeface="Arial"/>
                <a:cs typeface="Arial"/>
              </a:rPr>
              <a:t> </a:t>
            </a:r>
            <a:r>
              <a:rPr sz="900" spc="60" dirty="0">
                <a:latin typeface="Arial"/>
                <a:cs typeface="Arial"/>
              </a:rPr>
              <a:t>population</a:t>
            </a:r>
            <a:endParaRPr sz="900">
              <a:latin typeface="Arial"/>
              <a:cs typeface="Arial"/>
            </a:endParaRPr>
          </a:p>
        </p:txBody>
      </p:sp>
      <p:sp>
        <p:nvSpPr>
          <p:cNvPr id="21" name="object 21"/>
          <p:cNvSpPr txBox="1"/>
          <p:nvPr/>
        </p:nvSpPr>
        <p:spPr>
          <a:xfrm>
            <a:off x="5937460" y="3233099"/>
            <a:ext cx="697865" cy="162560"/>
          </a:xfrm>
          <a:prstGeom prst="rect">
            <a:avLst/>
          </a:prstGeom>
        </p:spPr>
        <p:txBody>
          <a:bodyPr vert="horz" wrap="square" lIns="0" tIns="12700" rIns="0" bIns="0" rtlCol="0">
            <a:spAutoFit/>
          </a:bodyPr>
          <a:lstStyle/>
          <a:p>
            <a:pPr marL="12700">
              <a:lnSpc>
                <a:spcPct val="100000"/>
              </a:lnSpc>
              <a:spcBef>
                <a:spcPts val="100"/>
              </a:spcBef>
            </a:pPr>
            <a:r>
              <a:rPr sz="900" spc="80" dirty="0">
                <a:latin typeface="Arial"/>
                <a:cs typeface="Arial"/>
              </a:rPr>
              <a:t>sample</a:t>
            </a:r>
            <a:r>
              <a:rPr sz="900" dirty="0">
                <a:latin typeface="Arial"/>
                <a:cs typeface="Arial"/>
              </a:rPr>
              <a:t> </a:t>
            </a:r>
            <a:r>
              <a:rPr sz="900" spc="-20" dirty="0">
                <a:latin typeface="Arial"/>
                <a:cs typeface="Arial"/>
              </a:rPr>
              <a:t>size</a:t>
            </a:r>
            <a:endParaRPr sz="900">
              <a:latin typeface="Arial"/>
              <a:cs typeface="Arial"/>
            </a:endParaRPr>
          </a:p>
        </p:txBody>
      </p:sp>
      <p:sp>
        <p:nvSpPr>
          <p:cNvPr id="22" name="object 22"/>
          <p:cNvSpPr txBox="1"/>
          <p:nvPr/>
        </p:nvSpPr>
        <p:spPr>
          <a:xfrm>
            <a:off x="693373" y="1381188"/>
            <a:ext cx="7674609" cy="161290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428625" marR="5080" indent="-320675" algn="just">
              <a:lnSpc>
                <a:spcPct val="150000"/>
              </a:lnSpc>
              <a:spcBef>
                <a:spcPts val="1270"/>
              </a:spcBef>
              <a:buChar char="●"/>
              <a:tabLst>
                <a:tab pos="428625" algn="l"/>
                <a:tab pos="430530" algn="l"/>
              </a:tabLst>
            </a:pPr>
            <a:r>
              <a:rPr sz="1200" dirty="0">
                <a:latin typeface="Arial"/>
                <a:cs typeface="Arial"/>
              </a:rPr>
              <a:t>	The</a:t>
            </a:r>
            <a:r>
              <a:rPr sz="1200" spc="220" dirty="0">
                <a:latin typeface="Arial"/>
                <a:cs typeface="Arial"/>
              </a:rPr>
              <a:t> </a:t>
            </a:r>
            <a:r>
              <a:rPr sz="1200" spc="70" dirty="0">
                <a:latin typeface="Arial"/>
                <a:cs typeface="Arial"/>
              </a:rPr>
              <a:t>test</a:t>
            </a:r>
            <a:r>
              <a:rPr sz="1200" spc="225" dirty="0">
                <a:latin typeface="Arial"/>
                <a:cs typeface="Arial"/>
              </a:rPr>
              <a:t> </a:t>
            </a:r>
            <a:r>
              <a:rPr sz="1200" spc="75" dirty="0">
                <a:latin typeface="Arial"/>
                <a:cs typeface="Arial"/>
              </a:rPr>
              <a:t>statistic</a:t>
            </a:r>
            <a:r>
              <a:rPr sz="1200" spc="225" dirty="0">
                <a:latin typeface="Arial"/>
                <a:cs typeface="Arial"/>
              </a:rPr>
              <a:t> </a:t>
            </a:r>
            <a:r>
              <a:rPr sz="1200" spc="80" dirty="0">
                <a:latin typeface="Arial"/>
                <a:cs typeface="Arial"/>
              </a:rPr>
              <a:t>used</a:t>
            </a:r>
            <a:r>
              <a:rPr sz="1200" spc="220" dirty="0">
                <a:latin typeface="Arial"/>
                <a:cs typeface="Arial"/>
              </a:rPr>
              <a:t> </a:t>
            </a:r>
            <a:r>
              <a:rPr sz="1200" spc="100" dirty="0">
                <a:latin typeface="Arial"/>
                <a:cs typeface="Arial"/>
              </a:rPr>
              <a:t>to</a:t>
            </a:r>
            <a:r>
              <a:rPr sz="1200" spc="225" dirty="0">
                <a:latin typeface="Arial"/>
                <a:cs typeface="Arial"/>
              </a:rPr>
              <a:t> </a:t>
            </a:r>
            <a:r>
              <a:rPr sz="1200" spc="55" dirty="0">
                <a:latin typeface="Arial"/>
                <a:cs typeface="Arial"/>
              </a:rPr>
              <a:t>assess</a:t>
            </a:r>
            <a:r>
              <a:rPr sz="1200" spc="225" dirty="0">
                <a:latin typeface="Arial"/>
                <a:cs typeface="Arial"/>
              </a:rPr>
              <a:t> </a:t>
            </a:r>
            <a:r>
              <a:rPr sz="1200" spc="90" dirty="0">
                <a:latin typeface="Arial"/>
                <a:cs typeface="Arial"/>
              </a:rPr>
              <a:t>the</a:t>
            </a:r>
            <a:r>
              <a:rPr sz="1200" spc="220" dirty="0">
                <a:latin typeface="Arial"/>
                <a:cs typeface="Arial"/>
              </a:rPr>
              <a:t> </a:t>
            </a:r>
            <a:r>
              <a:rPr sz="1200" spc="95" dirty="0">
                <a:latin typeface="Arial"/>
                <a:cs typeface="Arial"/>
              </a:rPr>
              <a:t>population</a:t>
            </a:r>
            <a:r>
              <a:rPr sz="1200" spc="225" dirty="0">
                <a:latin typeface="Arial"/>
                <a:cs typeface="Arial"/>
              </a:rPr>
              <a:t> </a:t>
            </a:r>
            <a:r>
              <a:rPr sz="1200" spc="140" dirty="0">
                <a:latin typeface="Arial"/>
                <a:cs typeface="Arial"/>
              </a:rPr>
              <a:t>mean</a:t>
            </a:r>
            <a:r>
              <a:rPr sz="1200" spc="225" dirty="0">
                <a:latin typeface="Arial"/>
                <a:cs typeface="Arial"/>
              </a:rPr>
              <a:t> </a:t>
            </a:r>
            <a:r>
              <a:rPr sz="1200" spc="100" dirty="0">
                <a:latin typeface="Arial"/>
                <a:cs typeface="Arial"/>
              </a:rPr>
              <a:t>depends</a:t>
            </a:r>
            <a:r>
              <a:rPr sz="1200" spc="220" dirty="0">
                <a:latin typeface="Arial"/>
                <a:cs typeface="Arial"/>
              </a:rPr>
              <a:t> </a:t>
            </a:r>
            <a:r>
              <a:rPr sz="1200" spc="95" dirty="0">
                <a:latin typeface="Arial"/>
                <a:cs typeface="Arial"/>
              </a:rPr>
              <a:t>on</a:t>
            </a:r>
            <a:r>
              <a:rPr sz="1200" spc="225" dirty="0">
                <a:latin typeface="Arial"/>
                <a:cs typeface="Arial"/>
              </a:rPr>
              <a:t> </a:t>
            </a:r>
            <a:r>
              <a:rPr sz="1200" spc="90" dirty="0">
                <a:latin typeface="Arial"/>
                <a:cs typeface="Arial"/>
              </a:rPr>
              <a:t>the</a:t>
            </a:r>
            <a:r>
              <a:rPr sz="1200" spc="225" dirty="0">
                <a:latin typeface="Arial"/>
                <a:cs typeface="Arial"/>
              </a:rPr>
              <a:t> </a:t>
            </a:r>
            <a:r>
              <a:rPr sz="1200" spc="70" dirty="0">
                <a:latin typeface="Arial"/>
                <a:cs typeface="Arial"/>
              </a:rPr>
              <a:t>specific</a:t>
            </a:r>
            <a:r>
              <a:rPr sz="1200" spc="220" dirty="0">
                <a:latin typeface="Arial"/>
                <a:cs typeface="Arial"/>
              </a:rPr>
              <a:t> </a:t>
            </a:r>
            <a:r>
              <a:rPr sz="1200" spc="95" dirty="0">
                <a:latin typeface="Arial"/>
                <a:cs typeface="Arial"/>
              </a:rPr>
              <a:t>type</a:t>
            </a:r>
            <a:r>
              <a:rPr sz="1200" spc="225" dirty="0">
                <a:latin typeface="Arial"/>
                <a:cs typeface="Arial"/>
              </a:rPr>
              <a:t> </a:t>
            </a:r>
            <a:r>
              <a:rPr sz="1200" spc="80" dirty="0">
                <a:latin typeface="Arial"/>
                <a:cs typeface="Arial"/>
              </a:rPr>
              <a:t>of</a:t>
            </a:r>
            <a:r>
              <a:rPr sz="1200" spc="225" dirty="0">
                <a:latin typeface="Arial"/>
                <a:cs typeface="Arial"/>
              </a:rPr>
              <a:t> </a:t>
            </a:r>
            <a:r>
              <a:rPr sz="1200" spc="-20" dirty="0">
                <a:latin typeface="Arial"/>
                <a:cs typeface="Arial"/>
              </a:rPr>
              <a:t>test </a:t>
            </a:r>
            <a:r>
              <a:rPr sz="1200" spc="95" dirty="0">
                <a:latin typeface="Arial"/>
                <a:cs typeface="Arial"/>
              </a:rPr>
              <a:t>being</a:t>
            </a:r>
            <a:r>
              <a:rPr sz="1200" spc="105" dirty="0">
                <a:latin typeface="Arial"/>
                <a:cs typeface="Arial"/>
              </a:rPr>
              <a:t> </a:t>
            </a:r>
            <a:r>
              <a:rPr sz="1200" spc="90" dirty="0">
                <a:latin typeface="Arial"/>
                <a:cs typeface="Arial"/>
              </a:rPr>
              <a:t>conducted.</a:t>
            </a:r>
            <a:r>
              <a:rPr sz="1200" spc="105" dirty="0">
                <a:latin typeface="Arial"/>
                <a:cs typeface="Arial"/>
              </a:rPr>
              <a:t> </a:t>
            </a:r>
            <a:r>
              <a:rPr sz="1200" dirty="0">
                <a:latin typeface="Arial"/>
                <a:cs typeface="Arial"/>
              </a:rPr>
              <a:t>In</a:t>
            </a:r>
            <a:r>
              <a:rPr sz="1200" spc="105" dirty="0">
                <a:latin typeface="Arial"/>
                <a:cs typeface="Arial"/>
              </a:rPr>
              <a:t> </a:t>
            </a:r>
            <a:r>
              <a:rPr sz="1200" spc="60" dirty="0">
                <a:latin typeface="Arial"/>
                <a:cs typeface="Arial"/>
              </a:rPr>
              <a:t>general,</a:t>
            </a:r>
            <a:r>
              <a:rPr sz="1200" spc="105" dirty="0">
                <a:latin typeface="Arial"/>
                <a:cs typeface="Arial"/>
              </a:rPr>
              <a:t> </a:t>
            </a:r>
            <a:r>
              <a:rPr sz="1200" spc="95" dirty="0">
                <a:latin typeface="Arial"/>
                <a:cs typeface="Arial"/>
              </a:rPr>
              <a:t>when</a:t>
            </a:r>
            <a:r>
              <a:rPr sz="1200" spc="105" dirty="0">
                <a:latin typeface="Arial"/>
                <a:cs typeface="Arial"/>
              </a:rPr>
              <a:t> </a:t>
            </a:r>
            <a:r>
              <a:rPr sz="1200" spc="85" dirty="0">
                <a:latin typeface="Arial"/>
                <a:cs typeface="Arial"/>
              </a:rPr>
              <a:t>checking</a:t>
            </a:r>
            <a:r>
              <a:rPr sz="1200" spc="105" dirty="0">
                <a:latin typeface="Arial"/>
                <a:cs typeface="Arial"/>
              </a:rPr>
              <a:t> </a:t>
            </a:r>
            <a:r>
              <a:rPr sz="1200" spc="70" dirty="0">
                <a:latin typeface="Arial"/>
                <a:cs typeface="Arial"/>
              </a:rPr>
              <a:t>for</a:t>
            </a:r>
            <a:r>
              <a:rPr sz="1200" spc="105" dirty="0">
                <a:latin typeface="Arial"/>
                <a:cs typeface="Arial"/>
              </a:rPr>
              <a:t> </a:t>
            </a:r>
            <a:r>
              <a:rPr sz="1200" spc="145" dirty="0">
                <a:latin typeface="Arial"/>
                <a:cs typeface="Arial"/>
              </a:rPr>
              <a:t>a</a:t>
            </a:r>
            <a:r>
              <a:rPr sz="1200" spc="105" dirty="0">
                <a:latin typeface="Arial"/>
                <a:cs typeface="Arial"/>
              </a:rPr>
              <a:t> </a:t>
            </a:r>
            <a:r>
              <a:rPr sz="1200" spc="95" dirty="0">
                <a:latin typeface="Arial"/>
                <a:cs typeface="Arial"/>
              </a:rPr>
              <a:t>population</a:t>
            </a:r>
            <a:r>
              <a:rPr sz="1200" spc="105" dirty="0">
                <a:latin typeface="Arial"/>
                <a:cs typeface="Arial"/>
              </a:rPr>
              <a:t> </a:t>
            </a:r>
            <a:r>
              <a:rPr sz="1200" spc="140" dirty="0">
                <a:latin typeface="Arial"/>
                <a:cs typeface="Arial"/>
              </a:rPr>
              <a:t>mean</a:t>
            </a:r>
            <a:r>
              <a:rPr sz="1200" spc="105" dirty="0">
                <a:latin typeface="Arial"/>
                <a:cs typeface="Arial"/>
              </a:rPr>
              <a:t> </a:t>
            </a:r>
            <a:r>
              <a:rPr sz="1200" dirty="0">
                <a:latin typeface="Arial"/>
                <a:cs typeface="Arial"/>
              </a:rPr>
              <a:t>(μ),</a:t>
            </a:r>
            <a:r>
              <a:rPr sz="1200" spc="105" dirty="0">
                <a:latin typeface="Arial"/>
                <a:cs typeface="Arial"/>
              </a:rPr>
              <a:t> </a:t>
            </a:r>
            <a:r>
              <a:rPr sz="1200" spc="90" dirty="0">
                <a:latin typeface="Arial"/>
                <a:cs typeface="Arial"/>
              </a:rPr>
              <a:t>the</a:t>
            </a:r>
            <a:r>
              <a:rPr sz="1200" spc="105" dirty="0">
                <a:latin typeface="Arial"/>
                <a:cs typeface="Arial"/>
              </a:rPr>
              <a:t> </a:t>
            </a:r>
            <a:r>
              <a:rPr sz="1200" spc="145" dirty="0">
                <a:latin typeface="Arial"/>
                <a:cs typeface="Arial"/>
              </a:rPr>
              <a:t>common</a:t>
            </a:r>
            <a:r>
              <a:rPr sz="1200" spc="105" dirty="0">
                <a:latin typeface="Arial"/>
                <a:cs typeface="Arial"/>
              </a:rPr>
              <a:t> </a:t>
            </a:r>
            <a:r>
              <a:rPr sz="1200" spc="90" dirty="0">
                <a:latin typeface="Arial"/>
                <a:cs typeface="Arial"/>
              </a:rPr>
              <a:t>formula </a:t>
            </a:r>
            <a:r>
              <a:rPr sz="1200" spc="70" dirty="0">
                <a:latin typeface="Arial"/>
                <a:cs typeface="Arial"/>
              </a:rPr>
              <a:t>for</a:t>
            </a:r>
            <a:r>
              <a:rPr sz="1200" spc="-10" dirty="0">
                <a:latin typeface="Arial"/>
                <a:cs typeface="Arial"/>
              </a:rPr>
              <a:t> </a:t>
            </a:r>
            <a:r>
              <a:rPr sz="1200" spc="90" dirty="0">
                <a:latin typeface="Arial"/>
                <a:cs typeface="Arial"/>
              </a:rPr>
              <a:t>the</a:t>
            </a:r>
            <a:r>
              <a:rPr sz="1200" spc="-10" dirty="0">
                <a:latin typeface="Arial"/>
                <a:cs typeface="Arial"/>
              </a:rPr>
              <a:t> </a:t>
            </a:r>
            <a:r>
              <a:rPr sz="1200" spc="70" dirty="0">
                <a:latin typeface="Arial"/>
                <a:cs typeface="Arial"/>
              </a:rPr>
              <a:t>test</a:t>
            </a:r>
            <a:r>
              <a:rPr sz="1200" spc="-5" dirty="0">
                <a:latin typeface="Arial"/>
                <a:cs typeface="Arial"/>
              </a:rPr>
              <a:t> </a:t>
            </a:r>
            <a:r>
              <a:rPr sz="1200" spc="75" dirty="0">
                <a:latin typeface="Arial"/>
                <a:cs typeface="Arial"/>
              </a:rPr>
              <a:t>statistic</a:t>
            </a:r>
            <a:r>
              <a:rPr sz="1200" spc="-10" dirty="0">
                <a:latin typeface="Arial"/>
                <a:cs typeface="Arial"/>
              </a:rPr>
              <a:t> </a:t>
            </a:r>
            <a:r>
              <a:rPr sz="1200" spc="-35" dirty="0">
                <a:latin typeface="Arial"/>
                <a:cs typeface="Arial"/>
              </a:rPr>
              <a:t>is</a:t>
            </a:r>
            <a:endParaRPr sz="1200">
              <a:latin typeface="Arial"/>
              <a:cs typeface="Arial"/>
            </a:endParaRPr>
          </a:p>
          <a:p>
            <a:pPr marL="5165090">
              <a:lnSpc>
                <a:spcPct val="100000"/>
              </a:lnSpc>
              <a:spcBef>
                <a:spcPts val="480"/>
              </a:spcBef>
            </a:pPr>
            <a:r>
              <a:rPr sz="900" spc="55" dirty="0">
                <a:latin typeface="Arial"/>
                <a:cs typeface="Arial"/>
              </a:rPr>
              <a:t>hypothesized</a:t>
            </a:r>
            <a:r>
              <a:rPr sz="900" spc="25" dirty="0">
                <a:latin typeface="Arial"/>
                <a:cs typeface="Arial"/>
              </a:rPr>
              <a:t> </a:t>
            </a:r>
            <a:r>
              <a:rPr sz="900" spc="70" dirty="0">
                <a:latin typeface="Arial"/>
                <a:cs typeface="Arial"/>
              </a:rPr>
              <a:t>population</a:t>
            </a:r>
            <a:r>
              <a:rPr sz="900" spc="30" dirty="0">
                <a:latin typeface="Arial"/>
                <a:cs typeface="Arial"/>
              </a:rPr>
              <a:t> </a:t>
            </a:r>
            <a:r>
              <a:rPr sz="900" spc="80" dirty="0">
                <a:latin typeface="Arial"/>
                <a:cs typeface="Arial"/>
              </a:rPr>
              <a:t>mean</a:t>
            </a:r>
            <a:endParaRPr sz="900">
              <a:latin typeface="Arial"/>
              <a:cs typeface="Arial"/>
            </a:endParaRPr>
          </a:p>
          <a:p>
            <a:pPr marL="1666239">
              <a:lnSpc>
                <a:spcPct val="100000"/>
              </a:lnSpc>
              <a:spcBef>
                <a:spcPts val="309"/>
              </a:spcBef>
            </a:pPr>
            <a:r>
              <a:rPr sz="1000" spc="90" dirty="0">
                <a:latin typeface="Arial"/>
                <a:cs typeface="Arial"/>
              </a:rPr>
              <a:t>sample</a:t>
            </a:r>
            <a:r>
              <a:rPr sz="1000" spc="-10" dirty="0">
                <a:latin typeface="Arial"/>
                <a:cs typeface="Arial"/>
              </a:rPr>
              <a:t> </a:t>
            </a:r>
            <a:r>
              <a:rPr sz="1000" spc="95" dirty="0">
                <a:latin typeface="Arial"/>
                <a:cs typeface="Arial"/>
              </a:rPr>
              <a:t>mean</a:t>
            </a:r>
            <a:endParaRPr sz="1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2970" y="3014878"/>
            <a:ext cx="3620135" cy="711200"/>
          </a:xfrm>
          <a:prstGeom prst="rect">
            <a:avLst/>
          </a:prstGeom>
        </p:spPr>
        <p:txBody>
          <a:bodyPr vert="horz" wrap="square" lIns="0" tIns="88900" rIns="0" bIns="0" rtlCol="0">
            <a:spAutoFit/>
          </a:bodyPr>
          <a:lstStyle/>
          <a:p>
            <a:pPr marL="317500" indent="-304800">
              <a:lnSpc>
                <a:spcPct val="100000"/>
              </a:lnSpc>
              <a:spcBef>
                <a:spcPts val="700"/>
              </a:spcBef>
              <a:buChar char="●"/>
              <a:tabLst>
                <a:tab pos="317500" algn="l"/>
              </a:tabLst>
            </a:pPr>
            <a:r>
              <a:rPr sz="1000" spc="65" dirty="0">
                <a:latin typeface="Arial"/>
                <a:cs typeface="Arial"/>
              </a:rPr>
              <a:t>When</a:t>
            </a:r>
            <a:r>
              <a:rPr sz="1000" spc="95" dirty="0">
                <a:latin typeface="Arial"/>
                <a:cs typeface="Arial"/>
              </a:rPr>
              <a:t> </a:t>
            </a:r>
            <a:r>
              <a:rPr sz="1000" b="1" dirty="0">
                <a:latin typeface="FreeSerif"/>
                <a:cs typeface="FreeSerif"/>
              </a:rPr>
              <a:t>𝜎</a:t>
            </a:r>
            <a:r>
              <a:rPr sz="1000" b="1" spc="75" dirty="0">
                <a:latin typeface="FreeSerif"/>
                <a:cs typeface="FreeSerif"/>
              </a:rPr>
              <a:t> </a:t>
            </a:r>
            <a:r>
              <a:rPr sz="1000" dirty="0">
                <a:latin typeface="Arial Black"/>
                <a:cs typeface="Arial Black"/>
              </a:rPr>
              <a:t>is</a:t>
            </a:r>
            <a:r>
              <a:rPr sz="1000" spc="-5" dirty="0">
                <a:latin typeface="Arial Black"/>
                <a:cs typeface="Arial Black"/>
              </a:rPr>
              <a:t> </a:t>
            </a:r>
            <a:r>
              <a:rPr sz="1000" spc="-10" dirty="0">
                <a:latin typeface="Arial Black"/>
                <a:cs typeface="Arial Black"/>
              </a:rPr>
              <a:t>unknown</a:t>
            </a:r>
            <a:r>
              <a:rPr sz="1000" spc="-5" dirty="0">
                <a:latin typeface="Arial Black"/>
                <a:cs typeface="Arial Black"/>
              </a:rPr>
              <a:t> </a:t>
            </a:r>
            <a:r>
              <a:rPr sz="1000" dirty="0">
                <a:latin typeface="Arial Black"/>
                <a:cs typeface="Arial Black"/>
              </a:rPr>
              <a:t>or</a:t>
            </a:r>
            <a:r>
              <a:rPr sz="1000" spc="-5" dirty="0">
                <a:latin typeface="Arial Black"/>
                <a:cs typeface="Arial Black"/>
              </a:rPr>
              <a:t> </a:t>
            </a:r>
            <a:r>
              <a:rPr sz="1000" dirty="0">
                <a:latin typeface="Arial Black"/>
                <a:cs typeface="Arial Black"/>
              </a:rPr>
              <a:t>the</a:t>
            </a:r>
            <a:r>
              <a:rPr sz="1000" spc="-10" dirty="0">
                <a:latin typeface="Arial Black"/>
                <a:cs typeface="Arial Black"/>
              </a:rPr>
              <a:t> </a:t>
            </a:r>
            <a:r>
              <a:rPr sz="1000" dirty="0">
                <a:latin typeface="Arial Black"/>
                <a:cs typeface="Arial Black"/>
              </a:rPr>
              <a:t>number</a:t>
            </a:r>
            <a:r>
              <a:rPr sz="1000" spc="-5" dirty="0">
                <a:latin typeface="Arial Black"/>
                <a:cs typeface="Arial Black"/>
              </a:rPr>
              <a:t> </a:t>
            </a:r>
            <a:r>
              <a:rPr sz="1000" dirty="0">
                <a:latin typeface="Arial Black"/>
                <a:cs typeface="Arial Black"/>
              </a:rPr>
              <a:t>of</a:t>
            </a:r>
            <a:r>
              <a:rPr sz="1000" spc="-5" dirty="0">
                <a:latin typeface="Arial Black"/>
                <a:cs typeface="Arial Black"/>
              </a:rPr>
              <a:t> </a:t>
            </a:r>
            <a:r>
              <a:rPr sz="1000" dirty="0">
                <a:latin typeface="Arial Black"/>
                <a:cs typeface="Arial Black"/>
              </a:rPr>
              <a:t>samples</a:t>
            </a:r>
            <a:r>
              <a:rPr sz="1000" spc="-5" dirty="0">
                <a:latin typeface="Arial Black"/>
                <a:cs typeface="Arial Black"/>
              </a:rPr>
              <a:t> </a:t>
            </a:r>
            <a:r>
              <a:rPr sz="1000" spc="-25" dirty="0">
                <a:latin typeface="Arial Black"/>
                <a:cs typeface="Arial Black"/>
              </a:rPr>
              <a:t>is</a:t>
            </a:r>
            <a:endParaRPr sz="1000">
              <a:latin typeface="Arial Black"/>
              <a:cs typeface="Arial Black"/>
            </a:endParaRPr>
          </a:p>
          <a:p>
            <a:pPr marL="317500" marR="5080">
              <a:lnSpc>
                <a:spcPct val="150000"/>
              </a:lnSpc>
            </a:pPr>
            <a:r>
              <a:rPr sz="1000" spc="-40" dirty="0">
                <a:latin typeface="Arial Black"/>
                <a:cs typeface="Arial Black"/>
              </a:rPr>
              <a:t>&lt;30</a:t>
            </a:r>
            <a:r>
              <a:rPr sz="1000" spc="-40" dirty="0">
                <a:latin typeface="Arial"/>
                <a:cs typeface="Arial"/>
              </a:rPr>
              <a:t>,</a:t>
            </a:r>
            <a:r>
              <a:rPr sz="1000" spc="150" dirty="0">
                <a:latin typeface="Arial"/>
                <a:cs typeface="Arial"/>
              </a:rPr>
              <a:t> </a:t>
            </a:r>
            <a:r>
              <a:rPr sz="1000" spc="80" dirty="0">
                <a:latin typeface="Arial"/>
                <a:cs typeface="Arial"/>
              </a:rPr>
              <a:t>the</a:t>
            </a:r>
            <a:r>
              <a:rPr sz="1000" spc="155" dirty="0">
                <a:latin typeface="Arial"/>
                <a:cs typeface="Arial"/>
              </a:rPr>
              <a:t> </a:t>
            </a:r>
            <a:r>
              <a:rPr sz="1000" spc="85" dirty="0">
                <a:latin typeface="Arial"/>
                <a:cs typeface="Arial"/>
              </a:rPr>
              <a:t>appropriate</a:t>
            </a:r>
            <a:r>
              <a:rPr sz="1000" spc="155" dirty="0">
                <a:latin typeface="Arial"/>
                <a:cs typeface="Arial"/>
              </a:rPr>
              <a:t> </a:t>
            </a:r>
            <a:r>
              <a:rPr sz="1000" spc="60" dirty="0">
                <a:latin typeface="Arial"/>
                <a:cs typeface="Arial"/>
              </a:rPr>
              <a:t>test</a:t>
            </a:r>
            <a:r>
              <a:rPr sz="1000" spc="155" dirty="0">
                <a:latin typeface="Arial"/>
                <a:cs typeface="Arial"/>
              </a:rPr>
              <a:t> </a:t>
            </a:r>
            <a:r>
              <a:rPr sz="1000" spc="60" dirty="0">
                <a:latin typeface="Arial"/>
                <a:cs typeface="Arial"/>
              </a:rPr>
              <a:t>statistic</a:t>
            </a:r>
            <a:r>
              <a:rPr sz="1000" spc="155" dirty="0">
                <a:latin typeface="Arial"/>
                <a:cs typeface="Arial"/>
              </a:rPr>
              <a:t> </a:t>
            </a:r>
            <a:r>
              <a:rPr sz="1000" dirty="0">
                <a:latin typeface="Arial"/>
                <a:cs typeface="Arial"/>
              </a:rPr>
              <a:t>is</a:t>
            </a:r>
            <a:r>
              <a:rPr sz="1000" spc="155" dirty="0">
                <a:latin typeface="Arial"/>
                <a:cs typeface="Arial"/>
              </a:rPr>
              <a:t> </a:t>
            </a:r>
            <a:r>
              <a:rPr sz="1000" spc="80" dirty="0">
                <a:latin typeface="Arial"/>
                <a:cs typeface="Arial"/>
              </a:rPr>
              <a:t>the</a:t>
            </a:r>
            <a:r>
              <a:rPr sz="1000" spc="155" dirty="0">
                <a:latin typeface="Arial"/>
                <a:cs typeface="Arial"/>
              </a:rPr>
              <a:t> </a:t>
            </a:r>
            <a:r>
              <a:rPr sz="1000" spc="55" dirty="0">
                <a:latin typeface="Arial"/>
                <a:cs typeface="Arial"/>
              </a:rPr>
              <a:t>t-statistic. </a:t>
            </a:r>
            <a:r>
              <a:rPr sz="1000" dirty="0">
                <a:latin typeface="Arial"/>
                <a:cs typeface="Arial"/>
              </a:rPr>
              <a:t>This</a:t>
            </a:r>
            <a:r>
              <a:rPr sz="1000" spc="5" dirty="0">
                <a:latin typeface="Arial"/>
                <a:cs typeface="Arial"/>
              </a:rPr>
              <a:t> </a:t>
            </a:r>
            <a:r>
              <a:rPr sz="1000" spc="60" dirty="0">
                <a:latin typeface="Arial"/>
                <a:cs typeface="Arial"/>
              </a:rPr>
              <a:t>statistic</a:t>
            </a:r>
            <a:r>
              <a:rPr sz="1000" spc="5" dirty="0">
                <a:latin typeface="Arial"/>
                <a:cs typeface="Arial"/>
              </a:rPr>
              <a:t> </a:t>
            </a:r>
            <a:r>
              <a:rPr sz="1000" spc="80" dirty="0">
                <a:latin typeface="Arial"/>
                <a:cs typeface="Arial"/>
              </a:rPr>
              <a:t>conforms</a:t>
            </a:r>
            <a:r>
              <a:rPr sz="1000" spc="5" dirty="0">
                <a:latin typeface="Arial"/>
                <a:cs typeface="Arial"/>
              </a:rPr>
              <a:t> </a:t>
            </a:r>
            <a:r>
              <a:rPr sz="1000" spc="85" dirty="0">
                <a:latin typeface="Arial"/>
                <a:cs typeface="Arial"/>
              </a:rPr>
              <a:t>to</a:t>
            </a:r>
            <a:r>
              <a:rPr sz="1000" spc="5" dirty="0">
                <a:latin typeface="Arial"/>
                <a:cs typeface="Arial"/>
              </a:rPr>
              <a:t> </a:t>
            </a:r>
            <a:r>
              <a:rPr sz="1000" spc="120" dirty="0">
                <a:latin typeface="Arial"/>
                <a:cs typeface="Arial"/>
              </a:rPr>
              <a:t>a</a:t>
            </a:r>
            <a:r>
              <a:rPr sz="1000" spc="5" dirty="0">
                <a:latin typeface="Arial"/>
                <a:cs typeface="Arial"/>
              </a:rPr>
              <a:t> </a:t>
            </a:r>
            <a:r>
              <a:rPr sz="1000" spc="55" dirty="0">
                <a:latin typeface="Arial"/>
                <a:cs typeface="Arial"/>
              </a:rPr>
              <a:t>t-</a:t>
            </a:r>
            <a:r>
              <a:rPr sz="1000" spc="60" dirty="0">
                <a:latin typeface="Arial"/>
                <a:cs typeface="Arial"/>
              </a:rPr>
              <a:t>distribution.</a:t>
            </a:r>
            <a:endParaRPr sz="10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pic>
        <p:nvPicPr>
          <p:cNvPr id="4" name="object 4"/>
          <p:cNvPicPr/>
          <p:nvPr/>
        </p:nvPicPr>
        <p:blipFill>
          <a:blip r:embed="rId2" cstate="print"/>
          <a:stretch>
            <a:fillRect/>
          </a:stretch>
        </p:blipFill>
        <p:spPr>
          <a:xfrm>
            <a:off x="2181668" y="2315795"/>
            <a:ext cx="671401" cy="725848"/>
          </a:xfrm>
          <a:prstGeom prst="rect">
            <a:avLst/>
          </a:prstGeom>
        </p:spPr>
      </p:pic>
      <p:pic>
        <p:nvPicPr>
          <p:cNvPr id="5" name="object 5"/>
          <p:cNvPicPr/>
          <p:nvPr/>
        </p:nvPicPr>
        <p:blipFill>
          <a:blip r:embed="rId3" cstate="print"/>
          <a:stretch>
            <a:fillRect/>
          </a:stretch>
        </p:blipFill>
        <p:spPr>
          <a:xfrm>
            <a:off x="2181670" y="3782367"/>
            <a:ext cx="671398" cy="767348"/>
          </a:xfrm>
          <a:prstGeom prst="rect">
            <a:avLst/>
          </a:prstGeom>
        </p:spPr>
      </p:pic>
      <p:pic>
        <p:nvPicPr>
          <p:cNvPr id="6" name="object 6"/>
          <p:cNvPicPr/>
          <p:nvPr/>
        </p:nvPicPr>
        <p:blipFill>
          <a:blip r:embed="rId4" cstate="print"/>
          <a:stretch>
            <a:fillRect/>
          </a:stretch>
        </p:blipFill>
        <p:spPr>
          <a:xfrm>
            <a:off x="4571990" y="1726571"/>
            <a:ext cx="3848042" cy="2308795"/>
          </a:xfrm>
          <a:prstGeom prst="rect">
            <a:avLst/>
          </a:prstGeom>
        </p:spPr>
      </p:pic>
      <p:sp>
        <p:nvSpPr>
          <p:cNvPr id="7" name="object 7"/>
          <p:cNvSpPr txBox="1"/>
          <p:nvPr/>
        </p:nvSpPr>
        <p:spPr>
          <a:xfrm>
            <a:off x="652970" y="1381188"/>
            <a:ext cx="3631565" cy="1110615"/>
          </a:xfrm>
          <a:prstGeom prst="rect">
            <a:avLst/>
          </a:prstGeom>
        </p:spPr>
        <p:txBody>
          <a:bodyPr vert="horz" wrap="square" lIns="0" tIns="12700" rIns="0" bIns="0" rtlCol="0">
            <a:spAutoFit/>
          </a:bodyPr>
          <a:lstStyle/>
          <a:p>
            <a:pPr marL="52705">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314325" marR="5080" indent="-302260" algn="just">
              <a:lnSpc>
                <a:spcPct val="150000"/>
              </a:lnSpc>
              <a:spcBef>
                <a:spcPts val="1460"/>
              </a:spcBef>
              <a:buChar char="●"/>
              <a:tabLst>
                <a:tab pos="317500" algn="l"/>
              </a:tabLst>
            </a:pPr>
            <a:r>
              <a:rPr sz="1000" spc="65" dirty="0">
                <a:latin typeface="Arial"/>
                <a:cs typeface="Arial"/>
              </a:rPr>
              <a:t>When</a:t>
            </a:r>
            <a:r>
              <a:rPr sz="1000" spc="160" dirty="0">
                <a:latin typeface="Arial"/>
                <a:cs typeface="Arial"/>
              </a:rPr>
              <a:t> </a:t>
            </a:r>
            <a:r>
              <a:rPr sz="1000" b="1" dirty="0">
                <a:latin typeface="FreeSerif"/>
                <a:cs typeface="FreeSerif"/>
              </a:rPr>
              <a:t>𝜎</a:t>
            </a:r>
            <a:r>
              <a:rPr sz="1000" b="1" spc="140" dirty="0">
                <a:latin typeface="FreeSerif"/>
                <a:cs typeface="FreeSerif"/>
              </a:rPr>
              <a:t> </a:t>
            </a:r>
            <a:r>
              <a:rPr sz="1000" dirty="0">
                <a:latin typeface="Arial Black"/>
                <a:cs typeface="Arial Black"/>
              </a:rPr>
              <a:t>is</a:t>
            </a:r>
            <a:r>
              <a:rPr sz="1000" spc="55" dirty="0">
                <a:latin typeface="Arial Black"/>
                <a:cs typeface="Arial Black"/>
              </a:rPr>
              <a:t> </a:t>
            </a:r>
            <a:r>
              <a:rPr sz="1000" dirty="0">
                <a:latin typeface="Arial Black"/>
                <a:cs typeface="Arial Black"/>
              </a:rPr>
              <a:t>known</a:t>
            </a:r>
            <a:r>
              <a:rPr sz="1000" dirty="0">
                <a:latin typeface="Arial"/>
                <a:cs typeface="Arial"/>
              </a:rPr>
              <a:t>,</a:t>
            </a:r>
            <a:r>
              <a:rPr sz="1000" spc="160" dirty="0">
                <a:latin typeface="Arial"/>
                <a:cs typeface="Arial"/>
              </a:rPr>
              <a:t> </a:t>
            </a:r>
            <a:r>
              <a:rPr sz="1000" spc="80" dirty="0">
                <a:latin typeface="Arial"/>
                <a:cs typeface="Arial"/>
              </a:rPr>
              <a:t>the</a:t>
            </a:r>
            <a:r>
              <a:rPr sz="1000" spc="165" dirty="0">
                <a:latin typeface="Arial"/>
                <a:cs typeface="Arial"/>
              </a:rPr>
              <a:t> </a:t>
            </a:r>
            <a:r>
              <a:rPr sz="1000" spc="85" dirty="0">
                <a:latin typeface="Arial"/>
                <a:cs typeface="Arial"/>
              </a:rPr>
              <a:t>appropriate</a:t>
            </a:r>
            <a:r>
              <a:rPr sz="1000" spc="160" dirty="0">
                <a:latin typeface="Arial"/>
                <a:cs typeface="Arial"/>
              </a:rPr>
              <a:t> </a:t>
            </a:r>
            <a:r>
              <a:rPr sz="1000" spc="60" dirty="0">
                <a:latin typeface="Arial"/>
                <a:cs typeface="Arial"/>
              </a:rPr>
              <a:t>test</a:t>
            </a:r>
            <a:r>
              <a:rPr sz="1000" spc="160" dirty="0">
                <a:latin typeface="Arial"/>
                <a:cs typeface="Arial"/>
              </a:rPr>
              <a:t> </a:t>
            </a:r>
            <a:r>
              <a:rPr sz="1000" spc="60" dirty="0">
                <a:latin typeface="Arial"/>
                <a:cs typeface="Arial"/>
              </a:rPr>
              <a:t>statistic</a:t>
            </a:r>
            <a:r>
              <a:rPr sz="1000" spc="165" dirty="0">
                <a:latin typeface="Arial"/>
                <a:cs typeface="Arial"/>
              </a:rPr>
              <a:t> </a:t>
            </a:r>
            <a:r>
              <a:rPr sz="1000" spc="-25" dirty="0">
                <a:latin typeface="Arial"/>
                <a:cs typeface="Arial"/>
              </a:rPr>
              <a:t>is 	</a:t>
            </a:r>
            <a:r>
              <a:rPr sz="1000" spc="80" dirty="0">
                <a:latin typeface="Arial"/>
                <a:cs typeface="Arial"/>
              </a:rPr>
              <a:t>the</a:t>
            </a:r>
            <a:r>
              <a:rPr sz="1000" spc="370" dirty="0">
                <a:latin typeface="Arial"/>
                <a:cs typeface="Arial"/>
              </a:rPr>
              <a:t> </a:t>
            </a:r>
            <a:r>
              <a:rPr sz="1000" spc="50" dirty="0">
                <a:latin typeface="Arial"/>
                <a:cs typeface="Arial"/>
              </a:rPr>
              <a:t>z-score.</a:t>
            </a:r>
            <a:r>
              <a:rPr sz="1000" spc="375" dirty="0">
                <a:latin typeface="Arial"/>
                <a:cs typeface="Arial"/>
              </a:rPr>
              <a:t> </a:t>
            </a:r>
            <a:r>
              <a:rPr sz="1000" dirty="0">
                <a:latin typeface="Arial"/>
                <a:cs typeface="Arial"/>
              </a:rPr>
              <a:t>This</a:t>
            </a:r>
            <a:r>
              <a:rPr sz="1000" spc="375" dirty="0">
                <a:latin typeface="Arial"/>
                <a:cs typeface="Arial"/>
              </a:rPr>
              <a:t> </a:t>
            </a:r>
            <a:r>
              <a:rPr sz="1000" spc="60" dirty="0">
                <a:latin typeface="Arial"/>
                <a:cs typeface="Arial"/>
              </a:rPr>
              <a:t>statistic</a:t>
            </a:r>
            <a:r>
              <a:rPr sz="1000" spc="375" dirty="0">
                <a:latin typeface="Arial"/>
                <a:cs typeface="Arial"/>
              </a:rPr>
              <a:t> </a:t>
            </a:r>
            <a:r>
              <a:rPr sz="1000" spc="80" dirty="0">
                <a:latin typeface="Arial"/>
                <a:cs typeface="Arial"/>
              </a:rPr>
              <a:t>conforms</a:t>
            </a:r>
            <a:r>
              <a:rPr sz="1000" spc="375" dirty="0">
                <a:latin typeface="Arial"/>
                <a:cs typeface="Arial"/>
              </a:rPr>
              <a:t> </a:t>
            </a:r>
            <a:r>
              <a:rPr sz="1000" spc="85" dirty="0">
                <a:latin typeface="Arial"/>
                <a:cs typeface="Arial"/>
              </a:rPr>
              <a:t>to</a:t>
            </a:r>
            <a:r>
              <a:rPr sz="1000" spc="375" dirty="0">
                <a:latin typeface="Arial"/>
                <a:cs typeface="Arial"/>
              </a:rPr>
              <a:t> </a:t>
            </a:r>
            <a:r>
              <a:rPr sz="1000" spc="120" dirty="0">
                <a:latin typeface="Arial"/>
                <a:cs typeface="Arial"/>
              </a:rPr>
              <a:t>a</a:t>
            </a:r>
            <a:r>
              <a:rPr sz="1000" spc="375" dirty="0">
                <a:latin typeface="Arial"/>
                <a:cs typeface="Arial"/>
              </a:rPr>
              <a:t> </a:t>
            </a:r>
            <a:r>
              <a:rPr sz="1000" spc="80" dirty="0">
                <a:latin typeface="Arial"/>
                <a:cs typeface="Arial"/>
              </a:rPr>
              <a:t>normal 	</a:t>
            </a:r>
            <a:r>
              <a:rPr sz="1000" spc="40" dirty="0">
                <a:latin typeface="Arial"/>
                <a:cs typeface="Arial"/>
              </a:rPr>
              <a:t>distribution.</a:t>
            </a:r>
            <a:endParaRPr sz="1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Table</a:t>
            </a:r>
            <a:r>
              <a:rPr spc="-250" dirty="0"/>
              <a:t> </a:t>
            </a:r>
            <a:r>
              <a:rPr spc="-75" dirty="0"/>
              <a:t>of</a:t>
            </a:r>
            <a:r>
              <a:rPr spc="-250" dirty="0"/>
              <a:t> </a:t>
            </a:r>
            <a:r>
              <a:rPr spc="-50" dirty="0"/>
              <a:t>Contents</a:t>
            </a:r>
          </a:p>
        </p:txBody>
      </p:sp>
      <p:sp>
        <p:nvSpPr>
          <p:cNvPr id="3" name="object 3"/>
          <p:cNvSpPr txBox="1"/>
          <p:nvPr/>
        </p:nvSpPr>
        <p:spPr>
          <a:xfrm>
            <a:off x="758144" y="1533077"/>
            <a:ext cx="3130550" cy="2585720"/>
          </a:xfrm>
          <a:prstGeom prst="rect">
            <a:avLst/>
          </a:prstGeom>
        </p:spPr>
        <p:txBody>
          <a:bodyPr vert="horz" wrap="square" lIns="0" tIns="134620" rIns="0" bIns="0" rtlCol="0">
            <a:spAutoFit/>
          </a:bodyPr>
          <a:lstStyle/>
          <a:p>
            <a:pPr marL="363855" indent="-351155">
              <a:lnSpc>
                <a:spcPct val="100000"/>
              </a:lnSpc>
              <a:spcBef>
                <a:spcPts val="1060"/>
              </a:spcBef>
              <a:buChar char="●"/>
              <a:tabLst>
                <a:tab pos="363855" algn="l"/>
              </a:tabLst>
            </a:pPr>
            <a:r>
              <a:rPr sz="1600" spc="100" dirty="0">
                <a:latin typeface="Arial"/>
                <a:cs typeface="Arial"/>
              </a:rPr>
              <a:t>Central</a:t>
            </a:r>
            <a:r>
              <a:rPr sz="1600" spc="-10" dirty="0">
                <a:latin typeface="Arial"/>
                <a:cs typeface="Arial"/>
              </a:rPr>
              <a:t> </a:t>
            </a:r>
            <a:r>
              <a:rPr sz="1600" spc="60" dirty="0">
                <a:latin typeface="Arial"/>
                <a:cs typeface="Arial"/>
              </a:rPr>
              <a:t>Limit</a:t>
            </a:r>
            <a:r>
              <a:rPr sz="1600" spc="-10" dirty="0">
                <a:latin typeface="Arial"/>
                <a:cs typeface="Arial"/>
              </a:rPr>
              <a:t> </a:t>
            </a:r>
            <a:r>
              <a:rPr sz="1600" spc="90" dirty="0">
                <a:latin typeface="Arial"/>
                <a:cs typeface="Arial"/>
              </a:rPr>
              <a:t>Theorem</a:t>
            </a:r>
            <a:endParaRPr sz="1600">
              <a:latin typeface="Arial"/>
              <a:cs typeface="Arial"/>
            </a:endParaRPr>
          </a:p>
          <a:p>
            <a:pPr marL="363855" indent="-351155">
              <a:lnSpc>
                <a:spcPct val="100000"/>
              </a:lnSpc>
              <a:spcBef>
                <a:spcPts val="960"/>
              </a:spcBef>
              <a:buChar char="●"/>
              <a:tabLst>
                <a:tab pos="363855" algn="l"/>
              </a:tabLst>
            </a:pPr>
            <a:r>
              <a:rPr sz="1600" spc="75" dirty="0">
                <a:latin typeface="Arial"/>
                <a:cs typeface="Arial"/>
              </a:rPr>
              <a:t>Definition</a:t>
            </a:r>
            <a:r>
              <a:rPr sz="1600" dirty="0">
                <a:latin typeface="Arial"/>
                <a:cs typeface="Arial"/>
              </a:rPr>
              <a:t> </a:t>
            </a:r>
            <a:r>
              <a:rPr sz="1600" spc="100" dirty="0">
                <a:latin typeface="Arial"/>
                <a:cs typeface="Arial"/>
              </a:rPr>
              <a:t>of</a:t>
            </a:r>
            <a:r>
              <a:rPr sz="1600" spc="5" dirty="0">
                <a:latin typeface="Arial"/>
                <a:cs typeface="Arial"/>
              </a:rPr>
              <a:t> </a:t>
            </a:r>
            <a:r>
              <a:rPr sz="1600" spc="75" dirty="0">
                <a:latin typeface="Arial"/>
                <a:cs typeface="Arial"/>
              </a:rPr>
              <a:t>Hypothesis</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Steps</a:t>
            </a:r>
            <a:r>
              <a:rPr sz="1600" spc="-15" dirty="0">
                <a:latin typeface="Arial"/>
                <a:cs typeface="Arial"/>
              </a:rPr>
              <a:t> </a:t>
            </a:r>
            <a:r>
              <a:rPr sz="1600" spc="85" dirty="0">
                <a:latin typeface="Arial"/>
                <a:cs typeface="Arial"/>
              </a:rPr>
              <a:t>in</a:t>
            </a:r>
            <a:r>
              <a:rPr sz="1600" spc="-10" dirty="0">
                <a:latin typeface="Arial"/>
                <a:cs typeface="Arial"/>
              </a:rPr>
              <a:t> </a:t>
            </a:r>
            <a:r>
              <a:rPr sz="1600" spc="85" dirty="0">
                <a:latin typeface="Arial"/>
                <a:cs typeface="Arial"/>
              </a:rPr>
              <a:t>Hypothesis</a:t>
            </a:r>
            <a:r>
              <a:rPr sz="1600" spc="-15" dirty="0">
                <a:latin typeface="Arial"/>
                <a:cs typeface="Arial"/>
              </a:rPr>
              <a:t> </a:t>
            </a:r>
            <a:r>
              <a:rPr sz="1600" spc="60" dirty="0">
                <a:latin typeface="Arial"/>
                <a:cs typeface="Arial"/>
              </a:rPr>
              <a:t>Testing</a:t>
            </a:r>
            <a:endParaRPr sz="1600">
              <a:latin typeface="Arial"/>
              <a:cs typeface="Arial"/>
            </a:endParaRPr>
          </a:p>
          <a:p>
            <a:pPr marL="363855" indent="-351155">
              <a:lnSpc>
                <a:spcPct val="100000"/>
              </a:lnSpc>
              <a:spcBef>
                <a:spcPts val="960"/>
              </a:spcBef>
              <a:buChar char="●"/>
              <a:tabLst>
                <a:tab pos="363855" algn="l"/>
              </a:tabLst>
            </a:pPr>
            <a:r>
              <a:rPr sz="1600" spc="80" dirty="0">
                <a:latin typeface="Arial"/>
                <a:cs typeface="Arial"/>
              </a:rPr>
              <a:t>One</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0" dirty="0">
                <a:latin typeface="Arial"/>
                <a:cs typeface="Arial"/>
              </a:rPr>
              <a:t>Two</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Paired</a:t>
            </a:r>
            <a:r>
              <a:rPr sz="1600" dirty="0">
                <a:latin typeface="Arial"/>
                <a:cs typeface="Arial"/>
              </a:rPr>
              <a:t> </a:t>
            </a:r>
            <a:r>
              <a:rPr sz="1600" spc="114" dirty="0">
                <a:latin typeface="Arial"/>
                <a:cs typeface="Arial"/>
              </a:rPr>
              <a:t>Sample</a:t>
            </a:r>
            <a:r>
              <a:rPr sz="1600" spc="5"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10" dirty="0">
                <a:latin typeface="Arial"/>
                <a:cs typeface="Arial"/>
              </a:rPr>
              <a:t>ANOVA</a:t>
            </a:r>
            <a:endParaRPr sz="1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3869517" y="3117118"/>
            <a:ext cx="284074" cy="314299"/>
          </a:xfrm>
          <a:prstGeom prst="rect">
            <a:avLst/>
          </a:prstGeom>
        </p:spPr>
      </p:pic>
      <p:sp>
        <p:nvSpPr>
          <p:cNvPr id="4" name="object 4"/>
          <p:cNvSpPr txBox="1"/>
          <p:nvPr/>
        </p:nvSpPr>
        <p:spPr>
          <a:xfrm>
            <a:off x="693373" y="1381188"/>
            <a:ext cx="7472680" cy="226187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35" dirty="0">
                <a:solidFill>
                  <a:srgbClr val="424242"/>
                </a:solidFill>
                <a:latin typeface="Arial Black"/>
                <a:cs typeface="Arial Black"/>
              </a:rPr>
              <a:t>4:</a:t>
            </a:r>
            <a:r>
              <a:rPr sz="1400" spc="-130" dirty="0">
                <a:solidFill>
                  <a:srgbClr val="424242"/>
                </a:solidFill>
                <a:latin typeface="Arial Black"/>
                <a:cs typeface="Arial Black"/>
              </a:rPr>
              <a:t> </a:t>
            </a:r>
            <a:r>
              <a:rPr sz="1400" spc="-50" dirty="0">
                <a:solidFill>
                  <a:srgbClr val="424242"/>
                </a:solidFill>
                <a:latin typeface="Arial Black"/>
                <a:cs typeface="Arial Black"/>
              </a:rPr>
              <a:t>Determine</a:t>
            </a:r>
            <a:r>
              <a:rPr sz="1400" spc="-130" dirty="0">
                <a:solidFill>
                  <a:srgbClr val="424242"/>
                </a:solidFill>
                <a:latin typeface="Arial Black"/>
                <a:cs typeface="Arial Black"/>
              </a:rPr>
              <a:t> </a:t>
            </a:r>
            <a:r>
              <a:rPr sz="1400" dirty="0">
                <a:solidFill>
                  <a:srgbClr val="424242"/>
                </a:solidFill>
                <a:latin typeface="Arial Black"/>
                <a:cs typeface="Arial Black"/>
              </a:rPr>
              <a:t>P-</a:t>
            </a:r>
            <a:r>
              <a:rPr sz="1400" spc="-10" dirty="0">
                <a:solidFill>
                  <a:srgbClr val="424242"/>
                </a:solidFill>
                <a:latin typeface="Arial Black"/>
                <a:cs typeface="Arial Black"/>
              </a:rPr>
              <a:t>value</a:t>
            </a:r>
            <a:endParaRPr sz="1400">
              <a:latin typeface="Arial Black"/>
              <a:cs typeface="Arial Black"/>
            </a:endParaRPr>
          </a:p>
          <a:p>
            <a:pPr marL="763905" marR="5080" indent="-320675" algn="just">
              <a:lnSpc>
                <a:spcPct val="150000"/>
              </a:lnSpc>
              <a:spcBef>
                <a:spcPts val="805"/>
              </a:spcBef>
              <a:buChar char="●"/>
              <a:tabLst>
                <a:tab pos="763905" algn="l"/>
                <a:tab pos="765810" algn="l"/>
              </a:tabLst>
            </a:pPr>
            <a:r>
              <a:rPr sz="1200" dirty="0">
                <a:latin typeface="Arial"/>
                <a:cs typeface="Arial"/>
              </a:rPr>
              <a:t>	</a:t>
            </a:r>
            <a:r>
              <a:rPr sz="1200" spc="70" dirty="0">
                <a:latin typeface="Arial"/>
                <a:cs typeface="Arial"/>
              </a:rPr>
              <a:t>Having</a:t>
            </a:r>
            <a:r>
              <a:rPr sz="1200" spc="90" dirty="0">
                <a:latin typeface="Arial"/>
                <a:cs typeface="Arial"/>
              </a:rPr>
              <a:t>  </a:t>
            </a:r>
            <a:r>
              <a:rPr sz="1200" spc="105" dirty="0">
                <a:latin typeface="Arial"/>
                <a:cs typeface="Arial"/>
              </a:rPr>
              <a:t>obtained</a:t>
            </a:r>
            <a:r>
              <a:rPr sz="1200" spc="95" dirty="0">
                <a:latin typeface="Arial"/>
                <a:cs typeface="Arial"/>
              </a:rPr>
              <a:t>  </a:t>
            </a:r>
            <a:r>
              <a:rPr sz="1200" spc="145" dirty="0">
                <a:latin typeface="Arial"/>
                <a:cs typeface="Arial"/>
              </a:rPr>
              <a:t>a</a:t>
            </a:r>
            <a:r>
              <a:rPr sz="1200" spc="90" dirty="0">
                <a:latin typeface="Arial"/>
                <a:cs typeface="Arial"/>
              </a:rPr>
              <a:t>  </a:t>
            </a:r>
            <a:r>
              <a:rPr sz="1200" spc="70" dirty="0">
                <a:latin typeface="Arial"/>
                <a:cs typeface="Arial"/>
              </a:rPr>
              <a:t>test</a:t>
            </a:r>
            <a:r>
              <a:rPr sz="1200" spc="95" dirty="0">
                <a:latin typeface="Arial"/>
                <a:cs typeface="Arial"/>
              </a:rPr>
              <a:t>  </a:t>
            </a:r>
            <a:r>
              <a:rPr sz="1200" spc="75" dirty="0">
                <a:latin typeface="Arial"/>
                <a:cs typeface="Arial"/>
              </a:rPr>
              <a:t>statistic</a:t>
            </a:r>
            <a:r>
              <a:rPr sz="1200" spc="90" dirty="0">
                <a:latin typeface="Arial"/>
                <a:cs typeface="Arial"/>
              </a:rPr>
              <a:t>  </a:t>
            </a:r>
            <a:r>
              <a:rPr sz="1200" spc="130" dirty="0">
                <a:latin typeface="Arial"/>
                <a:cs typeface="Arial"/>
              </a:rPr>
              <a:t>and</a:t>
            </a:r>
            <a:r>
              <a:rPr sz="1200" spc="95" dirty="0">
                <a:latin typeface="Arial"/>
                <a:cs typeface="Arial"/>
              </a:rPr>
              <a:t>  </a:t>
            </a:r>
            <a:r>
              <a:rPr sz="1200" spc="85" dirty="0">
                <a:latin typeface="Arial"/>
                <a:cs typeface="Arial"/>
              </a:rPr>
              <a:t>considered</a:t>
            </a:r>
            <a:r>
              <a:rPr sz="1200" spc="90" dirty="0">
                <a:latin typeface="Arial"/>
                <a:cs typeface="Arial"/>
              </a:rPr>
              <a:t>  the</a:t>
            </a:r>
            <a:r>
              <a:rPr sz="1200" spc="95" dirty="0">
                <a:latin typeface="Arial"/>
                <a:cs typeface="Arial"/>
              </a:rPr>
              <a:t>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our</a:t>
            </a:r>
            <a:r>
              <a:rPr sz="1200" spc="90" dirty="0">
                <a:latin typeface="Arial"/>
                <a:cs typeface="Arial"/>
              </a:rPr>
              <a:t>  </a:t>
            </a:r>
            <a:r>
              <a:rPr sz="1200" spc="55" dirty="0">
                <a:latin typeface="Arial"/>
                <a:cs typeface="Arial"/>
              </a:rPr>
              <a:t>samples </a:t>
            </a:r>
            <a:r>
              <a:rPr sz="1200" spc="90" dirty="0">
                <a:latin typeface="Arial"/>
                <a:cs typeface="Arial"/>
              </a:rPr>
              <a:t>(whether</a:t>
            </a:r>
            <a:r>
              <a:rPr sz="1200" spc="80" dirty="0">
                <a:latin typeface="Arial"/>
                <a:cs typeface="Arial"/>
              </a:rPr>
              <a:t> </a:t>
            </a:r>
            <a:r>
              <a:rPr sz="1200" spc="105" dirty="0">
                <a:latin typeface="Arial"/>
                <a:cs typeface="Arial"/>
              </a:rPr>
              <a:t>normal</a:t>
            </a:r>
            <a:r>
              <a:rPr sz="1200" spc="80" dirty="0">
                <a:latin typeface="Arial"/>
                <a:cs typeface="Arial"/>
              </a:rPr>
              <a:t> </a:t>
            </a:r>
            <a:r>
              <a:rPr sz="1200" spc="70" dirty="0">
                <a:latin typeface="Arial"/>
                <a:cs typeface="Arial"/>
              </a:rPr>
              <a:t>or</a:t>
            </a:r>
            <a:r>
              <a:rPr sz="1200" spc="80" dirty="0">
                <a:latin typeface="Arial"/>
                <a:cs typeface="Arial"/>
              </a:rPr>
              <a:t> </a:t>
            </a:r>
            <a:r>
              <a:rPr sz="1200" dirty="0">
                <a:latin typeface="Arial"/>
                <a:cs typeface="Arial"/>
              </a:rPr>
              <a:t>T),</a:t>
            </a:r>
            <a:r>
              <a:rPr sz="1200" spc="80" dirty="0">
                <a:latin typeface="Arial"/>
                <a:cs typeface="Arial"/>
              </a:rPr>
              <a:t> </a:t>
            </a:r>
            <a:r>
              <a:rPr sz="1200" spc="95" dirty="0">
                <a:latin typeface="Arial"/>
                <a:cs typeface="Arial"/>
              </a:rPr>
              <a:t>we</a:t>
            </a:r>
            <a:r>
              <a:rPr sz="1200" spc="80" dirty="0">
                <a:latin typeface="Arial"/>
                <a:cs typeface="Arial"/>
              </a:rPr>
              <a:t> </a:t>
            </a:r>
            <a:r>
              <a:rPr sz="1200" spc="120" dirty="0">
                <a:latin typeface="Arial"/>
                <a:cs typeface="Arial"/>
              </a:rPr>
              <a:t>can</a:t>
            </a:r>
            <a:r>
              <a:rPr sz="1200" spc="80" dirty="0">
                <a:latin typeface="Arial"/>
                <a:cs typeface="Arial"/>
              </a:rPr>
              <a:t> </a:t>
            </a:r>
            <a:r>
              <a:rPr sz="1200" spc="105" dirty="0">
                <a:latin typeface="Arial"/>
                <a:cs typeface="Arial"/>
              </a:rPr>
              <a:t>now</a:t>
            </a:r>
            <a:r>
              <a:rPr sz="1200" spc="80" dirty="0">
                <a:latin typeface="Arial"/>
                <a:cs typeface="Arial"/>
              </a:rPr>
              <a:t> </a:t>
            </a:r>
            <a:r>
              <a:rPr sz="1200" spc="95" dirty="0">
                <a:latin typeface="Arial"/>
                <a:cs typeface="Arial"/>
              </a:rPr>
              <a:t>evaluate</a:t>
            </a:r>
            <a:r>
              <a:rPr sz="1200" spc="80" dirty="0">
                <a:latin typeface="Arial"/>
                <a:cs typeface="Arial"/>
              </a:rPr>
              <a:t> </a:t>
            </a:r>
            <a:r>
              <a:rPr sz="1200" spc="90" dirty="0">
                <a:latin typeface="Arial"/>
                <a:cs typeface="Arial"/>
              </a:rPr>
              <a:t>the</a:t>
            </a:r>
            <a:r>
              <a:rPr sz="1200" spc="85" dirty="0">
                <a:latin typeface="Arial"/>
                <a:cs typeface="Arial"/>
              </a:rPr>
              <a:t> probability</a:t>
            </a:r>
            <a:r>
              <a:rPr sz="1200" spc="80" dirty="0">
                <a:latin typeface="Arial"/>
                <a:cs typeface="Arial"/>
              </a:rPr>
              <a:t> of </a:t>
            </a:r>
            <a:r>
              <a:rPr sz="1200" spc="95" dirty="0">
                <a:latin typeface="Arial"/>
                <a:cs typeface="Arial"/>
              </a:rPr>
              <a:t>getting</a:t>
            </a:r>
            <a:r>
              <a:rPr sz="1200" spc="80" dirty="0">
                <a:latin typeface="Arial"/>
                <a:cs typeface="Arial"/>
              </a:rPr>
              <a:t> </a:t>
            </a:r>
            <a:r>
              <a:rPr sz="1200" spc="145" dirty="0">
                <a:latin typeface="Arial"/>
                <a:cs typeface="Arial"/>
              </a:rPr>
              <a:t>a</a:t>
            </a:r>
            <a:r>
              <a:rPr sz="1200" spc="80" dirty="0">
                <a:latin typeface="Arial"/>
                <a:cs typeface="Arial"/>
              </a:rPr>
              <a:t> </a:t>
            </a:r>
            <a:r>
              <a:rPr sz="1200" spc="105" dirty="0">
                <a:latin typeface="Arial"/>
                <a:cs typeface="Arial"/>
              </a:rPr>
              <a:t>sample</a:t>
            </a:r>
            <a:r>
              <a:rPr sz="1200" spc="80" dirty="0">
                <a:latin typeface="Arial"/>
                <a:cs typeface="Arial"/>
              </a:rPr>
              <a:t> </a:t>
            </a:r>
            <a:r>
              <a:rPr sz="1200" spc="120" dirty="0">
                <a:latin typeface="Arial"/>
                <a:cs typeface="Arial"/>
              </a:rPr>
              <a:t>mean </a:t>
            </a:r>
            <a:r>
              <a:rPr sz="1200" spc="80" dirty="0">
                <a:latin typeface="Arial"/>
                <a:cs typeface="Arial"/>
              </a:rPr>
              <a:t>as</a:t>
            </a:r>
            <a:r>
              <a:rPr sz="1200" spc="5" dirty="0">
                <a:latin typeface="Arial"/>
                <a:cs typeface="Arial"/>
              </a:rPr>
              <a:t> </a:t>
            </a:r>
            <a:r>
              <a:rPr sz="1200" spc="80" dirty="0">
                <a:latin typeface="Arial"/>
                <a:cs typeface="Arial"/>
              </a:rPr>
              <a:t>extreme</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0" dirty="0">
                <a:latin typeface="Arial"/>
                <a:cs typeface="Arial"/>
              </a:rPr>
              <a:t>one</a:t>
            </a:r>
            <a:r>
              <a:rPr sz="1200" spc="5" dirty="0">
                <a:latin typeface="Arial"/>
                <a:cs typeface="Arial"/>
              </a:rPr>
              <a:t> </a:t>
            </a:r>
            <a:r>
              <a:rPr sz="1200" spc="95" dirty="0">
                <a:latin typeface="Arial"/>
                <a:cs typeface="Arial"/>
              </a:rPr>
              <a:t>we</a:t>
            </a:r>
            <a:r>
              <a:rPr sz="1200" spc="10" dirty="0">
                <a:latin typeface="Arial"/>
                <a:cs typeface="Arial"/>
              </a:rPr>
              <a:t> </a:t>
            </a:r>
            <a:r>
              <a:rPr sz="1200" spc="60" dirty="0">
                <a:latin typeface="Arial"/>
                <a:cs typeface="Arial"/>
              </a:rPr>
              <a:t>observed.</a:t>
            </a:r>
            <a:r>
              <a:rPr sz="1200" spc="5" dirty="0">
                <a:latin typeface="Arial"/>
                <a:cs typeface="Arial"/>
              </a:rPr>
              <a:t> </a:t>
            </a:r>
            <a:r>
              <a:rPr sz="1200" dirty="0">
                <a:latin typeface="Arial"/>
                <a:cs typeface="Arial"/>
              </a:rPr>
              <a:t>This</a:t>
            </a:r>
            <a:r>
              <a:rPr sz="1200" spc="5" dirty="0">
                <a:latin typeface="Arial"/>
                <a:cs typeface="Arial"/>
              </a:rPr>
              <a:t> </a:t>
            </a:r>
            <a:r>
              <a:rPr sz="1200" spc="85" dirty="0">
                <a:latin typeface="Arial"/>
                <a:cs typeface="Arial"/>
              </a:rPr>
              <a:t>probability</a:t>
            </a:r>
            <a:r>
              <a:rPr sz="1200" spc="10" dirty="0">
                <a:latin typeface="Arial"/>
                <a:cs typeface="Arial"/>
              </a:rPr>
              <a:t> </a:t>
            </a:r>
            <a:r>
              <a:rPr sz="1200" dirty="0">
                <a:latin typeface="Arial"/>
                <a:cs typeface="Arial"/>
              </a:rPr>
              <a:t>is</a:t>
            </a:r>
            <a:r>
              <a:rPr sz="1200" spc="5" dirty="0">
                <a:latin typeface="Arial"/>
                <a:cs typeface="Arial"/>
              </a:rPr>
              <a:t> </a:t>
            </a:r>
            <a:r>
              <a:rPr sz="1200" spc="85" dirty="0">
                <a:latin typeface="Arial"/>
                <a:cs typeface="Arial"/>
              </a:rPr>
              <a:t>known</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5" dirty="0">
                <a:latin typeface="Arial"/>
                <a:cs typeface="Arial"/>
              </a:rPr>
              <a:t>p-</a:t>
            </a:r>
            <a:r>
              <a:rPr sz="1200" spc="85" dirty="0">
                <a:latin typeface="Arial"/>
                <a:cs typeface="Arial"/>
              </a:rPr>
              <a:t>value.</a:t>
            </a:r>
            <a:endParaRPr sz="1200">
              <a:latin typeface="Arial"/>
              <a:cs typeface="Arial"/>
            </a:endParaRPr>
          </a:p>
          <a:p>
            <a:pPr>
              <a:lnSpc>
                <a:spcPct val="100000"/>
              </a:lnSpc>
              <a:spcBef>
                <a:spcPts val="780"/>
              </a:spcBef>
              <a:buFont typeface="Arial"/>
              <a:buChar char="●"/>
            </a:pPr>
            <a:endParaRPr sz="1200">
              <a:latin typeface="Arial"/>
              <a:cs typeface="Arial"/>
            </a:endParaRPr>
          </a:p>
          <a:p>
            <a:pPr marL="763905" marR="5080" indent="-320675" algn="just">
              <a:lnSpc>
                <a:spcPct val="150000"/>
              </a:lnSpc>
              <a:buChar char="●"/>
              <a:tabLst>
                <a:tab pos="763905" algn="l"/>
                <a:tab pos="765810" algn="l"/>
                <a:tab pos="3534410" algn="l"/>
              </a:tabLst>
            </a:pPr>
            <a:r>
              <a:rPr sz="1200" dirty="0">
                <a:latin typeface="Arial"/>
                <a:cs typeface="Arial"/>
              </a:rPr>
              <a:t>	If</a:t>
            </a:r>
            <a:r>
              <a:rPr sz="1200" spc="190" dirty="0">
                <a:latin typeface="Arial"/>
                <a:cs typeface="Arial"/>
              </a:rPr>
              <a:t> </a:t>
            </a:r>
            <a:r>
              <a:rPr sz="1200" spc="90" dirty="0">
                <a:latin typeface="Arial"/>
                <a:cs typeface="Arial"/>
              </a:rPr>
              <a:t>the</a:t>
            </a:r>
            <a:r>
              <a:rPr sz="1200" spc="190" dirty="0">
                <a:latin typeface="Arial"/>
                <a:cs typeface="Arial"/>
              </a:rPr>
              <a:t> </a:t>
            </a:r>
            <a:r>
              <a:rPr sz="1200" spc="110" dirty="0">
                <a:latin typeface="Arial"/>
                <a:cs typeface="Arial"/>
              </a:rPr>
              <a:t>p-</a:t>
            </a:r>
            <a:r>
              <a:rPr sz="1200" spc="114" dirty="0">
                <a:latin typeface="Arial"/>
                <a:cs typeface="Arial"/>
              </a:rPr>
              <a:t>value</a:t>
            </a:r>
            <a:r>
              <a:rPr sz="1200" spc="190" dirty="0">
                <a:latin typeface="Arial"/>
                <a:cs typeface="Arial"/>
              </a:rPr>
              <a:t> </a:t>
            </a:r>
            <a:r>
              <a:rPr sz="1200" dirty="0">
                <a:latin typeface="Arial"/>
                <a:cs typeface="Arial"/>
              </a:rPr>
              <a:t>is</a:t>
            </a:r>
            <a:r>
              <a:rPr sz="1200" spc="190" dirty="0">
                <a:latin typeface="Arial"/>
                <a:cs typeface="Arial"/>
              </a:rPr>
              <a:t> </a:t>
            </a:r>
            <a:r>
              <a:rPr sz="1200" dirty="0">
                <a:latin typeface="Arial"/>
                <a:cs typeface="Arial"/>
              </a:rPr>
              <a:t>low,</a:t>
            </a:r>
            <a:r>
              <a:rPr sz="1200" spc="190" dirty="0">
                <a:latin typeface="Arial"/>
                <a:cs typeface="Arial"/>
              </a:rPr>
              <a:t> </a:t>
            </a:r>
            <a:r>
              <a:rPr sz="1200" spc="65" dirty="0">
                <a:latin typeface="Arial"/>
                <a:cs typeface="Arial"/>
              </a:rPr>
              <a:t>it</a:t>
            </a:r>
            <a:r>
              <a:rPr sz="1200" spc="190" dirty="0">
                <a:latin typeface="Arial"/>
                <a:cs typeface="Arial"/>
              </a:rPr>
              <a:t> </a:t>
            </a:r>
            <a:r>
              <a:rPr sz="1200" spc="110" dirty="0">
                <a:latin typeface="Arial"/>
                <a:cs typeface="Arial"/>
              </a:rPr>
              <a:t>means</a:t>
            </a:r>
            <a:r>
              <a:rPr sz="1200" spc="190" dirty="0">
                <a:latin typeface="Arial"/>
                <a:cs typeface="Arial"/>
              </a:rPr>
              <a:t> </a:t>
            </a:r>
            <a:r>
              <a:rPr sz="1200" spc="110" dirty="0">
                <a:latin typeface="Arial"/>
                <a:cs typeface="Arial"/>
              </a:rPr>
              <a:t>that</a:t>
            </a:r>
            <a:r>
              <a:rPr sz="1200" spc="195" dirty="0">
                <a:latin typeface="Arial"/>
                <a:cs typeface="Arial"/>
              </a:rPr>
              <a:t> </a:t>
            </a:r>
            <a:r>
              <a:rPr sz="1200" spc="90" dirty="0">
                <a:latin typeface="Arial"/>
                <a:cs typeface="Arial"/>
              </a:rPr>
              <a:t>the</a:t>
            </a:r>
            <a:r>
              <a:rPr sz="1200" spc="190" dirty="0">
                <a:latin typeface="Arial"/>
                <a:cs typeface="Arial"/>
              </a:rPr>
              <a:t> </a:t>
            </a:r>
            <a:r>
              <a:rPr sz="1200" spc="65" dirty="0">
                <a:latin typeface="Arial"/>
                <a:cs typeface="Arial"/>
              </a:rPr>
              <a:t>likelihood</a:t>
            </a:r>
            <a:r>
              <a:rPr sz="1200" spc="190" dirty="0">
                <a:latin typeface="Arial"/>
                <a:cs typeface="Arial"/>
              </a:rPr>
              <a:t> </a:t>
            </a:r>
            <a:r>
              <a:rPr sz="1200" spc="80" dirty="0">
                <a:latin typeface="Arial"/>
                <a:cs typeface="Arial"/>
              </a:rPr>
              <a:t>of</a:t>
            </a:r>
            <a:r>
              <a:rPr sz="1200" spc="190" dirty="0">
                <a:latin typeface="Arial"/>
                <a:cs typeface="Arial"/>
              </a:rPr>
              <a:t> </a:t>
            </a:r>
            <a:r>
              <a:rPr sz="1200" spc="100" dirty="0">
                <a:latin typeface="Arial"/>
                <a:cs typeface="Arial"/>
              </a:rPr>
              <a:t>obtaining</a:t>
            </a:r>
            <a:r>
              <a:rPr sz="1200" spc="190" dirty="0">
                <a:latin typeface="Arial"/>
                <a:cs typeface="Arial"/>
              </a:rPr>
              <a:t> </a:t>
            </a:r>
            <a:r>
              <a:rPr sz="1200" spc="90" dirty="0">
                <a:latin typeface="Arial"/>
                <a:cs typeface="Arial"/>
              </a:rPr>
              <a:t>the</a:t>
            </a:r>
            <a:r>
              <a:rPr sz="1200" spc="190" dirty="0">
                <a:latin typeface="Arial"/>
                <a:cs typeface="Arial"/>
              </a:rPr>
              <a:t> </a:t>
            </a:r>
            <a:r>
              <a:rPr sz="1200" spc="85" dirty="0">
                <a:latin typeface="Arial"/>
                <a:cs typeface="Arial"/>
              </a:rPr>
              <a:t>observed</a:t>
            </a:r>
            <a:r>
              <a:rPr sz="1200" spc="190" dirty="0">
                <a:latin typeface="Arial"/>
                <a:cs typeface="Arial"/>
              </a:rPr>
              <a:t> </a:t>
            </a:r>
            <a:r>
              <a:rPr sz="1200" dirty="0">
                <a:latin typeface="Arial"/>
                <a:cs typeface="Arial"/>
              </a:rPr>
              <a:t>results,</a:t>
            </a:r>
            <a:r>
              <a:rPr sz="1200" spc="195" dirty="0">
                <a:latin typeface="Arial"/>
                <a:cs typeface="Arial"/>
              </a:rPr>
              <a:t> </a:t>
            </a:r>
            <a:r>
              <a:rPr sz="1200" spc="-25" dirty="0">
                <a:latin typeface="Arial"/>
                <a:cs typeface="Arial"/>
              </a:rPr>
              <a:t>or </a:t>
            </a:r>
            <a:r>
              <a:rPr sz="1200" spc="114" dirty="0">
                <a:latin typeface="Arial"/>
                <a:cs typeface="Arial"/>
              </a:rPr>
              <a:t>more</a:t>
            </a:r>
            <a:r>
              <a:rPr sz="1200" spc="85" dirty="0">
                <a:latin typeface="Arial"/>
                <a:cs typeface="Arial"/>
              </a:rPr>
              <a:t>  </a:t>
            </a:r>
            <a:r>
              <a:rPr sz="1200" spc="80" dirty="0">
                <a:latin typeface="Arial"/>
                <a:cs typeface="Arial"/>
              </a:rPr>
              <a:t>extreme</a:t>
            </a:r>
            <a:r>
              <a:rPr sz="1200" spc="90" dirty="0">
                <a:latin typeface="Arial"/>
                <a:cs typeface="Arial"/>
              </a:rPr>
              <a:t>  </a:t>
            </a:r>
            <a:r>
              <a:rPr sz="1200" dirty="0">
                <a:latin typeface="Arial"/>
                <a:cs typeface="Arial"/>
              </a:rPr>
              <a:t>results,</a:t>
            </a:r>
            <a:r>
              <a:rPr sz="1200" spc="90" dirty="0">
                <a:latin typeface="Arial"/>
                <a:cs typeface="Arial"/>
              </a:rPr>
              <a:t>  </a:t>
            </a:r>
            <a:r>
              <a:rPr sz="1200" spc="85" dirty="0">
                <a:latin typeface="Arial"/>
                <a:cs typeface="Arial"/>
              </a:rPr>
              <a:t>under</a:t>
            </a:r>
            <a:r>
              <a:rPr sz="1200" dirty="0">
                <a:latin typeface="Arial"/>
                <a:cs typeface="Arial"/>
              </a:rPr>
              <a:t>	is</a:t>
            </a:r>
            <a:r>
              <a:rPr sz="1200" spc="475" dirty="0">
                <a:latin typeface="Arial"/>
                <a:cs typeface="Arial"/>
              </a:rPr>
              <a:t> </a:t>
            </a:r>
            <a:r>
              <a:rPr sz="1200" dirty="0">
                <a:latin typeface="Arial"/>
                <a:cs typeface="Arial"/>
              </a:rPr>
              <a:t>unlikely.</a:t>
            </a:r>
            <a:r>
              <a:rPr sz="1200" spc="475" dirty="0">
                <a:latin typeface="Arial"/>
                <a:cs typeface="Arial"/>
              </a:rPr>
              <a:t> </a:t>
            </a:r>
            <a:r>
              <a:rPr sz="1200" dirty="0">
                <a:latin typeface="Arial"/>
                <a:cs typeface="Arial"/>
              </a:rPr>
              <a:t>This</a:t>
            </a:r>
            <a:r>
              <a:rPr sz="1200" spc="475" dirty="0">
                <a:latin typeface="Arial"/>
                <a:cs typeface="Arial"/>
              </a:rPr>
              <a:t> </a:t>
            </a:r>
            <a:r>
              <a:rPr sz="1200" spc="85" dirty="0">
                <a:latin typeface="Arial"/>
                <a:cs typeface="Arial"/>
              </a:rPr>
              <a:t>often</a:t>
            </a:r>
            <a:r>
              <a:rPr sz="1200" spc="475" dirty="0">
                <a:latin typeface="Arial"/>
                <a:cs typeface="Arial"/>
              </a:rPr>
              <a:t> </a:t>
            </a:r>
            <a:r>
              <a:rPr sz="1200" spc="85" dirty="0">
                <a:latin typeface="Arial"/>
                <a:cs typeface="Arial"/>
              </a:rPr>
              <a:t>leads</a:t>
            </a:r>
            <a:r>
              <a:rPr sz="1200" spc="475" dirty="0">
                <a:latin typeface="Arial"/>
                <a:cs typeface="Arial"/>
              </a:rPr>
              <a:t> </a:t>
            </a:r>
            <a:r>
              <a:rPr sz="1200" spc="100" dirty="0">
                <a:latin typeface="Arial"/>
                <a:cs typeface="Arial"/>
              </a:rPr>
              <a:t>to</a:t>
            </a:r>
            <a:r>
              <a:rPr sz="1200" spc="475" dirty="0">
                <a:latin typeface="Arial"/>
                <a:cs typeface="Arial"/>
              </a:rPr>
              <a:t> </a:t>
            </a:r>
            <a:r>
              <a:rPr sz="1200" spc="80" dirty="0">
                <a:latin typeface="Arial"/>
                <a:cs typeface="Arial"/>
              </a:rPr>
              <a:t>rejecting</a:t>
            </a:r>
            <a:r>
              <a:rPr sz="1200" spc="480" dirty="0">
                <a:latin typeface="Arial"/>
                <a:cs typeface="Arial"/>
              </a:rPr>
              <a:t> </a:t>
            </a:r>
            <a:r>
              <a:rPr sz="1200" spc="90" dirty="0">
                <a:latin typeface="Arial"/>
                <a:cs typeface="Arial"/>
              </a:rPr>
              <a:t>the</a:t>
            </a:r>
            <a:r>
              <a:rPr sz="1200" spc="475" dirty="0">
                <a:latin typeface="Arial"/>
                <a:cs typeface="Arial"/>
              </a:rPr>
              <a:t> </a:t>
            </a:r>
            <a:r>
              <a:rPr sz="1200" spc="-20" dirty="0">
                <a:latin typeface="Arial"/>
                <a:cs typeface="Arial"/>
              </a:rPr>
              <a:t>null </a:t>
            </a:r>
            <a:r>
              <a:rPr sz="1200" spc="80" dirty="0">
                <a:latin typeface="Arial"/>
                <a:cs typeface="Arial"/>
              </a:rPr>
              <a:t>hypothesis</a:t>
            </a:r>
            <a:r>
              <a:rPr sz="1200" spc="-15" dirty="0">
                <a:latin typeface="Arial"/>
                <a:cs typeface="Arial"/>
              </a:rPr>
              <a:t> </a:t>
            </a:r>
            <a:r>
              <a:rPr sz="1200" spc="60" dirty="0">
                <a:latin typeface="Arial"/>
                <a:cs typeface="Arial"/>
              </a:rPr>
              <a:t>in</a:t>
            </a:r>
            <a:r>
              <a:rPr sz="1200" spc="-15" dirty="0">
                <a:latin typeface="Arial"/>
                <a:cs typeface="Arial"/>
              </a:rPr>
              <a:t> </a:t>
            </a:r>
            <a:r>
              <a:rPr sz="1200" spc="85" dirty="0">
                <a:latin typeface="Arial"/>
                <a:cs typeface="Arial"/>
              </a:rPr>
              <a:t>favor</a:t>
            </a:r>
            <a:r>
              <a:rPr sz="1200" spc="-10" dirty="0">
                <a:latin typeface="Arial"/>
                <a:cs typeface="Arial"/>
              </a:rPr>
              <a:t> </a:t>
            </a:r>
            <a:r>
              <a:rPr sz="1200" spc="80" dirty="0">
                <a:latin typeface="Arial"/>
                <a:cs typeface="Arial"/>
              </a:rPr>
              <a:t>of</a:t>
            </a:r>
            <a:r>
              <a:rPr sz="1200" spc="-15" dirty="0">
                <a:latin typeface="Arial"/>
                <a:cs typeface="Arial"/>
              </a:rPr>
              <a:t> </a:t>
            </a:r>
            <a:r>
              <a:rPr sz="1200" spc="125" dirty="0">
                <a:latin typeface="Arial"/>
                <a:cs typeface="Arial"/>
              </a:rPr>
              <a:t>an</a:t>
            </a:r>
            <a:r>
              <a:rPr sz="1200" spc="-10" dirty="0">
                <a:latin typeface="Arial"/>
                <a:cs typeface="Arial"/>
              </a:rPr>
              <a:t> </a:t>
            </a:r>
            <a:r>
              <a:rPr sz="1200" spc="85" dirty="0">
                <a:latin typeface="Arial"/>
                <a:cs typeface="Arial"/>
              </a:rPr>
              <a:t>alternative</a:t>
            </a:r>
            <a:r>
              <a:rPr sz="1200" spc="-15" dirty="0">
                <a:latin typeface="Arial"/>
                <a:cs typeface="Arial"/>
              </a:rPr>
              <a:t> </a:t>
            </a:r>
            <a:r>
              <a:rPr sz="1200" spc="50" dirty="0">
                <a:latin typeface="Arial"/>
                <a:cs typeface="Arial"/>
              </a:rPr>
              <a:t>hypothesis.</a:t>
            </a:r>
            <a:endParaRPr sz="1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89545" y="2747369"/>
            <a:ext cx="4364990" cy="2037080"/>
            <a:chOff x="2389545" y="2747369"/>
            <a:chExt cx="4364990" cy="2037080"/>
          </a:xfrm>
        </p:grpSpPr>
        <p:pic>
          <p:nvPicPr>
            <p:cNvPr id="3" name="object 3"/>
            <p:cNvPicPr/>
            <p:nvPr/>
          </p:nvPicPr>
          <p:blipFill>
            <a:blip r:embed="rId2" cstate="print"/>
            <a:stretch>
              <a:fillRect/>
            </a:stretch>
          </p:blipFill>
          <p:spPr>
            <a:xfrm>
              <a:off x="2389545" y="2747369"/>
              <a:ext cx="4364891" cy="2036945"/>
            </a:xfrm>
            <a:prstGeom prst="rect">
              <a:avLst/>
            </a:prstGeom>
          </p:spPr>
        </p:pic>
        <p:pic>
          <p:nvPicPr>
            <p:cNvPr id="4" name="object 4"/>
            <p:cNvPicPr/>
            <p:nvPr/>
          </p:nvPicPr>
          <p:blipFill>
            <a:blip r:embed="rId3" cstate="print"/>
            <a:stretch>
              <a:fillRect/>
            </a:stretch>
          </p:blipFill>
          <p:spPr>
            <a:xfrm>
              <a:off x="6430036" y="3166143"/>
              <a:ext cx="284074" cy="314299"/>
            </a:xfrm>
            <a:prstGeom prst="rect">
              <a:avLst/>
            </a:prstGeom>
          </p:spPr>
        </p:pic>
        <p:sp>
          <p:nvSpPr>
            <p:cNvPr id="5" name="object 5"/>
            <p:cNvSpPr/>
            <p:nvPr/>
          </p:nvSpPr>
          <p:spPr>
            <a:xfrm>
              <a:off x="3499042" y="3323293"/>
              <a:ext cx="3073400" cy="1107440"/>
            </a:xfrm>
            <a:custGeom>
              <a:avLst/>
              <a:gdLst/>
              <a:ahLst/>
              <a:cxnLst/>
              <a:rect l="l" t="t" r="r" b="b"/>
              <a:pathLst>
                <a:path w="3073400" h="1107439">
                  <a:moveTo>
                    <a:pt x="3073043" y="157149"/>
                  </a:moveTo>
                  <a:lnTo>
                    <a:pt x="2273845" y="1106947"/>
                  </a:lnTo>
                </a:path>
                <a:path w="3073400" h="1107439">
                  <a:moveTo>
                    <a:pt x="0" y="1098597"/>
                  </a:moveTo>
                  <a:lnTo>
                    <a:pt x="2930994" y="0"/>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5135308" y="1788521"/>
            <a:ext cx="1280795" cy="208279"/>
          </a:xfrm>
          <a:prstGeom prst="rect">
            <a:avLst/>
          </a:prstGeom>
        </p:spPr>
        <p:txBody>
          <a:bodyPr vert="horz" wrap="square" lIns="0" tIns="12700" rIns="0" bIns="0" rtlCol="0">
            <a:spAutoFit/>
          </a:bodyPr>
          <a:lstStyle/>
          <a:p>
            <a:pPr marL="12700">
              <a:lnSpc>
                <a:spcPct val="100000"/>
              </a:lnSpc>
              <a:spcBef>
                <a:spcPts val="100"/>
              </a:spcBef>
            </a:pPr>
            <a:r>
              <a:rPr sz="1200" spc="70" dirty="0">
                <a:latin typeface="Arial"/>
                <a:cs typeface="Arial"/>
              </a:rPr>
              <a:t>or</a:t>
            </a:r>
            <a:r>
              <a:rPr sz="1200" spc="-5" dirty="0">
                <a:latin typeface="Arial"/>
                <a:cs typeface="Arial"/>
              </a:rPr>
              <a:t> </a:t>
            </a:r>
            <a:r>
              <a:rPr sz="1200" spc="60" dirty="0">
                <a:latin typeface="Arial"/>
                <a:cs typeface="Arial"/>
              </a:rPr>
              <a:t>fail</a:t>
            </a:r>
            <a:r>
              <a:rPr sz="1200" spc="-5"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dirty="0">
                <a:latin typeface="Arial"/>
                <a:cs typeface="Arial"/>
              </a:rPr>
              <a:t> </a:t>
            </a:r>
            <a:r>
              <a:rPr sz="1200" spc="-25" dirty="0">
                <a:latin typeface="Arial"/>
                <a:cs typeface="Arial"/>
              </a:rPr>
              <a:t>it.</a:t>
            </a:r>
            <a:endParaRPr sz="1200">
              <a:latin typeface="Arial"/>
              <a:cs typeface="Arial"/>
            </a:endParaRPr>
          </a:p>
        </p:txBody>
      </p:sp>
      <p:pic>
        <p:nvPicPr>
          <p:cNvPr id="8" name="object 8"/>
          <p:cNvPicPr/>
          <p:nvPr/>
        </p:nvPicPr>
        <p:blipFill>
          <a:blip r:embed="rId3" cstate="print"/>
          <a:stretch>
            <a:fillRect/>
          </a:stretch>
        </p:blipFill>
        <p:spPr>
          <a:xfrm>
            <a:off x="4822515" y="1726571"/>
            <a:ext cx="284074" cy="314299"/>
          </a:xfrm>
          <a:prstGeom prst="rect">
            <a:avLst/>
          </a:prstGeom>
        </p:spPr>
      </p:pic>
      <p:sp>
        <p:nvSpPr>
          <p:cNvPr id="9" name="object 9"/>
          <p:cNvSpPr txBox="1"/>
          <p:nvPr/>
        </p:nvSpPr>
        <p:spPr>
          <a:xfrm>
            <a:off x="1581346" y="1971401"/>
            <a:ext cx="6297930" cy="1421765"/>
          </a:xfrm>
          <a:prstGeom prst="rect">
            <a:avLst/>
          </a:prstGeom>
        </p:spPr>
        <p:txBody>
          <a:bodyPr vert="horz" wrap="square" lIns="0" tIns="104140" rIns="0" bIns="0" rtlCol="0">
            <a:spAutoFit/>
          </a:bodyPr>
          <a:lstStyle/>
          <a:p>
            <a:pPr marL="320040" marR="2290445" indent="-320040" algn="r">
              <a:lnSpc>
                <a:spcPct val="100000"/>
              </a:lnSpc>
              <a:spcBef>
                <a:spcPts val="820"/>
              </a:spcBef>
              <a:buChar char="○"/>
              <a:tabLst>
                <a:tab pos="320040" algn="l"/>
              </a:tabLst>
            </a:pPr>
            <a:r>
              <a:rPr sz="1200" dirty="0">
                <a:latin typeface="Arial"/>
                <a:cs typeface="Arial"/>
              </a:rPr>
              <a:t>In</a:t>
            </a:r>
            <a:r>
              <a:rPr sz="1200" spc="5" dirty="0">
                <a:latin typeface="Arial"/>
                <a:cs typeface="Arial"/>
              </a:rPr>
              <a:t> </a:t>
            </a:r>
            <a:r>
              <a:rPr sz="1200" spc="-10" dirty="0">
                <a:latin typeface="Arial Black"/>
                <a:cs typeface="Arial Black"/>
              </a:rPr>
              <a:t>two-tailed</a:t>
            </a:r>
            <a:r>
              <a:rPr sz="1200" spc="-135" dirty="0">
                <a:latin typeface="Arial Black"/>
                <a:cs typeface="Arial Black"/>
              </a:rPr>
              <a:t> </a:t>
            </a:r>
            <a:r>
              <a:rPr sz="1200" spc="-65" dirty="0">
                <a:latin typeface="Arial Black"/>
                <a:cs typeface="Arial Black"/>
              </a:rPr>
              <a:t>tests</a:t>
            </a:r>
            <a:r>
              <a:rPr sz="1200" spc="-60" dirty="0">
                <a:latin typeface="Arial Black"/>
                <a:cs typeface="Arial Black"/>
              </a:rPr>
              <a:t> </a:t>
            </a:r>
            <a:r>
              <a:rPr sz="1200" spc="110" dirty="0">
                <a:latin typeface="Arial"/>
                <a:cs typeface="Arial"/>
              </a:rPr>
              <a:t>(when</a:t>
            </a:r>
            <a:r>
              <a:rPr sz="1200" spc="5" dirty="0">
                <a:latin typeface="Arial"/>
                <a:cs typeface="Arial"/>
              </a:rPr>
              <a:t> </a:t>
            </a:r>
            <a:r>
              <a:rPr sz="1200" spc="95" dirty="0">
                <a:latin typeface="Arial"/>
                <a:cs typeface="Arial"/>
              </a:rPr>
              <a:t>we</a:t>
            </a:r>
            <a:r>
              <a:rPr sz="1200" spc="5" dirty="0">
                <a:latin typeface="Arial"/>
                <a:cs typeface="Arial"/>
              </a:rPr>
              <a:t> </a:t>
            </a:r>
            <a:r>
              <a:rPr sz="1200" spc="70" dirty="0">
                <a:latin typeface="Arial"/>
                <a:cs typeface="Arial"/>
              </a:rPr>
              <a:t>test</a:t>
            </a:r>
            <a:r>
              <a:rPr sz="1200" spc="5" dirty="0">
                <a:latin typeface="Arial"/>
                <a:cs typeface="Arial"/>
              </a:rPr>
              <a:t> </a:t>
            </a:r>
            <a:r>
              <a:rPr sz="1200" spc="70" dirty="0">
                <a:latin typeface="Arial"/>
                <a:cs typeface="Arial"/>
              </a:rPr>
              <a:t>for</a:t>
            </a:r>
            <a:r>
              <a:rPr sz="1200" spc="5" dirty="0">
                <a:latin typeface="Arial"/>
                <a:cs typeface="Arial"/>
              </a:rPr>
              <a:t> </a:t>
            </a:r>
            <a:r>
              <a:rPr sz="1200" spc="55" dirty="0">
                <a:latin typeface="Arial"/>
                <a:cs typeface="Arial"/>
              </a:rPr>
              <a:t>equalities):</a:t>
            </a:r>
            <a:endParaRPr sz="1200">
              <a:latin typeface="Arial"/>
              <a:cs typeface="Arial"/>
            </a:endParaRPr>
          </a:p>
          <a:p>
            <a:pPr marL="320040" marR="2254250" lvl="1" indent="-320040" algn="r">
              <a:lnSpc>
                <a:spcPct val="100000"/>
              </a:lnSpc>
              <a:spcBef>
                <a:spcPts val="720"/>
              </a:spcBef>
              <a:buChar char="■"/>
              <a:tabLst>
                <a:tab pos="3200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&lt;</a:t>
            </a:r>
            <a:r>
              <a:rPr sz="1200" spc="-5"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marL="789940" lvl="1" indent="-320040">
              <a:lnSpc>
                <a:spcPct val="100000"/>
              </a:lnSpc>
              <a:spcBef>
                <a:spcPts val="720"/>
              </a:spcBef>
              <a:buChar char="■"/>
              <a:tabLst>
                <a:tab pos="7899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&gt;</a:t>
            </a:r>
            <a:r>
              <a:rPr sz="1200" spc="-10"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10" dirty="0">
                <a:latin typeface="Arial"/>
                <a:cs typeface="Arial"/>
              </a:rPr>
              <a:t> </a:t>
            </a:r>
            <a:r>
              <a:rPr sz="1200" spc="60" dirty="0">
                <a:latin typeface="Arial"/>
                <a:cs typeface="Arial"/>
              </a:rPr>
              <a:t>fail</a:t>
            </a:r>
            <a:r>
              <a:rPr sz="1200" spc="-10"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10"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a:lnSpc>
                <a:spcPct val="100000"/>
              </a:lnSpc>
            </a:pPr>
            <a:endParaRPr sz="1200">
              <a:latin typeface="Arial"/>
              <a:cs typeface="Arial"/>
            </a:endParaRPr>
          </a:p>
          <a:p>
            <a:pPr>
              <a:lnSpc>
                <a:spcPct val="100000"/>
              </a:lnSpc>
              <a:spcBef>
                <a:spcPts val="310"/>
              </a:spcBef>
            </a:pPr>
            <a:endParaRPr sz="1200">
              <a:latin typeface="Arial"/>
              <a:cs typeface="Arial"/>
            </a:endParaRPr>
          </a:p>
          <a:p>
            <a:pPr marR="5080" algn="r">
              <a:lnSpc>
                <a:spcPct val="100000"/>
              </a:lnSpc>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783598" y="3323293"/>
            <a:ext cx="1605946" cy="824223"/>
          </a:xfrm>
          <a:prstGeom prst="rect">
            <a:avLst/>
          </a:prstGeom>
        </p:spPr>
      </p:pic>
      <p:sp>
        <p:nvSpPr>
          <p:cNvPr id="11" name="object 11"/>
          <p:cNvSpPr txBox="1"/>
          <p:nvPr/>
        </p:nvSpPr>
        <p:spPr>
          <a:xfrm>
            <a:off x="693373" y="1381188"/>
            <a:ext cx="4060825" cy="61595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55" dirty="0">
                <a:solidFill>
                  <a:srgbClr val="424242"/>
                </a:solidFill>
                <a:latin typeface="Arial Black"/>
                <a:cs typeface="Arial Black"/>
              </a:rPr>
              <a:t>5:</a:t>
            </a:r>
            <a:r>
              <a:rPr sz="1400" spc="-140" dirty="0">
                <a:solidFill>
                  <a:srgbClr val="424242"/>
                </a:solidFill>
                <a:latin typeface="Arial Black"/>
                <a:cs typeface="Arial Black"/>
              </a:rPr>
              <a:t> </a:t>
            </a:r>
            <a:r>
              <a:rPr sz="1400" spc="-10" dirty="0">
                <a:solidFill>
                  <a:srgbClr val="424242"/>
                </a:solidFill>
                <a:latin typeface="Arial Black"/>
                <a:cs typeface="Arial Black"/>
              </a:rPr>
              <a:t>Decision-making</a:t>
            </a:r>
            <a:endParaRPr sz="1400">
              <a:latin typeface="Arial Black"/>
              <a:cs typeface="Arial Black"/>
            </a:endParaRPr>
          </a:p>
          <a:p>
            <a:pPr marL="763905" indent="-320675">
              <a:lnSpc>
                <a:spcPct val="100000"/>
              </a:lnSpc>
              <a:spcBef>
                <a:spcPts val="1525"/>
              </a:spcBef>
              <a:buChar char="●"/>
              <a:tabLst>
                <a:tab pos="763905" algn="l"/>
              </a:tabLst>
            </a:pPr>
            <a:r>
              <a:rPr sz="1200" dirty="0">
                <a:latin typeface="Arial"/>
                <a:cs typeface="Arial"/>
              </a:rPr>
              <a:t>Finally,</a:t>
            </a:r>
            <a:r>
              <a:rPr sz="1200" spc="20"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need</a:t>
            </a:r>
            <a:r>
              <a:rPr sz="1200" spc="20" dirty="0">
                <a:latin typeface="Arial"/>
                <a:cs typeface="Arial"/>
              </a:rPr>
              <a:t> </a:t>
            </a:r>
            <a:r>
              <a:rPr sz="1200" spc="100" dirty="0">
                <a:latin typeface="Arial"/>
                <a:cs typeface="Arial"/>
              </a:rPr>
              <a:t>to</a:t>
            </a:r>
            <a:r>
              <a:rPr sz="1200" spc="20" dirty="0">
                <a:latin typeface="Arial"/>
                <a:cs typeface="Arial"/>
              </a:rPr>
              <a:t> </a:t>
            </a:r>
            <a:r>
              <a:rPr sz="1200" spc="95" dirty="0">
                <a:latin typeface="Arial"/>
                <a:cs typeface="Arial"/>
              </a:rPr>
              <a:t>decide</a:t>
            </a:r>
            <a:r>
              <a:rPr sz="1200" spc="20" dirty="0">
                <a:latin typeface="Arial"/>
                <a:cs typeface="Arial"/>
              </a:rPr>
              <a:t> </a:t>
            </a:r>
            <a:r>
              <a:rPr sz="1200" spc="90" dirty="0">
                <a:latin typeface="Arial"/>
                <a:cs typeface="Arial"/>
              </a:rPr>
              <a:t>whether</a:t>
            </a:r>
            <a:r>
              <a:rPr sz="1200" spc="20" dirty="0">
                <a:latin typeface="Arial"/>
                <a:cs typeface="Arial"/>
              </a:rPr>
              <a:t> </a:t>
            </a:r>
            <a:r>
              <a:rPr sz="1200" spc="100" dirty="0">
                <a:latin typeface="Arial"/>
                <a:cs typeface="Arial"/>
              </a:rPr>
              <a:t>to</a:t>
            </a:r>
            <a:r>
              <a:rPr sz="1200" spc="20" dirty="0">
                <a:latin typeface="Arial"/>
                <a:cs typeface="Arial"/>
              </a:rPr>
              <a:t> </a:t>
            </a:r>
            <a:r>
              <a:rPr sz="1200" spc="65" dirty="0">
                <a:latin typeface="Arial"/>
                <a:cs typeface="Arial"/>
              </a:rPr>
              <a:t>reject</a:t>
            </a:r>
            <a:endParaRPr sz="1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96270" y="2789669"/>
            <a:ext cx="4361815" cy="2039620"/>
            <a:chOff x="2396270" y="2789669"/>
            <a:chExt cx="4361815" cy="2039620"/>
          </a:xfrm>
        </p:grpSpPr>
        <p:pic>
          <p:nvPicPr>
            <p:cNvPr id="3" name="object 3"/>
            <p:cNvPicPr/>
            <p:nvPr/>
          </p:nvPicPr>
          <p:blipFill>
            <a:blip r:embed="rId2" cstate="print"/>
            <a:stretch>
              <a:fillRect/>
            </a:stretch>
          </p:blipFill>
          <p:spPr>
            <a:xfrm>
              <a:off x="2396270" y="2789669"/>
              <a:ext cx="4361691" cy="2039095"/>
            </a:xfrm>
            <a:prstGeom prst="rect">
              <a:avLst/>
            </a:prstGeom>
          </p:spPr>
        </p:pic>
        <p:pic>
          <p:nvPicPr>
            <p:cNvPr id="4" name="object 4"/>
            <p:cNvPicPr/>
            <p:nvPr/>
          </p:nvPicPr>
          <p:blipFill>
            <a:blip r:embed="rId3" cstate="print"/>
            <a:stretch>
              <a:fillRect/>
            </a:stretch>
          </p:blipFill>
          <p:spPr>
            <a:xfrm>
              <a:off x="6430037" y="3166143"/>
              <a:ext cx="284074" cy="314299"/>
            </a:xfrm>
            <a:prstGeom prst="rect">
              <a:avLst/>
            </a:prstGeom>
          </p:spPr>
        </p:pic>
        <p:sp>
          <p:nvSpPr>
            <p:cNvPr id="5" name="object 5"/>
            <p:cNvSpPr/>
            <p:nvPr/>
          </p:nvSpPr>
          <p:spPr>
            <a:xfrm>
              <a:off x="5772888" y="3480443"/>
              <a:ext cx="799465" cy="949960"/>
            </a:xfrm>
            <a:custGeom>
              <a:avLst/>
              <a:gdLst/>
              <a:ahLst/>
              <a:cxnLst/>
              <a:rect l="l" t="t" r="r" b="b"/>
              <a:pathLst>
                <a:path w="799465" h="949960">
                  <a:moveTo>
                    <a:pt x="799198" y="0"/>
                  </a:moveTo>
                  <a:lnTo>
                    <a:pt x="0" y="949798"/>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6536133" y="2063857"/>
            <a:ext cx="1101090"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5"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10" dirty="0">
                <a:latin typeface="Arial"/>
                <a:cs typeface="Arial"/>
              </a:rPr>
              <a:t> </a:t>
            </a:r>
            <a:r>
              <a:rPr sz="1000" spc="30" dirty="0">
                <a:latin typeface="Arial"/>
                <a:cs typeface="Arial"/>
              </a:rPr>
              <a:t>null</a:t>
            </a:r>
            <a:endParaRPr sz="1000">
              <a:latin typeface="Arial"/>
              <a:cs typeface="Arial"/>
            </a:endParaRPr>
          </a:p>
        </p:txBody>
      </p:sp>
      <p:sp>
        <p:nvSpPr>
          <p:cNvPr id="8" name="object 8"/>
          <p:cNvSpPr txBox="1"/>
          <p:nvPr/>
        </p:nvSpPr>
        <p:spPr>
          <a:xfrm>
            <a:off x="6298444" y="2521056"/>
            <a:ext cx="1486535"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0" dirty="0">
                <a:latin typeface="Arial"/>
                <a:cs typeface="Arial"/>
              </a:rPr>
              <a:t> </a:t>
            </a:r>
            <a:r>
              <a:rPr sz="1000" spc="50" dirty="0">
                <a:latin typeface="Arial"/>
                <a:cs typeface="Arial"/>
              </a:rPr>
              <a:t>fail</a:t>
            </a:r>
            <a:r>
              <a:rPr sz="1000" spc="-10" dirty="0">
                <a:latin typeface="Arial"/>
                <a:cs typeface="Arial"/>
              </a:rPr>
              <a:t> </a:t>
            </a:r>
            <a:r>
              <a:rPr sz="1000" spc="85" dirty="0">
                <a:latin typeface="Arial"/>
                <a:cs typeface="Arial"/>
              </a:rPr>
              <a:t>to</a:t>
            </a:r>
            <a:r>
              <a:rPr sz="1000" spc="-10"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5" dirty="0">
                <a:latin typeface="Arial"/>
                <a:cs typeface="Arial"/>
              </a:rPr>
              <a:t> </a:t>
            </a:r>
            <a:r>
              <a:rPr sz="1000" spc="30" dirty="0">
                <a:latin typeface="Arial"/>
                <a:cs typeface="Arial"/>
              </a:rPr>
              <a:t>null</a:t>
            </a:r>
            <a:endParaRPr sz="1000">
              <a:latin typeface="Arial"/>
              <a:cs typeface="Arial"/>
            </a:endParaRPr>
          </a:p>
        </p:txBody>
      </p:sp>
      <p:sp>
        <p:nvSpPr>
          <p:cNvPr id="9" name="object 9"/>
          <p:cNvSpPr txBox="1"/>
          <p:nvPr/>
        </p:nvSpPr>
        <p:spPr>
          <a:xfrm>
            <a:off x="6723633" y="3233070"/>
            <a:ext cx="1092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6326337" y="2060810"/>
            <a:ext cx="180299" cy="199479"/>
          </a:xfrm>
          <a:prstGeom prst="rect">
            <a:avLst/>
          </a:prstGeom>
        </p:spPr>
      </p:pic>
      <p:pic>
        <p:nvPicPr>
          <p:cNvPr id="11" name="object 11"/>
          <p:cNvPicPr/>
          <p:nvPr/>
        </p:nvPicPr>
        <p:blipFill>
          <a:blip r:embed="rId4" cstate="print"/>
          <a:stretch>
            <a:fillRect/>
          </a:stretch>
        </p:blipFill>
        <p:spPr>
          <a:xfrm>
            <a:off x="6110212" y="2513984"/>
            <a:ext cx="180299" cy="199485"/>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80" dirty="0"/>
              <a:t>Step</a:t>
            </a:r>
            <a:r>
              <a:rPr spc="-140" dirty="0"/>
              <a:t> </a:t>
            </a:r>
            <a:r>
              <a:rPr spc="-55" dirty="0"/>
              <a:t>5:</a:t>
            </a:r>
            <a:r>
              <a:rPr spc="-140" dirty="0"/>
              <a:t> </a:t>
            </a:r>
            <a:r>
              <a:rPr spc="-10" dirty="0"/>
              <a:t>Decision-making</a:t>
            </a:r>
          </a:p>
          <a:p>
            <a:pPr marL="763905" indent="-320675">
              <a:lnSpc>
                <a:spcPct val="100000"/>
              </a:lnSpc>
              <a:spcBef>
                <a:spcPts val="1525"/>
              </a:spcBef>
              <a:buChar char="●"/>
              <a:tabLst>
                <a:tab pos="763905" algn="l"/>
              </a:tabLst>
            </a:pPr>
            <a:r>
              <a:rPr sz="1200" dirty="0">
                <a:solidFill>
                  <a:srgbClr val="000000"/>
                </a:solidFill>
                <a:latin typeface="Arial"/>
                <a:cs typeface="Arial"/>
              </a:rPr>
              <a:t>In </a:t>
            </a:r>
            <a:r>
              <a:rPr sz="1200" dirty="0">
                <a:solidFill>
                  <a:srgbClr val="000000"/>
                </a:solidFill>
              </a:rPr>
              <a:t>one-tailed</a:t>
            </a:r>
            <a:r>
              <a:rPr sz="1200" spc="-140" dirty="0">
                <a:solidFill>
                  <a:srgbClr val="000000"/>
                </a:solidFill>
              </a:rPr>
              <a:t> </a:t>
            </a:r>
            <a:r>
              <a:rPr sz="1200" spc="-65" dirty="0">
                <a:solidFill>
                  <a:srgbClr val="000000"/>
                </a:solidFill>
              </a:rPr>
              <a:t>tests </a:t>
            </a:r>
            <a:r>
              <a:rPr sz="1200" spc="110" dirty="0">
                <a:solidFill>
                  <a:srgbClr val="000000"/>
                </a:solidFill>
                <a:latin typeface="Arial"/>
                <a:cs typeface="Arial"/>
              </a:rPr>
              <a:t>(when</a:t>
            </a:r>
            <a:r>
              <a:rPr sz="1200" dirty="0">
                <a:solidFill>
                  <a:srgbClr val="000000"/>
                </a:solidFill>
                <a:latin typeface="Arial"/>
                <a:cs typeface="Arial"/>
              </a:rPr>
              <a:t> </a:t>
            </a:r>
            <a:r>
              <a:rPr sz="1200" spc="95" dirty="0">
                <a:solidFill>
                  <a:srgbClr val="000000"/>
                </a:solidFill>
                <a:latin typeface="Arial"/>
                <a:cs typeface="Arial"/>
              </a:rPr>
              <a:t>we</a:t>
            </a:r>
            <a:r>
              <a:rPr sz="1200" dirty="0">
                <a:solidFill>
                  <a:srgbClr val="000000"/>
                </a:solidFill>
                <a:latin typeface="Arial"/>
                <a:cs typeface="Arial"/>
              </a:rPr>
              <a:t> </a:t>
            </a:r>
            <a:r>
              <a:rPr sz="1200" spc="70" dirty="0">
                <a:solidFill>
                  <a:srgbClr val="000000"/>
                </a:solidFill>
                <a:latin typeface="Arial"/>
                <a:cs typeface="Arial"/>
              </a:rPr>
              <a:t>test</a:t>
            </a:r>
            <a:r>
              <a:rPr sz="1200" dirty="0">
                <a:solidFill>
                  <a:srgbClr val="000000"/>
                </a:solidFill>
                <a:latin typeface="Arial"/>
                <a:cs typeface="Arial"/>
              </a:rPr>
              <a:t> </a:t>
            </a:r>
            <a:r>
              <a:rPr sz="1200" spc="70" dirty="0">
                <a:solidFill>
                  <a:srgbClr val="000000"/>
                </a:solidFill>
                <a:latin typeface="Arial"/>
                <a:cs typeface="Arial"/>
              </a:rPr>
              <a:t>for</a:t>
            </a:r>
            <a:r>
              <a:rPr sz="1200" dirty="0">
                <a:solidFill>
                  <a:srgbClr val="000000"/>
                </a:solidFill>
                <a:latin typeface="Arial"/>
                <a:cs typeface="Arial"/>
              </a:rPr>
              <a:t> </a:t>
            </a:r>
            <a:r>
              <a:rPr sz="1200" spc="55" dirty="0">
                <a:solidFill>
                  <a:srgbClr val="000000"/>
                </a:solidFill>
                <a:latin typeface="Arial"/>
                <a:cs typeface="Arial"/>
              </a:rPr>
              <a:t>inequalities):</a:t>
            </a:r>
            <a:endParaRPr sz="1200">
              <a:latin typeface="Arial"/>
              <a:cs typeface="Arial"/>
            </a:endParaRPr>
          </a:p>
          <a:p>
            <a:pPr marL="1678305" marR="5080" lvl="1" indent="-305435">
              <a:lnSpc>
                <a:spcPct val="150000"/>
              </a:lnSpc>
              <a:spcBef>
                <a:spcPts val="130"/>
              </a:spcBef>
              <a:buChar char="■"/>
              <a:tabLst>
                <a:tab pos="1678305" algn="l"/>
              </a:tabLst>
            </a:pPr>
            <a:r>
              <a:rPr sz="1000" dirty="0">
                <a:latin typeface="Arial"/>
                <a:cs typeface="Arial"/>
              </a:rPr>
              <a:t>If</a:t>
            </a:r>
            <a:r>
              <a:rPr sz="1000" spc="-5" dirty="0">
                <a:latin typeface="Arial"/>
                <a:cs typeface="Arial"/>
              </a:rPr>
              <a:t> </a:t>
            </a:r>
            <a:r>
              <a:rPr sz="1000" spc="90" dirty="0">
                <a:latin typeface="Arial"/>
                <a:cs typeface="Arial"/>
              </a:rPr>
              <a:t>p_value</a:t>
            </a:r>
            <a:r>
              <a:rPr sz="1000" dirty="0">
                <a:latin typeface="Arial"/>
                <a:cs typeface="Arial"/>
              </a:rPr>
              <a:t> &lt;</a:t>
            </a:r>
            <a:r>
              <a:rPr sz="1000" spc="-5" dirty="0">
                <a:latin typeface="Arial"/>
                <a:cs typeface="Arial"/>
              </a:rPr>
              <a:t> </a:t>
            </a:r>
            <a:r>
              <a:rPr sz="1000" dirty="0">
                <a:latin typeface="FreeSerif"/>
                <a:cs typeface="FreeSerif"/>
              </a:rPr>
              <a:t>𝛼</a:t>
            </a:r>
            <a:r>
              <a:rPr sz="1000" spc="305" dirty="0">
                <a:latin typeface="FreeSerif"/>
                <a:cs typeface="FreeSerif"/>
              </a:rPr>
              <a:t> </a:t>
            </a:r>
            <a:r>
              <a:rPr sz="1000" dirty="0">
                <a:latin typeface="Arial Black"/>
                <a:cs typeface="Arial Black"/>
              </a:rPr>
              <a:t>and</a:t>
            </a:r>
            <a:r>
              <a:rPr sz="1000" spc="-5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 </a:t>
            </a:r>
            <a:r>
              <a:rPr sz="1000" spc="50" dirty="0">
                <a:latin typeface="Arial"/>
                <a:cs typeface="Arial"/>
              </a:rPr>
              <a:t>in</a:t>
            </a:r>
            <a:r>
              <a:rPr sz="1000" spc="-5"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same</a:t>
            </a:r>
            <a:r>
              <a:rPr sz="1000" spc="-5" dirty="0">
                <a:latin typeface="Arial"/>
                <a:cs typeface="Arial"/>
              </a:rPr>
              <a:t> </a:t>
            </a:r>
            <a:r>
              <a:rPr sz="1000" spc="70" dirty="0">
                <a:latin typeface="Arial"/>
                <a:cs typeface="Arial"/>
              </a:rPr>
              <a:t>direction</a:t>
            </a:r>
            <a:r>
              <a:rPr sz="1000"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a:p>
            <a:pPr marL="1678305" marR="208279" lvl="1" indent="-305435">
              <a:lnSpc>
                <a:spcPct val="150000"/>
              </a:lnSpc>
              <a:buChar char="■"/>
              <a:tabLst>
                <a:tab pos="1678305" algn="l"/>
              </a:tabLst>
            </a:pPr>
            <a:r>
              <a:rPr sz="1000" dirty="0">
                <a:latin typeface="Arial"/>
                <a:cs typeface="Arial"/>
              </a:rPr>
              <a:t>If</a:t>
            </a:r>
            <a:r>
              <a:rPr sz="1000" spc="-10" dirty="0">
                <a:latin typeface="Arial"/>
                <a:cs typeface="Arial"/>
              </a:rPr>
              <a:t> </a:t>
            </a:r>
            <a:r>
              <a:rPr sz="1000" spc="90" dirty="0">
                <a:latin typeface="Arial"/>
                <a:cs typeface="Arial"/>
              </a:rPr>
              <a:t>p_value</a:t>
            </a:r>
            <a:r>
              <a:rPr sz="1000" spc="-5" dirty="0">
                <a:latin typeface="Arial"/>
                <a:cs typeface="Arial"/>
              </a:rPr>
              <a:t> </a:t>
            </a:r>
            <a:r>
              <a:rPr sz="1000" dirty="0">
                <a:latin typeface="Arial"/>
                <a:cs typeface="Arial"/>
              </a:rPr>
              <a:t>&gt;</a:t>
            </a:r>
            <a:r>
              <a:rPr sz="1000" spc="-5" dirty="0">
                <a:latin typeface="Arial"/>
                <a:cs typeface="Arial"/>
              </a:rPr>
              <a:t> </a:t>
            </a:r>
            <a:r>
              <a:rPr sz="1000" dirty="0">
                <a:latin typeface="FreeSerif"/>
                <a:cs typeface="FreeSerif"/>
              </a:rPr>
              <a:t>𝛼</a:t>
            </a:r>
            <a:r>
              <a:rPr sz="1000" spc="25" dirty="0">
                <a:latin typeface="FreeSerif"/>
                <a:cs typeface="FreeSerif"/>
              </a:rPr>
              <a:t> </a:t>
            </a:r>
            <a:r>
              <a:rPr sz="1000" spc="-30" dirty="0">
                <a:latin typeface="Arial Black"/>
                <a:cs typeface="Arial Black"/>
              </a:rPr>
              <a:t>or</a:t>
            </a:r>
            <a:r>
              <a:rPr sz="1000" spc="-6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spc="-5"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a:t>
            </a:r>
            <a:r>
              <a:rPr sz="1000" spc="-5" dirty="0">
                <a:latin typeface="Arial"/>
                <a:cs typeface="Arial"/>
              </a:rPr>
              <a:t> </a:t>
            </a:r>
            <a:r>
              <a:rPr sz="1000" spc="50" dirty="0">
                <a:latin typeface="Arial"/>
                <a:cs typeface="Arial"/>
              </a:rPr>
              <a:t>in</a:t>
            </a:r>
            <a:r>
              <a:rPr sz="1000" spc="-10" dirty="0">
                <a:latin typeface="Arial"/>
                <a:cs typeface="Arial"/>
              </a:rPr>
              <a:t> </a:t>
            </a:r>
            <a:r>
              <a:rPr sz="1000" spc="75" dirty="0">
                <a:latin typeface="Arial"/>
                <a:cs typeface="Arial"/>
              </a:rPr>
              <a:t>opposite</a:t>
            </a:r>
            <a:r>
              <a:rPr sz="1000" spc="-5" dirty="0">
                <a:latin typeface="Arial"/>
                <a:cs typeface="Arial"/>
              </a:rPr>
              <a:t> </a:t>
            </a:r>
            <a:r>
              <a:rPr sz="1000" spc="70" dirty="0">
                <a:latin typeface="Arial"/>
                <a:cs typeface="Arial"/>
              </a:rPr>
              <a:t>direction</a:t>
            </a:r>
            <a:r>
              <a:rPr sz="1000" spc="-5"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p:txBody>
      </p:sp>
      <p:sp>
        <p:nvSpPr>
          <p:cNvPr id="13" name="object 13"/>
          <p:cNvSpPr txBox="1"/>
          <p:nvPr/>
        </p:nvSpPr>
        <p:spPr>
          <a:xfrm>
            <a:off x="971398" y="3317017"/>
            <a:ext cx="808355" cy="621665"/>
          </a:xfrm>
          <a:prstGeom prst="rect">
            <a:avLst/>
          </a:prstGeom>
        </p:spPr>
        <p:txBody>
          <a:bodyPr vert="horz" wrap="square" lIns="0" tIns="12700" rIns="0" bIns="0" rtlCol="0">
            <a:spAutoFit/>
          </a:bodyPr>
          <a:lstStyle/>
          <a:p>
            <a:pPr marL="12700" marR="5080">
              <a:lnSpc>
                <a:spcPct val="114999"/>
              </a:lnSpc>
              <a:spcBef>
                <a:spcPts val="100"/>
              </a:spcBef>
            </a:pPr>
            <a:r>
              <a:rPr sz="1700" spc="-185" dirty="0">
                <a:latin typeface="Arial"/>
                <a:cs typeface="Arial"/>
              </a:rPr>
              <a:t>H</a:t>
            </a:r>
            <a:r>
              <a:rPr sz="1700" spc="-185" dirty="0">
                <a:latin typeface="AoyagiKouzanFontT"/>
                <a:cs typeface="AoyagiKouzanFontT"/>
              </a:rPr>
              <a:t>₀</a:t>
            </a:r>
            <a:r>
              <a:rPr sz="1700" spc="-185" dirty="0">
                <a:latin typeface="Arial"/>
                <a:cs typeface="Arial"/>
              </a:rPr>
              <a:t>:</a:t>
            </a:r>
            <a:r>
              <a:rPr sz="1700" spc="-20" dirty="0">
                <a:latin typeface="Arial"/>
                <a:cs typeface="Arial"/>
              </a:rPr>
              <a:t> </a:t>
            </a:r>
            <a:r>
              <a:rPr sz="1700" dirty="0">
                <a:latin typeface="Arial"/>
                <a:cs typeface="Arial"/>
              </a:rPr>
              <a:t>μ</a:t>
            </a:r>
            <a:r>
              <a:rPr sz="1700" spc="-60" dirty="0">
                <a:latin typeface="Arial"/>
                <a:cs typeface="Arial"/>
              </a:rPr>
              <a:t> </a:t>
            </a:r>
            <a:r>
              <a:rPr sz="1700" dirty="0">
                <a:latin typeface="Arial"/>
                <a:cs typeface="Arial"/>
              </a:rPr>
              <a:t>≤</a:t>
            </a:r>
            <a:r>
              <a:rPr sz="1700" spc="-40" dirty="0">
                <a:latin typeface="Arial"/>
                <a:cs typeface="Arial"/>
              </a:rPr>
              <a:t> </a:t>
            </a:r>
            <a:r>
              <a:rPr sz="1700" spc="-50" dirty="0">
                <a:latin typeface="Arial"/>
                <a:cs typeface="Arial"/>
              </a:rPr>
              <a:t>k </a:t>
            </a:r>
            <a:r>
              <a:rPr sz="1700" spc="-185" dirty="0">
                <a:latin typeface="Arial"/>
                <a:cs typeface="Arial"/>
              </a:rPr>
              <a:t>H</a:t>
            </a:r>
            <a:r>
              <a:rPr sz="1700" spc="-185" dirty="0">
                <a:latin typeface="AoyagiKouzanFontT"/>
                <a:cs typeface="AoyagiKouzanFontT"/>
              </a:rPr>
              <a:t>₁</a:t>
            </a:r>
            <a:r>
              <a:rPr sz="1700" spc="-185" dirty="0">
                <a:latin typeface="Arial"/>
                <a:cs typeface="Arial"/>
              </a:rPr>
              <a:t>:</a:t>
            </a:r>
            <a:r>
              <a:rPr sz="1700" spc="-20" dirty="0">
                <a:latin typeface="Arial"/>
                <a:cs typeface="Arial"/>
              </a:rPr>
              <a:t> </a:t>
            </a:r>
            <a:r>
              <a:rPr sz="1700" dirty="0">
                <a:latin typeface="Arial"/>
                <a:cs typeface="Arial"/>
              </a:rPr>
              <a:t>μ</a:t>
            </a:r>
            <a:r>
              <a:rPr sz="1700" spc="-65" dirty="0">
                <a:latin typeface="Arial"/>
                <a:cs typeface="Arial"/>
              </a:rPr>
              <a:t> </a:t>
            </a:r>
            <a:r>
              <a:rPr sz="1700" dirty="0">
                <a:latin typeface="Arial"/>
                <a:cs typeface="Arial"/>
              </a:rPr>
              <a:t>&gt;</a:t>
            </a:r>
            <a:r>
              <a:rPr sz="1700" spc="-40" dirty="0">
                <a:latin typeface="Arial"/>
                <a:cs typeface="Arial"/>
              </a:rPr>
              <a:t> </a:t>
            </a:r>
            <a:r>
              <a:rPr sz="1700" spc="-50" dirty="0">
                <a:latin typeface="Arial"/>
                <a:cs typeface="Arial"/>
              </a:rPr>
              <a:t>k</a:t>
            </a:r>
            <a:endParaRPr sz="17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1261369" y="2198788"/>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4" name="object 4"/>
          <p:cNvSpPr txBox="1"/>
          <p:nvPr/>
        </p:nvSpPr>
        <p:spPr>
          <a:xfrm>
            <a:off x="2481044" y="2198788"/>
            <a:ext cx="386016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15" dirty="0">
                <a:latin typeface="Arial"/>
                <a:cs typeface="Arial"/>
              </a:rPr>
              <a:t> </a:t>
            </a:r>
            <a:r>
              <a:rPr sz="1000" spc="65" dirty="0">
                <a:latin typeface="Arial"/>
                <a:cs typeface="Arial"/>
              </a:rPr>
              <a:t>ttest_1samp(sample,</a:t>
            </a:r>
            <a:r>
              <a:rPr sz="1000" spc="-10" dirty="0">
                <a:latin typeface="Arial"/>
                <a:cs typeface="Arial"/>
              </a:rPr>
              <a:t> k,</a:t>
            </a:r>
            <a:r>
              <a:rPr sz="1000" spc="-1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1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
        <p:nvSpPr>
          <p:cNvPr id="5" name="object 5"/>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6" name="object 6"/>
          <p:cNvSpPr txBox="1"/>
          <p:nvPr/>
        </p:nvSpPr>
        <p:spPr>
          <a:xfrm>
            <a:off x="2481825" y="2899826"/>
            <a:ext cx="36804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60" dirty="0">
                <a:latin typeface="Arial"/>
                <a:cs typeface="Arial"/>
              </a:rPr>
              <a:t>“greater”)</a:t>
            </a:r>
            <a:endParaRPr sz="1000">
              <a:latin typeface="Arial"/>
              <a:cs typeface="Arial"/>
            </a:endParaRPr>
          </a:p>
        </p:txBody>
      </p:sp>
      <p:sp>
        <p:nvSpPr>
          <p:cNvPr id="7" name="object 7"/>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3776124"/>
            <a:ext cx="3453129"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10" dirty="0">
                <a:latin typeface="Arial"/>
                <a:cs typeface="Arial"/>
              </a:rPr>
              <a:t>“less”)</a:t>
            </a:r>
            <a:endParaRPr sz="1000">
              <a:latin typeface="Arial"/>
              <a:cs typeface="Arial"/>
            </a:endParaRPr>
          </a:p>
        </p:txBody>
      </p:sp>
      <p:pic>
        <p:nvPicPr>
          <p:cNvPr id="9" name="object 9"/>
          <p:cNvPicPr/>
          <p:nvPr/>
        </p:nvPicPr>
        <p:blipFill>
          <a:blip r:embed="rId2" cstate="print"/>
          <a:stretch>
            <a:fillRect/>
          </a:stretch>
        </p:blipFill>
        <p:spPr>
          <a:xfrm>
            <a:off x="1383922" y="2111070"/>
            <a:ext cx="844023" cy="576073"/>
          </a:xfrm>
          <a:prstGeom prst="rect">
            <a:avLst/>
          </a:prstGeom>
        </p:spPr>
      </p:pic>
      <p:pic>
        <p:nvPicPr>
          <p:cNvPr id="10" name="object 10"/>
          <p:cNvPicPr/>
          <p:nvPr/>
        </p:nvPicPr>
        <p:blipFill>
          <a:blip r:embed="rId3" cstate="print"/>
          <a:stretch>
            <a:fillRect/>
          </a:stretch>
        </p:blipFill>
        <p:spPr>
          <a:xfrm>
            <a:off x="1385309" y="2864946"/>
            <a:ext cx="841245" cy="576071"/>
          </a:xfrm>
          <a:prstGeom prst="rect">
            <a:avLst/>
          </a:prstGeom>
        </p:spPr>
      </p:pic>
      <p:pic>
        <p:nvPicPr>
          <p:cNvPr id="11" name="object 11"/>
          <p:cNvPicPr/>
          <p:nvPr/>
        </p:nvPicPr>
        <p:blipFill>
          <a:blip r:embed="rId4" cstate="print"/>
          <a:stretch>
            <a:fillRect/>
          </a:stretch>
        </p:blipFill>
        <p:spPr>
          <a:xfrm>
            <a:off x="1385309" y="3716770"/>
            <a:ext cx="841245" cy="576071"/>
          </a:xfrm>
          <a:prstGeom prst="rect">
            <a:avLst/>
          </a:prstGeom>
        </p:spPr>
      </p:pic>
      <p:sp>
        <p:nvSpPr>
          <p:cNvPr id="12" name="object 12"/>
          <p:cNvSpPr txBox="1"/>
          <p:nvPr/>
        </p:nvSpPr>
        <p:spPr>
          <a:xfrm>
            <a:off x="693373" y="1381188"/>
            <a:ext cx="2145030" cy="6451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65"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55" dirty="0">
                <a:latin typeface="Arial"/>
                <a:cs typeface="Arial"/>
              </a:rPr>
              <a:t>One</a:t>
            </a:r>
            <a:r>
              <a:rPr sz="1000" spc="-5" dirty="0">
                <a:latin typeface="Arial"/>
                <a:cs typeface="Arial"/>
              </a:rPr>
              <a:t> </a:t>
            </a:r>
            <a:r>
              <a:rPr sz="1000" spc="70" dirty="0">
                <a:latin typeface="Arial"/>
                <a:cs typeface="Arial"/>
              </a:rPr>
              <a:t>Sample</a:t>
            </a:r>
            <a:r>
              <a:rPr sz="1000" spc="-5" dirty="0">
                <a:latin typeface="Arial"/>
                <a:cs typeface="Arial"/>
              </a:rPr>
              <a:t> </a:t>
            </a:r>
            <a:r>
              <a:rPr sz="1000" spc="75" dirty="0">
                <a:latin typeface="Arial"/>
                <a:cs typeface="Arial"/>
              </a:rPr>
              <a:t>T-</a:t>
            </a:r>
            <a:r>
              <a:rPr sz="1000" spc="40" dirty="0">
                <a:latin typeface="Arial"/>
                <a:cs typeface="Arial"/>
              </a:rPr>
              <a:t>test</a:t>
            </a:r>
            <a:endParaRPr sz="1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3307" y="3716770"/>
            <a:ext cx="914398" cy="576071"/>
          </a:xfrm>
          <a:prstGeom prst="rect">
            <a:avLst/>
          </a:prstGeom>
        </p:spPr>
      </p:pic>
      <p:pic>
        <p:nvPicPr>
          <p:cNvPr id="3" name="object 3"/>
          <p:cNvPicPr/>
          <p:nvPr/>
        </p:nvPicPr>
        <p:blipFill>
          <a:blip r:embed="rId3" cstate="print"/>
          <a:stretch>
            <a:fillRect/>
          </a:stretch>
        </p:blipFill>
        <p:spPr>
          <a:xfrm>
            <a:off x="1383307" y="2864946"/>
            <a:ext cx="914398" cy="576071"/>
          </a:xfrm>
          <a:prstGeom prst="rect">
            <a:avLst/>
          </a:prstGeom>
        </p:spPr>
      </p:pic>
      <p:pic>
        <p:nvPicPr>
          <p:cNvPr id="4" name="object 4"/>
          <p:cNvPicPr/>
          <p:nvPr/>
        </p:nvPicPr>
        <p:blipFill>
          <a:blip r:embed="rId4" cstate="print"/>
          <a:stretch>
            <a:fillRect/>
          </a:stretch>
        </p:blipFill>
        <p:spPr>
          <a:xfrm>
            <a:off x="1385322" y="2111070"/>
            <a:ext cx="910348" cy="576073"/>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6" name="object 6"/>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7" name="object 7"/>
          <p:cNvSpPr txBox="1"/>
          <p:nvPr/>
        </p:nvSpPr>
        <p:spPr>
          <a:xfrm>
            <a:off x="2481825" y="2899826"/>
            <a:ext cx="399669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8" name="object 8"/>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9" name="object 9"/>
          <p:cNvSpPr txBox="1"/>
          <p:nvPr/>
        </p:nvSpPr>
        <p:spPr>
          <a:xfrm>
            <a:off x="2481825" y="3776124"/>
            <a:ext cx="37693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pic>
        <p:nvPicPr>
          <p:cNvPr id="10" name="object 10"/>
          <p:cNvPicPr/>
          <p:nvPr/>
        </p:nvPicPr>
        <p:blipFill>
          <a:blip r:embed="rId5" cstate="print"/>
          <a:stretch>
            <a:fillRect/>
          </a:stretch>
        </p:blipFill>
        <p:spPr>
          <a:xfrm>
            <a:off x="6018162" y="836065"/>
            <a:ext cx="2422845" cy="1173397"/>
          </a:xfrm>
          <a:prstGeom prst="rect">
            <a:avLst/>
          </a:prstGeom>
        </p:spPr>
      </p:pic>
      <p:sp>
        <p:nvSpPr>
          <p:cNvPr id="11" name="object 11"/>
          <p:cNvSpPr txBox="1"/>
          <p:nvPr/>
        </p:nvSpPr>
        <p:spPr>
          <a:xfrm>
            <a:off x="693373" y="1381188"/>
            <a:ext cx="5963920"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a:t>
            </a:r>
            <a:r>
              <a:rPr sz="1000" spc="-5" dirty="0">
                <a:latin typeface="Arial"/>
                <a:cs typeface="Arial"/>
              </a:rPr>
              <a:t> </a:t>
            </a:r>
            <a:r>
              <a:rPr sz="1000" spc="60" dirty="0">
                <a:latin typeface="Arial"/>
                <a:cs typeface="Arial"/>
              </a:rPr>
              <a:t>ttest_ind(sample1,</a:t>
            </a:r>
            <a:r>
              <a:rPr sz="1000" spc="-5"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grpSp>
        <p:nvGrpSpPr>
          <p:cNvPr id="3" name="object 3"/>
          <p:cNvGrpSpPr/>
          <p:nvPr/>
        </p:nvGrpSpPr>
        <p:grpSpPr>
          <a:xfrm>
            <a:off x="674723" y="2214400"/>
            <a:ext cx="4622800" cy="2366645"/>
            <a:chOff x="674723" y="2214400"/>
            <a:chExt cx="4622800" cy="2366645"/>
          </a:xfrm>
        </p:grpSpPr>
        <p:pic>
          <p:nvPicPr>
            <p:cNvPr id="4" name="object 4"/>
            <p:cNvPicPr/>
            <p:nvPr/>
          </p:nvPicPr>
          <p:blipFill>
            <a:blip r:embed="rId2" cstate="print"/>
            <a:stretch>
              <a:fillRect/>
            </a:stretch>
          </p:blipFill>
          <p:spPr>
            <a:xfrm>
              <a:off x="684248" y="2223925"/>
              <a:ext cx="4603315" cy="2347490"/>
            </a:xfrm>
            <a:prstGeom prst="rect">
              <a:avLst/>
            </a:prstGeom>
          </p:spPr>
        </p:pic>
        <p:sp>
          <p:nvSpPr>
            <p:cNvPr id="5" name="object 5"/>
            <p:cNvSpPr/>
            <p:nvPr/>
          </p:nvSpPr>
          <p:spPr>
            <a:xfrm>
              <a:off x="679486" y="2219162"/>
              <a:ext cx="4613275" cy="2357120"/>
            </a:xfrm>
            <a:custGeom>
              <a:avLst/>
              <a:gdLst/>
              <a:ahLst/>
              <a:cxnLst/>
              <a:rect l="l" t="t" r="r" b="b"/>
              <a:pathLst>
                <a:path w="4613275" h="2357120">
                  <a:moveTo>
                    <a:pt x="0" y="0"/>
                  </a:moveTo>
                  <a:lnTo>
                    <a:pt x="4612853" y="0"/>
                  </a:lnTo>
                  <a:lnTo>
                    <a:pt x="4612853" y="2357027"/>
                  </a:lnTo>
                  <a:lnTo>
                    <a:pt x="0" y="2357027"/>
                  </a:lnTo>
                  <a:lnTo>
                    <a:pt x="0" y="0"/>
                  </a:lnTo>
                  <a:close/>
                </a:path>
              </a:pathLst>
            </a:custGeom>
            <a:ln w="9524">
              <a:solidFill>
                <a:srgbClr val="595959"/>
              </a:solidFill>
            </a:ln>
          </p:spPr>
          <p:txBody>
            <a:bodyPr wrap="square" lIns="0" tIns="0" rIns="0" bIns="0" rtlCol="0"/>
            <a:lstStyle/>
            <a:p>
              <a:endParaRPr/>
            </a:p>
          </p:txBody>
        </p:sp>
      </p:grpSp>
      <p:sp>
        <p:nvSpPr>
          <p:cNvPr id="6" name="object 6"/>
          <p:cNvSpPr txBox="1"/>
          <p:nvPr/>
        </p:nvSpPr>
        <p:spPr>
          <a:xfrm>
            <a:off x="693373" y="1381188"/>
            <a:ext cx="4580890" cy="64833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50"/>
              </a:spcBef>
            </a:pPr>
            <a:endParaRPr sz="1400">
              <a:latin typeface="Arial Black"/>
              <a:cs typeface="Arial Black"/>
            </a:endParaRPr>
          </a:p>
          <a:p>
            <a:pPr marL="12700">
              <a:lnSpc>
                <a:spcPct val="100000"/>
              </a:lnSpc>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73187" y="514343"/>
            <a:ext cx="1867821" cy="1833571"/>
          </a:xfrm>
          <a:prstGeom prst="rect">
            <a:avLst/>
          </a:prstGeom>
        </p:spPr>
      </p:pic>
      <p:pic>
        <p:nvPicPr>
          <p:cNvPr id="3" name="object 3"/>
          <p:cNvPicPr/>
          <p:nvPr/>
        </p:nvPicPr>
        <p:blipFill>
          <a:blip r:embed="rId3" cstate="print"/>
          <a:stretch>
            <a:fillRect/>
          </a:stretch>
        </p:blipFill>
        <p:spPr>
          <a:xfrm>
            <a:off x="1383307" y="3716770"/>
            <a:ext cx="914398" cy="576071"/>
          </a:xfrm>
          <a:prstGeom prst="rect">
            <a:avLst/>
          </a:prstGeom>
        </p:spPr>
      </p:pic>
      <p:pic>
        <p:nvPicPr>
          <p:cNvPr id="4" name="object 4"/>
          <p:cNvPicPr/>
          <p:nvPr/>
        </p:nvPicPr>
        <p:blipFill>
          <a:blip r:embed="rId4" cstate="print"/>
          <a:stretch>
            <a:fillRect/>
          </a:stretch>
        </p:blipFill>
        <p:spPr>
          <a:xfrm>
            <a:off x="1383307" y="2864946"/>
            <a:ext cx="914398" cy="576071"/>
          </a:xfrm>
          <a:prstGeom prst="rect">
            <a:avLst/>
          </a:prstGeom>
        </p:spPr>
      </p:pic>
      <p:pic>
        <p:nvPicPr>
          <p:cNvPr id="5" name="object 5"/>
          <p:cNvPicPr/>
          <p:nvPr/>
        </p:nvPicPr>
        <p:blipFill>
          <a:blip r:embed="rId5" cstate="print"/>
          <a:stretch>
            <a:fillRect/>
          </a:stretch>
        </p:blipFill>
        <p:spPr>
          <a:xfrm>
            <a:off x="1385322" y="2111070"/>
            <a:ext cx="910348" cy="576073"/>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2899826"/>
            <a:ext cx="395541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9" name="object 9"/>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10" name="object 10"/>
          <p:cNvSpPr txBox="1"/>
          <p:nvPr/>
        </p:nvSpPr>
        <p:spPr>
          <a:xfrm>
            <a:off x="2481825" y="3776124"/>
            <a:ext cx="372808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sp>
        <p:nvSpPr>
          <p:cNvPr id="11" name="object 11"/>
          <p:cNvSpPr txBox="1"/>
          <p:nvPr/>
        </p:nvSpPr>
        <p:spPr>
          <a:xfrm>
            <a:off x="693373" y="1381188"/>
            <a:ext cx="5922645"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0"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52248" y="1381188"/>
            <a:ext cx="4617085" cy="64516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p:txBody>
      </p:sp>
      <p:pic>
        <p:nvPicPr>
          <p:cNvPr id="4" name="object 4"/>
          <p:cNvPicPr/>
          <p:nvPr/>
        </p:nvPicPr>
        <p:blipFill>
          <a:blip r:embed="rId2" cstate="print"/>
          <a:stretch>
            <a:fillRect/>
          </a:stretch>
        </p:blipFill>
        <p:spPr>
          <a:xfrm>
            <a:off x="1634846" y="2693744"/>
            <a:ext cx="2599669" cy="1316897"/>
          </a:xfrm>
          <a:prstGeom prst="rect">
            <a:avLst/>
          </a:prstGeom>
        </p:spPr>
      </p:pic>
      <p:sp>
        <p:nvSpPr>
          <p:cNvPr id="5" name="object 5"/>
          <p:cNvSpPr txBox="1"/>
          <p:nvPr/>
        </p:nvSpPr>
        <p:spPr>
          <a:xfrm>
            <a:off x="4417311" y="3017926"/>
            <a:ext cx="2946400" cy="551180"/>
          </a:xfrm>
          <a:prstGeom prst="rect">
            <a:avLst/>
          </a:prstGeom>
        </p:spPr>
        <p:txBody>
          <a:bodyPr vert="horz" wrap="square" lIns="0" tIns="12700" rIns="0" bIns="0" rtlCol="0">
            <a:spAutoFit/>
          </a:bodyPr>
          <a:lstStyle/>
          <a:p>
            <a:pPr marL="12700" marR="5080">
              <a:lnSpc>
                <a:spcPct val="114999"/>
              </a:lnSpc>
              <a:spcBef>
                <a:spcPts val="100"/>
              </a:spcBef>
            </a:pPr>
            <a:r>
              <a:rPr sz="1000" spc="65" dirty="0">
                <a:latin typeface="Arial"/>
                <a:cs typeface="Arial"/>
              </a:rPr>
              <a:t>Investigate</a:t>
            </a:r>
            <a:r>
              <a:rPr sz="1000" spc="-15" dirty="0">
                <a:latin typeface="Arial"/>
                <a:cs typeface="Arial"/>
              </a:rPr>
              <a:t> </a:t>
            </a:r>
            <a:r>
              <a:rPr sz="1000" spc="75" dirty="0">
                <a:latin typeface="Arial"/>
                <a:cs typeface="Arial"/>
              </a:rPr>
              <a:t>whether</a:t>
            </a:r>
            <a:r>
              <a:rPr sz="1000" spc="-10" dirty="0">
                <a:latin typeface="Arial"/>
                <a:cs typeface="Arial"/>
              </a:rPr>
              <a:t> </a:t>
            </a:r>
            <a:r>
              <a:rPr sz="1000" spc="50" dirty="0">
                <a:latin typeface="Arial"/>
                <a:cs typeface="Arial"/>
              </a:rPr>
              <a:t>there’s</a:t>
            </a:r>
            <a:r>
              <a:rPr sz="1000" spc="-10" dirty="0">
                <a:latin typeface="Arial"/>
                <a:cs typeface="Arial"/>
              </a:rPr>
              <a:t> </a:t>
            </a:r>
            <a:r>
              <a:rPr sz="1000" spc="120" dirty="0">
                <a:latin typeface="Arial"/>
                <a:cs typeface="Arial"/>
              </a:rPr>
              <a:t>a</a:t>
            </a:r>
            <a:r>
              <a:rPr sz="1000" spc="-10" dirty="0">
                <a:latin typeface="Arial"/>
                <a:cs typeface="Arial"/>
              </a:rPr>
              <a:t> </a:t>
            </a:r>
            <a:r>
              <a:rPr sz="1000" spc="65" dirty="0">
                <a:latin typeface="Arial"/>
                <a:cs typeface="Arial"/>
              </a:rPr>
              <a:t>difference</a:t>
            </a:r>
            <a:r>
              <a:rPr sz="1000" spc="-10" dirty="0">
                <a:latin typeface="Arial"/>
                <a:cs typeface="Arial"/>
              </a:rPr>
              <a:t> </a:t>
            </a:r>
            <a:r>
              <a:rPr sz="1000" spc="50" dirty="0">
                <a:latin typeface="Arial"/>
                <a:cs typeface="Arial"/>
              </a:rPr>
              <a:t>within </a:t>
            </a:r>
            <a:r>
              <a:rPr sz="1000" spc="120" dirty="0">
                <a:latin typeface="Arial"/>
                <a:cs typeface="Arial"/>
              </a:rPr>
              <a:t>a</a:t>
            </a:r>
            <a:r>
              <a:rPr sz="1000" spc="-10" dirty="0">
                <a:latin typeface="Arial"/>
                <a:cs typeface="Arial"/>
              </a:rPr>
              <a:t> </a:t>
            </a:r>
            <a:r>
              <a:rPr sz="1000" spc="90" dirty="0">
                <a:latin typeface="Arial"/>
                <a:cs typeface="Arial"/>
              </a:rPr>
              <a:t>group</a:t>
            </a:r>
            <a:r>
              <a:rPr sz="1000" spc="-10" dirty="0">
                <a:latin typeface="Arial"/>
                <a:cs typeface="Arial"/>
              </a:rPr>
              <a:t> </a:t>
            </a:r>
            <a:r>
              <a:rPr sz="1000" spc="85" dirty="0">
                <a:latin typeface="Arial"/>
                <a:cs typeface="Arial"/>
              </a:rPr>
              <a:t>between</a:t>
            </a:r>
            <a:r>
              <a:rPr sz="1000" spc="-10" dirty="0">
                <a:latin typeface="Arial"/>
                <a:cs typeface="Arial"/>
              </a:rPr>
              <a:t> </a:t>
            </a:r>
            <a:r>
              <a:rPr sz="1000" spc="85" dirty="0">
                <a:latin typeface="Arial"/>
                <a:cs typeface="Arial"/>
              </a:rPr>
              <a:t>two</a:t>
            </a:r>
            <a:r>
              <a:rPr sz="1000" spc="-10" dirty="0">
                <a:latin typeface="Arial"/>
                <a:cs typeface="Arial"/>
              </a:rPr>
              <a:t> </a:t>
            </a:r>
            <a:r>
              <a:rPr sz="1000" spc="70" dirty="0">
                <a:latin typeface="Arial"/>
                <a:cs typeface="Arial"/>
              </a:rPr>
              <a:t>points</a:t>
            </a:r>
            <a:r>
              <a:rPr sz="1000" spc="-10" dirty="0">
                <a:latin typeface="Arial"/>
                <a:cs typeface="Arial"/>
              </a:rPr>
              <a:t> </a:t>
            </a:r>
            <a:r>
              <a:rPr sz="1000" spc="50" dirty="0">
                <a:latin typeface="Arial"/>
                <a:cs typeface="Arial"/>
              </a:rPr>
              <a:t>in</a:t>
            </a:r>
            <a:r>
              <a:rPr sz="1000" spc="-10" dirty="0">
                <a:latin typeface="Arial"/>
                <a:cs typeface="Arial"/>
              </a:rPr>
              <a:t> </a:t>
            </a:r>
            <a:r>
              <a:rPr sz="1000" spc="65" dirty="0">
                <a:latin typeface="Arial"/>
                <a:cs typeface="Arial"/>
              </a:rPr>
              <a:t>time</a:t>
            </a:r>
            <a:endParaRPr sz="1000">
              <a:latin typeface="Arial"/>
              <a:cs typeface="Arial"/>
            </a:endParaRPr>
          </a:p>
          <a:p>
            <a:pPr marL="12700">
              <a:lnSpc>
                <a:spcPct val="100000"/>
              </a:lnSpc>
              <a:spcBef>
                <a:spcPts val="180"/>
              </a:spcBef>
            </a:pPr>
            <a:r>
              <a:rPr sz="1000" spc="75" dirty="0">
                <a:latin typeface="Arial"/>
                <a:cs typeface="Arial"/>
              </a:rPr>
              <a:t>(within-</a:t>
            </a:r>
            <a:r>
              <a:rPr sz="1000" spc="70" dirty="0">
                <a:latin typeface="Arial"/>
                <a:cs typeface="Arial"/>
              </a:rPr>
              <a:t>subjects)</a:t>
            </a:r>
            <a:endParaRPr sz="1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2149470" y="2843169"/>
            <a:ext cx="4219566" cy="923923"/>
          </a:xfrm>
          <a:prstGeom prst="rect">
            <a:avLst/>
          </a:prstGeom>
        </p:spPr>
      </p:pic>
      <p:sp>
        <p:nvSpPr>
          <p:cNvPr id="4" name="object 4"/>
          <p:cNvSpPr txBox="1"/>
          <p:nvPr/>
        </p:nvSpPr>
        <p:spPr>
          <a:xfrm>
            <a:off x="652248" y="1381188"/>
            <a:ext cx="4326890" cy="99568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dirty="0">
                <a:latin typeface="Arial"/>
                <a:cs typeface="Arial"/>
              </a:rPr>
              <a:t>ANOVA </a:t>
            </a:r>
            <a:r>
              <a:rPr sz="1000" spc="90" dirty="0">
                <a:latin typeface="Arial"/>
                <a:cs typeface="Arial"/>
              </a:rPr>
              <a:t>(compares</a:t>
            </a:r>
            <a:r>
              <a:rPr sz="1000"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means</a:t>
            </a:r>
            <a:r>
              <a:rPr sz="1000" spc="5" dirty="0">
                <a:latin typeface="Arial"/>
                <a:cs typeface="Arial"/>
              </a:rPr>
              <a:t> </a:t>
            </a:r>
            <a:r>
              <a:rPr sz="1000" spc="70" dirty="0">
                <a:latin typeface="Arial"/>
                <a:cs typeface="Arial"/>
              </a:rPr>
              <a:t>of</a:t>
            </a:r>
            <a:r>
              <a:rPr sz="1000" dirty="0">
                <a:latin typeface="Arial"/>
                <a:cs typeface="Arial"/>
              </a:rPr>
              <a:t> </a:t>
            </a:r>
            <a:r>
              <a:rPr sz="1000" spc="75" dirty="0">
                <a:latin typeface="Arial"/>
                <a:cs typeface="Arial"/>
              </a:rPr>
              <a:t>multiple</a:t>
            </a:r>
            <a:r>
              <a:rPr sz="1000" dirty="0">
                <a:latin typeface="Arial"/>
                <a:cs typeface="Arial"/>
              </a:rPr>
              <a:t> </a:t>
            </a:r>
            <a:r>
              <a:rPr sz="1000" spc="80" dirty="0">
                <a:latin typeface="Arial"/>
                <a:cs typeface="Arial"/>
              </a:rPr>
              <a:t>independent</a:t>
            </a:r>
            <a:r>
              <a:rPr sz="100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pPr>
            <a:endParaRPr sz="1000">
              <a:latin typeface="Arial"/>
              <a:cs typeface="Arial"/>
            </a:endParaRPr>
          </a:p>
          <a:p>
            <a:pPr marL="12700">
              <a:lnSpc>
                <a:spcPct val="100000"/>
              </a:lnSpc>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70" dirty="0">
                <a:latin typeface="Arial"/>
                <a:cs typeface="Arial"/>
              </a:rPr>
              <a:t>f_oneway(sample_1,</a:t>
            </a:r>
            <a:r>
              <a:rPr sz="1000" spc="-10" dirty="0">
                <a:latin typeface="Arial"/>
                <a:cs typeface="Arial"/>
              </a:rPr>
              <a:t> </a:t>
            </a:r>
            <a:r>
              <a:rPr sz="1000" spc="75" dirty="0">
                <a:latin typeface="Arial"/>
                <a:cs typeface="Arial"/>
              </a:rPr>
              <a:t>sample_2,</a:t>
            </a:r>
            <a:r>
              <a:rPr sz="1000" spc="-10" dirty="0">
                <a:latin typeface="Arial"/>
                <a:cs typeface="Arial"/>
              </a:rPr>
              <a:t> </a:t>
            </a:r>
            <a:r>
              <a:rPr sz="1000" spc="75" dirty="0">
                <a:latin typeface="Arial"/>
                <a:cs typeface="Arial"/>
              </a:rPr>
              <a:t>sample_3,</a:t>
            </a:r>
            <a:r>
              <a:rPr sz="1000" spc="-10" dirty="0">
                <a:latin typeface="Arial"/>
                <a:cs typeface="Arial"/>
              </a:rPr>
              <a:t> </a:t>
            </a:r>
            <a:r>
              <a:rPr sz="1000" spc="-254" dirty="0">
                <a:latin typeface="Arial"/>
                <a:cs typeface="Arial"/>
              </a:rPr>
              <a:t>…,</a:t>
            </a:r>
            <a:r>
              <a:rPr sz="1000" spc="-10" dirty="0">
                <a:latin typeface="Arial"/>
                <a:cs typeface="Arial"/>
              </a:rPr>
              <a:t> </a:t>
            </a:r>
            <a:r>
              <a:rPr sz="1000" spc="90" dirty="0">
                <a:latin typeface="Arial"/>
                <a:cs typeface="Arial"/>
              </a:rPr>
              <a:t>sample_n)</a:t>
            </a:r>
            <a:endParaRPr sz="1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Summary</a:t>
            </a:r>
          </a:p>
        </p:txBody>
      </p:sp>
      <p:sp>
        <p:nvSpPr>
          <p:cNvPr id="6" name="TextBox 5">
            <a:extLst>
              <a:ext uri="{FF2B5EF4-FFF2-40B4-BE49-F238E27FC236}">
                <a16:creationId xmlns:a16="http://schemas.microsoft.com/office/drawing/2014/main" id="{90C746C6-0AD8-C32B-3CEA-91E5013BD836}"/>
              </a:ext>
            </a:extLst>
          </p:cNvPr>
          <p:cNvSpPr txBox="1"/>
          <p:nvPr/>
        </p:nvSpPr>
        <p:spPr>
          <a:xfrm>
            <a:off x="914400" y="1504950"/>
            <a:ext cx="2819400" cy="369332"/>
          </a:xfrm>
          <a:prstGeom prst="rect">
            <a:avLst/>
          </a:prstGeom>
          <a:noFill/>
        </p:spPr>
        <p:txBody>
          <a:bodyPr wrap="square" rtlCol="0">
            <a:spAutoFit/>
          </a:bodyPr>
          <a:lstStyle/>
          <a:p>
            <a:r>
              <a:rPr lang="en-PT" dirty="0"/>
              <a:t>Lets build the 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grpSp>
        <p:nvGrpSpPr>
          <p:cNvPr id="4" name="object 4"/>
          <p:cNvGrpSpPr/>
          <p:nvPr/>
        </p:nvGrpSpPr>
        <p:grpSpPr>
          <a:xfrm>
            <a:off x="966698" y="1557071"/>
            <a:ext cx="1910080" cy="1101725"/>
            <a:chOff x="966698" y="1557071"/>
            <a:chExt cx="1910080" cy="1101725"/>
          </a:xfrm>
        </p:grpSpPr>
        <p:pic>
          <p:nvPicPr>
            <p:cNvPr id="5" name="object 5"/>
            <p:cNvPicPr/>
            <p:nvPr/>
          </p:nvPicPr>
          <p:blipFill>
            <a:blip r:embed="rId3" cstate="print"/>
            <a:stretch>
              <a:fillRect/>
            </a:stretch>
          </p:blipFill>
          <p:spPr>
            <a:xfrm>
              <a:off x="966698" y="1557071"/>
              <a:ext cx="1909743" cy="1101697"/>
            </a:xfrm>
            <a:prstGeom prst="rect">
              <a:avLst/>
            </a:prstGeom>
          </p:spPr>
        </p:pic>
        <p:pic>
          <p:nvPicPr>
            <p:cNvPr id="6" name="object 6"/>
            <p:cNvPicPr/>
            <p:nvPr/>
          </p:nvPicPr>
          <p:blipFill>
            <a:blip r:embed="rId4" cstate="print"/>
            <a:stretch>
              <a:fillRect/>
            </a:stretch>
          </p:blipFill>
          <p:spPr>
            <a:xfrm>
              <a:off x="2523419" y="2271745"/>
              <a:ext cx="164299" cy="332974"/>
            </a:xfrm>
            <a:prstGeom prst="rect">
              <a:avLst/>
            </a:prstGeom>
          </p:spPr>
        </p:pic>
      </p:grpSp>
      <p:grpSp>
        <p:nvGrpSpPr>
          <p:cNvPr id="7" name="object 7"/>
          <p:cNvGrpSpPr/>
          <p:nvPr/>
        </p:nvGrpSpPr>
        <p:grpSpPr>
          <a:xfrm>
            <a:off x="966698" y="3080118"/>
            <a:ext cx="1910080" cy="1143635"/>
            <a:chOff x="966698" y="3080118"/>
            <a:chExt cx="1910080" cy="1143635"/>
          </a:xfrm>
        </p:grpSpPr>
        <p:pic>
          <p:nvPicPr>
            <p:cNvPr id="8" name="object 8"/>
            <p:cNvPicPr/>
            <p:nvPr/>
          </p:nvPicPr>
          <p:blipFill>
            <a:blip r:embed="rId3" cstate="print"/>
            <a:stretch>
              <a:fillRect/>
            </a:stretch>
          </p:blipFill>
          <p:spPr>
            <a:xfrm>
              <a:off x="966698" y="3080118"/>
              <a:ext cx="1909743" cy="1101697"/>
            </a:xfrm>
            <a:prstGeom prst="rect">
              <a:avLst/>
            </a:prstGeom>
          </p:spPr>
        </p:pic>
        <p:pic>
          <p:nvPicPr>
            <p:cNvPr id="9" name="object 9"/>
            <p:cNvPicPr/>
            <p:nvPr/>
          </p:nvPicPr>
          <p:blipFill>
            <a:blip r:embed="rId5" cstate="print"/>
            <a:stretch>
              <a:fillRect/>
            </a:stretch>
          </p:blipFill>
          <p:spPr>
            <a:xfrm>
              <a:off x="2523444" y="3797697"/>
              <a:ext cx="164299" cy="425494"/>
            </a:xfrm>
            <a:prstGeom prst="rect">
              <a:avLst/>
            </a:prstGeom>
          </p:spPr>
        </p:pic>
      </p:grpSp>
      <p:grpSp>
        <p:nvGrpSpPr>
          <p:cNvPr id="10" name="object 10"/>
          <p:cNvGrpSpPr/>
          <p:nvPr/>
        </p:nvGrpSpPr>
        <p:grpSpPr>
          <a:xfrm>
            <a:off x="3193143" y="2271745"/>
            <a:ext cx="1910080" cy="1101725"/>
            <a:chOff x="3193143" y="2271745"/>
            <a:chExt cx="1910080" cy="1101725"/>
          </a:xfrm>
        </p:grpSpPr>
        <p:pic>
          <p:nvPicPr>
            <p:cNvPr id="11" name="object 11"/>
            <p:cNvPicPr/>
            <p:nvPr/>
          </p:nvPicPr>
          <p:blipFill>
            <a:blip r:embed="rId3" cstate="print"/>
            <a:stretch>
              <a:fillRect/>
            </a:stretch>
          </p:blipFill>
          <p:spPr>
            <a:xfrm>
              <a:off x="3193143" y="2271745"/>
              <a:ext cx="1909743" cy="1101697"/>
            </a:xfrm>
            <a:prstGeom prst="rect">
              <a:avLst/>
            </a:prstGeom>
          </p:spPr>
        </p:pic>
        <p:pic>
          <p:nvPicPr>
            <p:cNvPr id="12" name="object 12"/>
            <p:cNvPicPr/>
            <p:nvPr/>
          </p:nvPicPr>
          <p:blipFill>
            <a:blip r:embed="rId6" cstate="print"/>
            <a:stretch>
              <a:fillRect/>
            </a:stretch>
          </p:blipFill>
          <p:spPr>
            <a:xfrm>
              <a:off x="4789065" y="2968704"/>
              <a:ext cx="164299" cy="404739"/>
            </a:xfrm>
            <a:prstGeom prst="rect">
              <a:avLst/>
            </a:prstGeom>
          </p:spPr>
        </p:pic>
      </p:grpSp>
      <p:sp>
        <p:nvSpPr>
          <p:cNvPr id="13" name="object 13"/>
          <p:cNvSpPr txBox="1"/>
          <p:nvPr/>
        </p:nvSpPr>
        <p:spPr>
          <a:xfrm>
            <a:off x="5636042" y="2059335"/>
            <a:ext cx="2513330" cy="1122680"/>
          </a:xfrm>
          <a:prstGeom prst="rect">
            <a:avLst/>
          </a:prstGeom>
        </p:spPr>
        <p:txBody>
          <a:bodyPr vert="horz" wrap="square" lIns="0" tIns="12700" rIns="0" bIns="0" rtlCol="0">
            <a:spAutoFit/>
          </a:bodyPr>
          <a:lstStyle/>
          <a:p>
            <a:pPr marL="12700" marR="5080" algn="just">
              <a:lnSpc>
                <a:spcPct val="150000"/>
              </a:lnSpc>
              <a:spcBef>
                <a:spcPts val="100"/>
              </a:spcBef>
            </a:pPr>
            <a:r>
              <a:rPr sz="1200" spc="95" dirty="0">
                <a:latin typeface="Arial"/>
                <a:cs typeface="Arial"/>
              </a:rPr>
              <a:t>Imagine</a:t>
            </a:r>
            <a:r>
              <a:rPr sz="1200" spc="225" dirty="0">
                <a:latin typeface="Arial"/>
                <a:cs typeface="Arial"/>
              </a:rPr>
              <a:t> </a:t>
            </a:r>
            <a:r>
              <a:rPr sz="1200" spc="110" dirty="0">
                <a:latin typeface="Arial"/>
                <a:cs typeface="Arial"/>
              </a:rPr>
              <a:t>that</a:t>
            </a:r>
            <a:r>
              <a:rPr sz="1200" spc="225" dirty="0">
                <a:latin typeface="Arial"/>
                <a:cs typeface="Arial"/>
              </a:rPr>
              <a:t> </a:t>
            </a:r>
            <a:r>
              <a:rPr sz="1200" spc="85" dirty="0">
                <a:latin typeface="Arial"/>
                <a:cs typeface="Arial"/>
              </a:rPr>
              <a:t>you</a:t>
            </a:r>
            <a:r>
              <a:rPr sz="1200" spc="229" dirty="0">
                <a:latin typeface="Arial"/>
                <a:cs typeface="Arial"/>
              </a:rPr>
              <a:t> </a:t>
            </a:r>
            <a:r>
              <a:rPr sz="1200" spc="80" dirty="0">
                <a:latin typeface="Arial"/>
                <a:cs typeface="Arial"/>
              </a:rPr>
              <a:t>take</a:t>
            </a:r>
            <a:r>
              <a:rPr sz="1200" spc="225" dirty="0">
                <a:latin typeface="Arial"/>
                <a:cs typeface="Arial"/>
              </a:rPr>
              <a:t> </a:t>
            </a:r>
            <a:r>
              <a:rPr sz="1200" spc="75" dirty="0">
                <a:latin typeface="Arial"/>
                <a:cs typeface="Arial"/>
              </a:rPr>
              <a:t>samples </a:t>
            </a:r>
            <a:r>
              <a:rPr sz="1200" spc="105" dirty="0">
                <a:latin typeface="Arial"/>
                <a:cs typeface="Arial"/>
              </a:rPr>
              <a:t>from</a:t>
            </a:r>
            <a:r>
              <a:rPr sz="1200" spc="470" dirty="0">
                <a:latin typeface="Arial"/>
                <a:cs typeface="Arial"/>
              </a:rPr>
              <a:t> </a:t>
            </a:r>
            <a:r>
              <a:rPr sz="1200" spc="145" dirty="0">
                <a:latin typeface="Arial"/>
                <a:cs typeface="Arial"/>
              </a:rPr>
              <a:t>a</a:t>
            </a:r>
            <a:r>
              <a:rPr sz="1200" spc="475" dirty="0">
                <a:latin typeface="Arial"/>
                <a:cs typeface="Arial"/>
              </a:rPr>
              <a:t> </a:t>
            </a:r>
            <a:r>
              <a:rPr sz="1200" spc="95" dirty="0">
                <a:latin typeface="Arial"/>
                <a:cs typeface="Arial"/>
              </a:rPr>
              <a:t>population</a:t>
            </a:r>
            <a:r>
              <a:rPr sz="1200" spc="470" dirty="0">
                <a:latin typeface="Arial"/>
                <a:cs typeface="Arial"/>
              </a:rPr>
              <a:t> </a:t>
            </a:r>
            <a:r>
              <a:rPr sz="1200" spc="80" dirty="0">
                <a:latin typeface="Arial"/>
                <a:cs typeface="Arial"/>
              </a:rPr>
              <a:t>of</a:t>
            </a:r>
            <a:r>
              <a:rPr sz="1200" spc="475" dirty="0">
                <a:latin typeface="Arial"/>
                <a:cs typeface="Arial"/>
              </a:rPr>
              <a:t> </a:t>
            </a:r>
            <a:r>
              <a:rPr sz="1200" spc="55" dirty="0">
                <a:latin typeface="Arial"/>
                <a:cs typeface="Arial"/>
              </a:rPr>
              <a:t>people’s heights,</a:t>
            </a:r>
            <a:r>
              <a:rPr sz="1200" spc="80" dirty="0">
                <a:latin typeface="Arial"/>
                <a:cs typeface="Arial"/>
              </a:rPr>
              <a:t>  </a:t>
            </a:r>
            <a:r>
              <a:rPr sz="1200" spc="130" dirty="0">
                <a:latin typeface="Arial"/>
                <a:cs typeface="Arial"/>
              </a:rPr>
              <a:t>and</a:t>
            </a:r>
            <a:r>
              <a:rPr sz="1200" spc="80" dirty="0">
                <a:latin typeface="Arial"/>
                <a:cs typeface="Arial"/>
              </a:rPr>
              <a:t>  </a:t>
            </a:r>
            <a:r>
              <a:rPr sz="1200" spc="70" dirty="0">
                <a:latin typeface="Arial"/>
                <a:cs typeface="Arial"/>
              </a:rPr>
              <a:t>for</a:t>
            </a:r>
            <a:r>
              <a:rPr sz="1200" spc="85" dirty="0">
                <a:latin typeface="Arial"/>
                <a:cs typeface="Arial"/>
              </a:rPr>
              <a:t>  </a:t>
            </a:r>
            <a:r>
              <a:rPr sz="1200" spc="110" dirty="0">
                <a:latin typeface="Arial"/>
                <a:cs typeface="Arial"/>
              </a:rPr>
              <a:t>each</a:t>
            </a:r>
            <a:r>
              <a:rPr sz="1200" spc="80" dirty="0">
                <a:latin typeface="Arial"/>
                <a:cs typeface="Arial"/>
              </a:rPr>
              <a:t>  </a:t>
            </a:r>
            <a:r>
              <a:rPr sz="1200" spc="85" dirty="0">
                <a:latin typeface="Arial"/>
                <a:cs typeface="Arial"/>
              </a:rPr>
              <a:t>sample you</a:t>
            </a:r>
            <a:r>
              <a:rPr sz="1200" spc="10" dirty="0">
                <a:latin typeface="Arial"/>
                <a:cs typeface="Arial"/>
              </a:rPr>
              <a:t> </a:t>
            </a:r>
            <a:r>
              <a:rPr sz="1200" spc="95" dirty="0">
                <a:latin typeface="Arial"/>
                <a:cs typeface="Arial"/>
              </a:rPr>
              <a:t>calculate</a:t>
            </a:r>
            <a:r>
              <a:rPr sz="1200" spc="10" dirty="0">
                <a:latin typeface="Arial"/>
                <a:cs typeface="Arial"/>
              </a:rPr>
              <a:t> </a:t>
            </a:r>
            <a:r>
              <a:rPr sz="1200" spc="65" dirty="0">
                <a:latin typeface="Arial"/>
                <a:cs typeface="Arial"/>
              </a:rPr>
              <a:t>their</a:t>
            </a:r>
            <a:r>
              <a:rPr sz="1200" spc="10" dirty="0">
                <a:latin typeface="Arial"/>
                <a:cs typeface="Arial"/>
              </a:rPr>
              <a:t> </a:t>
            </a:r>
            <a:r>
              <a:rPr sz="1200" spc="80" dirty="0">
                <a:latin typeface="Arial"/>
                <a:cs typeface="Arial"/>
              </a:rPr>
              <a:t>mean.</a:t>
            </a:r>
            <a:endParaRPr sz="1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495550"/>
            <a:ext cx="4686300" cy="360680"/>
          </a:xfrm>
          <a:prstGeom prst="rect">
            <a:avLst/>
          </a:prstGeom>
        </p:spPr>
        <p:txBody>
          <a:bodyPr vert="horz" wrap="square" lIns="0" tIns="12700" rIns="0" bIns="0" rtlCol="0">
            <a:spAutoFit/>
          </a:bodyPr>
          <a:lstStyle/>
          <a:p>
            <a:pPr marL="12700">
              <a:lnSpc>
                <a:spcPct val="100000"/>
              </a:lnSpc>
              <a:spcBef>
                <a:spcPts val="100"/>
              </a:spcBef>
            </a:pPr>
            <a:r>
              <a:rPr lang="pt-PT" spc="-10" dirty="0" err="1"/>
              <a:t>Lets</a:t>
            </a:r>
            <a:r>
              <a:rPr lang="pt-PT" spc="-10" dirty="0"/>
              <a:t> </a:t>
            </a:r>
            <a:r>
              <a:rPr lang="pt-PT" spc="-10" dirty="0" err="1"/>
              <a:t>see</a:t>
            </a:r>
            <a:r>
              <a:rPr lang="pt-PT" spc="-10" dirty="0"/>
              <a:t> </a:t>
            </a:r>
            <a:r>
              <a:rPr lang="pt-PT" spc="-10" dirty="0" err="1"/>
              <a:t>this</a:t>
            </a:r>
            <a:r>
              <a:rPr lang="pt-PT" spc="-10" dirty="0"/>
              <a:t> in </a:t>
            </a:r>
            <a:r>
              <a:rPr lang="pt-PT" spc="-10" dirty="0" err="1"/>
              <a:t>Python</a:t>
            </a:r>
            <a:r>
              <a:rPr lang="pt-PT" spc="-10" dirty="0"/>
              <a:t>?</a:t>
            </a:r>
            <a:endParaRPr spc="-10" dirty="0"/>
          </a:p>
        </p:txBody>
      </p:sp>
    </p:spTree>
    <p:extLst>
      <p:ext uri="{BB962C8B-B14F-4D97-AF65-F5344CB8AC3E}">
        <p14:creationId xmlns:p14="http://schemas.microsoft.com/office/powerpoint/2010/main" val="1963940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take our Titanic dataset. You have seen that the prices in first class were on average 85 dollars and someone told you that prices in 3rd class were usually a fifth of prices in first class. You are skeptical.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Now, you think the prices in third class are even cheaper than that.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88" name="Google Shape;88;p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361573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Choose significance / confidence level</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94" name="Google Shape;94;p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SIGNIFICANCE AND TYPES OF ERRORS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that we would make our decision to reject the null when it strains credibility yo maintain it. But how do we measure this? We set a significance level 𝝰 </a:t>
            </a:r>
            <a:r>
              <a:rPr lang="en" sz="1200" b="0" i="1" u="none" strike="noStrike" cap="none">
                <a:solidFill>
                  <a:schemeClr val="dk1"/>
                </a:solidFill>
                <a:latin typeface="Roboto"/>
                <a:ea typeface="Roboto"/>
                <a:cs typeface="Roboto"/>
                <a:sym typeface="Roboto"/>
              </a:rPr>
              <a:t>à priori</a:t>
            </a:r>
            <a:r>
              <a:rPr lang="en" sz="1200" b="0" i="0" u="none" strike="noStrike" cap="none">
                <a:solidFill>
                  <a:schemeClr val="dk1"/>
                </a:solidFill>
                <a:latin typeface="Roboto"/>
                <a:ea typeface="Roboto"/>
                <a:cs typeface="Roboto"/>
                <a:sym typeface="Roboto"/>
              </a:rPr>
              <a: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0" name="Google Shape;100;p8"/>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01" name="Google Shape;101;p8"/>
          <p:cNvSpPr txBox="1"/>
          <p:nvPr/>
        </p:nvSpPr>
        <p:spPr>
          <a:xfrm>
            <a:off x="719375" y="2260050"/>
            <a:ext cx="3857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Significance is the probability of rejecting the null if it happens to be true. This is the most damaging type of error so we should be demanding with our significance (𝝰 chosen at most 5%, usually)</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have seen that significance is the converse of confidence (1-𝝰).</a:t>
            </a:r>
            <a:endParaRPr sz="1200" b="0" i="0" u="none" strike="noStrike" cap="none">
              <a:solidFill>
                <a:schemeClr val="dk1"/>
              </a:solidFill>
              <a:latin typeface="Roboto"/>
              <a:ea typeface="Roboto"/>
              <a:cs typeface="Roboto"/>
              <a:sym typeface="Roboto"/>
            </a:endParaRPr>
          </a:p>
        </p:txBody>
      </p:sp>
      <p:pic>
        <p:nvPicPr>
          <p:cNvPr id="102" name="Google Shape;102;p8"/>
          <p:cNvPicPr preferRelativeResize="0"/>
          <p:nvPr/>
        </p:nvPicPr>
        <p:blipFill rotWithShape="1">
          <a:blip r:embed="rId4">
            <a:alphaModFix/>
          </a:blip>
          <a:srcRect/>
          <a:stretch/>
        </p:blipFill>
        <p:spPr>
          <a:xfrm>
            <a:off x="4803826" y="2069650"/>
            <a:ext cx="3447075" cy="2302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Let’s pick a significance level. Are you feeling confident about our claim or not?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8" name="Google Shape;108;p9"/>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Sample</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14" name="Google Shape;114;p10"/>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Open the class </a:t>
            </a:r>
            <a:r>
              <a:rPr lang="en" sz="1400" b="0" i="0" u="none" strike="noStrike" cap="none" dirty="0" err="1">
                <a:solidFill>
                  <a:schemeClr val="dk1"/>
                </a:solidFill>
                <a:latin typeface="Roboto"/>
                <a:ea typeface="Roboto"/>
                <a:cs typeface="Roboto"/>
                <a:sym typeface="Roboto"/>
              </a:rPr>
              <a:t>Jupyter</a:t>
            </a:r>
            <a:r>
              <a:rPr lang="en" sz="1400" b="0" i="0" u="none" strike="noStrike" cap="none" dirty="0">
                <a:solidFill>
                  <a:schemeClr val="dk1"/>
                </a:solidFill>
                <a:latin typeface="Roboto"/>
                <a:ea typeface="Roboto"/>
                <a:cs typeface="Roboto"/>
                <a:sym typeface="Roboto"/>
              </a:rPr>
              <a:t>. </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assume we have access to only 30 3rd class passengers (say, to get the price paid for the ticket you had to track down their families to send you a copy of the receipt).</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Sample your dataset for 30 entries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120" name="Google Shape;120;p11"/>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Compute statistic + Get p-value </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26" name="Google Shape;126;p12"/>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COMPUTE YOUR TEST STATISTIC</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Your test statistic depends on what kind of test you are trying to make. </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For each test, there is a formula that takes the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of your observation and returns a number that is as high as it is unlikely that your observation came from </a:t>
            </a:r>
            <a:r>
              <a:rPr lang="en" sz="1200" b="0" i="0" u="none" strike="noStrike" cap="none">
                <a:solidFill>
                  <a:schemeClr val="dk1"/>
                </a:solidFill>
                <a:latin typeface="Arial"/>
                <a:ea typeface="Arial"/>
                <a:cs typeface="Arial"/>
                <a:sym typeface="Arial"/>
              </a:rPr>
              <a:t>H₀.</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In the case of trying to infer the average of a population the relevant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to consider are:</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observed mean</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How much the samples vary from each other</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number of observations sampled</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p:txBody>
      </p:sp>
      <p:pic>
        <p:nvPicPr>
          <p:cNvPr id="132" name="Google Shape;132;p13"/>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719375" y="842675"/>
            <a:ext cx="7657200" cy="2693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GET THE P-VALUE</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the statistic is higher the more unlikely it is for your sample to be sampled under </a:t>
            </a:r>
            <a:r>
              <a:rPr lang="en" sz="1200" b="0" i="0" u="none" strike="noStrike" cap="none">
                <a:solidFill>
                  <a:schemeClr val="dk1"/>
                </a:solidFill>
                <a:latin typeface="Arial"/>
                <a:ea typeface="Arial"/>
                <a:cs typeface="Arial"/>
                <a:sym typeface="Arial"/>
              </a:rPr>
              <a:t>H₀, but how can we quantify that?</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use the statistic to check </a:t>
            </a:r>
            <a:r>
              <a:rPr lang="en" sz="1200" b="1" i="0" u="none" strike="noStrike" cap="none">
                <a:solidFill>
                  <a:schemeClr val="dk1"/>
                </a:solidFill>
                <a:latin typeface="Roboto"/>
                <a:ea typeface="Roboto"/>
                <a:cs typeface="Roboto"/>
                <a:sym typeface="Roboto"/>
              </a:rPr>
              <a:t>how likely is it to get a sample mean as extreme as the one we actually sampled.</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This quantity is called the </a:t>
            </a:r>
            <a:r>
              <a:rPr lang="en" sz="1200" b="1" i="0" u="none" strike="noStrike" cap="none">
                <a:solidFill>
                  <a:schemeClr val="dk1"/>
                </a:solidFill>
                <a:latin typeface="Roboto"/>
                <a:ea typeface="Roboto"/>
                <a:cs typeface="Roboto"/>
                <a:sym typeface="Roboto"/>
              </a:rPr>
              <a:t>p-value</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If the p-value is very small, it means that it is extremely unlikely, under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to get a result like the one we did in our sample and thus we should reject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because staying with it strains credibility.</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compute the p-value from a table and the value of our statistic or, because it’s 2020, from a scipy call.</a:t>
            </a:r>
            <a:endParaRPr sz="1200" b="0" i="0" u="none" strike="noStrike" cap="none">
              <a:solidFill>
                <a:schemeClr val="dk1"/>
              </a:solidFill>
              <a:latin typeface="Roboto"/>
              <a:ea typeface="Roboto"/>
              <a:cs typeface="Roboto"/>
              <a:sym typeface="Roboto"/>
            </a:endParaRPr>
          </a:p>
        </p:txBody>
      </p:sp>
      <p:pic>
        <p:nvPicPr>
          <p:cNvPr id="138" name="Google Shape;138;p14"/>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39" name="Google Shape;139;p14"/>
          <p:cNvSpPr/>
          <p:nvPr/>
        </p:nvSpPr>
        <p:spPr>
          <a:xfrm>
            <a:off x="14560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one-tailed</a:t>
            </a:r>
            <a:endParaRPr sz="1800" b="1" i="0" u="none" strike="noStrike" cap="none">
              <a:solidFill>
                <a:srgbClr val="F3F3F3"/>
              </a:solidFill>
              <a:latin typeface="Roboto"/>
              <a:ea typeface="Roboto"/>
              <a:cs typeface="Roboto"/>
              <a:sym typeface="Roboto"/>
            </a:endParaRPr>
          </a:p>
        </p:txBody>
      </p:sp>
      <p:sp>
        <p:nvSpPr>
          <p:cNvPr id="140" name="Google Shape;140;p14"/>
          <p:cNvSpPr/>
          <p:nvPr/>
        </p:nvSpPr>
        <p:spPr>
          <a:xfrm>
            <a:off x="48772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two-tailed</a:t>
            </a:r>
            <a:endParaRPr sz="1800" b="1" i="0" u="none" strike="noStrike" cap="none">
              <a:solidFill>
                <a:srgbClr val="F3F3F3"/>
              </a:solidFill>
              <a:latin typeface="Roboto"/>
              <a:ea typeface="Roboto"/>
              <a:cs typeface="Roboto"/>
              <a:sym typeface="Roboto"/>
            </a:endParaRPr>
          </a:p>
        </p:txBody>
      </p:sp>
      <p:sp>
        <p:nvSpPr>
          <p:cNvPr id="141" name="Google Shape;141;p14"/>
          <p:cNvSpPr txBox="1"/>
          <p:nvPr/>
        </p:nvSpPr>
        <p:spPr>
          <a:xfrm>
            <a:off x="4877251" y="4151526"/>
            <a:ext cx="25998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,alternative=</a:t>
            </a:r>
            <a:r>
              <a:rPr lang="en" sz="1400" b="0" i="0" u="none" strike="noStrike" cap="none">
                <a:solidFill>
                  <a:srgbClr val="A31515"/>
                </a:solidFill>
                <a:latin typeface="Courier New"/>
                <a:ea typeface="Courier New"/>
                <a:cs typeface="Courier New"/>
                <a:sym typeface="Courier New"/>
              </a:rPr>
              <a:t>'less'</a:t>
            </a:r>
            <a:r>
              <a:rPr lang="en" sz="1400" b="0" i="0" u="none" strike="noStrike" cap="none">
                <a:solidFill>
                  <a:srgbClr val="000000"/>
                </a:solidFill>
                <a:latin typeface="Courier New"/>
                <a:ea typeface="Courier New"/>
                <a:cs typeface="Courier New"/>
                <a:sym typeface="Courier New"/>
              </a:rPr>
              <a:t>)</a:t>
            </a:r>
            <a:endParaRPr/>
          </a:p>
        </p:txBody>
      </p:sp>
      <p:sp>
        <p:nvSpPr>
          <p:cNvPr id="142" name="Google Shape;142;p14"/>
          <p:cNvSpPr txBox="1"/>
          <p:nvPr/>
        </p:nvSpPr>
        <p:spPr>
          <a:xfrm>
            <a:off x="1465528" y="4139001"/>
            <a:ext cx="29311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6</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780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Get the p-value for your test statistic</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Watch out, the way to compute p-values for each of our hypotheses is actually different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48" name="Google Shape;148;p15"/>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Decide</a:t>
            </a:r>
            <a:endParaRPr sz="1700" b="1" i="0" u="none" strike="noStrike" cap="none">
              <a:solidFill>
                <a:schemeClr val="dk1"/>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DECISION CRITERIA</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now compare our obtained p-value (chance to see an observation at least as extreme as the one we saw) with our significance level .</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304800" algn="just" rtl="0">
              <a:lnSpc>
                <a:spcPct val="100000"/>
              </a:lnSpc>
              <a:spcBef>
                <a:spcPts val="0"/>
              </a:spcBef>
              <a:spcAft>
                <a:spcPts val="0"/>
              </a:spcAft>
              <a:buClr>
                <a:schemeClr val="dk1"/>
              </a:buClr>
              <a:buSzPts val="1200"/>
              <a:buFont typeface="Roboto"/>
              <a:buChar char="●"/>
            </a:pPr>
            <a:r>
              <a:rPr lang="en" sz="1200" b="0" i="0" u="none" strike="noStrike" cap="none">
                <a:solidFill>
                  <a:schemeClr val="dk1"/>
                </a:solidFill>
                <a:latin typeface="Roboto"/>
                <a:ea typeface="Roboto"/>
                <a:cs typeface="Roboto"/>
                <a:sym typeface="Roboto"/>
              </a:rPr>
              <a:t>If p&lt;𝝰, we have just witnessed an event that, if H₀ is true, happens less than a fraction 𝝰 of the times. This strains credibility and we therefore reject H₀</a:t>
            </a:r>
            <a:endParaRPr/>
          </a:p>
          <a:p>
            <a:pPr marL="152400" marR="0" lvl="0" indent="0" algn="just" rtl="0">
              <a:lnSpc>
                <a:spcPct val="100000"/>
              </a:lnSpc>
              <a:spcBef>
                <a:spcPts val="0"/>
              </a:spcBef>
              <a:spcAft>
                <a:spcPts val="0"/>
              </a:spcAft>
              <a:buNone/>
            </a:pPr>
            <a:endParaRPr sz="1200" b="0" i="0" u="none" strike="noStrike" cap="none">
              <a:solidFill>
                <a:schemeClr val="dk1"/>
              </a:solidFill>
              <a:latin typeface="Roboto"/>
              <a:ea typeface="Roboto"/>
              <a:cs typeface="Roboto"/>
              <a:sym typeface="Roboto"/>
            </a:endParaRPr>
          </a:p>
          <a:p>
            <a:pPr marL="457200" marR="0" lvl="0" indent="-298450" algn="just" rtl="0">
              <a:lnSpc>
                <a:spcPct val="100000"/>
              </a:lnSpc>
              <a:spcBef>
                <a:spcPts val="0"/>
              </a:spcBef>
              <a:spcAft>
                <a:spcPts val="0"/>
              </a:spcAft>
              <a:buClr>
                <a:schemeClr val="dk1"/>
              </a:buClr>
              <a:buSzPts val="1100"/>
              <a:buFont typeface="Arial"/>
              <a:buChar char="●"/>
            </a:pPr>
            <a:r>
              <a:rPr lang="en" sz="1200" b="0" i="0" u="none" strike="noStrike" cap="none">
                <a:solidFill>
                  <a:schemeClr val="dk1"/>
                </a:solidFill>
                <a:latin typeface="Roboto"/>
                <a:ea typeface="Roboto"/>
                <a:cs typeface="Roboto"/>
                <a:sym typeface="Roboto"/>
              </a:rPr>
              <a:t>If p≥𝝰, we have witnessed an event that, if H₀ is true, happens more than a fraction 𝝰 of the times. This is not enough to convince us to change our minds about H₀ and thus we do not reject it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Word of warning: in single sided tests, your test statistic needs to “go against” H₀ for you to reject it. E.g. If H₀ posits that average weights are lower than 50 and your observation is below 50kg, you can’t reject, even if the p value is smaller than 𝝰</a:t>
            </a:r>
            <a:endParaRPr sz="1200" b="0" i="0" u="none" strike="noStrike" cap="none">
              <a:solidFill>
                <a:schemeClr val="dk1"/>
              </a:solidFill>
              <a:latin typeface="Roboto"/>
              <a:ea typeface="Roboto"/>
              <a:cs typeface="Roboto"/>
              <a:sym typeface="Roboto"/>
            </a:endParaRPr>
          </a:p>
        </p:txBody>
      </p:sp>
      <p:pic>
        <p:nvPicPr>
          <p:cNvPr id="160" name="Google Shape;160;p1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Make a decision on whether you reject that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3rd class were usually a fifth of prices in first class</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third class are a fifth of prices in first class or more expensive</a:t>
            </a:r>
            <a:endParaRPr sz="1400" b="0" i="0" u="none" strike="noStrike" cap="none">
              <a:solidFill>
                <a:schemeClr val="dk1"/>
              </a:solidFill>
              <a:latin typeface="Roboto"/>
              <a:ea typeface="Roboto"/>
              <a:cs typeface="Roboto"/>
              <a:sym typeface="Roboto"/>
            </a:endParaRPr>
          </a:p>
        </p:txBody>
      </p:sp>
      <p:pic>
        <p:nvPicPr>
          <p:cNvPr id="166" name="Google Shape;166;p18"/>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9582"/>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pt-PT" b="0" i="0" dirty="0">
                <a:solidFill>
                  <a:srgbClr val="202122"/>
                </a:solidFill>
                <a:effectLst/>
                <a:highlight>
                  <a:srgbClr val="F8F9FA"/>
                </a:highlight>
                <a:latin typeface="Arial" panose="020B0604020202020204" pitchFamily="34" charset="0"/>
              </a:rPr>
              <a:t>...</a:t>
            </a:r>
          </a:p>
          <a:p>
            <a:r>
              <a:rPr lang="pt-PT" dirty="0">
                <a:solidFill>
                  <a:srgbClr val="202122"/>
                </a:solidFill>
                <a:highlight>
                  <a:srgbClr val="F8F9FA"/>
                </a:highlight>
                <a:latin typeface="Arial" panose="020B0604020202020204" pitchFamily="34" charset="0"/>
              </a:rPr>
              <a:t>...</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18</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5</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20</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object 4">
            <a:extLst>
              <a:ext uri="{FF2B5EF4-FFF2-40B4-BE49-F238E27FC236}">
                <a16:creationId xmlns:a16="http://schemas.microsoft.com/office/drawing/2014/main" id="{218BDB7F-9314-B8D8-9824-0830E279C995}"/>
              </a:ext>
            </a:extLst>
          </p:cNvPr>
          <p:cNvPicPr/>
          <p:nvPr/>
        </p:nvPicPr>
        <p:blipFill rotWithShape="1">
          <a:blip r:embed="rId3" cstate="print"/>
          <a:srcRect l="14649" t="9140" r="10970" b="9720"/>
          <a:stretch/>
        </p:blipFill>
        <p:spPr>
          <a:xfrm>
            <a:off x="1094221" y="2495564"/>
            <a:ext cx="3505200" cy="1981186"/>
          </a:xfrm>
          <a:prstGeom prst="rect">
            <a:avLst/>
          </a:prstGeom>
        </p:spPr>
      </p:pic>
    </p:spTree>
    <p:extLst>
      <p:ext uri="{BB962C8B-B14F-4D97-AF65-F5344CB8AC3E}">
        <p14:creationId xmlns:p14="http://schemas.microsoft.com/office/powerpoint/2010/main" val="12678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872423" y="1606232"/>
            <a:ext cx="2519045" cy="221996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Now,</a:t>
            </a:r>
            <a:r>
              <a:rPr sz="1200" spc="20" dirty="0">
                <a:latin typeface="Arial"/>
                <a:cs typeface="Arial"/>
              </a:rPr>
              <a:t> </a:t>
            </a:r>
            <a:r>
              <a:rPr sz="1200" dirty="0">
                <a:latin typeface="Arial"/>
                <a:cs typeface="Arial"/>
              </a:rPr>
              <a:t>if</a:t>
            </a:r>
            <a:r>
              <a:rPr sz="1200" spc="25"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plot</a:t>
            </a:r>
            <a:r>
              <a:rPr sz="1200" spc="25" dirty="0">
                <a:latin typeface="Arial"/>
                <a:cs typeface="Arial"/>
              </a:rPr>
              <a:t> </a:t>
            </a:r>
            <a:r>
              <a:rPr sz="1200" spc="70" dirty="0">
                <a:latin typeface="Arial"/>
                <a:cs typeface="Arial"/>
              </a:rPr>
              <a:t>all</a:t>
            </a:r>
            <a:r>
              <a:rPr sz="1200" spc="20" dirty="0">
                <a:latin typeface="Arial"/>
                <a:cs typeface="Arial"/>
              </a:rPr>
              <a:t> </a:t>
            </a:r>
            <a:r>
              <a:rPr sz="1200" spc="-10" dirty="0">
                <a:latin typeface="Arial Black"/>
                <a:cs typeface="Arial Black"/>
              </a:rPr>
              <a:t>sample </a:t>
            </a:r>
            <a:r>
              <a:rPr sz="1200" spc="-20" dirty="0">
                <a:latin typeface="Arial Black"/>
                <a:cs typeface="Arial Black"/>
              </a:rPr>
              <a:t>means</a:t>
            </a:r>
            <a:r>
              <a:rPr sz="1200" spc="-20" dirty="0">
                <a:latin typeface="Arial"/>
                <a:cs typeface="Arial"/>
              </a:rPr>
              <a:t>, </a:t>
            </a:r>
            <a:r>
              <a:rPr sz="1200" spc="95" dirty="0">
                <a:latin typeface="Arial"/>
                <a:cs typeface="Arial"/>
              </a:rPr>
              <a:t>we</a:t>
            </a:r>
            <a:r>
              <a:rPr sz="1200" spc="-20" dirty="0">
                <a:latin typeface="Arial"/>
                <a:cs typeface="Arial"/>
              </a:rPr>
              <a:t> </a:t>
            </a:r>
            <a:r>
              <a:rPr sz="1200" spc="105" dirty="0">
                <a:latin typeface="Arial"/>
                <a:cs typeface="Arial"/>
              </a:rPr>
              <a:t>get</a:t>
            </a:r>
            <a:r>
              <a:rPr sz="1200" spc="-20" dirty="0">
                <a:latin typeface="Arial"/>
                <a:cs typeface="Arial"/>
              </a:rPr>
              <a:t> </a:t>
            </a:r>
            <a:r>
              <a:rPr sz="1200" spc="145" dirty="0">
                <a:latin typeface="Arial"/>
                <a:cs typeface="Arial"/>
              </a:rPr>
              <a:t>a</a:t>
            </a:r>
            <a:r>
              <a:rPr sz="1200" spc="-15" dirty="0">
                <a:latin typeface="Arial"/>
                <a:cs typeface="Arial"/>
              </a:rPr>
              <a:t> </a:t>
            </a:r>
            <a:r>
              <a:rPr sz="1200" spc="80" dirty="0">
                <a:latin typeface="Arial"/>
                <a:cs typeface="Arial"/>
              </a:rPr>
              <a:t>familiar </a:t>
            </a:r>
            <a:r>
              <a:rPr sz="1200" spc="65" dirty="0">
                <a:latin typeface="Arial"/>
                <a:cs typeface="Arial"/>
              </a:rPr>
              <a:t>shape,</a:t>
            </a:r>
            <a:r>
              <a:rPr sz="1200" spc="-5"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normal</a:t>
            </a:r>
            <a:r>
              <a:rPr sz="1200" spc="-5" dirty="0">
                <a:latin typeface="Arial"/>
                <a:cs typeface="Arial"/>
              </a:rPr>
              <a:t> </a:t>
            </a:r>
            <a:r>
              <a:rPr sz="1200" spc="55" dirty="0">
                <a:latin typeface="Arial"/>
                <a:cs typeface="Arial"/>
              </a:rPr>
              <a:t>distribution. </a:t>
            </a:r>
            <a:r>
              <a:rPr sz="1200" dirty="0">
                <a:latin typeface="Arial"/>
                <a:cs typeface="Arial"/>
              </a:rPr>
              <a:t>In</a:t>
            </a:r>
            <a:r>
              <a:rPr sz="1200" spc="10" dirty="0">
                <a:latin typeface="Arial"/>
                <a:cs typeface="Arial"/>
              </a:rPr>
              <a:t> </a:t>
            </a:r>
            <a:r>
              <a:rPr sz="1200" spc="85" dirty="0">
                <a:latin typeface="Arial"/>
                <a:cs typeface="Arial"/>
              </a:rPr>
              <a:t>other</a:t>
            </a:r>
            <a:r>
              <a:rPr sz="1200" spc="15" dirty="0">
                <a:latin typeface="Arial"/>
                <a:cs typeface="Arial"/>
              </a:rPr>
              <a:t> </a:t>
            </a:r>
            <a:r>
              <a:rPr sz="1200" spc="50" dirty="0">
                <a:latin typeface="Arial"/>
                <a:cs typeface="Arial"/>
              </a:rPr>
              <a:t>words,</a:t>
            </a:r>
            <a:r>
              <a:rPr sz="1200" spc="15" dirty="0">
                <a:latin typeface="Arial"/>
                <a:cs typeface="Arial"/>
              </a:rPr>
              <a:t> </a:t>
            </a:r>
            <a:r>
              <a:rPr sz="1200" spc="65" dirty="0">
                <a:latin typeface="Arial"/>
                <a:cs typeface="Arial"/>
              </a:rPr>
              <a:t>the </a:t>
            </a:r>
            <a:r>
              <a:rPr sz="1200" spc="80" dirty="0">
                <a:latin typeface="Arial"/>
                <a:cs typeface="Arial"/>
              </a:rPr>
              <a:t>distribution</a:t>
            </a:r>
            <a:r>
              <a:rPr sz="1200" spc="-5" dirty="0">
                <a:latin typeface="Arial"/>
                <a:cs typeface="Arial"/>
              </a:rPr>
              <a:t> </a:t>
            </a:r>
            <a:r>
              <a:rPr sz="1200" spc="80" dirty="0">
                <a:latin typeface="Arial"/>
                <a:cs typeface="Arial"/>
              </a:rPr>
              <a:t>of</a:t>
            </a:r>
            <a:r>
              <a:rPr sz="1200" dirty="0">
                <a:latin typeface="Arial"/>
                <a:cs typeface="Arial"/>
              </a:rPr>
              <a:t> </a:t>
            </a:r>
            <a:r>
              <a:rPr sz="1200" spc="90" dirty="0">
                <a:latin typeface="Arial"/>
                <a:cs typeface="Arial"/>
              </a:rPr>
              <a:t>the</a:t>
            </a:r>
            <a:r>
              <a:rPr sz="1200" dirty="0">
                <a:latin typeface="Arial"/>
                <a:cs typeface="Arial"/>
              </a:rPr>
              <a:t> </a:t>
            </a:r>
            <a:r>
              <a:rPr sz="1200" spc="110" dirty="0">
                <a:latin typeface="Arial"/>
                <a:cs typeface="Arial"/>
              </a:rPr>
              <a:t>means</a:t>
            </a:r>
            <a:r>
              <a:rPr sz="1200" dirty="0">
                <a:latin typeface="Arial"/>
                <a:cs typeface="Arial"/>
              </a:rPr>
              <a:t> </a:t>
            </a:r>
            <a:r>
              <a:rPr sz="1200" spc="55" dirty="0">
                <a:latin typeface="Arial"/>
                <a:cs typeface="Arial"/>
              </a:rPr>
              <a:t>of </a:t>
            </a:r>
            <a:r>
              <a:rPr sz="1200" spc="90" dirty="0">
                <a:latin typeface="Arial"/>
                <a:cs typeface="Arial"/>
              </a:rPr>
              <a:t>the</a:t>
            </a:r>
            <a:r>
              <a:rPr sz="1200" dirty="0">
                <a:latin typeface="Arial"/>
                <a:cs typeface="Arial"/>
              </a:rPr>
              <a:t> </a:t>
            </a:r>
            <a:r>
              <a:rPr sz="1200" spc="105" dirty="0">
                <a:latin typeface="Arial"/>
                <a:cs typeface="Arial"/>
              </a:rPr>
              <a:t>sampling</a:t>
            </a:r>
            <a:r>
              <a:rPr sz="1200" dirty="0">
                <a:latin typeface="Arial"/>
                <a:cs typeface="Arial"/>
              </a:rPr>
              <a:t> </a:t>
            </a:r>
            <a:r>
              <a:rPr sz="1200" spc="70" dirty="0">
                <a:latin typeface="Arial"/>
                <a:cs typeface="Arial"/>
              </a:rPr>
              <a:t>distribution </a:t>
            </a:r>
            <a:r>
              <a:rPr sz="1200" spc="85" dirty="0">
                <a:latin typeface="Arial"/>
                <a:cs typeface="Arial"/>
              </a:rPr>
              <a:t>tends</a:t>
            </a:r>
            <a:r>
              <a:rPr sz="1200" spc="-10" dirty="0">
                <a:latin typeface="Arial"/>
                <a:cs typeface="Arial"/>
              </a:rPr>
              <a:t> </a:t>
            </a:r>
            <a:r>
              <a:rPr sz="1200" spc="95" dirty="0">
                <a:latin typeface="Arial"/>
                <a:cs typeface="Arial"/>
              </a:rPr>
              <a:t>towards</a:t>
            </a:r>
            <a:r>
              <a:rPr sz="1200" spc="-10" dirty="0">
                <a:latin typeface="Arial"/>
                <a:cs typeface="Arial"/>
              </a:rPr>
              <a:t> </a:t>
            </a:r>
            <a:r>
              <a:rPr sz="1200" spc="145" dirty="0">
                <a:latin typeface="Arial"/>
                <a:cs typeface="Arial"/>
              </a:rPr>
              <a:t>a</a:t>
            </a:r>
            <a:r>
              <a:rPr sz="1200" spc="-10" dirty="0">
                <a:latin typeface="Arial"/>
                <a:cs typeface="Arial"/>
              </a:rPr>
              <a:t> </a:t>
            </a:r>
            <a:r>
              <a:rPr sz="1200" spc="95" dirty="0">
                <a:latin typeface="Arial"/>
                <a:cs typeface="Arial"/>
              </a:rPr>
              <a:t>normal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3709992" y="1443197"/>
            <a:ext cx="4712540" cy="2441695"/>
          </a:xfrm>
          <a:prstGeom prst="rect">
            <a:avLst/>
          </a:prstGeom>
        </p:spPr>
      </p:pic>
    </p:spTree>
    <p:extLst>
      <p:ext uri="{BB962C8B-B14F-4D97-AF65-F5344CB8AC3E}">
        <p14:creationId xmlns:p14="http://schemas.microsoft.com/office/powerpoint/2010/main" val="42679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5671884" y="1572657"/>
            <a:ext cx="2602865" cy="304292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The</a:t>
            </a:r>
            <a:r>
              <a:rPr sz="1200" spc="25" dirty="0">
                <a:latin typeface="Arial"/>
                <a:cs typeface="Arial"/>
              </a:rPr>
              <a:t> </a:t>
            </a:r>
            <a:r>
              <a:rPr sz="1200" spc="105" dirty="0">
                <a:latin typeface="Arial"/>
                <a:cs typeface="Arial"/>
              </a:rPr>
              <a:t>sampling</a:t>
            </a:r>
            <a:r>
              <a:rPr sz="1200" spc="25" dirty="0">
                <a:latin typeface="Arial"/>
                <a:cs typeface="Arial"/>
              </a:rPr>
              <a:t> </a:t>
            </a:r>
            <a:r>
              <a:rPr sz="1200" spc="80" dirty="0">
                <a:latin typeface="Arial"/>
                <a:cs typeface="Arial"/>
              </a:rPr>
              <a:t>distribution</a:t>
            </a:r>
            <a:r>
              <a:rPr sz="1200" spc="25" dirty="0">
                <a:latin typeface="Arial"/>
                <a:cs typeface="Arial"/>
              </a:rPr>
              <a:t> </a:t>
            </a:r>
            <a:r>
              <a:rPr sz="1200" spc="30" dirty="0">
                <a:latin typeface="Arial"/>
                <a:cs typeface="Arial"/>
              </a:rPr>
              <a:t>will </a:t>
            </a:r>
            <a:r>
              <a:rPr sz="1200" spc="70" dirty="0">
                <a:latin typeface="Arial"/>
                <a:cs typeface="Arial"/>
              </a:rPr>
              <a:t>consistently</a:t>
            </a:r>
            <a:r>
              <a:rPr sz="1200" spc="5" dirty="0">
                <a:latin typeface="Arial"/>
                <a:cs typeface="Arial"/>
              </a:rPr>
              <a:t> </a:t>
            </a:r>
            <a:r>
              <a:rPr sz="1200" spc="100" dirty="0">
                <a:latin typeface="Arial"/>
                <a:cs typeface="Arial"/>
              </a:rPr>
              <a:t>tend</a:t>
            </a:r>
            <a:r>
              <a:rPr sz="1200" spc="10" dirty="0">
                <a:latin typeface="Arial"/>
                <a:cs typeface="Arial"/>
              </a:rPr>
              <a:t> </a:t>
            </a:r>
            <a:r>
              <a:rPr sz="1200" spc="105" dirty="0">
                <a:latin typeface="Arial"/>
                <a:cs typeface="Arial"/>
              </a:rPr>
              <a:t>toward</a:t>
            </a:r>
            <a:r>
              <a:rPr sz="1200" spc="5" dirty="0">
                <a:latin typeface="Arial"/>
                <a:cs typeface="Arial"/>
              </a:rPr>
              <a:t> </a:t>
            </a:r>
            <a:r>
              <a:rPr sz="1200" spc="95" dirty="0">
                <a:latin typeface="Arial"/>
                <a:cs typeface="Arial"/>
              </a:rPr>
              <a:t>a </a:t>
            </a:r>
            <a:r>
              <a:rPr sz="1200" spc="105" dirty="0">
                <a:latin typeface="Arial"/>
                <a:cs typeface="Arial"/>
              </a:rPr>
              <a:t>normal</a:t>
            </a:r>
            <a:r>
              <a:rPr sz="1200" spc="5" dirty="0">
                <a:latin typeface="Arial"/>
                <a:cs typeface="Arial"/>
              </a:rPr>
              <a:t> </a:t>
            </a:r>
            <a:r>
              <a:rPr sz="1200" spc="65" dirty="0">
                <a:latin typeface="Arial"/>
                <a:cs typeface="Arial"/>
              </a:rPr>
              <a:t>distribution,</a:t>
            </a:r>
            <a:r>
              <a:rPr sz="1200" spc="5" dirty="0">
                <a:latin typeface="Arial"/>
                <a:cs typeface="Arial"/>
              </a:rPr>
              <a:t> </a:t>
            </a:r>
            <a:r>
              <a:rPr sz="1200" spc="95" dirty="0">
                <a:latin typeface="Arial"/>
                <a:cs typeface="Arial"/>
              </a:rPr>
              <a:t>having</a:t>
            </a:r>
            <a:r>
              <a:rPr sz="1200" spc="5" dirty="0">
                <a:latin typeface="Arial"/>
                <a:cs typeface="Arial"/>
              </a:rPr>
              <a:t> </a:t>
            </a:r>
            <a:r>
              <a:rPr sz="1200" spc="25" dirty="0">
                <a:latin typeface="Arial"/>
                <a:cs typeface="Arial"/>
              </a:rPr>
              <a:t>its </a:t>
            </a:r>
            <a:r>
              <a:rPr sz="1200" spc="105" dirty="0">
                <a:latin typeface="Arial"/>
                <a:cs typeface="Arial"/>
              </a:rPr>
              <a:t>own</a:t>
            </a:r>
            <a:r>
              <a:rPr sz="1200" spc="-10" dirty="0">
                <a:latin typeface="Arial"/>
                <a:cs typeface="Arial"/>
              </a:rPr>
              <a:t> </a:t>
            </a:r>
            <a:r>
              <a:rPr sz="1200" spc="140" dirty="0">
                <a:latin typeface="Arial"/>
                <a:cs typeface="Arial"/>
              </a:rPr>
              <a:t>mean</a:t>
            </a:r>
            <a:r>
              <a:rPr sz="1200" spc="-5" dirty="0">
                <a:latin typeface="Arial"/>
                <a:cs typeface="Arial"/>
              </a:rPr>
              <a:t> </a:t>
            </a:r>
            <a:r>
              <a:rPr sz="1200" spc="130" dirty="0">
                <a:latin typeface="Arial"/>
                <a:cs typeface="Arial"/>
              </a:rPr>
              <a:t>and</a:t>
            </a:r>
            <a:r>
              <a:rPr sz="1200" spc="-5" dirty="0">
                <a:latin typeface="Arial"/>
                <a:cs typeface="Arial"/>
              </a:rPr>
              <a:t> </a:t>
            </a:r>
            <a:r>
              <a:rPr sz="1200" spc="90" dirty="0">
                <a:latin typeface="Arial"/>
                <a:cs typeface="Arial"/>
              </a:rPr>
              <a:t>standard </a:t>
            </a:r>
            <a:r>
              <a:rPr sz="1200" spc="70" dirty="0">
                <a:latin typeface="Arial"/>
                <a:cs typeface="Arial"/>
              </a:rPr>
              <a:t>deviation.</a:t>
            </a:r>
            <a:r>
              <a:rPr sz="1200" spc="-10" dirty="0">
                <a:latin typeface="Arial"/>
                <a:cs typeface="Arial"/>
              </a:rPr>
              <a:t> </a:t>
            </a:r>
            <a:r>
              <a:rPr sz="1200" spc="50" dirty="0">
                <a:latin typeface="Arial"/>
                <a:cs typeface="Arial"/>
              </a:rPr>
              <a:t>An</a:t>
            </a:r>
            <a:r>
              <a:rPr sz="1200" spc="-5" dirty="0">
                <a:latin typeface="Arial"/>
                <a:cs typeface="Arial"/>
              </a:rPr>
              <a:t> </a:t>
            </a:r>
            <a:r>
              <a:rPr sz="1200" spc="55" dirty="0">
                <a:latin typeface="Arial"/>
                <a:cs typeface="Arial"/>
              </a:rPr>
              <a:t>essential </a:t>
            </a:r>
            <a:r>
              <a:rPr sz="1200" spc="100" dirty="0">
                <a:latin typeface="Arial"/>
                <a:cs typeface="Arial"/>
              </a:rPr>
              <a:t>takeaway</a:t>
            </a:r>
            <a:r>
              <a:rPr sz="1200" spc="10" dirty="0">
                <a:latin typeface="Arial"/>
                <a:cs typeface="Arial"/>
              </a:rPr>
              <a:t> </a:t>
            </a:r>
            <a:r>
              <a:rPr sz="1200" dirty="0">
                <a:latin typeface="Arial"/>
                <a:cs typeface="Arial"/>
              </a:rPr>
              <a:t>is</a:t>
            </a:r>
            <a:r>
              <a:rPr sz="1200" spc="15" dirty="0">
                <a:latin typeface="Arial"/>
                <a:cs typeface="Arial"/>
              </a:rPr>
              <a:t> </a:t>
            </a:r>
            <a:r>
              <a:rPr sz="1200" spc="-30" dirty="0">
                <a:latin typeface="Arial Black"/>
                <a:cs typeface="Arial Black"/>
              </a:rPr>
              <a:t>that</a:t>
            </a:r>
            <a:r>
              <a:rPr sz="1200" spc="-125" dirty="0">
                <a:latin typeface="Arial Black"/>
                <a:cs typeface="Arial Black"/>
              </a:rPr>
              <a:t> </a:t>
            </a:r>
            <a:r>
              <a:rPr sz="1200" spc="-45" dirty="0">
                <a:latin typeface="Arial Black"/>
                <a:cs typeface="Arial Black"/>
              </a:rPr>
              <a:t>the</a:t>
            </a:r>
            <a:r>
              <a:rPr sz="1200" spc="-130" dirty="0">
                <a:latin typeface="Arial Black"/>
                <a:cs typeface="Arial Black"/>
              </a:rPr>
              <a:t> </a:t>
            </a:r>
            <a:r>
              <a:rPr sz="1200" dirty="0">
                <a:latin typeface="Arial Black"/>
                <a:cs typeface="Arial Black"/>
              </a:rPr>
              <a:t>mean</a:t>
            </a:r>
            <a:r>
              <a:rPr sz="1200" spc="-125" dirty="0">
                <a:latin typeface="Arial Black"/>
                <a:cs typeface="Arial Black"/>
              </a:rPr>
              <a:t> </a:t>
            </a:r>
            <a:r>
              <a:rPr sz="1200" spc="-25" dirty="0">
                <a:latin typeface="Arial Black"/>
                <a:cs typeface="Arial Black"/>
              </a:rPr>
              <a:t>of </a:t>
            </a:r>
            <a:r>
              <a:rPr sz="1200" spc="-45" dirty="0">
                <a:latin typeface="Arial Black"/>
                <a:cs typeface="Arial Black"/>
              </a:rPr>
              <a:t>the</a:t>
            </a:r>
            <a:r>
              <a:rPr sz="1200" spc="-130" dirty="0">
                <a:latin typeface="Arial Black"/>
                <a:cs typeface="Arial Black"/>
              </a:rPr>
              <a:t> </a:t>
            </a:r>
            <a:r>
              <a:rPr sz="1200" spc="-10" dirty="0">
                <a:latin typeface="Arial Black"/>
                <a:cs typeface="Arial Black"/>
              </a:rPr>
              <a:t>sampling</a:t>
            </a:r>
            <a:r>
              <a:rPr sz="1200" spc="-125" dirty="0">
                <a:latin typeface="Arial Black"/>
                <a:cs typeface="Arial Black"/>
              </a:rPr>
              <a:t> </a:t>
            </a:r>
            <a:r>
              <a:rPr sz="1200" spc="-10" dirty="0">
                <a:latin typeface="Arial Black"/>
                <a:cs typeface="Arial Black"/>
              </a:rPr>
              <a:t>distribution </a:t>
            </a:r>
            <a:r>
              <a:rPr sz="1200" spc="-35" dirty="0">
                <a:latin typeface="Arial Black"/>
                <a:cs typeface="Arial Black"/>
              </a:rPr>
              <a:t>equals</a:t>
            </a:r>
            <a:r>
              <a:rPr sz="1200" spc="-100" dirty="0">
                <a:latin typeface="Arial Black"/>
                <a:cs typeface="Arial Black"/>
              </a:rPr>
              <a:t> </a:t>
            </a:r>
            <a:r>
              <a:rPr sz="1200" spc="-45" dirty="0">
                <a:latin typeface="Arial Black"/>
                <a:cs typeface="Arial Black"/>
              </a:rPr>
              <a:t>the</a:t>
            </a:r>
            <a:r>
              <a:rPr sz="1200" spc="-100" dirty="0">
                <a:latin typeface="Arial Black"/>
                <a:cs typeface="Arial Black"/>
              </a:rPr>
              <a:t> </a:t>
            </a:r>
            <a:r>
              <a:rPr sz="1200" spc="-30" dirty="0">
                <a:latin typeface="Arial Black"/>
                <a:cs typeface="Arial Black"/>
              </a:rPr>
              <a:t>population</a:t>
            </a:r>
            <a:r>
              <a:rPr sz="1200" spc="-95" dirty="0">
                <a:latin typeface="Arial Black"/>
                <a:cs typeface="Arial Black"/>
              </a:rPr>
              <a:t> </a:t>
            </a:r>
            <a:r>
              <a:rPr sz="1200" spc="-10" dirty="0">
                <a:latin typeface="Arial Black"/>
                <a:cs typeface="Arial Black"/>
              </a:rPr>
              <a:t>mean. </a:t>
            </a:r>
            <a:r>
              <a:rPr sz="1200" dirty="0">
                <a:latin typeface="Arial"/>
                <a:cs typeface="Arial"/>
              </a:rPr>
              <a:t>This</a:t>
            </a:r>
            <a:r>
              <a:rPr sz="1200" spc="30"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happens</a:t>
            </a:r>
            <a:r>
              <a:rPr sz="1200" spc="30" dirty="0">
                <a:latin typeface="Arial"/>
                <a:cs typeface="Arial"/>
              </a:rPr>
              <a:t> </a:t>
            </a:r>
            <a:r>
              <a:rPr sz="1200" spc="75" dirty="0">
                <a:latin typeface="Arial"/>
                <a:cs typeface="Arial"/>
              </a:rPr>
              <a:t>regardless</a:t>
            </a:r>
            <a:r>
              <a:rPr sz="1200" spc="30" dirty="0">
                <a:latin typeface="Arial"/>
                <a:cs typeface="Arial"/>
              </a:rPr>
              <a:t> </a:t>
            </a:r>
            <a:r>
              <a:rPr sz="1200" spc="55" dirty="0">
                <a:latin typeface="Arial"/>
                <a:cs typeface="Arial"/>
              </a:rPr>
              <a:t>of </a:t>
            </a:r>
            <a:r>
              <a:rPr sz="1200" spc="90" dirty="0">
                <a:latin typeface="Arial"/>
                <a:cs typeface="Arial"/>
              </a:rPr>
              <a:t>the</a:t>
            </a:r>
            <a:r>
              <a:rPr sz="1200" spc="-10" dirty="0">
                <a:latin typeface="Arial"/>
                <a:cs typeface="Arial"/>
              </a:rPr>
              <a:t> </a:t>
            </a:r>
            <a:r>
              <a:rPr sz="1200" spc="95" dirty="0">
                <a:latin typeface="Arial"/>
                <a:cs typeface="Arial"/>
              </a:rPr>
              <a:t>shape</a:t>
            </a:r>
            <a:r>
              <a:rPr sz="1200" spc="-5" dirty="0">
                <a:latin typeface="Arial"/>
                <a:cs typeface="Arial"/>
              </a:rPr>
              <a:t> </a:t>
            </a:r>
            <a:r>
              <a:rPr sz="1200" spc="80" dirty="0">
                <a:latin typeface="Arial"/>
                <a:cs typeface="Arial"/>
              </a:rPr>
              <a:t>of</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population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1011872" y="1510077"/>
            <a:ext cx="7120255" cy="3134360"/>
          </a:xfrm>
          <a:prstGeom prst="rect">
            <a:avLst/>
          </a:prstGeom>
        </p:spPr>
        <p:txBody>
          <a:bodyPr vert="horz" wrap="square" lIns="0" tIns="12700" rIns="0" bIns="0" rtlCol="0">
            <a:spAutoFit/>
          </a:bodyPr>
          <a:lstStyle/>
          <a:p>
            <a:pPr marL="12700" marR="5715" algn="just">
              <a:lnSpc>
                <a:spcPct val="100000"/>
              </a:lnSpc>
              <a:spcBef>
                <a:spcPts val="100"/>
              </a:spcBef>
            </a:pPr>
            <a:r>
              <a:rPr sz="1200" dirty="0">
                <a:latin typeface="Arial"/>
                <a:cs typeface="Arial"/>
              </a:rPr>
              <a:t>The</a:t>
            </a:r>
            <a:r>
              <a:rPr sz="1200" spc="310" dirty="0">
                <a:latin typeface="Arial"/>
                <a:cs typeface="Arial"/>
              </a:rPr>
              <a:t> </a:t>
            </a:r>
            <a:r>
              <a:rPr sz="1200" spc="80" dirty="0">
                <a:latin typeface="Arial"/>
                <a:cs typeface="Arial"/>
              </a:rPr>
              <a:t>Central</a:t>
            </a:r>
            <a:r>
              <a:rPr sz="1200" spc="315" dirty="0">
                <a:latin typeface="Arial"/>
                <a:cs typeface="Arial"/>
              </a:rPr>
              <a:t> </a:t>
            </a:r>
            <a:r>
              <a:rPr sz="1200" spc="50" dirty="0">
                <a:latin typeface="Arial"/>
                <a:cs typeface="Arial"/>
              </a:rPr>
              <a:t>Limit</a:t>
            </a:r>
            <a:r>
              <a:rPr sz="1200" spc="315" dirty="0">
                <a:latin typeface="Arial"/>
                <a:cs typeface="Arial"/>
              </a:rPr>
              <a:t> </a:t>
            </a:r>
            <a:r>
              <a:rPr sz="1200" spc="75" dirty="0">
                <a:latin typeface="Arial"/>
                <a:cs typeface="Arial"/>
              </a:rPr>
              <a:t>Theorem</a:t>
            </a:r>
            <a:r>
              <a:rPr sz="1200" spc="315" dirty="0">
                <a:latin typeface="Arial"/>
                <a:cs typeface="Arial"/>
              </a:rPr>
              <a:t> </a:t>
            </a:r>
            <a:r>
              <a:rPr sz="1200" dirty="0">
                <a:latin typeface="Arial"/>
                <a:cs typeface="Arial"/>
              </a:rPr>
              <a:t>(CLT)</a:t>
            </a:r>
            <a:r>
              <a:rPr sz="1200" spc="315" dirty="0">
                <a:latin typeface="Arial"/>
                <a:cs typeface="Arial"/>
              </a:rPr>
              <a:t> </a:t>
            </a:r>
            <a:r>
              <a:rPr sz="1200" spc="80" dirty="0">
                <a:latin typeface="Arial"/>
                <a:cs typeface="Arial"/>
              </a:rPr>
              <a:t>states</a:t>
            </a:r>
            <a:r>
              <a:rPr sz="1200" spc="315" dirty="0">
                <a:latin typeface="Arial"/>
                <a:cs typeface="Arial"/>
              </a:rPr>
              <a:t> </a:t>
            </a:r>
            <a:r>
              <a:rPr sz="1200" spc="70" dirty="0">
                <a:latin typeface="Arial"/>
                <a:cs typeface="Arial"/>
              </a:rPr>
              <a:t>that,</a:t>
            </a:r>
            <a:r>
              <a:rPr sz="1200" spc="310" dirty="0">
                <a:latin typeface="Arial"/>
                <a:cs typeface="Arial"/>
              </a:rPr>
              <a:t> </a:t>
            </a:r>
            <a:r>
              <a:rPr sz="1200" spc="70" dirty="0">
                <a:latin typeface="Arial"/>
                <a:cs typeface="Arial"/>
              </a:rPr>
              <a:t>irrespective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95" dirty="0">
                <a:latin typeface="Arial"/>
                <a:cs typeface="Arial"/>
              </a:rPr>
              <a:t>shape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65" dirty="0">
                <a:latin typeface="Arial"/>
                <a:cs typeface="Arial"/>
              </a:rPr>
              <a:t>underlying </a:t>
            </a:r>
            <a:r>
              <a:rPr sz="1200" spc="75" dirty="0">
                <a:latin typeface="Arial"/>
                <a:cs typeface="Arial"/>
              </a:rPr>
              <a:t>population,</a:t>
            </a:r>
            <a:r>
              <a:rPr sz="1200" spc="105" dirty="0">
                <a:latin typeface="Arial"/>
                <a:cs typeface="Arial"/>
              </a:rPr>
              <a:t> </a:t>
            </a:r>
            <a:r>
              <a:rPr sz="1200" spc="90" dirty="0">
                <a:latin typeface="Arial"/>
                <a:cs typeface="Arial"/>
              </a:rPr>
              <a:t>the</a:t>
            </a:r>
            <a:r>
              <a:rPr sz="1200" spc="105" dirty="0">
                <a:latin typeface="Arial"/>
                <a:cs typeface="Arial"/>
              </a:rPr>
              <a:t> sampling</a:t>
            </a:r>
            <a:r>
              <a:rPr sz="1200" spc="110" dirty="0">
                <a:latin typeface="Arial"/>
                <a:cs typeface="Arial"/>
              </a:rPr>
              <a:t> </a:t>
            </a:r>
            <a:r>
              <a:rPr sz="1200" spc="80" dirty="0">
                <a:latin typeface="Arial"/>
                <a:cs typeface="Arial"/>
              </a:rPr>
              <a:t>distribution</a:t>
            </a:r>
            <a:r>
              <a:rPr sz="1200" spc="105" dirty="0">
                <a:latin typeface="Arial"/>
                <a:cs typeface="Arial"/>
              </a:rPr>
              <a:t> </a:t>
            </a:r>
            <a:r>
              <a:rPr sz="1200" spc="80" dirty="0">
                <a:latin typeface="Arial"/>
                <a:cs typeface="Arial"/>
              </a:rPr>
              <a:t>of</a:t>
            </a:r>
            <a:r>
              <a:rPr sz="1200" spc="110" dirty="0">
                <a:latin typeface="Arial"/>
                <a:cs typeface="Arial"/>
              </a:rPr>
              <a:t> </a:t>
            </a:r>
            <a:r>
              <a:rPr sz="1200" spc="90" dirty="0">
                <a:latin typeface="Arial"/>
                <a:cs typeface="Arial"/>
              </a:rPr>
              <a:t>the</a:t>
            </a:r>
            <a:r>
              <a:rPr sz="1200" spc="105" dirty="0">
                <a:latin typeface="Arial"/>
                <a:cs typeface="Arial"/>
              </a:rPr>
              <a:t> </a:t>
            </a:r>
            <a:r>
              <a:rPr sz="1200" spc="140" dirty="0">
                <a:latin typeface="Arial"/>
                <a:cs typeface="Arial"/>
              </a:rPr>
              <a:t>mean</a:t>
            </a:r>
            <a:r>
              <a:rPr sz="1200" spc="110" dirty="0">
                <a:latin typeface="Arial"/>
                <a:cs typeface="Arial"/>
              </a:rPr>
              <a:t> </a:t>
            </a:r>
            <a:r>
              <a:rPr sz="1200" spc="50" dirty="0">
                <a:latin typeface="Arial"/>
                <a:cs typeface="Arial"/>
              </a:rPr>
              <a:t>will</a:t>
            </a:r>
            <a:r>
              <a:rPr sz="1200" spc="105" dirty="0">
                <a:latin typeface="Arial"/>
                <a:cs typeface="Arial"/>
              </a:rPr>
              <a:t> </a:t>
            </a:r>
            <a:r>
              <a:rPr sz="1200" spc="100" dirty="0">
                <a:latin typeface="Arial"/>
                <a:cs typeface="Arial"/>
              </a:rPr>
              <a:t>approximate</a:t>
            </a:r>
            <a:r>
              <a:rPr sz="1200" spc="105" dirty="0">
                <a:latin typeface="Arial"/>
                <a:cs typeface="Arial"/>
              </a:rPr>
              <a:t> </a:t>
            </a:r>
            <a:r>
              <a:rPr sz="1200" spc="145" dirty="0">
                <a:latin typeface="Arial"/>
                <a:cs typeface="Arial"/>
              </a:rPr>
              <a:t>a</a:t>
            </a:r>
            <a:r>
              <a:rPr sz="1200" spc="110" dirty="0">
                <a:latin typeface="Arial"/>
                <a:cs typeface="Arial"/>
              </a:rPr>
              <a:t> </a:t>
            </a:r>
            <a:r>
              <a:rPr sz="1200" spc="105" dirty="0">
                <a:latin typeface="Arial"/>
                <a:cs typeface="Arial"/>
              </a:rPr>
              <a:t>normal </a:t>
            </a:r>
            <a:r>
              <a:rPr sz="1200" spc="80" dirty="0">
                <a:latin typeface="Arial"/>
                <a:cs typeface="Arial"/>
              </a:rPr>
              <a:t>distribution</a:t>
            </a:r>
            <a:r>
              <a:rPr sz="1200" spc="110" dirty="0">
                <a:latin typeface="Arial"/>
                <a:cs typeface="Arial"/>
              </a:rPr>
              <a:t> </a:t>
            </a:r>
            <a:r>
              <a:rPr sz="1200" spc="-25" dirty="0">
                <a:latin typeface="Arial"/>
                <a:cs typeface="Arial"/>
              </a:rPr>
              <a:t>as </a:t>
            </a:r>
            <a:r>
              <a:rPr sz="1200" spc="90" dirty="0">
                <a:latin typeface="Arial"/>
                <a:cs typeface="Arial"/>
              </a:rPr>
              <a:t>the</a:t>
            </a:r>
            <a:r>
              <a:rPr sz="1200" spc="385" dirty="0">
                <a:latin typeface="Arial"/>
                <a:cs typeface="Arial"/>
              </a:rPr>
              <a:t> </a:t>
            </a:r>
            <a:r>
              <a:rPr sz="1200" spc="105" dirty="0">
                <a:latin typeface="Arial"/>
                <a:cs typeface="Arial"/>
              </a:rPr>
              <a:t>sample</a:t>
            </a:r>
            <a:r>
              <a:rPr sz="1200" spc="385" dirty="0">
                <a:latin typeface="Arial"/>
                <a:cs typeface="Arial"/>
              </a:rPr>
              <a:t> </a:t>
            </a:r>
            <a:r>
              <a:rPr sz="1200" dirty="0">
                <a:latin typeface="Arial"/>
                <a:cs typeface="Arial"/>
              </a:rPr>
              <a:t>size</a:t>
            </a:r>
            <a:r>
              <a:rPr sz="1200" spc="390" dirty="0">
                <a:latin typeface="Arial"/>
                <a:cs typeface="Arial"/>
              </a:rPr>
              <a:t> </a:t>
            </a:r>
            <a:r>
              <a:rPr sz="1200" spc="85" dirty="0">
                <a:latin typeface="Arial"/>
                <a:cs typeface="Arial"/>
              </a:rPr>
              <a:t>grows</a:t>
            </a:r>
            <a:r>
              <a:rPr sz="1200" spc="385" dirty="0">
                <a:latin typeface="Arial"/>
                <a:cs typeface="Arial"/>
              </a:rPr>
              <a:t> </a:t>
            </a:r>
            <a:r>
              <a:rPr sz="1200" spc="80" dirty="0">
                <a:latin typeface="Arial"/>
                <a:cs typeface="Arial"/>
              </a:rPr>
              <a:t>larger</a:t>
            </a:r>
            <a:r>
              <a:rPr sz="1200" spc="390" dirty="0">
                <a:latin typeface="Arial"/>
                <a:cs typeface="Arial"/>
              </a:rPr>
              <a:t> </a:t>
            </a:r>
            <a:r>
              <a:rPr sz="1200" spc="120" dirty="0">
                <a:latin typeface="Arial"/>
                <a:cs typeface="Arial"/>
              </a:rPr>
              <a:t>(n</a:t>
            </a:r>
            <a:r>
              <a:rPr sz="1200" spc="385" dirty="0">
                <a:latin typeface="Arial"/>
                <a:cs typeface="Arial"/>
              </a:rPr>
              <a:t> </a:t>
            </a:r>
            <a:r>
              <a:rPr sz="1200" dirty="0">
                <a:latin typeface="Arial"/>
                <a:cs typeface="Arial"/>
              </a:rPr>
              <a:t>&gt;</a:t>
            </a:r>
            <a:r>
              <a:rPr sz="1200" spc="390" dirty="0">
                <a:latin typeface="Arial"/>
                <a:cs typeface="Arial"/>
              </a:rPr>
              <a:t> </a:t>
            </a:r>
            <a:r>
              <a:rPr sz="1200" dirty="0">
                <a:latin typeface="Arial"/>
                <a:cs typeface="Arial"/>
              </a:rPr>
              <a:t>30),</a:t>
            </a:r>
            <a:r>
              <a:rPr sz="1200" spc="385" dirty="0">
                <a:latin typeface="Arial"/>
                <a:cs typeface="Arial"/>
              </a:rPr>
              <a:t> </a:t>
            </a:r>
            <a:r>
              <a:rPr sz="1200" spc="100" dirty="0">
                <a:latin typeface="Arial"/>
                <a:cs typeface="Arial"/>
              </a:rPr>
              <a:t>assuming</a:t>
            </a:r>
            <a:r>
              <a:rPr sz="1200" spc="390" dirty="0">
                <a:latin typeface="Arial"/>
                <a:cs typeface="Arial"/>
              </a:rPr>
              <a:t> </a:t>
            </a:r>
            <a:r>
              <a:rPr sz="1200" spc="70" dirty="0">
                <a:latin typeface="Arial"/>
                <a:cs typeface="Arial"/>
              </a:rPr>
              <a:t>all</a:t>
            </a:r>
            <a:r>
              <a:rPr sz="1200" spc="385" dirty="0">
                <a:latin typeface="Arial"/>
                <a:cs typeface="Arial"/>
              </a:rPr>
              <a:t> </a:t>
            </a:r>
            <a:r>
              <a:rPr sz="1200" spc="95" dirty="0">
                <a:latin typeface="Arial"/>
                <a:cs typeface="Arial"/>
              </a:rPr>
              <a:t>samples</a:t>
            </a:r>
            <a:r>
              <a:rPr sz="1200" spc="390" dirty="0">
                <a:latin typeface="Arial"/>
                <a:cs typeface="Arial"/>
              </a:rPr>
              <a:t> </a:t>
            </a:r>
            <a:r>
              <a:rPr sz="1200" spc="90" dirty="0">
                <a:latin typeface="Arial"/>
                <a:cs typeface="Arial"/>
              </a:rPr>
              <a:t>are</a:t>
            </a:r>
            <a:r>
              <a:rPr sz="1200" spc="385" dirty="0">
                <a:latin typeface="Arial"/>
                <a:cs typeface="Arial"/>
              </a:rPr>
              <a:t> </a:t>
            </a:r>
            <a:r>
              <a:rPr sz="1200" spc="85" dirty="0">
                <a:latin typeface="Arial"/>
                <a:cs typeface="Arial"/>
              </a:rPr>
              <a:t>identical</a:t>
            </a:r>
            <a:r>
              <a:rPr sz="1200" spc="390" dirty="0">
                <a:latin typeface="Arial"/>
                <a:cs typeface="Arial"/>
              </a:rPr>
              <a:t> </a:t>
            </a:r>
            <a:r>
              <a:rPr sz="1200" spc="60" dirty="0">
                <a:latin typeface="Arial"/>
                <a:cs typeface="Arial"/>
              </a:rPr>
              <a:t>in</a:t>
            </a:r>
            <a:r>
              <a:rPr sz="1200" spc="385" dirty="0">
                <a:latin typeface="Arial"/>
                <a:cs typeface="Arial"/>
              </a:rPr>
              <a:t> </a:t>
            </a:r>
            <a:r>
              <a:rPr sz="1200" dirty="0">
                <a:latin typeface="Arial"/>
                <a:cs typeface="Arial"/>
              </a:rPr>
              <a:t>size</a:t>
            </a:r>
            <a:r>
              <a:rPr sz="1200" spc="390" dirty="0">
                <a:latin typeface="Arial"/>
                <a:cs typeface="Arial"/>
              </a:rPr>
              <a:t> </a:t>
            </a:r>
            <a:r>
              <a:rPr sz="1200" spc="65" dirty="0">
                <a:latin typeface="Arial"/>
                <a:cs typeface="Arial"/>
              </a:rPr>
              <a:t>and </a:t>
            </a:r>
            <a:r>
              <a:rPr sz="1200" spc="110" dirty="0">
                <a:latin typeface="Arial"/>
                <a:cs typeface="Arial"/>
              </a:rPr>
              <a:t>randomly</a:t>
            </a:r>
            <a:r>
              <a:rPr sz="1200" spc="-15" dirty="0">
                <a:latin typeface="Arial"/>
                <a:cs typeface="Arial"/>
              </a:rPr>
              <a:t> </a:t>
            </a:r>
            <a:r>
              <a:rPr sz="1200" spc="80" dirty="0">
                <a:latin typeface="Arial"/>
                <a:cs typeface="Arial"/>
              </a:rPr>
              <a:t>sampled.</a:t>
            </a:r>
            <a:endParaRPr sz="1200">
              <a:latin typeface="Arial"/>
              <a:cs typeface="Arial"/>
            </a:endParaRPr>
          </a:p>
          <a:p>
            <a:pPr>
              <a:lnSpc>
                <a:spcPct val="100000"/>
              </a:lnSpc>
              <a:spcBef>
                <a:spcPts val="60"/>
              </a:spcBef>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20" dirty="0">
                <a:latin typeface="Arial"/>
                <a:cs typeface="Arial"/>
              </a:rPr>
              <a:t> </a:t>
            </a:r>
            <a:r>
              <a:rPr sz="1200" spc="85" dirty="0">
                <a:latin typeface="Arial"/>
                <a:cs typeface="Arial"/>
              </a:rPr>
              <a:t>Sample</a:t>
            </a:r>
            <a:r>
              <a:rPr sz="1200" spc="25" dirty="0">
                <a:latin typeface="Arial"/>
                <a:cs typeface="Arial"/>
              </a:rPr>
              <a:t> </a:t>
            </a:r>
            <a:r>
              <a:rPr sz="1200" dirty="0">
                <a:latin typeface="Arial"/>
                <a:cs typeface="Arial"/>
              </a:rPr>
              <a:t>Size</a:t>
            </a:r>
            <a:r>
              <a:rPr sz="1200" spc="25" dirty="0">
                <a:latin typeface="Arial"/>
                <a:cs typeface="Arial"/>
              </a:rPr>
              <a:t> </a:t>
            </a:r>
            <a:r>
              <a:rPr sz="1200" spc="80" dirty="0">
                <a:latin typeface="Arial"/>
                <a:cs typeface="Arial"/>
              </a:rPr>
              <a:t>&amp;</a:t>
            </a:r>
            <a:r>
              <a:rPr sz="1200" spc="25" dirty="0">
                <a:latin typeface="Arial"/>
                <a:cs typeface="Arial"/>
              </a:rPr>
              <a:t> </a:t>
            </a:r>
            <a:r>
              <a:rPr sz="1200" spc="75" dirty="0">
                <a:latin typeface="Arial"/>
                <a:cs typeface="Arial"/>
              </a:rPr>
              <a:t>Individual</a:t>
            </a:r>
            <a:r>
              <a:rPr sz="1200" spc="25" dirty="0">
                <a:latin typeface="Arial"/>
                <a:cs typeface="Arial"/>
              </a:rPr>
              <a:t> </a:t>
            </a:r>
            <a:r>
              <a:rPr sz="1200" spc="90" dirty="0">
                <a:latin typeface="Arial"/>
                <a:cs typeface="Arial"/>
              </a:rPr>
              <a:t>Data</a:t>
            </a:r>
            <a:r>
              <a:rPr sz="1200" spc="25" dirty="0">
                <a:latin typeface="Arial"/>
                <a:cs typeface="Arial"/>
              </a:rPr>
              <a:t> </a:t>
            </a:r>
            <a:r>
              <a:rPr sz="1200" dirty="0">
                <a:latin typeface="Arial"/>
                <a:cs typeface="Arial"/>
              </a:rPr>
              <a:t>Points:</a:t>
            </a:r>
            <a:r>
              <a:rPr sz="1200" spc="25" dirty="0">
                <a:latin typeface="Arial"/>
                <a:cs typeface="Arial"/>
              </a:rPr>
              <a:t> </a:t>
            </a:r>
            <a:r>
              <a:rPr sz="1200" dirty="0">
                <a:latin typeface="Arial"/>
                <a:cs typeface="Arial"/>
              </a:rPr>
              <a:t>Even</a:t>
            </a:r>
            <a:r>
              <a:rPr sz="1200" spc="25" dirty="0">
                <a:latin typeface="Arial"/>
                <a:cs typeface="Arial"/>
              </a:rPr>
              <a:t> </a:t>
            </a:r>
            <a:r>
              <a:rPr sz="1200" spc="85" dirty="0">
                <a:latin typeface="Arial"/>
                <a:cs typeface="Arial"/>
              </a:rPr>
              <a:t>with</a:t>
            </a:r>
            <a:r>
              <a:rPr sz="1200" spc="25" dirty="0">
                <a:latin typeface="Arial"/>
                <a:cs typeface="Arial"/>
              </a:rPr>
              <a:t> </a:t>
            </a:r>
            <a:r>
              <a:rPr sz="1200" spc="145" dirty="0">
                <a:latin typeface="Arial"/>
                <a:cs typeface="Arial"/>
              </a:rPr>
              <a:t>a</a:t>
            </a:r>
            <a:r>
              <a:rPr sz="1200" spc="25" dirty="0">
                <a:latin typeface="Arial"/>
                <a:cs typeface="Arial"/>
              </a:rPr>
              <a:t> </a:t>
            </a:r>
            <a:r>
              <a:rPr sz="1200" spc="90" dirty="0">
                <a:latin typeface="Arial"/>
                <a:cs typeface="Arial"/>
              </a:rPr>
              <a:t>large</a:t>
            </a:r>
            <a:r>
              <a:rPr sz="1200" spc="25" dirty="0">
                <a:latin typeface="Arial"/>
                <a:cs typeface="Arial"/>
              </a:rPr>
              <a:t> </a:t>
            </a:r>
            <a:r>
              <a:rPr sz="1200" spc="75" dirty="0">
                <a:latin typeface="Arial"/>
                <a:cs typeface="Arial"/>
              </a:rPr>
              <a:t>sample,</a:t>
            </a:r>
            <a:r>
              <a:rPr sz="1200" spc="25" dirty="0">
                <a:latin typeface="Arial"/>
                <a:cs typeface="Arial"/>
              </a:rPr>
              <a:t> </a:t>
            </a:r>
            <a:r>
              <a:rPr sz="1200" spc="90" dirty="0">
                <a:latin typeface="Arial"/>
                <a:cs typeface="Arial"/>
              </a:rPr>
              <a:t>the</a:t>
            </a:r>
            <a:r>
              <a:rPr sz="1200" spc="25" dirty="0">
                <a:latin typeface="Arial"/>
                <a:cs typeface="Arial"/>
              </a:rPr>
              <a:t> </a:t>
            </a:r>
            <a:r>
              <a:rPr sz="1200" spc="80" dirty="0">
                <a:latin typeface="Arial"/>
                <a:cs typeface="Arial"/>
              </a:rPr>
              <a:t>distribution</a:t>
            </a:r>
            <a:r>
              <a:rPr sz="1200" spc="20" dirty="0">
                <a:latin typeface="Arial"/>
                <a:cs typeface="Arial"/>
              </a:rPr>
              <a:t> </a:t>
            </a:r>
            <a:r>
              <a:rPr sz="1200" spc="-25" dirty="0">
                <a:latin typeface="Arial"/>
                <a:cs typeface="Arial"/>
              </a:rPr>
              <a:t>of </a:t>
            </a:r>
            <a:r>
              <a:rPr sz="1200" spc="80" dirty="0">
                <a:latin typeface="Arial"/>
                <a:cs typeface="Arial"/>
              </a:rPr>
              <a:t>individual</a:t>
            </a:r>
            <a:r>
              <a:rPr sz="1200" spc="40" dirty="0">
                <a:latin typeface="Arial"/>
                <a:cs typeface="Arial"/>
              </a:rPr>
              <a:t> </a:t>
            </a:r>
            <a:r>
              <a:rPr sz="1200" spc="130" dirty="0">
                <a:latin typeface="Arial"/>
                <a:cs typeface="Arial"/>
              </a:rPr>
              <a:t>data</a:t>
            </a:r>
            <a:r>
              <a:rPr sz="1200" spc="40" dirty="0">
                <a:latin typeface="Arial"/>
                <a:cs typeface="Arial"/>
              </a:rPr>
              <a:t> </a:t>
            </a:r>
            <a:r>
              <a:rPr sz="1200" spc="85" dirty="0">
                <a:latin typeface="Arial"/>
                <a:cs typeface="Arial"/>
              </a:rPr>
              <a:t>points</a:t>
            </a:r>
            <a:r>
              <a:rPr sz="1200" spc="45" dirty="0">
                <a:latin typeface="Arial"/>
                <a:cs typeface="Arial"/>
              </a:rPr>
              <a:t> </a:t>
            </a:r>
            <a:r>
              <a:rPr sz="1200" spc="100" dirty="0">
                <a:latin typeface="Arial"/>
                <a:cs typeface="Arial"/>
              </a:rPr>
              <a:t>could</a:t>
            </a:r>
            <a:r>
              <a:rPr sz="1200" spc="40" dirty="0">
                <a:latin typeface="Arial"/>
                <a:cs typeface="Arial"/>
              </a:rPr>
              <a:t> </a:t>
            </a:r>
            <a:r>
              <a:rPr sz="1200" dirty="0">
                <a:latin typeface="Arial"/>
                <a:cs typeface="Arial"/>
              </a:rPr>
              <a:t>still</a:t>
            </a:r>
            <a:r>
              <a:rPr sz="1200" spc="40" dirty="0">
                <a:latin typeface="Arial"/>
                <a:cs typeface="Arial"/>
              </a:rPr>
              <a:t> </a:t>
            </a:r>
            <a:r>
              <a:rPr sz="1200" spc="110" dirty="0">
                <a:latin typeface="Arial"/>
                <a:cs typeface="Arial"/>
              </a:rPr>
              <a:t>be</a:t>
            </a:r>
            <a:r>
              <a:rPr sz="1200" spc="45" dirty="0">
                <a:latin typeface="Arial"/>
                <a:cs typeface="Arial"/>
              </a:rPr>
              <a:t> </a:t>
            </a:r>
            <a:r>
              <a:rPr sz="1200" spc="105" dirty="0">
                <a:latin typeface="Arial"/>
                <a:cs typeface="Arial"/>
              </a:rPr>
              <a:t>non-</a:t>
            </a:r>
            <a:r>
              <a:rPr sz="1200" spc="100" dirty="0">
                <a:latin typeface="Arial"/>
                <a:cs typeface="Arial"/>
              </a:rPr>
              <a:t>normal.</a:t>
            </a:r>
            <a:r>
              <a:rPr sz="1200" spc="40" dirty="0">
                <a:latin typeface="Arial"/>
                <a:cs typeface="Arial"/>
              </a:rPr>
              <a:t> </a:t>
            </a:r>
            <a:r>
              <a:rPr sz="1200" dirty="0">
                <a:latin typeface="Arial"/>
                <a:cs typeface="Arial"/>
              </a:rPr>
              <a:t>For</a:t>
            </a:r>
            <a:r>
              <a:rPr sz="1200" spc="40" dirty="0">
                <a:latin typeface="Arial"/>
                <a:cs typeface="Arial"/>
              </a:rPr>
              <a:t> </a:t>
            </a:r>
            <a:r>
              <a:rPr sz="1200" spc="65" dirty="0">
                <a:latin typeface="Arial"/>
                <a:cs typeface="Arial"/>
              </a:rPr>
              <a:t>instance,</a:t>
            </a:r>
            <a:r>
              <a:rPr sz="1200" spc="45" dirty="0">
                <a:latin typeface="Arial"/>
                <a:cs typeface="Arial"/>
              </a:rPr>
              <a:t> </a:t>
            </a:r>
            <a:r>
              <a:rPr sz="1200" spc="145" dirty="0">
                <a:latin typeface="Arial"/>
                <a:cs typeface="Arial"/>
              </a:rPr>
              <a:t>a</a:t>
            </a:r>
            <a:r>
              <a:rPr sz="1200" spc="40" dirty="0">
                <a:latin typeface="Arial"/>
                <a:cs typeface="Arial"/>
              </a:rPr>
              <a:t> </a:t>
            </a:r>
            <a:r>
              <a:rPr sz="1200" spc="105" dirty="0">
                <a:latin typeface="Arial"/>
                <a:cs typeface="Arial"/>
              </a:rPr>
              <a:t>dataset</a:t>
            </a:r>
            <a:r>
              <a:rPr sz="1200" spc="45" dirty="0">
                <a:latin typeface="Arial"/>
                <a:cs typeface="Arial"/>
              </a:rPr>
              <a:t> </a:t>
            </a:r>
            <a:r>
              <a:rPr sz="1200" spc="85" dirty="0">
                <a:latin typeface="Arial"/>
                <a:cs typeface="Arial"/>
              </a:rPr>
              <a:t>with</a:t>
            </a:r>
            <a:r>
              <a:rPr sz="1200" spc="40" dirty="0">
                <a:latin typeface="Arial"/>
                <a:cs typeface="Arial"/>
              </a:rPr>
              <a:t> </a:t>
            </a:r>
            <a:r>
              <a:rPr sz="1200" spc="70" dirty="0">
                <a:latin typeface="Arial"/>
                <a:cs typeface="Arial"/>
              </a:rPr>
              <a:t>millions</a:t>
            </a:r>
            <a:r>
              <a:rPr sz="1200" spc="40" dirty="0">
                <a:latin typeface="Arial"/>
                <a:cs typeface="Arial"/>
              </a:rPr>
              <a:t> </a:t>
            </a:r>
            <a:r>
              <a:rPr sz="1200" spc="15" dirty="0">
                <a:latin typeface="Arial"/>
                <a:cs typeface="Arial"/>
              </a:rPr>
              <a:t>of </a:t>
            </a:r>
            <a:r>
              <a:rPr sz="1200" spc="130" dirty="0">
                <a:latin typeface="Arial"/>
                <a:cs typeface="Arial"/>
              </a:rPr>
              <a:t>data</a:t>
            </a:r>
            <a:r>
              <a:rPr sz="1200" dirty="0">
                <a:latin typeface="Arial"/>
                <a:cs typeface="Arial"/>
              </a:rPr>
              <a:t> </a:t>
            </a:r>
            <a:r>
              <a:rPr sz="1200" spc="85" dirty="0">
                <a:latin typeface="Arial"/>
                <a:cs typeface="Arial"/>
              </a:rPr>
              <a:t>points</a:t>
            </a:r>
            <a:r>
              <a:rPr sz="1200" dirty="0">
                <a:latin typeface="Arial"/>
                <a:cs typeface="Arial"/>
              </a:rPr>
              <a:t> </a:t>
            </a:r>
            <a:r>
              <a:rPr sz="1200" spc="100" dirty="0">
                <a:latin typeface="Arial"/>
                <a:cs typeface="Arial"/>
              </a:rPr>
              <a:t>could</a:t>
            </a:r>
            <a:r>
              <a:rPr sz="1200" dirty="0">
                <a:latin typeface="Arial"/>
                <a:cs typeface="Arial"/>
              </a:rPr>
              <a:t> </a:t>
            </a:r>
            <a:r>
              <a:rPr sz="1200" spc="60" dirty="0">
                <a:latin typeface="Arial"/>
                <a:cs typeface="Arial"/>
              </a:rPr>
              <a:t>exhibit</a:t>
            </a:r>
            <a:r>
              <a:rPr sz="1200" dirty="0">
                <a:latin typeface="Arial"/>
                <a:cs typeface="Arial"/>
              </a:rPr>
              <a:t> </a:t>
            </a:r>
            <a:r>
              <a:rPr sz="1200" spc="80" dirty="0">
                <a:latin typeface="Arial"/>
                <a:cs typeface="Arial"/>
              </a:rPr>
              <a:t>significant</a:t>
            </a:r>
            <a:r>
              <a:rPr sz="1200" dirty="0">
                <a:latin typeface="Arial"/>
                <a:cs typeface="Arial"/>
              </a:rPr>
              <a:t> </a:t>
            </a:r>
            <a:r>
              <a:rPr sz="1200" spc="55" dirty="0">
                <a:latin typeface="Arial"/>
                <a:cs typeface="Arial"/>
              </a:rPr>
              <a:t>skewness</a:t>
            </a:r>
            <a:r>
              <a:rPr sz="1200" dirty="0">
                <a:latin typeface="Arial"/>
                <a:cs typeface="Arial"/>
              </a:rPr>
              <a:t> </a:t>
            </a:r>
            <a:r>
              <a:rPr sz="1200" spc="70" dirty="0">
                <a:latin typeface="Arial"/>
                <a:cs typeface="Arial"/>
              </a:rPr>
              <a:t>or</a:t>
            </a:r>
            <a:r>
              <a:rPr sz="1200" dirty="0">
                <a:latin typeface="Arial"/>
                <a:cs typeface="Arial"/>
              </a:rPr>
              <a:t> </a:t>
            </a:r>
            <a:r>
              <a:rPr sz="1200" spc="80" dirty="0">
                <a:latin typeface="Arial"/>
                <a:cs typeface="Arial"/>
              </a:rPr>
              <a:t>extreme</a:t>
            </a:r>
            <a:r>
              <a:rPr sz="1200" dirty="0">
                <a:latin typeface="Arial"/>
                <a:cs typeface="Arial"/>
              </a:rPr>
              <a:t> </a:t>
            </a:r>
            <a:r>
              <a:rPr sz="1200" spc="-10" dirty="0">
                <a:latin typeface="Arial"/>
                <a:cs typeface="Arial"/>
              </a:rPr>
              <a:t>kurtosis.</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135" dirty="0">
                <a:latin typeface="Arial"/>
                <a:cs typeface="Arial"/>
              </a:rPr>
              <a:t> </a:t>
            </a:r>
            <a:r>
              <a:rPr sz="1200" spc="85" dirty="0">
                <a:latin typeface="Arial"/>
                <a:cs typeface="Arial"/>
              </a:rPr>
              <a:t>Sample</a:t>
            </a:r>
            <a:r>
              <a:rPr sz="1200" spc="135" dirty="0">
                <a:latin typeface="Arial"/>
                <a:cs typeface="Arial"/>
              </a:rPr>
              <a:t> </a:t>
            </a:r>
            <a:r>
              <a:rPr sz="1200" dirty="0">
                <a:latin typeface="Arial"/>
                <a:cs typeface="Arial"/>
              </a:rPr>
              <a:t>Size</a:t>
            </a:r>
            <a:r>
              <a:rPr sz="1200" spc="135" dirty="0">
                <a:latin typeface="Arial"/>
                <a:cs typeface="Arial"/>
              </a:rPr>
              <a:t> </a:t>
            </a:r>
            <a:r>
              <a:rPr sz="1200" spc="80" dirty="0">
                <a:latin typeface="Arial"/>
                <a:cs typeface="Arial"/>
              </a:rPr>
              <a:t>&amp;</a:t>
            </a:r>
            <a:r>
              <a:rPr sz="1200" spc="135" dirty="0">
                <a:latin typeface="Arial"/>
                <a:cs typeface="Arial"/>
              </a:rPr>
              <a:t> </a:t>
            </a:r>
            <a:r>
              <a:rPr sz="1200" spc="75" dirty="0">
                <a:latin typeface="Arial"/>
                <a:cs typeface="Arial"/>
              </a:rPr>
              <a:t>Averages</a:t>
            </a:r>
            <a:r>
              <a:rPr sz="1200" spc="135" dirty="0">
                <a:latin typeface="Arial"/>
                <a:cs typeface="Arial"/>
              </a:rPr>
              <a:t> </a:t>
            </a:r>
            <a:r>
              <a:rPr sz="1200" spc="80" dirty="0">
                <a:latin typeface="Arial"/>
                <a:cs typeface="Arial"/>
              </a:rPr>
              <a:t>of</a:t>
            </a:r>
            <a:r>
              <a:rPr sz="1200" spc="135" dirty="0">
                <a:latin typeface="Arial"/>
                <a:cs typeface="Arial"/>
              </a:rPr>
              <a:t> </a:t>
            </a:r>
            <a:r>
              <a:rPr sz="1200" spc="55" dirty="0">
                <a:latin typeface="Arial"/>
                <a:cs typeface="Arial"/>
              </a:rPr>
              <a:t>Samples:</a:t>
            </a:r>
            <a:r>
              <a:rPr sz="1200" spc="140" dirty="0">
                <a:latin typeface="Arial"/>
                <a:cs typeface="Arial"/>
              </a:rPr>
              <a:t> </a:t>
            </a:r>
            <a:r>
              <a:rPr sz="1200" dirty="0">
                <a:latin typeface="Arial"/>
                <a:cs typeface="Arial"/>
              </a:rPr>
              <a:t>If</a:t>
            </a:r>
            <a:r>
              <a:rPr sz="1200" spc="135" dirty="0">
                <a:latin typeface="Arial"/>
                <a:cs typeface="Arial"/>
              </a:rPr>
              <a:t> </a:t>
            </a:r>
            <a:r>
              <a:rPr sz="1200" spc="85" dirty="0">
                <a:latin typeface="Arial"/>
                <a:cs typeface="Arial"/>
              </a:rPr>
              <a:t>you</a:t>
            </a:r>
            <a:r>
              <a:rPr sz="1200" spc="135" dirty="0">
                <a:latin typeface="Arial"/>
                <a:cs typeface="Arial"/>
              </a:rPr>
              <a:t> </a:t>
            </a:r>
            <a:r>
              <a:rPr sz="1200" spc="90" dirty="0">
                <a:latin typeface="Arial"/>
                <a:cs typeface="Arial"/>
              </a:rPr>
              <a:t>are</a:t>
            </a:r>
            <a:r>
              <a:rPr sz="1200" spc="135" dirty="0">
                <a:latin typeface="Arial"/>
                <a:cs typeface="Arial"/>
              </a:rPr>
              <a:t> </a:t>
            </a:r>
            <a:r>
              <a:rPr sz="1200" spc="90" dirty="0">
                <a:latin typeface="Arial"/>
                <a:cs typeface="Arial"/>
              </a:rPr>
              <a:t>taking</a:t>
            </a:r>
            <a:r>
              <a:rPr sz="1200" spc="135" dirty="0">
                <a:latin typeface="Arial"/>
                <a:cs typeface="Arial"/>
              </a:rPr>
              <a:t> </a:t>
            </a:r>
            <a:r>
              <a:rPr sz="1200" spc="90" dirty="0">
                <a:latin typeface="Arial"/>
                <a:cs typeface="Arial"/>
              </a:rPr>
              <a:t>multiple</a:t>
            </a:r>
            <a:r>
              <a:rPr sz="1200" spc="135" dirty="0">
                <a:latin typeface="Arial"/>
                <a:cs typeface="Arial"/>
              </a:rPr>
              <a:t> </a:t>
            </a:r>
            <a:r>
              <a:rPr sz="1200" spc="95" dirty="0">
                <a:latin typeface="Arial"/>
                <a:cs typeface="Arial"/>
              </a:rPr>
              <a:t>samples</a:t>
            </a:r>
            <a:r>
              <a:rPr sz="1200" spc="135" dirty="0">
                <a:latin typeface="Arial"/>
                <a:cs typeface="Arial"/>
              </a:rPr>
              <a:t> </a:t>
            </a:r>
            <a:r>
              <a:rPr sz="1200" spc="105" dirty="0">
                <a:latin typeface="Arial"/>
                <a:cs typeface="Arial"/>
              </a:rPr>
              <a:t>from</a:t>
            </a:r>
            <a:r>
              <a:rPr sz="1200" spc="140" dirty="0">
                <a:latin typeface="Arial"/>
                <a:cs typeface="Arial"/>
              </a:rPr>
              <a:t> </a:t>
            </a:r>
            <a:r>
              <a:rPr sz="1200" dirty="0">
                <a:latin typeface="Arial"/>
                <a:cs typeface="Arial"/>
              </a:rPr>
              <a:t>a </a:t>
            </a:r>
            <a:r>
              <a:rPr sz="1200" spc="95" dirty="0">
                <a:latin typeface="Arial"/>
                <a:cs typeface="Arial"/>
              </a:rPr>
              <a:t>population</a:t>
            </a:r>
            <a:r>
              <a:rPr sz="1200" spc="90" dirty="0">
                <a:latin typeface="Arial"/>
                <a:cs typeface="Arial"/>
              </a:rPr>
              <a:t> </a:t>
            </a:r>
            <a:r>
              <a:rPr sz="1200" spc="130" dirty="0">
                <a:latin typeface="Arial"/>
                <a:cs typeface="Arial"/>
              </a:rPr>
              <a:t>and</a:t>
            </a:r>
            <a:r>
              <a:rPr sz="1200" spc="90" dirty="0">
                <a:latin typeface="Arial"/>
                <a:cs typeface="Arial"/>
              </a:rPr>
              <a:t> </a:t>
            </a:r>
            <a:r>
              <a:rPr sz="1200" spc="95" dirty="0">
                <a:latin typeface="Arial"/>
                <a:cs typeface="Arial"/>
              </a:rPr>
              <a:t>calculating</a:t>
            </a:r>
            <a:r>
              <a:rPr sz="1200" spc="90" dirty="0">
                <a:latin typeface="Arial"/>
                <a:cs typeface="Arial"/>
              </a:rPr>
              <a:t> </a:t>
            </a:r>
            <a:r>
              <a:rPr sz="1200" spc="65" dirty="0">
                <a:latin typeface="Arial"/>
                <a:cs typeface="Arial"/>
              </a:rPr>
              <a:t>their</a:t>
            </a:r>
            <a:r>
              <a:rPr sz="1200" spc="90" dirty="0">
                <a:latin typeface="Arial"/>
                <a:cs typeface="Arial"/>
              </a:rPr>
              <a:t> </a:t>
            </a:r>
            <a:r>
              <a:rPr sz="1200" spc="70" dirty="0">
                <a:latin typeface="Arial"/>
                <a:cs typeface="Arial"/>
              </a:rPr>
              <a:t>averages,</a:t>
            </a:r>
            <a:r>
              <a:rPr sz="1200" spc="90" dirty="0">
                <a:latin typeface="Arial"/>
                <a:cs typeface="Arial"/>
              </a:rPr>
              <a:t> the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those</a:t>
            </a:r>
            <a:r>
              <a:rPr sz="1200" spc="90" dirty="0">
                <a:latin typeface="Arial"/>
                <a:cs typeface="Arial"/>
              </a:rPr>
              <a:t> averages </a:t>
            </a:r>
            <a:r>
              <a:rPr sz="1200" spc="85" dirty="0">
                <a:latin typeface="Arial"/>
                <a:cs typeface="Arial"/>
              </a:rPr>
              <a:t>tends</a:t>
            </a:r>
            <a:r>
              <a:rPr sz="1200" spc="90" dirty="0">
                <a:latin typeface="Arial"/>
                <a:cs typeface="Arial"/>
              </a:rPr>
              <a:t> </a:t>
            </a:r>
            <a:r>
              <a:rPr sz="1200" spc="45" dirty="0">
                <a:latin typeface="Arial"/>
                <a:cs typeface="Arial"/>
              </a:rPr>
              <a:t>to </a:t>
            </a:r>
            <a:r>
              <a:rPr sz="1200" spc="110" dirty="0">
                <a:latin typeface="Arial"/>
                <a:cs typeface="Arial"/>
              </a:rPr>
              <a:t>be</a:t>
            </a:r>
            <a:r>
              <a:rPr sz="1200" spc="5" dirty="0">
                <a:latin typeface="Arial"/>
                <a:cs typeface="Arial"/>
              </a:rPr>
              <a:t> </a:t>
            </a:r>
            <a:r>
              <a:rPr sz="1200" spc="105" dirty="0">
                <a:latin typeface="Arial"/>
                <a:cs typeface="Arial"/>
              </a:rPr>
              <a:t>normal</a:t>
            </a:r>
            <a:r>
              <a:rPr sz="1200" spc="10" dirty="0">
                <a:latin typeface="Arial"/>
                <a:cs typeface="Arial"/>
              </a:rPr>
              <a:t> </a:t>
            </a:r>
            <a:r>
              <a:rPr sz="1200" spc="105" dirty="0">
                <a:latin typeface="Arial"/>
                <a:cs typeface="Arial"/>
              </a:rPr>
              <a:t>due</a:t>
            </a:r>
            <a:r>
              <a:rPr sz="1200" spc="10" dirty="0">
                <a:latin typeface="Arial"/>
                <a:cs typeface="Arial"/>
              </a:rPr>
              <a:t> </a:t>
            </a:r>
            <a:r>
              <a:rPr sz="1200" spc="100" dirty="0">
                <a:latin typeface="Arial"/>
                <a:cs typeface="Arial"/>
              </a:rPr>
              <a:t>to</a:t>
            </a:r>
            <a:r>
              <a:rPr sz="1200" spc="10" dirty="0">
                <a:latin typeface="Arial"/>
                <a:cs typeface="Arial"/>
              </a:rPr>
              <a:t> </a:t>
            </a:r>
            <a:r>
              <a:rPr sz="1200" spc="90" dirty="0">
                <a:latin typeface="Arial"/>
                <a:cs typeface="Arial"/>
              </a:rPr>
              <a:t>the</a:t>
            </a:r>
            <a:r>
              <a:rPr sz="1200" spc="10" dirty="0">
                <a:latin typeface="Arial"/>
                <a:cs typeface="Arial"/>
              </a:rPr>
              <a:t> </a:t>
            </a:r>
            <a:r>
              <a:rPr sz="1200" spc="-75" dirty="0">
                <a:latin typeface="Arial"/>
                <a:cs typeface="Arial"/>
              </a:rPr>
              <a:t>CLT,</a:t>
            </a:r>
            <a:r>
              <a:rPr sz="1200" spc="10" dirty="0">
                <a:latin typeface="Arial"/>
                <a:cs typeface="Arial"/>
              </a:rPr>
              <a:t> </a:t>
            </a:r>
            <a:r>
              <a:rPr sz="1200" spc="80" dirty="0">
                <a:latin typeface="Arial"/>
                <a:cs typeface="Arial"/>
              </a:rPr>
              <a:t>even</a:t>
            </a:r>
            <a:r>
              <a:rPr sz="1200" spc="10" dirty="0">
                <a:latin typeface="Arial"/>
                <a:cs typeface="Arial"/>
              </a:rPr>
              <a:t> </a:t>
            </a:r>
            <a:r>
              <a:rPr sz="1200" dirty="0">
                <a:latin typeface="Arial"/>
                <a:cs typeface="Arial"/>
              </a:rPr>
              <a:t>if</a:t>
            </a:r>
            <a:r>
              <a:rPr sz="1200" spc="10"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underlying</a:t>
            </a:r>
            <a:r>
              <a:rPr sz="1200" spc="10" dirty="0">
                <a:latin typeface="Arial"/>
                <a:cs typeface="Arial"/>
              </a:rPr>
              <a:t> </a:t>
            </a:r>
            <a:r>
              <a:rPr sz="1200" spc="95" dirty="0">
                <a:latin typeface="Arial"/>
                <a:cs typeface="Arial"/>
              </a:rPr>
              <a:t>population</a:t>
            </a:r>
            <a:r>
              <a:rPr sz="1200" spc="10" dirty="0">
                <a:latin typeface="Arial"/>
                <a:cs typeface="Arial"/>
              </a:rPr>
              <a:t> </a:t>
            </a:r>
            <a:r>
              <a:rPr sz="1200" dirty="0">
                <a:latin typeface="Arial"/>
                <a:cs typeface="Arial"/>
              </a:rPr>
              <a:t>is</a:t>
            </a:r>
            <a:r>
              <a:rPr sz="1200" spc="10" dirty="0">
                <a:latin typeface="Arial"/>
                <a:cs typeface="Arial"/>
              </a:rPr>
              <a:t> </a:t>
            </a:r>
            <a:r>
              <a:rPr sz="1200" spc="95" dirty="0">
                <a:latin typeface="Arial"/>
                <a:cs typeface="Arial"/>
              </a:rPr>
              <a:t>not</a:t>
            </a:r>
            <a:r>
              <a:rPr sz="1200" spc="10" dirty="0">
                <a:latin typeface="Arial"/>
                <a:cs typeface="Arial"/>
              </a:rPr>
              <a:t> </a:t>
            </a:r>
            <a:r>
              <a:rPr sz="1200" spc="65" dirty="0">
                <a:latin typeface="Arial"/>
                <a:cs typeface="Arial"/>
              </a:rPr>
              <a:t>normal.</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70" dirty="0">
                <a:latin typeface="Arial"/>
                <a:cs typeface="Arial"/>
              </a:rPr>
              <a:t>Practical</a:t>
            </a:r>
            <a:r>
              <a:rPr sz="1200" spc="60" dirty="0">
                <a:latin typeface="Arial"/>
                <a:cs typeface="Arial"/>
              </a:rPr>
              <a:t> </a:t>
            </a:r>
            <a:r>
              <a:rPr sz="1200" spc="70" dirty="0">
                <a:latin typeface="Arial"/>
                <a:cs typeface="Arial"/>
              </a:rPr>
              <a:t>Implications:</a:t>
            </a:r>
            <a:r>
              <a:rPr sz="1200" spc="65" dirty="0">
                <a:latin typeface="Arial"/>
                <a:cs typeface="Arial"/>
              </a:rPr>
              <a:t> </a:t>
            </a:r>
            <a:r>
              <a:rPr sz="1200" spc="50" dirty="0">
                <a:latin typeface="Arial"/>
                <a:cs typeface="Arial"/>
              </a:rPr>
              <a:t>While</a:t>
            </a:r>
            <a:r>
              <a:rPr sz="1200" spc="60" dirty="0">
                <a:latin typeface="Arial"/>
                <a:cs typeface="Arial"/>
              </a:rPr>
              <a:t> </a:t>
            </a:r>
            <a:r>
              <a:rPr sz="1200" spc="90" dirty="0">
                <a:latin typeface="Arial"/>
                <a:cs typeface="Arial"/>
              </a:rPr>
              <a:t>the</a:t>
            </a:r>
            <a:r>
              <a:rPr sz="1200" spc="65" dirty="0">
                <a:latin typeface="Arial"/>
                <a:cs typeface="Arial"/>
              </a:rPr>
              <a:t> </a:t>
            </a:r>
            <a:r>
              <a:rPr sz="1200" spc="-35" dirty="0">
                <a:latin typeface="Arial"/>
                <a:cs typeface="Arial"/>
              </a:rPr>
              <a:t>CLT</a:t>
            </a:r>
            <a:r>
              <a:rPr sz="1200" spc="60" dirty="0">
                <a:latin typeface="Arial"/>
                <a:cs typeface="Arial"/>
              </a:rPr>
              <a:t> </a:t>
            </a:r>
            <a:r>
              <a:rPr sz="1200" dirty="0">
                <a:latin typeface="Arial"/>
                <a:cs typeface="Arial"/>
              </a:rPr>
              <a:t>is</a:t>
            </a:r>
            <a:r>
              <a:rPr sz="1200" spc="65" dirty="0">
                <a:latin typeface="Arial"/>
                <a:cs typeface="Arial"/>
              </a:rPr>
              <a:t> </a:t>
            </a:r>
            <a:r>
              <a:rPr sz="1200" spc="60" dirty="0">
                <a:latin typeface="Arial"/>
                <a:cs typeface="Arial"/>
              </a:rPr>
              <a:t>powerful, </a:t>
            </a:r>
            <a:r>
              <a:rPr sz="1200" dirty="0">
                <a:latin typeface="Arial"/>
                <a:cs typeface="Arial"/>
              </a:rPr>
              <a:t>it's</a:t>
            </a:r>
            <a:r>
              <a:rPr sz="1200" spc="65" dirty="0">
                <a:latin typeface="Arial"/>
                <a:cs typeface="Arial"/>
              </a:rPr>
              <a:t> </a:t>
            </a:r>
            <a:r>
              <a:rPr sz="1200" spc="110" dirty="0">
                <a:latin typeface="Arial"/>
                <a:cs typeface="Arial"/>
              </a:rPr>
              <a:t>important</a:t>
            </a:r>
            <a:r>
              <a:rPr sz="1200" spc="60" dirty="0">
                <a:latin typeface="Arial"/>
                <a:cs typeface="Arial"/>
              </a:rPr>
              <a:t> </a:t>
            </a:r>
            <a:r>
              <a:rPr sz="1200" spc="100" dirty="0">
                <a:latin typeface="Arial"/>
                <a:cs typeface="Arial"/>
              </a:rPr>
              <a:t>to</a:t>
            </a:r>
            <a:r>
              <a:rPr sz="1200" spc="65" dirty="0">
                <a:latin typeface="Arial"/>
                <a:cs typeface="Arial"/>
              </a:rPr>
              <a:t> </a:t>
            </a:r>
            <a:r>
              <a:rPr sz="1200" spc="114" dirty="0">
                <a:latin typeface="Arial"/>
                <a:cs typeface="Arial"/>
              </a:rPr>
              <a:t>remember</a:t>
            </a:r>
            <a:r>
              <a:rPr sz="1200" spc="60" dirty="0">
                <a:latin typeface="Arial"/>
                <a:cs typeface="Arial"/>
              </a:rPr>
              <a:t> </a:t>
            </a:r>
            <a:r>
              <a:rPr sz="1200" spc="110" dirty="0">
                <a:latin typeface="Arial"/>
                <a:cs typeface="Arial"/>
              </a:rPr>
              <a:t>that</a:t>
            </a:r>
            <a:r>
              <a:rPr sz="1200" spc="65" dirty="0">
                <a:latin typeface="Arial"/>
                <a:cs typeface="Arial"/>
              </a:rPr>
              <a:t> </a:t>
            </a:r>
            <a:r>
              <a:rPr sz="1200" spc="100" dirty="0">
                <a:latin typeface="Arial"/>
                <a:cs typeface="Arial"/>
              </a:rPr>
              <a:t>many </a:t>
            </a:r>
            <a:r>
              <a:rPr sz="1200" spc="75" dirty="0">
                <a:latin typeface="Arial"/>
                <a:cs typeface="Arial"/>
              </a:rPr>
              <a:t>statistical</a:t>
            </a:r>
            <a:r>
              <a:rPr sz="1200" spc="30" dirty="0">
                <a:latin typeface="Arial"/>
                <a:cs typeface="Arial"/>
              </a:rPr>
              <a:t> </a:t>
            </a:r>
            <a:r>
              <a:rPr sz="1200" spc="65" dirty="0">
                <a:latin typeface="Arial"/>
                <a:cs typeface="Arial"/>
              </a:rPr>
              <a:t>tests</a:t>
            </a:r>
            <a:r>
              <a:rPr sz="1200" spc="35" dirty="0">
                <a:latin typeface="Arial"/>
                <a:cs typeface="Arial"/>
              </a:rPr>
              <a:t> </a:t>
            </a:r>
            <a:r>
              <a:rPr sz="1200" spc="130" dirty="0">
                <a:latin typeface="Arial"/>
                <a:cs typeface="Arial"/>
              </a:rPr>
              <a:t>and</a:t>
            </a:r>
            <a:r>
              <a:rPr sz="1200" spc="30" dirty="0">
                <a:latin typeface="Arial"/>
                <a:cs typeface="Arial"/>
              </a:rPr>
              <a:t> </a:t>
            </a:r>
            <a:r>
              <a:rPr sz="1200" spc="110" dirty="0">
                <a:latin typeface="Arial"/>
                <a:cs typeface="Arial"/>
              </a:rPr>
              <a:t>methods</a:t>
            </a:r>
            <a:r>
              <a:rPr sz="1200" spc="35" dirty="0">
                <a:latin typeface="Arial"/>
                <a:cs typeface="Arial"/>
              </a:rPr>
              <a:t> </a:t>
            </a:r>
            <a:r>
              <a:rPr sz="1200" spc="95" dirty="0">
                <a:latin typeface="Arial"/>
                <a:cs typeface="Arial"/>
              </a:rPr>
              <a:t>assume</a:t>
            </a:r>
            <a:r>
              <a:rPr sz="1200" spc="35" dirty="0">
                <a:latin typeface="Arial"/>
                <a:cs typeface="Arial"/>
              </a:rPr>
              <a:t> </a:t>
            </a:r>
            <a:r>
              <a:rPr sz="1200" spc="110" dirty="0">
                <a:latin typeface="Arial"/>
                <a:cs typeface="Arial"/>
              </a:rPr>
              <a:t>that</a:t>
            </a:r>
            <a:r>
              <a:rPr sz="1200" spc="3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individual</a:t>
            </a:r>
            <a:r>
              <a:rPr sz="1200" spc="35" dirty="0">
                <a:latin typeface="Arial"/>
                <a:cs typeface="Arial"/>
              </a:rPr>
              <a:t> </a:t>
            </a:r>
            <a:r>
              <a:rPr sz="1200" spc="130" dirty="0">
                <a:latin typeface="Arial"/>
                <a:cs typeface="Arial"/>
              </a:rPr>
              <a:t>data</a:t>
            </a:r>
            <a:r>
              <a:rPr sz="1200" spc="30" dirty="0">
                <a:latin typeface="Arial"/>
                <a:cs typeface="Arial"/>
              </a:rPr>
              <a:t> </a:t>
            </a:r>
            <a:r>
              <a:rPr sz="1200" spc="85" dirty="0">
                <a:latin typeface="Arial"/>
                <a:cs typeface="Arial"/>
              </a:rPr>
              <a:t>points</a:t>
            </a:r>
            <a:r>
              <a:rPr sz="1200" spc="35" dirty="0">
                <a:latin typeface="Arial"/>
                <a:cs typeface="Arial"/>
              </a:rPr>
              <a:t> </a:t>
            </a:r>
            <a:r>
              <a:rPr sz="1200" spc="110" dirty="0">
                <a:latin typeface="Arial"/>
                <a:cs typeface="Arial"/>
              </a:rPr>
              <a:t>(not</a:t>
            </a:r>
            <a:r>
              <a:rPr sz="1200" spc="35" dirty="0">
                <a:latin typeface="Arial"/>
                <a:cs typeface="Arial"/>
              </a:rPr>
              <a:t> </a:t>
            </a:r>
            <a:r>
              <a:rPr sz="1200" spc="65" dirty="0">
                <a:latin typeface="Arial"/>
                <a:cs typeface="Arial"/>
              </a:rPr>
              <a:t>their</a:t>
            </a:r>
            <a:r>
              <a:rPr sz="1200" spc="30" dirty="0">
                <a:latin typeface="Arial"/>
                <a:cs typeface="Arial"/>
              </a:rPr>
              <a:t> </a:t>
            </a:r>
            <a:r>
              <a:rPr sz="1200" spc="90" dirty="0">
                <a:latin typeface="Arial"/>
                <a:cs typeface="Arial"/>
              </a:rPr>
              <a:t>means) </a:t>
            </a:r>
            <a:r>
              <a:rPr sz="1200" spc="70" dirty="0">
                <a:latin typeface="Arial"/>
                <a:cs typeface="Arial"/>
              </a:rPr>
              <a:t>follow</a:t>
            </a:r>
            <a:r>
              <a:rPr sz="1200" spc="290" dirty="0">
                <a:latin typeface="Arial"/>
                <a:cs typeface="Arial"/>
              </a:rPr>
              <a:t> </a:t>
            </a:r>
            <a:r>
              <a:rPr sz="1200" spc="145" dirty="0">
                <a:latin typeface="Arial"/>
                <a:cs typeface="Arial"/>
              </a:rPr>
              <a:t>a</a:t>
            </a:r>
            <a:r>
              <a:rPr sz="1200" spc="290" dirty="0">
                <a:latin typeface="Arial"/>
                <a:cs typeface="Arial"/>
              </a:rPr>
              <a:t> </a:t>
            </a:r>
            <a:r>
              <a:rPr sz="1200" spc="105" dirty="0">
                <a:latin typeface="Arial"/>
                <a:cs typeface="Arial"/>
              </a:rPr>
              <a:t>normal</a:t>
            </a:r>
            <a:r>
              <a:rPr sz="1200" spc="295" dirty="0">
                <a:latin typeface="Arial"/>
                <a:cs typeface="Arial"/>
              </a:rPr>
              <a:t> </a:t>
            </a:r>
            <a:r>
              <a:rPr sz="1200" spc="65" dirty="0">
                <a:latin typeface="Arial"/>
                <a:cs typeface="Arial"/>
              </a:rPr>
              <a:t>distribution.</a:t>
            </a:r>
            <a:r>
              <a:rPr sz="1200" spc="290" dirty="0">
                <a:latin typeface="Arial"/>
                <a:cs typeface="Arial"/>
              </a:rPr>
              <a:t> </a:t>
            </a:r>
            <a:r>
              <a:rPr sz="1200" dirty="0">
                <a:latin typeface="Arial"/>
                <a:cs typeface="Arial"/>
              </a:rPr>
              <a:t>Therefore,</a:t>
            </a:r>
            <a:r>
              <a:rPr sz="1200" spc="290" dirty="0">
                <a:latin typeface="Arial"/>
                <a:cs typeface="Arial"/>
              </a:rPr>
              <a:t> </a:t>
            </a:r>
            <a:r>
              <a:rPr sz="1200" spc="95" dirty="0">
                <a:latin typeface="Arial"/>
                <a:cs typeface="Arial"/>
              </a:rPr>
              <a:t>having</a:t>
            </a:r>
            <a:r>
              <a:rPr sz="1200" spc="295" dirty="0">
                <a:latin typeface="Arial"/>
                <a:cs typeface="Arial"/>
              </a:rPr>
              <a:t> </a:t>
            </a:r>
            <a:r>
              <a:rPr sz="1200" spc="145" dirty="0">
                <a:latin typeface="Arial"/>
                <a:cs typeface="Arial"/>
              </a:rPr>
              <a:t>a</a:t>
            </a:r>
            <a:r>
              <a:rPr sz="1200" spc="290" dirty="0">
                <a:latin typeface="Arial"/>
                <a:cs typeface="Arial"/>
              </a:rPr>
              <a:t> </a:t>
            </a:r>
            <a:r>
              <a:rPr sz="1200" spc="90" dirty="0">
                <a:latin typeface="Arial"/>
                <a:cs typeface="Arial"/>
              </a:rPr>
              <a:t>large</a:t>
            </a:r>
            <a:r>
              <a:rPr sz="1200" spc="290" dirty="0">
                <a:latin typeface="Arial"/>
                <a:cs typeface="Arial"/>
              </a:rPr>
              <a:t> </a:t>
            </a:r>
            <a:r>
              <a:rPr sz="1200" spc="105" dirty="0">
                <a:latin typeface="Arial"/>
                <a:cs typeface="Arial"/>
              </a:rPr>
              <a:t>dataset</a:t>
            </a:r>
            <a:r>
              <a:rPr sz="1200" spc="295" dirty="0">
                <a:latin typeface="Arial"/>
                <a:cs typeface="Arial"/>
              </a:rPr>
              <a:t> </a:t>
            </a:r>
            <a:r>
              <a:rPr sz="1200" spc="70" dirty="0">
                <a:latin typeface="Arial"/>
                <a:cs typeface="Arial"/>
              </a:rPr>
              <a:t>doesn't</a:t>
            </a:r>
            <a:r>
              <a:rPr sz="1200" spc="290" dirty="0">
                <a:latin typeface="Arial"/>
                <a:cs typeface="Arial"/>
              </a:rPr>
              <a:t> </a:t>
            </a:r>
            <a:r>
              <a:rPr sz="1200" spc="85" dirty="0">
                <a:latin typeface="Arial"/>
                <a:cs typeface="Arial"/>
              </a:rPr>
              <a:t>allow</a:t>
            </a:r>
            <a:r>
              <a:rPr sz="1200" spc="290" dirty="0">
                <a:latin typeface="Arial"/>
                <a:cs typeface="Arial"/>
              </a:rPr>
              <a:t> </a:t>
            </a:r>
            <a:r>
              <a:rPr sz="1200" spc="85" dirty="0">
                <a:latin typeface="Arial"/>
                <a:cs typeface="Arial"/>
              </a:rPr>
              <a:t>you</a:t>
            </a:r>
            <a:r>
              <a:rPr sz="1200" spc="295" dirty="0">
                <a:latin typeface="Arial"/>
                <a:cs typeface="Arial"/>
              </a:rPr>
              <a:t> </a:t>
            </a:r>
            <a:r>
              <a:rPr sz="1200" spc="25" dirty="0">
                <a:latin typeface="Arial"/>
                <a:cs typeface="Arial"/>
              </a:rPr>
              <a:t>to </a:t>
            </a:r>
            <a:r>
              <a:rPr sz="1200" spc="90" dirty="0">
                <a:latin typeface="Arial"/>
                <a:cs typeface="Arial"/>
              </a:rPr>
              <a:t>bypass</a:t>
            </a:r>
            <a:r>
              <a:rPr sz="1200" dirty="0">
                <a:latin typeface="Arial"/>
                <a:cs typeface="Arial"/>
              </a:rPr>
              <a:t> </a:t>
            </a:r>
            <a:r>
              <a:rPr sz="1200" spc="75" dirty="0">
                <a:latin typeface="Arial"/>
                <a:cs typeface="Arial"/>
              </a:rPr>
              <a:t>these</a:t>
            </a:r>
            <a:r>
              <a:rPr sz="1200" dirty="0">
                <a:latin typeface="Arial"/>
                <a:cs typeface="Arial"/>
              </a:rPr>
              <a:t> </a:t>
            </a:r>
            <a:r>
              <a:rPr sz="1200" spc="65" dirty="0">
                <a:latin typeface="Arial"/>
                <a:cs typeface="Arial"/>
              </a:rPr>
              <a:t>assumptions.</a:t>
            </a:r>
            <a:endParaRPr sz="12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81" cy="5143489"/>
          </a:xfrm>
          <a:prstGeom prst="rect">
            <a:avLst/>
          </a:prstGeom>
        </p:spPr>
      </p:pic>
      <p:sp>
        <p:nvSpPr>
          <p:cNvPr id="3" name="object 3"/>
          <p:cNvSpPr txBox="1">
            <a:spLocks noGrp="1"/>
          </p:cNvSpPr>
          <p:nvPr>
            <p:ph type="title"/>
          </p:nvPr>
        </p:nvSpPr>
        <p:spPr>
          <a:xfrm>
            <a:off x="2315126" y="2214078"/>
            <a:ext cx="4514215"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FFFFFF"/>
                </a:solidFill>
              </a:rPr>
              <a:t>Hypothesis</a:t>
            </a:r>
            <a:r>
              <a:rPr sz="3600" spc="-360" dirty="0">
                <a:solidFill>
                  <a:srgbClr val="FFFFFF"/>
                </a:solidFill>
              </a:rPr>
              <a:t> </a:t>
            </a:r>
            <a:r>
              <a:rPr sz="3600" spc="-130" dirty="0">
                <a:solidFill>
                  <a:srgbClr val="FFFFFF"/>
                </a:solidFill>
              </a:rPr>
              <a:t>Testing</a:t>
            </a:r>
            <a:endParaRPr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576</TotalTime>
  <Words>2414</Words>
  <Application>Microsoft Macintosh PowerPoint</Application>
  <PresentationFormat>On-screen Show (16:9)</PresentationFormat>
  <Paragraphs>278</Paragraphs>
  <Slides>43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AoyagiKouzanFontT</vt:lpstr>
      <vt:lpstr>Aptos</vt:lpstr>
      <vt:lpstr>Arial</vt:lpstr>
      <vt:lpstr>Arial Black</vt:lpstr>
      <vt:lpstr>Arimo</vt:lpstr>
      <vt:lpstr>Courier New</vt:lpstr>
      <vt:lpstr>FreeSerif</vt:lpstr>
      <vt:lpstr>Roboto</vt:lpstr>
      <vt:lpstr>Verdana</vt:lpstr>
      <vt:lpstr>Office Theme</vt:lpstr>
      <vt:lpstr>PowerPoint Presentation</vt:lpstr>
      <vt:lpstr>Table of Contents</vt:lpstr>
      <vt:lpstr>Central Limit Theorem</vt:lpstr>
      <vt:lpstr>Central Limit Theorem</vt:lpstr>
      <vt:lpstr>Central Limit Theorem</vt:lpstr>
      <vt:lpstr>Central Limit Theorem</vt:lpstr>
      <vt:lpstr>Central Limit Theorem</vt:lpstr>
      <vt:lpstr>Central Limit Theorem</vt:lpstr>
      <vt:lpstr>Hypothesis Testing</vt:lpstr>
      <vt:lpstr>Hypothesis Testing</vt:lpstr>
      <vt:lpstr>Hypothesis Testing</vt:lpstr>
      <vt:lpstr>Hypothesis Testing</vt:lpstr>
      <vt:lpstr>Hypothesis Testing</vt:lpstr>
      <vt:lpstr>Hypothesis Testing</vt:lpstr>
      <vt:lpstr>Hypothesis Testing</vt:lpstr>
      <vt:lpstr>Hypothesis Testing: Step by Step</vt:lpstr>
      <vt:lpstr>Hypothesis Testing: Step by Step</vt:lpstr>
      <vt:lpstr>Hypothesis Testing: Step by Step</vt:lpstr>
      <vt:lpstr>Hypothesis Testing: Step by Step</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Summary</vt:lpstr>
      <vt:lpstr>Lets see this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cp:lastModifiedBy>João Rocha Melo</cp:lastModifiedBy>
  <cp:revision>6</cp:revision>
  <dcterms:created xsi:type="dcterms:W3CDTF">2024-05-17T09:43:45Z</dcterms:created>
  <dcterms:modified xsi:type="dcterms:W3CDTF">2024-05-21T22:16:23Z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2024-05-17T00:00:00Z</vt:filetime>
  </property>
  <property fmtid="{D5CDD505-2E9C-101B-9397-08002B2CF9AE}" pid="4" name="Producer">
    <vt:lpwstr>3-Heights(TM) PDF Security Shell 4.8.25.2 (http://www.pdf-tools.com)</vt:lpwstr>
  </property>
</Properties>
</file>