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1" r:id="rId34"/>
    <p:sldId id="292" r:id="rId35"/>
    <p:sldId id="293" r:id="rId36"/>
    <p:sldId id="294" r:id="rId37"/>
    <p:sldId id="295" r:id="rId38"/>
    <p:sldId id="288" r:id="rId39"/>
    <p:sldId id="289" r:id="rId40"/>
    <p:sldId id="290" r:id="rId4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56" d="100"/>
          <a:sy n="156" d="100"/>
        </p:scale>
        <p:origin x="808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63462" y="2111504"/>
            <a:ext cx="4704488" cy="676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04A8C4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04A8C4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81" cy="514348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863" y="0"/>
            <a:ext cx="9089117" cy="50959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2248" y="768522"/>
            <a:ext cx="4698365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098" y="1323473"/>
            <a:ext cx="6553834" cy="3185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04A8C4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63583" y="314399"/>
            <a:ext cx="677998" cy="67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29323" y="458544"/>
            <a:ext cx="10998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90" dirty="0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r>
              <a:rPr sz="1000" spc="-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000" spc="-105" dirty="0">
                <a:solidFill>
                  <a:srgbClr val="FFFFFF"/>
                </a:solidFill>
                <a:latin typeface="Arial Black"/>
                <a:cs typeface="Arial Black"/>
              </a:rPr>
              <a:t>ANALYTICS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9323" y="1658427"/>
            <a:ext cx="6642734" cy="1318260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4000" spc="-215" dirty="0">
                <a:solidFill>
                  <a:srgbClr val="FFFFFF"/>
                </a:solidFill>
              </a:rPr>
              <a:t>Exploratory</a:t>
            </a:r>
            <a:r>
              <a:rPr sz="4000" spc="-330" dirty="0">
                <a:solidFill>
                  <a:srgbClr val="FFFFFF"/>
                </a:solidFill>
              </a:rPr>
              <a:t> </a:t>
            </a:r>
            <a:r>
              <a:rPr sz="4000" spc="-110" dirty="0">
                <a:solidFill>
                  <a:srgbClr val="FFFFFF"/>
                </a:solidFill>
              </a:rPr>
              <a:t>Data</a:t>
            </a:r>
            <a:r>
              <a:rPr sz="4000" spc="-325" dirty="0">
                <a:solidFill>
                  <a:srgbClr val="FFFFFF"/>
                </a:solidFill>
              </a:rPr>
              <a:t> </a:t>
            </a:r>
            <a:r>
              <a:rPr sz="4000" spc="-145" dirty="0">
                <a:solidFill>
                  <a:srgbClr val="FFFFFF"/>
                </a:solidFill>
              </a:rPr>
              <a:t>Afialysis</a:t>
            </a:r>
            <a:endParaRPr sz="4000"/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Descriptive</a:t>
            </a:r>
            <a:r>
              <a:rPr sz="24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Statistics</a:t>
            </a:r>
            <a:r>
              <a:rPr sz="24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24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Outliers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Variables</a:t>
            </a:r>
            <a:r>
              <a:rPr spc="-210" dirty="0"/>
              <a:t> </a:t>
            </a:r>
            <a:r>
              <a:rPr dirty="0"/>
              <a:t>and</a:t>
            </a:r>
            <a:r>
              <a:rPr spc="-204" dirty="0"/>
              <a:t> </a:t>
            </a:r>
            <a:r>
              <a:rPr spc="-40" dirty="0"/>
              <a:t>Individuals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5547" y="1461414"/>
            <a:ext cx="299275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An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24242"/>
                </a:solidFill>
                <a:latin typeface="Arial Black"/>
                <a:cs typeface="Arial Black"/>
              </a:rPr>
              <a:t>individual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single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entity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or </a:t>
            </a:r>
            <a:r>
              <a:rPr sz="1200" dirty="0">
                <a:solidFill>
                  <a:srgbClr val="424242"/>
                </a:solidFill>
                <a:latin typeface="Arial Black"/>
                <a:cs typeface="Arial Black"/>
              </a:rPr>
              <a:t>member</a:t>
            </a:r>
            <a:r>
              <a:rPr sz="1200" spc="-12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45" dirty="0">
                <a:solidFill>
                  <a:srgbClr val="424242"/>
                </a:solidFill>
                <a:latin typeface="Arial Black"/>
                <a:cs typeface="Arial Black"/>
              </a:rPr>
              <a:t>of</a:t>
            </a:r>
            <a:r>
              <a:rPr sz="12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424242"/>
                </a:solidFill>
                <a:latin typeface="Arial Black"/>
                <a:cs typeface="Arial Black"/>
              </a:rPr>
              <a:t>a</a:t>
            </a:r>
            <a:r>
              <a:rPr sz="12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30" dirty="0">
                <a:solidFill>
                  <a:srgbClr val="424242"/>
                </a:solidFill>
                <a:latin typeface="Arial Black"/>
                <a:cs typeface="Arial Black"/>
              </a:rPr>
              <a:t>population</a:t>
            </a:r>
            <a:r>
              <a:rPr sz="1200" spc="-12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or </a:t>
            </a:r>
            <a:r>
              <a:rPr sz="1200" spc="-20" dirty="0">
                <a:solidFill>
                  <a:srgbClr val="424242"/>
                </a:solidFill>
                <a:latin typeface="Arial Black"/>
                <a:cs typeface="Arial Black"/>
              </a:rPr>
              <a:t>sample</a:t>
            </a:r>
            <a:r>
              <a:rPr sz="1200" spc="-6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which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observed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collected.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0"/>
              </a:spcBef>
              <a:buClr>
                <a:srgbClr val="424242"/>
              </a:buClr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32740" marR="260985" indent="-320675">
              <a:lnSpc>
                <a:spcPct val="150000"/>
              </a:lnSpc>
              <a:buChar char="●"/>
              <a:tabLst>
                <a:tab pos="332740" algn="l"/>
              </a:tabLst>
            </a:pP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variable</a:t>
            </a:r>
            <a:r>
              <a:rPr sz="1200" spc="-6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characteristic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or </a:t>
            </a:r>
            <a:r>
              <a:rPr sz="1200" spc="-35" dirty="0">
                <a:solidFill>
                  <a:srgbClr val="424242"/>
                </a:solidFill>
                <a:latin typeface="Arial Black"/>
                <a:cs typeface="Arial Black"/>
              </a:rPr>
              <a:t>attribute</a:t>
            </a:r>
            <a:r>
              <a:rPr sz="1200" spc="-7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20" dirty="0">
                <a:solidFill>
                  <a:srgbClr val="424242"/>
                </a:solidFill>
                <a:latin typeface="Arial"/>
                <a:cs typeface="Arial"/>
              </a:rPr>
              <a:t>can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assume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different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values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categories across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observations.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81790" y="1121472"/>
            <a:ext cx="3543935" cy="3630295"/>
            <a:chOff x="4681790" y="1121472"/>
            <a:chExt cx="3543935" cy="36302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1790" y="1121472"/>
              <a:ext cx="3543392" cy="136284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8189" y="2571744"/>
              <a:ext cx="2474494" cy="21795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235" dirty="0"/>
              <a:t> </a:t>
            </a:r>
            <a:r>
              <a:rPr spc="-120" dirty="0"/>
              <a:t>is</a:t>
            </a:r>
            <a:r>
              <a:rPr spc="-235" dirty="0"/>
              <a:t> </a:t>
            </a:r>
            <a:r>
              <a:rPr spc="-105" dirty="0"/>
              <a:t>Statistics?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574" y="1538300"/>
            <a:ext cx="4469765" cy="3061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565660"/>
                </a:solidFill>
                <a:latin typeface="Arial Black"/>
                <a:cs typeface="Arial Black"/>
              </a:rPr>
              <a:t>Statistics </a:t>
            </a:r>
            <a:r>
              <a:rPr sz="1200" spc="120" dirty="0">
                <a:solidFill>
                  <a:srgbClr val="565660"/>
                </a:solidFill>
                <a:latin typeface="Arial"/>
                <a:cs typeface="Arial"/>
              </a:rPr>
              <a:t>can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565660"/>
                </a:solidFill>
                <a:latin typeface="Arial"/>
                <a:cs typeface="Arial"/>
              </a:rPr>
              <a:t>be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565660"/>
                </a:solidFill>
                <a:latin typeface="Arial"/>
                <a:cs typeface="Arial"/>
              </a:rPr>
              <a:t>broken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565660"/>
                </a:solidFill>
                <a:latin typeface="Arial"/>
                <a:cs typeface="Arial"/>
              </a:rPr>
              <a:t>down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565660"/>
                </a:solidFill>
                <a:latin typeface="Arial"/>
                <a:cs typeface="Arial"/>
              </a:rPr>
              <a:t>into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565660"/>
                </a:solidFill>
                <a:latin typeface="Arial"/>
                <a:cs typeface="Arial"/>
              </a:rPr>
              <a:t>two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565660"/>
                </a:solidFill>
                <a:latin typeface="Arial"/>
                <a:cs typeface="Arial"/>
              </a:rPr>
              <a:t>areas: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200">
              <a:latin typeface="Arial"/>
              <a:cs typeface="Arial"/>
            </a:endParaRPr>
          </a:p>
          <a:p>
            <a:pPr marL="469265" indent="-320040">
              <a:lnSpc>
                <a:spcPct val="100000"/>
              </a:lnSpc>
              <a:buClr>
                <a:srgbClr val="565660"/>
              </a:buClr>
              <a:buFont typeface="Arial"/>
              <a:buChar char="●"/>
              <a:tabLst>
                <a:tab pos="469265" algn="l"/>
              </a:tabLst>
            </a:pPr>
            <a:r>
              <a:rPr sz="1200" spc="-55" dirty="0">
                <a:solidFill>
                  <a:srgbClr val="04A8C4"/>
                </a:solidFill>
                <a:latin typeface="Arial Black"/>
                <a:cs typeface="Arial Black"/>
              </a:rPr>
              <a:t>Descriptive</a:t>
            </a:r>
            <a:r>
              <a:rPr sz="1200" spc="-7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04A8C4"/>
                </a:solidFill>
                <a:latin typeface="Arial Black"/>
                <a:cs typeface="Arial Black"/>
              </a:rPr>
              <a:t>statistics</a:t>
            </a:r>
            <a:r>
              <a:rPr sz="1200" spc="-10" dirty="0">
                <a:solidFill>
                  <a:srgbClr val="565660"/>
                </a:solidFill>
                <a:latin typeface="Arial Black"/>
                <a:cs typeface="Arial Black"/>
              </a:rPr>
              <a:t>:</a:t>
            </a:r>
            <a:endParaRPr sz="1200">
              <a:latin typeface="Arial Black"/>
              <a:cs typeface="Arial Black"/>
            </a:endParaRPr>
          </a:p>
          <a:p>
            <a:pPr marL="926465" lvl="1" indent="-320040">
              <a:lnSpc>
                <a:spcPct val="100000"/>
              </a:lnSpc>
              <a:spcBef>
                <a:spcPts val="290"/>
              </a:spcBef>
              <a:buFont typeface="Arial"/>
              <a:buChar char="○"/>
              <a:tabLst>
                <a:tab pos="926465" algn="l"/>
              </a:tabLst>
            </a:pPr>
            <a:r>
              <a:rPr sz="1200" spc="-60" dirty="0">
                <a:solidFill>
                  <a:srgbClr val="565660"/>
                </a:solidFill>
                <a:latin typeface="Arial Black"/>
                <a:cs typeface="Arial Black"/>
              </a:rPr>
              <a:t>Describes</a:t>
            </a:r>
            <a:r>
              <a:rPr sz="1200" spc="-10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565660"/>
                </a:solidFill>
                <a:latin typeface="Arial Black"/>
                <a:cs typeface="Arial Black"/>
              </a:rPr>
              <a:t>and</a:t>
            </a:r>
            <a:r>
              <a:rPr sz="1200" spc="-10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30" dirty="0">
                <a:solidFill>
                  <a:srgbClr val="565660"/>
                </a:solidFill>
                <a:latin typeface="Arial Black"/>
                <a:cs typeface="Arial Black"/>
              </a:rPr>
              <a:t>summarizes</a:t>
            </a:r>
            <a:r>
              <a:rPr sz="1200" spc="-1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80" dirty="0">
                <a:solidFill>
                  <a:srgbClr val="565660"/>
                </a:solidFill>
                <a:latin typeface="Arial"/>
                <a:cs typeface="Arial"/>
              </a:rPr>
              <a:t>data.</a:t>
            </a:r>
            <a:endParaRPr sz="1200">
              <a:latin typeface="Arial"/>
              <a:cs typeface="Arial"/>
            </a:endParaRPr>
          </a:p>
          <a:p>
            <a:pPr marL="926465" marR="90805" lvl="1" indent="-320675">
              <a:lnSpc>
                <a:spcPct val="120000"/>
              </a:lnSpc>
              <a:buChar char="○"/>
              <a:tabLst>
                <a:tab pos="926465" algn="l"/>
              </a:tabLst>
            </a:pP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Example:</a:t>
            </a:r>
            <a:r>
              <a:rPr sz="1200" spc="4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sz="1200" spc="5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04A8C4"/>
                </a:solidFill>
                <a:latin typeface="Arial"/>
                <a:cs typeface="Arial"/>
              </a:rPr>
              <a:t>average</a:t>
            </a:r>
            <a:r>
              <a:rPr sz="1200" spc="50" dirty="0">
                <a:solidFill>
                  <a:srgbClr val="04A8C4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565660"/>
                </a:solidFill>
                <a:latin typeface="Arial"/>
                <a:cs typeface="Arial"/>
              </a:rPr>
              <a:t>SAT</a:t>
            </a:r>
            <a:r>
              <a:rPr sz="1200" spc="5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565660"/>
                </a:solidFill>
                <a:latin typeface="Arial"/>
                <a:cs typeface="Arial"/>
              </a:rPr>
              <a:t>score</a:t>
            </a:r>
            <a:r>
              <a:rPr sz="1200" spc="5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565660"/>
                </a:solidFill>
                <a:latin typeface="Arial"/>
                <a:cs typeface="Arial"/>
              </a:rPr>
              <a:t>for</a:t>
            </a:r>
            <a:r>
              <a:rPr sz="1200" spc="5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565660"/>
                </a:solidFill>
                <a:latin typeface="Arial"/>
                <a:cs typeface="Arial"/>
              </a:rPr>
              <a:t>incoming </a:t>
            </a:r>
            <a:r>
              <a:rPr sz="1200" spc="75" dirty="0">
                <a:solidFill>
                  <a:srgbClr val="565660"/>
                </a:solidFill>
                <a:latin typeface="Arial"/>
                <a:cs typeface="Arial"/>
              </a:rPr>
              <a:t>freshmen;</a:t>
            </a:r>
            <a:r>
              <a:rPr sz="1200" spc="-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565660"/>
                </a:solidFill>
                <a:latin typeface="Arial"/>
                <a:cs typeface="Arial"/>
              </a:rPr>
              <a:t>racial</a:t>
            </a:r>
            <a:r>
              <a:rPr sz="1200" spc="-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20" dirty="0">
                <a:solidFill>
                  <a:srgbClr val="04A8C4"/>
                </a:solidFill>
                <a:latin typeface="Arial"/>
                <a:cs typeface="Arial"/>
              </a:rPr>
              <a:t>makeup</a:t>
            </a:r>
            <a:r>
              <a:rPr sz="1200" spc="-5" dirty="0">
                <a:solidFill>
                  <a:srgbClr val="04A8C4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565660"/>
                </a:solidFill>
                <a:latin typeface="Arial"/>
                <a:cs typeface="Arial"/>
              </a:rPr>
              <a:t>of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565660"/>
                </a:solidFill>
                <a:latin typeface="Arial"/>
                <a:cs typeface="Arial"/>
              </a:rPr>
              <a:t>student</a:t>
            </a:r>
            <a:r>
              <a:rPr sz="1200" spc="-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565660"/>
                </a:solidFill>
                <a:latin typeface="Arial"/>
                <a:cs typeface="Arial"/>
              </a:rPr>
              <a:t>body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635"/>
              </a:spcBef>
              <a:buFont typeface="Arial"/>
              <a:buChar char="○"/>
            </a:pPr>
            <a:endParaRPr sz="1200">
              <a:latin typeface="Arial"/>
              <a:cs typeface="Arial"/>
            </a:endParaRPr>
          </a:p>
          <a:p>
            <a:pPr marL="469265" indent="-320040">
              <a:lnSpc>
                <a:spcPct val="100000"/>
              </a:lnSpc>
              <a:buClr>
                <a:srgbClr val="565660"/>
              </a:buClr>
              <a:buFont typeface="Arial"/>
              <a:buChar char="●"/>
              <a:tabLst>
                <a:tab pos="469265" algn="l"/>
              </a:tabLst>
            </a:pPr>
            <a:r>
              <a:rPr sz="1200" spc="-45" dirty="0">
                <a:solidFill>
                  <a:srgbClr val="04A8C4"/>
                </a:solidFill>
                <a:latin typeface="Arial Black"/>
                <a:cs typeface="Arial Black"/>
              </a:rPr>
              <a:t>Inferential</a:t>
            </a:r>
            <a:r>
              <a:rPr sz="1200" spc="-6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04A8C4"/>
                </a:solidFill>
                <a:latin typeface="Arial Black"/>
                <a:cs typeface="Arial Black"/>
              </a:rPr>
              <a:t>statistics</a:t>
            </a:r>
            <a:r>
              <a:rPr sz="1200" spc="-10" dirty="0">
                <a:solidFill>
                  <a:srgbClr val="565660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926465" marR="5080" lvl="1" indent="-320675">
              <a:lnSpc>
                <a:spcPct val="120000"/>
              </a:lnSpc>
              <a:buChar char="○"/>
              <a:tabLst>
                <a:tab pos="926465" algn="l"/>
              </a:tabLst>
            </a:pPr>
            <a:r>
              <a:rPr sz="1200" spc="55" dirty="0">
                <a:solidFill>
                  <a:srgbClr val="565660"/>
                </a:solidFill>
                <a:latin typeface="Arial"/>
                <a:cs typeface="Arial"/>
              </a:rPr>
              <a:t>Makes</a:t>
            </a:r>
            <a:r>
              <a:rPr sz="1200" spc="3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565660"/>
                </a:solidFill>
                <a:latin typeface="Arial"/>
                <a:cs typeface="Arial"/>
              </a:rPr>
              <a:t>inferences</a:t>
            </a:r>
            <a:r>
              <a:rPr sz="1200" spc="3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565660"/>
                </a:solidFill>
                <a:latin typeface="Arial"/>
                <a:cs typeface="Arial"/>
              </a:rPr>
              <a:t>about</a:t>
            </a:r>
            <a:r>
              <a:rPr sz="1200" spc="33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565660"/>
                </a:solidFill>
                <a:latin typeface="Arial Black"/>
                <a:cs typeface="Arial Black"/>
              </a:rPr>
              <a:t>populations</a:t>
            </a:r>
            <a:r>
              <a:rPr sz="1200" spc="-3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(e.g.</a:t>
            </a:r>
            <a:r>
              <a:rPr sz="1200" spc="3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565660"/>
                </a:solidFill>
                <a:latin typeface="Arial"/>
                <a:cs typeface="Arial"/>
              </a:rPr>
              <a:t>all </a:t>
            </a:r>
            <a:r>
              <a:rPr sz="1200" spc="55" dirty="0">
                <a:solidFill>
                  <a:srgbClr val="565660"/>
                </a:solidFill>
                <a:latin typeface="Arial"/>
                <a:cs typeface="Arial"/>
              </a:rPr>
              <a:t>universities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565660"/>
                </a:solidFill>
                <a:latin typeface="Arial"/>
                <a:cs typeface="Arial"/>
              </a:rPr>
              <a:t>in</a:t>
            </a:r>
            <a:r>
              <a:rPr sz="1200" spc="1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565660"/>
                </a:solidFill>
                <a:latin typeface="Arial"/>
                <a:cs typeface="Arial"/>
              </a:rPr>
              <a:t>country)</a:t>
            </a:r>
            <a:r>
              <a:rPr sz="1200" spc="1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565660"/>
                </a:solidFill>
                <a:latin typeface="Arial"/>
                <a:cs typeface="Arial"/>
              </a:rPr>
              <a:t>using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565660"/>
                </a:solidFill>
                <a:latin typeface="Arial"/>
                <a:cs typeface="Arial"/>
              </a:rPr>
              <a:t>data</a:t>
            </a:r>
            <a:r>
              <a:rPr sz="1200" spc="1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565660"/>
                </a:solidFill>
                <a:latin typeface="Arial"/>
                <a:cs typeface="Arial"/>
              </a:rPr>
              <a:t>drawn </a:t>
            </a:r>
            <a:r>
              <a:rPr sz="1200" spc="105" dirty="0">
                <a:solidFill>
                  <a:srgbClr val="565660"/>
                </a:solidFill>
                <a:latin typeface="Arial"/>
                <a:cs typeface="Arial"/>
              </a:rPr>
              <a:t>from</a:t>
            </a:r>
            <a:r>
              <a:rPr sz="1200" spc="2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565660"/>
                </a:solidFill>
                <a:latin typeface="Arial Black"/>
                <a:cs typeface="Arial Black"/>
              </a:rPr>
              <a:t>sample</a:t>
            </a:r>
            <a:r>
              <a:rPr sz="1200" spc="-3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130" dirty="0">
                <a:solidFill>
                  <a:srgbClr val="565660"/>
                </a:solidFill>
                <a:latin typeface="Arial"/>
                <a:cs typeface="Arial"/>
              </a:rPr>
              <a:t>data</a:t>
            </a:r>
            <a:r>
              <a:rPr sz="1200" spc="3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(e.g.</a:t>
            </a:r>
            <a:r>
              <a:rPr sz="1200" spc="3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565660"/>
                </a:solidFill>
                <a:latin typeface="Arial"/>
                <a:cs typeface="Arial"/>
              </a:rPr>
              <a:t>from</a:t>
            </a:r>
            <a:r>
              <a:rPr sz="1200" spc="3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565660"/>
                </a:solidFill>
                <a:latin typeface="Arial"/>
                <a:cs typeface="Arial"/>
              </a:rPr>
              <a:t>one</a:t>
            </a:r>
            <a:r>
              <a:rPr sz="1200" spc="3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565660"/>
                </a:solidFill>
                <a:latin typeface="Arial"/>
                <a:cs typeface="Arial"/>
              </a:rPr>
              <a:t>university)</a:t>
            </a:r>
            <a:r>
              <a:rPr sz="1200" spc="3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565660"/>
                </a:solidFill>
                <a:latin typeface="Arial"/>
                <a:cs typeface="Arial"/>
              </a:rPr>
              <a:t>of </a:t>
            </a:r>
            <a:r>
              <a:rPr sz="1200" spc="110" dirty="0">
                <a:solidFill>
                  <a:srgbClr val="565660"/>
                </a:solidFill>
                <a:latin typeface="Arial"/>
                <a:cs typeface="Arial"/>
              </a:rPr>
              <a:t>that</a:t>
            </a:r>
            <a:r>
              <a:rPr sz="1200" spc="-1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565660"/>
                </a:solidFill>
                <a:latin typeface="Arial"/>
                <a:cs typeface="Arial"/>
              </a:rPr>
              <a:t>population.</a:t>
            </a:r>
            <a:endParaRPr sz="1200">
              <a:latin typeface="Arial"/>
              <a:cs typeface="Arial"/>
            </a:endParaRPr>
          </a:p>
          <a:p>
            <a:pPr marL="926465" marR="534035" lvl="1" indent="-320675">
              <a:lnSpc>
                <a:spcPct val="120000"/>
              </a:lnSpc>
              <a:buChar char="○"/>
              <a:tabLst>
                <a:tab pos="926465" algn="l"/>
              </a:tabLst>
            </a:pPr>
            <a:r>
              <a:rPr sz="1200" spc="70" dirty="0">
                <a:solidFill>
                  <a:srgbClr val="565660"/>
                </a:solidFill>
                <a:latin typeface="Arial"/>
                <a:cs typeface="Arial"/>
              </a:rPr>
              <a:t>Includes</a:t>
            </a:r>
            <a:r>
              <a:rPr sz="1200" spc="-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565660"/>
                </a:solidFill>
                <a:latin typeface="Arial"/>
                <a:cs typeface="Arial"/>
              </a:rPr>
              <a:t>hypothesis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565660"/>
                </a:solidFill>
                <a:latin typeface="Arial"/>
                <a:cs typeface="Arial"/>
              </a:rPr>
              <a:t>testing,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565660"/>
                </a:solidFill>
                <a:latin typeface="Arial"/>
                <a:cs typeface="Arial"/>
              </a:rPr>
              <a:t>confidence </a:t>
            </a:r>
            <a:r>
              <a:rPr sz="1200" spc="50" dirty="0">
                <a:solidFill>
                  <a:srgbClr val="565660"/>
                </a:solidFill>
                <a:latin typeface="Arial"/>
                <a:cs typeface="Arial"/>
              </a:rPr>
              <a:t>intervals,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565660"/>
                </a:solidFill>
                <a:latin typeface="Arial"/>
                <a:cs typeface="Arial"/>
              </a:rPr>
              <a:t>and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565660"/>
                </a:solidFill>
                <a:latin typeface="Arial"/>
                <a:cs typeface="Arial"/>
              </a:rPr>
              <a:t>regression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565660"/>
                </a:solidFill>
                <a:latin typeface="Arial"/>
                <a:cs typeface="Arial"/>
              </a:rPr>
              <a:t>analysis.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8539" y="1964746"/>
            <a:ext cx="3234693" cy="173934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Descriptive</a:t>
            </a:r>
            <a:r>
              <a:rPr spc="-215" dirty="0"/>
              <a:t> </a:t>
            </a:r>
            <a:r>
              <a:rPr spc="-100" dirty="0"/>
              <a:t>Statistics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574" y="1538300"/>
            <a:ext cx="5458460" cy="2942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90" dirty="0">
                <a:solidFill>
                  <a:srgbClr val="565660"/>
                </a:solidFill>
                <a:latin typeface="Arial"/>
                <a:cs typeface="Arial"/>
              </a:rPr>
              <a:t>According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565660"/>
                </a:solidFill>
                <a:latin typeface="Arial"/>
                <a:cs typeface="Arial"/>
              </a:rPr>
              <a:t>to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65660"/>
                </a:solidFill>
                <a:latin typeface="Arial Black"/>
                <a:cs typeface="Arial Black"/>
              </a:rPr>
              <a:t>number</a:t>
            </a:r>
            <a:r>
              <a:rPr sz="1200" spc="-13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45" dirty="0">
                <a:solidFill>
                  <a:srgbClr val="565660"/>
                </a:solidFill>
                <a:latin typeface="Arial Black"/>
                <a:cs typeface="Arial Black"/>
              </a:rPr>
              <a:t>of</a:t>
            </a:r>
            <a:r>
              <a:rPr sz="1200" spc="-13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30" dirty="0">
                <a:solidFill>
                  <a:srgbClr val="565660"/>
                </a:solidFill>
                <a:latin typeface="Arial Black"/>
                <a:cs typeface="Arial Black"/>
              </a:rPr>
              <a:t>variables</a:t>
            </a:r>
            <a:r>
              <a:rPr sz="1200" spc="-6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95" dirty="0">
                <a:solidFill>
                  <a:srgbClr val="565660"/>
                </a:solidFill>
                <a:latin typeface="Arial"/>
                <a:cs typeface="Arial"/>
              </a:rPr>
              <a:t>being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565660"/>
                </a:solidFill>
                <a:latin typeface="Arial Black"/>
                <a:cs typeface="Arial Black"/>
              </a:rPr>
              <a:t>analyzed</a:t>
            </a:r>
            <a:r>
              <a:rPr sz="1200" spc="-5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20" dirty="0">
                <a:solidFill>
                  <a:srgbClr val="565660"/>
                </a:solidFill>
                <a:latin typeface="Arial Black"/>
                <a:cs typeface="Arial Black"/>
              </a:rPr>
              <a:t>simultaneously</a:t>
            </a:r>
            <a:r>
              <a:rPr sz="1200" spc="-20" dirty="0">
                <a:solidFill>
                  <a:srgbClr val="565660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1200">
              <a:latin typeface="Arial"/>
              <a:cs typeface="Arial"/>
            </a:endParaRPr>
          </a:p>
          <a:p>
            <a:pPr marL="469265" indent="-320040">
              <a:lnSpc>
                <a:spcPct val="100000"/>
              </a:lnSpc>
              <a:buClr>
                <a:srgbClr val="565660"/>
              </a:buClr>
              <a:buFont typeface="Arial"/>
              <a:buChar char="●"/>
              <a:tabLst>
                <a:tab pos="469265" algn="l"/>
              </a:tabLst>
            </a:pPr>
            <a:r>
              <a:rPr sz="1200" spc="-40" dirty="0">
                <a:solidFill>
                  <a:srgbClr val="04A8C4"/>
                </a:solidFill>
                <a:latin typeface="Arial Black"/>
                <a:cs typeface="Arial Black"/>
              </a:rPr>
              <a:t>Univariate</a:t>
            </a:r>
            <a:r>
              <a:rPr sz="1200" spc="-9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04A8C4"/>
                </a:solidFill>
                <a:latin typeface="Arial Black"/>
                <a:cs typeface="Arial Black"/>
              </a:rPr>
              <a:t>Analysis</a:t>
            </a:r>
            <a:r>
              <a:rPr sz="1200" spc="-10" dirty="0">
                <a:solidFill>
                  <a:srgbClr val="565660"/>
                </a:solidFill>
                <a:latin typeface="Arial Black"/>
                <a:cs typeface="Arial Black"/>
              </a:rPr>
              <a:t>:</a:t>
            </a:r>
            <a:endParaRPr sz="1200">
              <a:latin typeface="Arial Black"/>
              <a:cs typeface="Arial Black"/>
            </a:endParaRPr>
          </a:p>
          <a:p>
            <a:pPr marL="926465" lvl="1" indent="-320040">
              <a:lnSpc>
                <a:spcPct val="100000"/>
              </a:lnSpc>
              <a:spcBef>
                <a:spcPts val="215"/>
              </a:spcBef>
              <a:buClr>
                <a:srgbClr val="565660"/>
              </a:buClr>
              <a:buChar char="○"/>
              <a:tabLst>
                <a:tab pos="926465" algn="l"/>
              </a:tabLst>
            </a:pP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Focuses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424242"/>
                </a:solidFill>
                <a:latin typeface="Arial Black"/>
                <a:cs typeface="Arial Black"/>
              </a:rPr>
              <a:t>single</a:t>
            </a:r>
            <a:r>
              <a:rPr sz="1200" spc="-3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variable</a:t>
            </a:r>
            <a:r>
              <a:rPr sz="1200" spc="-25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sz="1200" spc="3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565660"/>
                </a:solidFill>
                <a:latin typeface="Arial"/>
                <a:cs typeface="Arial"/>
              </a:rPr>
              <a:t>aim</a:t>
            </a:r>
            <a:r>
              <a:rPr sz="1200" spc="3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is</a:t>
            </a:r>
            <a:r>
              <a:rPr sz="1200" spc="3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565660"/>
                </a:solidFill>
                <a:latin typeface="Arial"/>
                <a:cs typeface="Arial"/>
              </a:rPr>
              <a:t>to</a:t>
            </a:r>
            <a:r>
              <a:rPr sz="1200" spc="3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565660"/>
                </a:solidFill>
                <a:latin typeface="Arial"/>
                <a:cs typeface="Arial"/>
              </a:rPr>
              <a:t>understand</a:t>
            </a:r>
            <a:r>
              <a:rPr sz="1200" spc="3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565660"/>
                </a:solidFill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marR="43815" algn="r">
              <a:lnSpc>
                <a:spcPct val="100000"/>
              </a:lnSpc>
              <a:spcBef>
                <a:spcPts val="219"/>
              </a:spcBef>
            </a:pPr>
            <a:r>
              <a:rPr sz="1200" spc="-40" dirty="0">
                <a:solidFill>
                  <a:srgbClr val="565660"/>
                </a:solidFill>
                <a:latin typeface="Arial Black"/>
                <a:cs typeface="Arial Black"/>
              </a:rPr>
              <a:t>distribution,</a:t>
            </a:r>
            <a:r>
              <a:rPr sz="1200" spc="-11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565660"/>
                </a:solidFill>
                <a:latin typeface="Arial Black"/>
                <a:cs typeface="Arial Black"/>
              </a:rPr>
              <a:t>central</a:t>
            </a:r>
            <a:r>
              <a:rPr sz="1200" spc="-10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35" dirty="0">
                <a:solidFill>
                  <a:srgbClr val="565660"/>
                </a:solidFill>
                <a:latin typeface="Arial Black"/>
                <a:cs typeface="Arial Black"/>
              </a:rPr>
              <a:t>tendency,</a:t>
            </a:r>
            <a:r>
              <a:rPr sz="1200" spc="-11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565660"/>
                </a:solidFill>
                <a:latin typeface="Arial Black"/>
                <a:cs typeface="Arial Black"/>
              </a:rPr>
              <a:t>and</a:t>
            </a:r>
            <a:r>
              <a:rPr sz="1200" spc="-10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25" dirty="0">
                <a:solidFill>
                  <a:srgbClr val="565660"/>
                </a:solidFill>
                <a:latin typeface="Arial Black"/>
                <a:cs typeface="Arial Black"/>
              </a:rPr>
              <a:t>variability </a:t>
            </a:r>
            <a:r>
              <a:rPr sz="1200" spc="80" dirty="0">
                <a:solidFill>
                  <a:srgbClr val="565660"/>
                </a:solidFill>
                <a:latin typeface="Arial"/>
                <a:cs typeface="Arial"/>
              </a:rPr>
              <a:t>of</a:t>
            </a:r>
            <a:r>
              <a:rPr sz="1200" spc="4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sz="1200" spc="4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565660"/>
                </a:solidFill>
                <a:latin typeface="Arial"/>
                <a:cs typeface="Arial"/>
              </a:rPr>
              <a:t>data.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1200">
              <a:latin typeface="Arial"/>
              <a:cs typeface="Arial"/>
            </a:endParaRPr>
          </a:p>
          <a:p>
            <a:pPr marL="469265" indent="-320040">
              <a:lnSpc>
                <a:spcPct val="100000"/>
              </a:lnSpc>
              <a:buClr>
                <a:srgbClr val="565660"/>
              </a:buClr>
              <a:buFont typeface="Arial"/>
              <a:buChar char="●"/>
              <a:tabLst>
                <a:tab pos="469265" algn="l"/>
              </a:tabLst>
            </a:pPr>
            <a:r>
              <a:rPr sz="1200" spc="-45" dirty="0">
                <a:solidFill>
                  <a:srgbClr val="04A8C4"/>
                </a:solidFill>
                <a:latin typeface="Arial Black"/>
                <a:cs typeface="Arial Black"/>
              </a:rPr>
              <a:t>Bivariate</a:t>
            </a:r>
            <a:r>
              <a:rPr sz="1200" spc="-10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04A8C4"/>
                </a:solidFill>
                <a:latin typeface="Arial Black"/>
                <a:cs typeface="Arial Black"/>
              </a:rPr>
              <a:t>Analysis</a:t>
            </a:r>
            <a:r>
              <a:rPr sz="1200" spc="-10" dirty="0">
                <a:solidFill>
                  <a:srgbClr val="565660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926465" marR="333375" lvl="1" indent="-320675">
              <a:lnSpc>
                <a:spcPct val="114999"/>
              </a:lnSpc>
              <a:buChar char="○"/>
              <a:tabLst>
                <a:tab pos="926465" algn="l"/>
              </a:tabLst>
            </a:pPr>
            <a:r>
              <a:rPr sz="1200" spc="50" dirty="0">
                <a:solidFill>
                  <a:srgbClr val="565660"/>
                </a:solidFill>
                <a:latin typeface="Arial"/>
                <a:cs typeface="Arial"/>
              </a:rPr>
              <a:t>Examines</a:t>
            </a:r>
            <a:r>
              <a:rPr sz="1200" spc="1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sz="1200" spc="1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565660"/>
                </a:solidFill>
                <a:latin typeface="Arial Black"/>
                <a:cs typeface="Arial Black"/>
              </a:rPr>
              <a:t>relationship</a:t>
            </a:r>
            <a:r>
              <a:rPr sz="1200" spc="-5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70" dirty="0">
                <a:solidFill>
                  <a:srgbClr val="565660"/>
                </a:solidFill>
                <a:latin typeface="Arial"/>
                <a:cs typeface="Arial"/>
              </a:rPr>
              <a:t>or</a:t>
            </a:r>
            <a:r>
              <a:rPr sz="1200" spc="1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565660"/>
                </a:solidFill>
                <a:latin typeface="Arial Black"/>
                <a:cs typeface="Arial Black"/>
              </a:rPr>
              <a:t>association</a:t>
            </a:r>
            <a:r>
              <a:rPr sz="1200" spc="-5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95" dirty="0">
                <a:solidFill>
                  <a:srgbClr val="565660"/>
                </a:solidFill>
                <a:latin typeface="Arial"/>
                <a:cs typeface="Arial"/>
              </a:rPr>
              <a:t>between</a:t>
            </a:r>
            <a:r>
              <a:rPr sz="1200" spc="1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565660"/>
                </a:solidFill>
                <a:latin typeface="Arial Black"/>
                <a:cs typeface="Arial Black"/>
              </a:rPr>
              <a:t>two </a:t>
            </a:r>
            <a:r>
              <a:rPr sz="1200" spc="-10" dirty="0">
                <a:solidFill>
                  <a:srgbClr val="565660"/>
                </a:solidFill>
                <a:latin typeface="Arial Black"/>
                <a:cs typeface="Arial Black"/>
              </a:rPr>
              <a:t>variables</a:t>
            </a:r>
            <a:r>
              <a:rPr sz="1200" spc="-10" dirty="0">
                <a:solidFill>
                  <a:srgbClr val="565660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90"/>
              </a:spcBef>
              <a:buClr>
                <a:srgbClr val="565660"/>
              </a:buClr>
              <a:buFont typeface="Arial"/>
              <a:buChar char="○"/>
            </a:pPr>
            <a:endParaRPr sz="1200">
              <a:latin typeface="Arial"/>
              <a:cs typeface="Arial"/>
            </a:endParaRPr>
          </a:p>
          <a:p>
            <a:pPr marL="469265" indent="-320040">
              <a:lnSpc>
                <a:spcPct val="100000"/>
              </a:lnSpc>
              <a:buClr>
                <a:srgbClr val="565660"/>
              </a:buClr>
              <a:buFont typeface="Arial"/>
              <a:buChar char="●"/>
              <a:tabLst>
                <a:tab pos="469265" algn="l"/>
              </a:tabLst>
            </a:pPr>
            <a:r>
              <a:rPr sz="1200" spc="-35" dirty="0">
                <a:solidFill>
                  <a:srgbClr val="04A8C4"/>
                </a:solidFill>
                <a:latin typeface="Arial Black"/>
                <a:cs typeface="Arial Black"/>
              </a:rPr>
              <a:t>Multivariate</a:t>
            </a:r>
            <a:r>
              <a:rPr sz="1200" spc="-5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04A8C4"/>
                </a:solidFill>
                <a:latin typeface="Arial Black"/>
                <a:cs typeface="Arial Black"/>
              </a:rPr>
              <a:t>Analysis</a:t>
            </a:r>
            <a:r>
              <a:rPr sz="1200" spc="-10" dirty="0">
                <a:solidFill>
                  <a:srgbClr val="565660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926465" marR="27940" lvl="1" indent="-320675">
              <a:lnSpc>
                <a:spcPct val="114999"/>
              </a:lnSpc>
              <a:buChar char="○"/>
              <a:tabLst>
                <a:tab pos="926465" algn="l"/>
              </a:tabLst>
            </a:pPr>
            <a:r>
              <a:rPr sz="1200" spc="50" dirty="0">
                <a:solidFill>
                  <a:srgbClr val="565660"/>
                </a:solidFill>
                <a:latin typeface="Arial"/>
                <a:cs typeface="Arial"/>
              </a:rPr>
              <a:t>Involves</a:t>
            </a:r>
            <a:r>
              <a:rPr sz="1200" spc="2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565660"/>
                </a:solidFill>
                <a:latin typeface="Arial"/>
                <a:cs typeface="Arial"/>
              </a:rPr>
              <a:t>analyzing</a:t>
            </a:r>
            <a:r>
              <a:rPr sz="1200" spc="2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565660"/>
                </a:solidFill>
                <a:latin typeface="Arial Black"/>
                <a:cs typeface="Arial Black"/>
              </a:rPr>
              <a:t>three</a:t>
            </a:r>
            <a:r>
              <a:rPr sz="1200" spc="-12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565660"/>
                </a:solidFill>
                <a:latin typeface="Arial Black"/>
                <a:cs typeface="Arial Black"/>
              </a:rPr>
              <a:t>or</a:t>
            </a:r>
            <a:r>
              <a:rPr sz="1200" spc="-12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25" dirty="0">
                <a:solidFill>
                  <a:srgbClr val="565660"/>
                </a:solidFill>
                <a:latin typeface="Arial Black"/>
                <a:cs typeface="Arial Black"/>
              </a:rPr>
              <a:t>more</a:t>
            </a:r>
            <a:r>
              <a:rPr sz="1200" spc="-12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30" dirty="0">
                <a:solidFill>
                  <a:srgbClr val="565660"/>
                </a:solidFill>
                <a:latin typeface="Arial Black"/>
                <a:cs typeface="Arial Black"/>
              </a:rPr>
              <a:t>variables</a:t>
            </a:r>
            <a:r>
              <a:rPr sz="1200" spc="-4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60" dirty="0">
                <a:solidFill>
                  <a:srgbClr val="565660"/>
                </a:solidFill>
                <a:latin typeface="Arial"/>
                <a:cs typeface="Arial"/>
              </a:rPr>
              <a:t>simultaneously. 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sz="1200" spc="1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565660"/>
                </a:solidFill>
                <a:latin typeface="Arial"/>
                <a:cs typeface="Arial"/>
              </a:rPr>
              <a:t>aim</a:t>
            </a:r>
            <a:r>
              <a:rPr sz="1200" spc="2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is</a:t>
            </a:r>
            <a:r>
              <a:rPr sz="1200" spc="2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565660"/>
                </a:solidFill>
                <a:latin typeface="Arial"/>
                <a:cs typeface="Arial"/>
              </a:rPr>
              <a:t>often</a:t>
            </a:r>
            <a:r>
              <a:rPr sz="1200" spc="2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565660"/>
                </a:solidFill>
                <a:latin typeface="Arial"/>
                <a:cs typeface="Arial"/>
              </a:rPr>
              <a:t>to</a:t>
            </a:r>
            <a:r>
              <a:rPr sz="1200" spc="1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565660"/>
                </a:solidFill>
                <a:latin typeface="Arial"/>
                <a:cs typeface="Arial"/>
              </a:rPr>
              <a:t>understand</a:t>
            </a:r>
            <a:r>
              <a:rPr sz="1200" spc="2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sz="1200" spc="2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565660"/>
                </a:solidFill>
                <a:latin typeface="Arial Black"/>
                <a:cs typeface="Arial Black"/>
              </a:rPr>
              <a:t>relationships</a:t>
            </a:r>
            <a:r>
              <a:rPr sz="1200" spc="-4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135" dirty="0">
                <a:solidFill>
                  <a:srgbClr val="565660"/>
                </a:solidFill>
                <a:latin typeface="Arial"/>
                <a:cs typeface="Arial"/>
              </a:rPr>
              <a:t>among </a:t>
            </a:r>
            <a:r>
              <a:rPr sz="1200" spc="90" dirty="0">
                <a:solidFill>
                  <a:srgbClr val="565660"/>
                </a:solidFill>
                <a:latin typeface="Arial"/>
                <a:cs typeface="Arial"/>
              </a:rPr>
              <a:t>multiple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565660"/>
                </a:solidFill>
                <a:latin typeface="Arial"/>
                <a:cs typeface="Arial"/>
              </a:rPr>
              <a:t>variables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565660"/>
                </a:solidFill>
                <a:latin typeface="Arial"/>
                <a:cs typeface="Arial"/>
              </a:rPr>
              <a:t>or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565660"/>
                </a:solidFill>
                <a:latin typeface="Arial"/>
                <a:cs typeface="Arial"/>
              </a:rPr>
              <a:t>to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565660"/>
                </a:solidFill>
                <a:latin typeface="Arial Black"/>
                <a:cs typeface="Arial Black"/>
              </a:rPr>
              <a:t>reduce</a:t>
            </a:r>
            <a:r>
              <a:rPr sz="1200" spc="-6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90" dirty="0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565660"/>
                </a:solidFill>
                <a:latin typeface="Arial"/>
                <a:cs typeface="Arial"/>
              </a:rPr>
              <a:t>number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565660"/>
                </a:solidFill>
                <a:latin typeface="Arial"/>
                <a:cs typeface="Arial"/>
              </a:rPr>
              <a:t>of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565660"/>
                </a:solidFill>
                <a:latin typeface="Arial"/>
                <a:cs typeface="Arial"/>
              </a:rPr>
              <a:t>variables.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5912" y="1935171"/>
            <a:ext cx="2224920" cy="179862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214" y="1988231"/>
            <a:ext cx="2667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5" dirty="0">
                <a:solidFill>
                  <a:srgbClr val="FFFFFF"/>
                </a:solidFill>
              </a:rPr>
              <a:t>Data</a:t>
            </a:r>
            <a:r>
              <a:rPr sz="3600" spc="-420" dirty="0">
                <a:solidFill>
                  <a:srgbClr val="FFFFFF"/>
                </a:solidFill>
              </a:rPr>
              <a:t> </a:t>
            </a:r>
            <a:r>
              <a:rPr sz="3600" spc="-135" dirty="0">
                <a:solidFill>
                  <a:srgbClr val="FFFFFF"/>
                </a:solidFill>
              </a:rPr>
              <a:t>Types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16402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Data</a:t>
            </a:r>
            <a:r>
              <a:rPr spc="-240" dirty="0"/>
              <a:t> </a:t>
            </a:r>
            <a:r>
              <a:rPr spc="-8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0973" y="1627416"/>
            <a:ext cx="6802120" cy="446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32740" algn="l"/>
              </a:tabLst>
            </a:pP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Data</a:t>
            </a:r>
            <a:r>
              <a:rPr sz="1200" spc="-6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120" dirty="0">
                <a:solidFill>
                  <a:srgbClr val="424242"/>
                </a:solidFill>
                <a:latin typeface="Arial"/>
                <a:cs typeface="Arial"/>
              </a:rPr>
              <a:t>can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be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broadly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424242"/>
                </a:solidFill>
                <a:latin typeface="Arial Black"/>
                <a:cs typeface="Arial Black"/>
              </a:rPr>
              <a:t>classified</a:t>
            </a:r>
            <a:r>
              <a:rPr sz="1200" spc="-6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into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different</a:t>
            </a:r>
            <a:r>
              <a:rPr sz="1200" spc="-13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45" dirty="0">
                <a:solidFill>
                  <a:srgbClr val="424242"/>
                </a:solidFill>
                <a:latin typeface="Arial Black"/>
                <a:cs typeface="Arial Black"/>
              </a:rPr>
              <a:t>types</a:t>
            </a:r>
            <a:r>
              <a:rPr sz="1200" spc="-45" dirty="0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04A8C4"/>
                </a:solidFill>
                <a:latin typeface="Arial Black"/>
                <a:cs typeface="Arial Black"/>
              </a:rPr>
              <a:t>techniques</a:t>
            </a:r>
            <a:r>
              <a:rPr sz="1200" spc="-6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we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apply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for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analysis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04A8C4"/>
                </a:solidFill>
                <a:latin typeface="Arial Black"/>
                <a:cs typeface="Arial Black"/>
              </a:rPr>
              <a:t>depend</a:t>
            </a:r>
            <a:r>
              <a:rPr sz="1200" spc="-7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4A8C4"/>
                </a:solidFill>
                <a:latin typeface="Arial Black"/>
                <a:cs typeface="Arial Black"/>
              </a:rPr>
              <a:t>data</a:t>
            </a:r>
            <a:r>
              <a:rPr sz="1200" spc="-14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25" dirty="0">
                <a:solidFill>
                  <a:srgbClr val="04A8C4"/>
                </a:solidFill>
                <a:latin typeface="Arial Black"/>
                <a:cs typeface="Arial Black"/>
              </a:rPr>
              <a:t>type</a:t>
            </a:r>
            <a:r>
              <a:rPr sz="1200" spc="-6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120" dirty="0">
                <a:solidFill>
                  <a:srgbClr val="424242"/>
                </a:solidFill>
                <a:latin typeface="Arial"/>
                <a:cs typeface="Arial"/>
              </a:rPr>
              <a:t>at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hand.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2796" y="2128320"/>
            <a:ext cx="6129862" cy="278151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Numerical</a:t>
            </a:r>
            <a:r>
              <a:rPr spc="-229" dirty="0"/>
              <a:t> </a:t>
            </a:r>
            <a:r>
              <a:rPr spc="-55" dirty="0"/>
              <a:t>or</a:t>
            </a:r>
            <a:r>
              <a:rPr spc="-229" dirty="0"/>
              <a:t> </a:t>
            </a:r>
            <a:r>
              <a:rPr spc="-55" dirty="0"/>
              <a:t>Quantitative</a:t>
            </a:r>
            <a:r>
              <a:rPr spc="-229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4424" y="1627416"/>
            <a:ext cx="3505200" cy="254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4780">
              <a:lnSpc>
                <a:spcPct val="114999"/>
              </a:lnSpc>
              <a:spcBef>
                <a:spcPts val="100"/>
              </a:spcBef>
            </a:pP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Consists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values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20" dirty="0">
                <a:solidFill>
                  <a:srgbClr val="424242"/>
                </a:solidFill>
                <a:latin typeface="Arial"/>
                <a:cs typeface="Arial"/>
              </a:rPr>
              <a:t>can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be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04A8C4"/>
                </a:solidFill>
                <a:latin typeface="Arial Black"/>
                <a:cs typeface="Arial Black"/>
              </a:rPr>
              <a:t>measured</a:t>
            </a:r>
            <a:r>
              <a:rPr sz="1200" spc="-13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25" dirty="0">
                <a:solidFill>
                  <a:srgbClr val="04A8C4"/>
                </a:solidFill>
                <a:latin typeface="Arial Black"/>
                <a:cs typeface="Arial Black"/>
              </a:rPr>
              <a:t>or </a:t>
            </a:r>
            <a:r>
              <a:rPr sz="1200" spc="-10" dirty="0">
                <a:solidFill>
                  <a:srgbClr val="04A8C4"/>
                </a:solidFill>
                <a:latin typeface="Arial Black"/>
                <a:cs typeface="Arial Black"/>
              </a:rPr>
              <a:t>counted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200">
              <a:latin typeface="Arial"/>
              <a:cs typeface="Arial"/>
            </a:endParaRPr>
          </a:p>
          <a:p>
            <a:pPr marL="469265" marR="50800" indent="-320675">
              <a:lnSpc>
                <a:spcPct val="114999"/>
              </a:lnSpc>
              <a:buClr>
                <a:srgbClr val="424242"/>
              </a:buClr>
              <a:buFont typeface="Arial"/>
              <a:buChar char="●"/>
              <a:tabLst>
                <a:tab pos="469265" algn="l"/>
              </a:tabLst>
            </a:pPr>
            <a:r>
              <a:rPr sz="1200" spc="-65" dirty="0">
                <a:solidFill>
                  <a:srgbClr val="04A8C4"/>
                </a:solidFill>
                <a:latin typeface="Arial Black"/>
                <a:cs typeface="Arial Black"/>
              </a:rPr>
              <a:t>Discrete</a:t>
            </a:r>
            <a:r>
              <a:rPr sz="1200" spc="-6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20" dirty="0">
                <a:solidFill>
                  <a:srgbClr val="424242"/>
                </a:solidFill>
                <a:latin typeface="Arial"/>
                <a:cs typeface="Arial"/>
              </a:rPr>
              <a:t>can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only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take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specific </a:t>
            </a:r>
            <a:r>
              <a:rPr sz="1200" spc="-35" dirty="0">
                <a:solidFill>
                  <a:srgbClr val="424242"/>
                </a:solidFill>
                <a:latin typeface="Arial Black"/>
                <a:cs typeface="Arial Black"/>
              </a:rPr>
              <a:t>values</a:t>
            </a:r>
            <a:r>
              <a:rPr sz="1200" spc="-6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within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defined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range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24242"/>
                </a:solidFill>
                <a:latin typeface="Arial"/>
                <a:cs typeface="Arial"/>
              </a:rPr>
              <a:t>set.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These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values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are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often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whole</a:t>
            </a:r>
            <a:r>
              <a:rPr sz="1200" spc="-10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numbers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cannot</a:t>
            </a:r>
            <a:r>
              <a:rPr sz="1200" spc="-6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be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further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subdivided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5"/>
              </a:spcBef>
              <a:buClr>
                <a:srgbClr val="424242"/>
              </a:buClr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469265" marR="5080" indent="-320675">
              <a:lnSpc>
                <a:spcPct val="114999"/>
              </a:lnSpc>
              <a:buClr>
                <a:srgbClr val="424242"/>
              </a:buClr>
              <a:buFont typeface="Arial"/>
              <a:buChar char="●"/>
              <a:tabLst>
                <a:tab pos="469265" algn="l"/>
              </a:tabLst>
            </a:pPr>
            <a:r>
              <a:rPr sz="1200" spc="-35" dirty="0">
                <a:solidFill>
                  <a:srgbClr val="04A8C4"/>
                </a:solidFill>
                <a:latin typeface="Arial Black"/>
                <a:cs typeface="Arial Black"/>
              </a:rPr>
              <a:t>Continuous</a:t>
            </a:r>
            <a:r>
              <a:rPr sz="1200" spc="-3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20" dirty="0">
                <a:solidFill>
                  <a:srgbClr val="424242"/>
                </a:solidFill>
                <a:latin typeface="Arial"/>
                <a:cs typeface="Arial"/>
              </a:rPr>
              <a:t>can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take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 Black"/>
                <a:cs typeface="Arial Black"/>
              </a:rPr>
              <a:t>any</a:t>
            </a:r>
            <a:r>
              <a:rPr sz="12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value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within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specified</a:t>
            </a:r>
            <a:r>
              <a:rPr sz="1200" spc="-13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range</a:t>
            </a:r>
            <a:r>
              <a:rPr sz="1200" spc="-25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It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is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not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limited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whole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numbers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20" dirty="0">
                <a:solidFill>
                  <a:srgbClr val="424242"/>
                </a:solidFill>
                <a:latin typeface="Arial"/>
                <a:cs typeface="Arial"/>
              </a:rPr>
              <a:t>can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include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decimal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values.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4291" y="1645596"/>
            <a:ext cx="4591915" cy="24566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24796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Categorical</a:t>
            </a:r>
            <a:r>
              <a:rPr spc="-170" dirty="0"/>
              <a:t> </a:t>
            </a:r>
            <a:r>
              <a:rPr spc="-2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4424" y="1627416"/>
            <a:ext cx="3622675" cy="275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8175">
              <a:lnSpc>
                <a:spcPct val="114999"/>
              </a:lnSpc>
              <a:spcBef>
                <a:spcPts val="100"/>
              </a:spcBef>
            </a:pP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Variables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are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04A8C4"/>
                </a:solidFill>
                <a:latin typeface="Arial Black"/>
                <a:cs typeface="Arial Black"/>
              </a:rPr>
              <a:t>divided</a:t>
            </a:r>
            <a:r>
              <a:rPr sz="1200" spc="-13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04A8C4"/>
                </a:solidFill>
                <a:latin typeface="Arial Black"/>
                <a:cs typeface="Arial Black"/>
              </a:rPr>
              <a:t>into</a:t>
            </a:r>
            <a:r>
              <a:rPr sz="1200" spc="-13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45" dirty="0">
                <a:solidFill>
                  <a:srgbClr val="04A8C4"/>
                </a:solidFill>
                <a:latin typeface="Arial Black"/>
                <a:cs typeface="Arial Black"/>
              </a:rPr>
              <a:t>distinct </a:t>
            </a:r>
            <a:r>
              <a:rPr sz="1200" spc="-50" dirty="0">
                <a:solidFill>
                  <a:srgbClr val="04A8C4"/>
                </a:solidFill>
                <a:latin typeface="Arial Black"/>
                <a:cs typeface="Arial Black"/>
              </a:rPr>
              <a:t>categories</a:t>
            </a:r>
            <a:r>
              <a:rPr sz="1200" spc="-10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04A8C4"/>
                </a:solidFill>
                <a:latin typeface="Arial Black"/>
                <a:cs typeface="Arial Black"/>
              </a:rPr>
              <a:t>or</a:t>
            </a:r>
            <a:r>
              <a:rPr sz="1200" spc="-10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04A8C4"/>
                </a:solidFill>
                <a:latin typeface="Arial Black"/>
                <a:cs typeface="Arial Black"/>
              </a:rPr>
              <a:t>groups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200">
              <a:latin typeface="Arial"/>
              <a:cs typeface="Arial"/>
            </a:endParaRPr>
          </a:p>
          <a:p>
            <a:pPr marL="469265" marR="117475" indent="-320675">
              <a:lnSpc>
                <a:spcPct val="114999"/>
              </a:lnSpc>
              <a:buClr>
                <a:srgbClr val="424242"/>
              </a:buClr>
              <a:buFont typeface="Arial"/>
              <a:buChar char="●"/>
              <a:tabLst>
                <a:tab pos="469265" algn="l"/>
              </a:tabLst>
            </a:pPr>
            <a:r>
              <a:rPr sz="1200" spc="-35" dirty="0">
                <a:solidFill>
                  <a:srgbClr val="04A8C4"/>
                </a:solidFill>
                <a:latin typeface="Arial Black"/>
                <a:cs typeface="Arial Black"/>
              </a:rPr>
              <a:t>Nominal</a:t>
            </a:r>
            <a:r>
              <a:rPr sz="1200" spc="-35" dirty="0">
                <a:solidFill>
                  <a:srgbClr val="424242"/>
                </a:solidFill>
                <a:latin typeface="Arial Black"/>
                <a:cs typeface="Arial Black"/>
              </a:rPr>
              <a:t>:</a:t>
            </a:r>
            <a:r>
              <a:rPr sz="1200" spc="-5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have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no</a:t>
            </a:r>
            <a:r>
              <a:rPr sz="12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35" dirty="0">
                <a:solidFill>
                  <a:srgbClr val="424242"/>
                </a:solidFill>
                <a:latin typeface="Arial Black"/>
                <a:cs typeface="Arial Black"/>
              </a:rPr>
              <a:t>inherent</a:t>
            </a:r>
            <a:r>
              <a:rPr sz="1200" spc="-12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30" dirty="0">
                <a:solidFill>
                  <a:srgbClr val="424242"/>
                </a:solidFill>
                <a:latin typeface="Arial Black"/>
                <a:cs typeface="Arial Black"/>
              </a:rPr>
              <a:t>order</a:t>
            </a:r>
            <a:r>
              <a:rPr sz="1200" spc="-4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or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ranking.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Each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category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distinct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independent,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without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any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numerical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or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hierarchical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relationship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between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them.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5"/>
              </a:spcBef>
              <a:buClr>
                <a:srgbClr val="424242"/>
              </a:buClr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469265" marR="5080" indent="-320675">
              <a:lnSpc>
                <a:spcPct val="114999"/>
              </a:lnSpc>
              <a:buClr>
                <a:srgbClr val="424242"/>
              </a:buClr>
              <a:buFont typeface="Arial"/>
              <a:buChar char="●"/>
              <a:tabLst>
                <a:tab pos="469265" algn="l"/>
              </a:tabLst>
            </a:pPr>
            <a:r>
              <a:rPr sz="1200" spc="-25" dirty="0">
                <a:solidFill>
                  <a:srgbClr val="04A8C4"/>
                </a:solidFill>
                <a:latin typeface="Arial Black"/>
                <a:cs typeface="Arial Black"/>
              </a:rPr>
              <a:t>Ordinal</a:t>
            </a:r>
            <a:r>
              <a:rPr sz="1200" spc="-2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have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24242"/>
                </a:solidFill>
                <a:latin typeface="Arial Black"/>
                <a:cs typeface="Arial Black"/>
              </a:rPr>
              <a:t>natural</a:t>
            </a:r>
            <a:r>
              <a:rPr sz="1200" spc="-13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35" dirty="0">
                <a:solidFill>
                  <a:srgbClr val="424242"/>
                </a:solidFill>
                <a:latin typeface="Arial Black"/>
                <a:cs typeface="Arial Black"/>
              </a:rPr>
              <a:t>order</a:t>
            </a:r>
            <a:r>
              <a:rPr sz="12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or</a:t>
            </a:r>
            <a:r>
              <a:rPr sz="12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ranking</a:t>
            </a:r>
            <a:r>
              <a:rPr sz="1200" spc="-25" dirty="0">
                <a:solidFill>
                  <a:srgbClr val="424242"/>
                </a:solidFill>
                <a:latin typeface="Arial"/>
                <a:cs typeface="Arial"/>
              </a:rPr>
              <a:t>.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categories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possess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qualitative relationship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"more"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"less"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compared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others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but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25" dirty="0">
                <a:solidFill>
                  <a:srgbClr val="424242"/>
                </a:solidFill>
                <a:latin typeface="Arial"/>
                <a:cs typeface="Arial"/>
              </a:rPr>
              <a:t>do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not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have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consistent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or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measurable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difference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between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them.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1941" y="1587921"/>
            <a:ext cx="4721540" cy="24566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4923" y="797822"/>
            <a:ext cx="22288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Important</a:t>
            </a:r>
            <a:r>
              <a:rPr spc="-220" dirty="0"/>
              <a:t> </a:t>
            </a:r>
            <a:r>
              <a:rPr spc="-75" dirty="0"/>
              <a:t>Note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0973" y="1627416"/>
            <a:ext cx="7065009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252095" indent="-320675">
              <a:lnSpc>
                <a:spcPct val="114999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some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cases,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04A8C4"/>
                </a:solidFill>
                <a:latin typeface="Arial Black"/>
                <a:cs typeface="Arial Black"/>
              </a:rPr>
              <a:t>numerical</a:t>
            </a:r>
            <a:r>
              <a:rPr sz="1200" spc="-9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04A8C4"/>
                </a:solidFill>
                <a:latin typeface="Arial Black"/>
                <a:cs typeface="Arial Black"/>
              </a:rPr>
              <a:t>or</a:t>
            </a:r>
            <a:r>
              <a:rPr sz="1200" spc="-9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25" dirty="0">
                <a:solidFill>
                  <a:srgbClr val="04A8C4"/>
                </a:solidFill>
                <a:latin typeface="Arial Black"/>
                <a:cs typeface="Arial Black"/>
              </a:rPr>
              <a:t>quantitative</a:t>
            </a:r>
            <a:r>
              <a:rPr sz="1200" spc="-9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25" dirty="0">
                <a:solidFill>
                  <a:srgbClr val="04A8C4"/>
                </a:solidFill>
                <a:latin typeface="Arial Black"/>
                <a:cs typeface="Arial Black"/>
              </a:rPr>
              <a:t>variable</a:t>
            </a:r>
            <a:r>
              <a:rPr sz="1200" spc="-9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04A8C4"/>
                </a:solidFill>
                <a:latin typeface="Arial Black"/>
                <a:cs typeface="Arial Black"/>
              </a:rPr>
              <a:t>may</a:t>
            </a:r>
            <a:r>
              <a:rPr sz="1200" spc="-9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50" dirty="0">
                <a:solidFill>
                  <a:srgbClr val="04A8C4"/>
                </a:solidFill>
                <a:latin typeface="Arial Black"/>
                <a:cs typeface="Arial Black"/>
              </a:rPr>
              <a:t>represent</a:t>
            </a:r>
            <a:r>
              <a:rPr sz="1200" spc="-9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04A8C4"/>
                </a:solidFill>
                <a:latin typeface="Arial Black"/>
                <a:cs typeface="Arial Black"/>
              </a:rPr>
              <a:t>a</a:t>
            </a:r>
            <a:r>
              <a:rPr sz="1200" spc="-9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04A8C4"/>
                </a:solidFill>
                <a:latin typeface="Arial Black"/>
                <a:cs typeface="Arial Black"/>
              </a:rPr>
              <a:t>categorical</a:t>
            </a:r>
            <a:r>
              <a:rPr sz="1200" spc="-9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25" dirty="0">
                <a:solidFill>
                  <a:srgbClr val="04A8C4"/>
                </a:solidFill>
                <a:latin typeface="Arial Black"/>
                <a:cs typeface="Arial Black"/>
              </a:rPr>
              <a:t>or </a:t>
            </a:r>
            <a:r>
              <a:rPr sz="1200" spc="-35" dirty="0">
                <a:solidFill>
                  <a:srgbClr val="04A8C4"/>
                </a:solidFill>
                <a:latin typeface="Arial Black"/>
                <a:cs typeface="Arial Black"/>
              </a:rPr>
              <a:t>qualitative</a:t>
            </a:r>
            <a:r>
              <a:rPr sz="1200" spc="-5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04A8C4"/>
                </a:solidFill>
                <a:latin typeface="Arial Black"/>
                <a:cs typeface="Arial Black"/>
              </a:rPr>
              <a:t>variable</a:t>
            </a:r>
            <a:r>
              <a:rPr sz="1200" spc="-10" dirty="0">
                <a:solidFill>
                  <a:srgbClr val="04A8C4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332740" marR="5080" indent="-320675">
              <a:lnSpc>
                <a:spcPct val="114999"/>
              </a:lnSpc>
              <a:buChar char="●"/>
              <a:tabLst>
                <a:tab pos="332740" algn="l"/>
              </a:tabLst>
            </a:pP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example: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if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dataset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includes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column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with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numerical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values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representing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different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categories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labels,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such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as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"0"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"male"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55" dirty="0">
                <a:solidFill>
                  <a:srgbClr val="424242"/>
                </a:solidFill>
                <a:latin typeface="Arial"/>
                <a:cs typeface="Arial"/>
              </a:rPr>
              <a:t>"1"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"female,"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it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should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be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treated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as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a categorical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variable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rather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than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true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numerical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variable.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0973" y="3940843"/>
            <a:ext cx="7160259" cy="446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14999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Always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consider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424242"/>
                </a:solidFill>
                <a:latin typeface="Arial Black"/>
                <a:cs typeface="Arial Black"/>
              </a:rPr>
              <a:t>context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 Black"/>
                <a:cs typeface="Arial Black"/>
              </a:rPr>
              <a:t>meaning</a:t>
            </a:r>
            <a:r>
              <a:rPr sz="1200" spc="-6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when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determining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appropriate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type.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03568" y="2740669"/>
            <a:ext cx="2433955" cy="1252220"/>
            <a:chOff x="3103568" y="2740669"/>
            <a:chExt cx="2433955" cy="12522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3568" y="2740669"/>
              <a:ext cx="874248" cy="120789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7440" y="2784394"/>
              <a:ext cx="779473" cy="120789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977816" y="3202568"/>
              <a:ext cx="688975" cy="284480"/>
            </a:xfrm>
            <a:custGeom>
              <a:avLst/>
              <a:gdLst/>
              <a:ahLst/>
              <a:cxnLst/>
              <a:rect l="l" t="t" r="r" b="b"/>
              <a:pathLst>
                <a:path w="688975" h="284479">
                  <a:moveTo>
                    <a:pt x="546448" y="284099"/>
                  </a:moveTo>
                  <a:lnTo>
                    <a:pt x="546448" y="213074"/>
                  </a:lnTo>
                  <a:lnTo>
                    <a:pt x="142049" y="213074"/>
                  </a:lnTo>
                  <a:lnTo>
                    <a:pt x="142049" y="284099"/>
                  </a:lnTo>
                  <a:lnTo>
                    <a:pt x="0" y="142049"/>
                  </a:lnTo>
                  <a:lnTo>
                    <a:pt x="142049" y="0"/>
                  </a:lnTo>
                  <a:lnTo>
                    <a:pt x="142049" y="71024"/>
                  </a:lnTo>
                  <a:lnTo>
                    <a:pt x="546448" y="71024"/>
                  </a:lnTo>
                  <a:lnTo>
                    <a:pt x="546448" y="0"/>
                  </a:lnTo>
                  <a:lnTo>
                    <a:pt x="688498" y="142049"/>
                  </a:lnTo>
                  <a:lnTo>
                    <a:pt x="546448" y="2840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77816" y="3202568"/>
              <a:ext cx="688975" cy="284480"/>
            </a:xfrm>
            <a:custGeom>
              <a:avLst/>
              <a:gdLst/>
              <a:ahLst/>
              <a:cxnLst/>
              <a:rect l="l" t="t" r="r" b="b"/>
              <a:pathLst>
                <a:path w="688975" h="284479">
                  <a:moveTo>
                    <a:pt x="0" y="142049"/>
                  </a:moveTo>
                  <a:lnTo>
                    <a:pt x="142049" y="0"/>
                  </a:lnTo>
                  <a:lnTo>
                    <a:pt x="142049" y="71024"/>
                  </a:lnTo>
                  <a:lnTo>
                    <a:pt x="546448" y="71024"/>
                  </a:lnTo>
                  <a:lnTo>
                    <a:pt x="546448" y="0"/>
                  </a:lnTo>
                  <a:lnTo>
                    <a:pt x="688498" y="142049"/>
                  </a:lnTo>
                  <a:lnTo>
                    <a:pt x="546448" y="284099"/>
                  </a:lnTo>
                  <a:lnTo>
                    <a:pt x="546448" y="213074"/>
                  </a:lnTo>
                  <a:lnTo>
                    <a:pt x="142049" y="213074"/>
                  </a:lnTo>
                  <a:lnTo>
                    <a:pt x="142049" y="284099"/>
                  </a:lnTo>
                  <a:lnTo>
                    <a:pt x="0" y="1420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Important</a:t>
            </a:r>
            <a:r>
              <a:rPr spc="-225" dirty="0"/>
              <a:t> </a:t>
            </a:r>
            <a:r>
              <a:rPr spc="-125" dirty="0"/>
              <a:t>Note:</a:t>
            </a:r>
            <a:r>
              <a:rPr spc="-225" dirty="0"/>
              <a:t> </a:t>
            </a:r>
            <a:r>
              <a:rPr spc="-105" dirty="0"/>
              <a:t>Tricks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4424" y="1516637"/>
            <a:ext cx="7928609" cy="3326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65" dirty="0">
                <a:solidFill>
                  <a:srgbClr val="424242"/>
                </a:solidFill>
                <a:latin typeface="Arial"/>
                <a:cs typeface="Arial"/>
              </a:rPr>
              <a:t>Some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424242"/>
                </a:solidFill>
                <a:latin typeface="Arial"/>
                <a:cs typeface="Arial"/>
              </a:rPr>
              <a:t>tips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tricks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424242"/>
                </a:solidFill>
                <a:latin typeface="Arial"/>
                <a:cs typeface="Arial"/>
              </a:rPr>
              <a:t>help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you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424242"/>
                </a:solidFill>
                <a:latin typeface="Arial"/>
                <a:cs typeface="Arial"/>
              </a:rPr>
              <a:t>discern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424242"/>
                </a:solidFill>
                <a:latin typeface="Arial"/>
                <a:cs typeface="Arial"/>
              </a:rPr>
              <a:t>nature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12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numerical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variable: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000">
              <a:latin typeface="Arial"/>
              <a:cs typeface="Arial"/>
            </a:endParaRPr>
          </a:p>
          <a:p>
            <a:pPr marL="469265" indent="-304800">
              <a:lnSpc>
                <a:spcPct val="100000"/>
              </a:lnSpc>
              <a:buClr>
                <a:srgbClr val="424242"/>
              </a:buClr>
              <a:buFont typeface="Arial"/>
              <a:buChar char="●"/>
              <a:tabLst>
                <a:tab pos="469265" algn="l"/>
              </a:tabLst>
            </a:pPr>
            <a:r>
              <a:rPr sz="1000" spc="-40" dirty="0">
                <a:solidFill>
                  <a:srgbClr val="04A8C4"/>
                </a:solidFill>
                <a:latin typeface="Arial Black"/>
                <a:cs typeface="Arial Black"/>
              </a:rPr>
              <a:t>Unique</a:t>
            </a:r>
            <a:r>
              <a:rPr sz="1000" spc="-10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000" spc="-40" dirty="0">
                <a:solidFill>
                  <a:srgbClr val="04A8C4"/>
                </a:solidFill>
                <a:latin typeface="Arial Black"/>
                <a:cs typeface="Arial Black"/>
              </a:rPr>
              <a:t>Values</a:t>
            </a:r>
            <a:r>
              <a:rPr sz="1000" spc="-40" dirty="0">
                <a:solidFill>
                  <a:srgbClr val="424242"/>
                </a:solidFill>
                <a:latin typeface="Arial Black"/>
                <a:cs typeface="Arial Black"/>
              </a:rPr>
              <a:t>:</a:t>
            </a:r>
            <a:r>
              <a:rPr sz="1000" spc="-4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If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424242"/>
                </a:solidFill>
                <a:latin typeface="Arial"/>
                <a:cs typeface="Arial"/>
              </a:rPr>
              <a:t>it</a:t>
            </a:r>
            <a:r>
              <a:rPr sz="1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has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12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424242"/>
                </a:solidFill>
                <a:latin typeface="Arial Black"/>
                <a:cs typeface="Arial Black"/>
              </a:rPr>
              <a:t>very</a:t>
            </a:r>
            <a:r>
              <a:rPr sz="1000" spc="-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25" dirty="0">
                <a:solidFill>
                  <a:srgbClr val="424242"/>
                </a:solidFill>
                <a:latin typeface="Arial Black"/>
                <a:cs typeface="Arial Black"/>
              </a:rPr>
              <a:t>small</a:t>
            </a:r>
            <a:r>
              <a:rPr sz="1000" spc="-10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dirty="0">
                <a:solidFill>
                  <a:srgbClr val="424242"/>
                </a:solidFill>
                <a:latin typeface="Arial Black"/>
                <a:cs typeface="Arial Black"/>
              </a:rPr>
              <a:t>number</a:t>
            </a:r>
            <a:r>
              <a:rPr sz="1000" spc="-4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424242"/>
                </a:solidFill>
                <a:latin typeface="Arial"/>
                <a:cs typeface="Arial"/>
              </a:rPr>
              <a:t>unique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values,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424242"/>
                </a:solidFill>
                <a:latin typeface="Arial"/>
                <a:cs typeface="Arial"/>
              </a:rPr>
              <a:t>relative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90" dirty="0">
                <a:solidFill>
                  <a:srgbClr val="424242"/>
                </a:solidFill>
                <a:latin typeface="Arial"/>
                <a:cs typeface="Arial"/>
              </a:rPr>
              <a:t>sample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size,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424242"/>
                </a:solidFill>
                <a:latin typeface="Arial"/>
                <a:cs typeface="Arial"/>
              </a:rPr>
              <a:t>it</a:t>
            </a:r>
            <a:r>
              <a:rPr sz="1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100" dirty="0">
                <a:solidFill>
                  <a:srgbClr val="424242"/>
                </a:solidFill>
                <a:latin typeface="Arial"/>
                <a:cs typeface="Arial"/>
              </a:rPr>
              <a:t>might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90" dirty="0">
                <a:solidFill>
                  <a:srgbClr val="424242"/>
                </a:solidFill>
                <a:latin typeface="Arial"/>
                <a:cs typeface="Arial"/>
              </a:rPr>
              <a:t>be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424242"/>
                </a:solidFill>
                <a:latin typeface="Arial Black"/>
                <a:cs typeface="Arial Black"/>
              </a:rPr>
              <a:t>categorical</a:t>
            </a:r>
            <a:r>
              <a:rPr sz="1000" spc="-1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469265" marR="5080" indent="-305435">
              <a:lnSpc>
                <a:spcPct val="135000"/>
              </a:lnSpc>
              <a:spcBef>
                <a:spcPts val="975"/>
              </a:spcBef>
              <a:buClr>
                <a:srgbClr val="424242"/>
              </a:buClr>
              <a:buFont typeface="Arial"/>
              <a:buChar char="●"/>
              <a:tabLst>
                <a:tab pos="469265" algn="l"/>
              </a:tabLst>
            </a:pPr>
            <a:r>
              <a:rPr sz="1000" spc="-30" dirty="0">
                <a:solidFill>
                  <a:srgbClr val="04A8C4"/>
                </a:solidFill>
                <a:latin typeface="Arial Black"/>
                <a:cs typeface="Arial Black"/>
              </a:rPr>
              <a:t>Operational</a:t>
            </a:r>
            <a:r>
              <a:rPr sz="1000" spc="-8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000" spc="-65" dirty="0">
                <a:solidFill>
                  <a:srgbClr val="04A8C4"/>
                </a:solidFill>
                <a:latin typeface="Arial Black"/>
                <a:cs typeface="Arial Black"/>
              </a:rPr>
              <a:t>Sense</a:t>
            </a:r>
            <a:r>
              <a:rPr sz="1000" spc="-6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If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424242"/>
                </a:solidFill>
                <a:latin typeface="Arial Black"/>
                <a:cs typeface="Arial Black"/>
              </a:rPr>
              <a:t>performing</a:t>
            </a:r>
            <a:r>
              <a:rPr sz="1000" spc="-8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30" dirty="0">
                <a:solidFill>
                  <a:srgbClr val="424242"/>
                </a:solidFill>
                <a:latin typeface="Arial Black"/>
                <a:cs typeface="Arial Black"/>
              </a:rPr>
              <a:t>arithmetic</a:t>
            </a:r>
            <a:r>
              <a:rPr sz="1000" spc="-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operations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(like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addition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0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multiplication)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424242"/>
                </a:solidFill>
                <a:latin typeface="Arial"/>
                <a:cs typeface="Arial"/>
              </a:rPr>
              <a:t>variable</a:t>
            </a:r>
            <a:r>
              <a:rPr sz="10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424242"/>
                </a:solidFill>
                <a:latin typeface="Arial Black"/>
                <a:cs typeface="Arial Black"/>
              </a:rPr>
              <a:t>doesn't</a:t>
            </a:r>
            <a:r>
              <a:rPr sz="1000" spc="-8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20" dirty="0">
                <a:solidFill>
                  <a:srgbClr val="424242"/>
                </a:solidFill>
                <a:latin typeface="Arial Black"/>
                <a:cs typeface="Arial Black"/>
              </a:rPr>
              <a:t>make </a:t>
            </a:r>
            <a:r>
              <a:rPr sz="1000" spc="-35" dirty="0">
                <a:solidFill>
                  <a:srgbClr val="424242"/>
                </a:solidFill>
                <a:latin typeface="Arial Black"/>
                <a:cs typeface="Arial Black"/>
              </a:rPr>
              <a:t>practical</a:t>
            </a:r>
            <a:r>
              <a:rPr sz="1000" spc="-114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45" dirty="0">
                <a:solidFill>
                  <a:srgbClr val="424242"/>
                </a:solidFill>
                <a:latin typeface="Arial Black"/>
                <a:cs typeface="Arial Black"/>
              </a:rPr>
              <a:t>sense</a:t>
            </a:r>
            <a:r>
              <a:rPr sz="1000" spc="-45" dirty="0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424242"/>
                </a:solidFill>
                <a:latin typeface="Arial"/>
                <a:cs typeface="Arial"/>
              </a:rPr>
              <a:t>it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100" dirty="0">
                <a:solidFill>
                  <a:srgbClr val="424242"/>
                </a:solidFill>
                <a:latin typeface="Arial"/>
                <a:cs typeface="Arial"/>
              </a:rPr>
              <a:t>might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90" dirty="0">
                <a:solidFill>
                  <a:srgbClr val="424242"/>
                </a:solidFill>
                <a:latin typeface="Arial"/>
                <a:cs typeface="Arial"/>
              </a:rPr>
              <a:t>be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424242"/>
                </a:solidFill>
                <a:latin typeface="Arial Black"/>
                <a:cs typeface="Arial Black"/>
              </a:rPr>
              <a:t>categorical</a:t>
            </a:r>
            <a:r>
              <a:rPr sz="1000" spc="-35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 For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424242"/>
                </a:solidFill>
                <a:latin typeface="Arial"/>
                <a:cs typeface="Arial"/>
              </a:rPr>
              <a:t>instance,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95" dirty="0">
                <a:solidFill>
                  <a:srgbClr val="424242"/>
                </a:solidFill>
                <a:latin typeface="Arial"/>
                <a:cs typeface="Arial"/>
              </a:rPr>
              <a:t>adding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two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424242"/>
                </a:solidFill>
                <a:latin typeface="Arial"/>
                <a:cs typeface="Arial"/>
              </a:rPr>
              <a:t>ZIP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424242"/>
                </a:solidFill>
                <a:latin typeface="Arial"/>
                <a:cs typeface="Arial"/>
              </a:rPr>
              <a:t>codes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424242"/>
                </a:solidFill>
                <a:latin typeface="Arial"/>
                <a:cs typeface="Arial"/>
              </a:rPr>
              <a:t>doesn't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have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real-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world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424242"/>
                </a:solidFill>
                <a:latin typeface="Arial"/>
                <a:cs typeface="Arial"/>
              </a:rPr>
              <a:t>meaning.</a:t>
            </a:r>
            <a:endParaRPr sz="1000">
              <a:latin typeface="Arial"/>
              <a:cs typeface="Arial"/>
            </a:endParaRPr>
          </a:p>
          <a:p>
            <a:pPr marL="469265" marR="81915" indent="-305435">
              <a:lnSpc>
                <a:spcPct val="135000"/>
              </a:lnSpc>
              <a:spcBef>
                <a:spcPts val="969"/>
              </a:spcBef>
              <a:buClr>
                <a:srgbClr val="424242"/>
              </a:buClr>
              <a:buFont typeface="Arial"/>
              <a:buChar char="●"/>
              <a:tabLst>
                <a:tab pos="469265" algn="l"/>
              </a:tabLst>
            </a:pPr>
            <a:r>
              <a:rPr sz="1000" spc="-45" dirty="0">
                <a:solidFill>
                  <a:srgbClr val="04A8C4"/>
                </a:solidFill>
                <a:latin typeface="Arial Black"/>
                <a:cs typeface="Arial Black"/>
              </a:rPr>
              <a:t>Context</a:t>
            </a:r>
            <a:r>
              <a:rPr sz="1000" spc="-11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000" dirty="0">
                <a:solidFill>
                  <a:srgbClr val="04A8C4"/>
                </a:solidFill>
                <a:latin typeface="Arial Black"/>
                <a:cs typeface="Arial Black"/>
              </a:rPr>
              <a:t>and</a:t>
            </a:r>
            <a:r>
              <a:rPr sz="1000" spc="-10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000" spc="-25" dirty="0">
                <a:solidFill>
                  <a:srgbClr val="04A8C4"/>
                </a:solidFill>
                <a:latin typeface="Arial Black"/>
                <a:cs typeface="Arial Black"/>
              </a:rPr>
              <a:t>Meaning</a:t>
            </a:r>
            <a:r>
              <a:rPr sz="1000" spc="-25" dirty="0">
                <a:solidFill>
                  <a:srgbClr val="424242"/>
                </a:solidFill>
                <a:latin typeface="Arial Black"/>
                <a:cs typeface="Arial Black"/>
              </a:rPr>
              <a:t>:</a:t>
            </a:r>
            <a:r>
              <a:rPr sz="1000" spc="-10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424242"/>
                </a:solidFill>
                <a:latin typeface="Arial"/>
                <a:cs typeface="Arial"/>
              </a:rPr>
              <a:t>example,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424242"/>
                </a:solidFill>
                <a:latin typeface="Arial"/>
                <a:cs typeface="Arial"/>
              </a:rPr>
              <a:t>"</a:t>
            </a:r>
            <a:r>
              <a:rPr sz="1000" spc="-10" dirty="0">
                <a:solidFill>
                  <a:srgbClr val="424242"/>
                </a:solidFill>
                <a:latin typeface="Arial Black"/>
                <a:cs typeface="Arial Black"/>
              </a:rPr>
              <a:t>number</a:t>
            </a:r>
            <a:r>
              <a:rPr sz="1000" spc="-10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40" dirty="0">
                <a:solidFill>
                  <a:srgbClr val="424242"/>
                </a:solidFill>
                <a:latin typeface="Arial Black"/>
                <a:cs typeface="Arial Black"/>
              </a:rPr>
              <a:t>of</a:t>
            </a:r>
            <a:r>
              <a:rPr sz="1000" spc="-10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30" dirty="0">
                <a:solidFill>
                  <a:srgbClr val="424242"/>
                </a:solidFill>
                <a:latin typeface="Arial Black"/>
                <a:cs typeface="Arial Black"/>
              </a:rPr>
              <a:t>doors</a:t>
            </a:r>
            <a:r>
              <a:rPr sz="1000" spc="-11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20" dirty="0">
                <a:solidFill>
                  <a:srgbClr val="424242"/>
                </a:solidFill>
                <a:latin typeface="Arial Black"/>
                <a:cs typeface="Arial Black"/>
              </a:rPr>
              <a:t>in</a:t>
            </a:r>
            <a:r>
              <a:rPr sz="1000" spc="-10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dirty="0">
                <a:solidFill>
                  <a:srgbClr val="424242"/>
                </a:solidFill>
                <a:latin typeface="Arial Black"/>
                <a:cs typeface="Arial Black"/>
              </a:rPr>
              <a:t>a</a:t>
            </a:r>
            <a:r>
              <a:rPr sz="1000" spc="-10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30" dirty="0">
                <a:solidFill>
                  <a:srgbClr val="424242"/>
                </a:solidFill>
                <a:latin typeface="Arial Black"/>
                <a:cs typeface="Arial Black"/>
              </a:rPr>
              <a:t>car</a:t>
            </a:r>
            <a:r>
              <a:rPr sz="1000" spc="-30" dirty="0">
                <a:solidFill>
                  <a:srgbClr val="424242"/>
                </a:solidFill>
                <a:latin typeface="Arial"/>
                <a:cs typeface="Arial"/>
              </a:rPr>
              <a:t>"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12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424242"/>
                </a:solidFill>
                <a:latin typeface="Arial Black"/>
                <a:cs typeface="Arial Black"/>
              </a:rPr>
              <a:t>discrete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numerical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424242"/>
                </a:solidFill>
                <a:latin typeface="Arial"/>
                <a:cs typeface="Arial"/>
              </a:rPr>
              <a:t>variable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9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often</a:t>
            </a:r>
            <a:r>
              <a:rPr sz="1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424242"/>
                </a:solidFill>
                <a:latin typeface="Arial"/>
                <a:cs typeface="Arial"/>
              </a:rPr>
              <a:t>gets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treated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as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424242"/>
                </a:solidFill>
                <a:latin typeface="Arial Black"/>
                <a:cs typeface="Arial Black"/>
              </a:rPr>
              <a:t>categorical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because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424242"/>
                </a:solidFill>
                <a:latin typeface="Arial"/>
                <a:cs typeface="Arial"/>
              </a:rPr>
              <a:t>there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424242"/>
                </a:solidFill>
                <a:latin typeface="Arial"/>
                <a:cs typeface="Arial"/>
              </a:rPr>
              <a:t>are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12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424242"/>
                </a:solidFill>
                <a:latin typeface="Arial Black"/>
                <a:cs typeface="Arial Black"/>
              </a:rPr>
              <a:t>limited</a:t>
            </a:r>
            <a:r>
              <a:rPr sz="1000" spc="-9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dirty="0">
                <a:solidFill>
                  <a:srgbClr val="424242"/>
                </a:solidFill>
                <a:latin typeface="Arial Black"/>
                <a:cs typeface="Arial Black"/>
              </a:rPr>
              <a:t>number</a:t>
            </a:r>
            <a:r>
              <a:rPr sz="1000" spc="-9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40" dirty="0">
                <a:solidFill>
                  <a:srgbClr val="424242"/>
                </a:solidFill>
                <a:latin typeface="Arial Black"/>
                <a:cs typeface="Arial Black"/>
              </a:rPr>
              <a:t>of</a:t>
            </a:r>
            <a:r>
              <a:rPr sz="1000" spc="-10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dirty="0">
                <a:solidFill>
                  <a:srgbClr val="424242"/>
                </a:solidFill>
                <a:latin typeface="Arial Black"/>
                <a:cs typeface="Arial Black"/>
              </a:rPr>
              <a:t>common</a:t>
            </a:r>
            <a:r>
              <a:rPr sz="1000" spc="-9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35" dirty="0">
                <a:solidFill>
                  <a:srgbClr val="424242"/>
                </a:solidFill>
                <a:latin typeface="Arial Black"/>
                <a:cs typeface="Arial Black"/>
              </a:rPr>
              <a:t>options</a:t>
            </a:r>
            <a:r>
              <a:rPr sz="1000" spc="-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(typically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424242"/>
                </a:solidFill>
                <a:latin typeface="Arial"/>
                <a:cs typeface="Arial"/>
              </a:rPr>
              <a:t>2-door,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424242"/>
                </a:solidFill>
                <a:latin typeface="Arial"/>
                <a:cs typeface="Arial"/>
              </a:rPr>
              <a:t>4-door,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etc.),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1000" spc="65" dirty="0">
                <a:solidFill>
                  <a:srgbClr val="424242"/>
                </a:solidFill>
                <a:latin typeface="Arial"/>
                <a:cs typeface="Arial"/>
              </a:rPr>
              <a:t>these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424242"/>
                </a:solidFill>
                <a:latin typeface="Arial Black"/>
                <a:cs typeface="Arial Black"/>
              </a:rPr>
              <a:t>categories</a:t>
            </a:r>
            <a:r>
              <a:rPr sz="1000" spc="-4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have</a:t>
            </a:r>
            <a:r>
              <a:rPr sz="1000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424242"/>
                </a:solidFill>
                <a:latin typeface="Arial Black"/>
                <a:cs typeface="Arial Black"/>
              </a:rPr>
              <a:t>specific</a:t>
            </a:r>
            <a:r>
              <a:rPr sz="1000" spc="-10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30" dirty="0">
                <a:solidFill>
                  <a:srgbClr val="424242"/>
                </a:solidFill>
                <a:latin typeface="Arial Black"/>
                <a:cs typeface="Arial Black"/>
              </a:rPr>
              <a:t>implications</a:t>
            </a:r>
            <a:r>
              <a:rPr sz="1000" spc="-5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50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terms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car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type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(e.g.,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90" dirty="0">
                <a:solidFill>
                  <a:srgbClr val="424242"/>
                </a:solidFill>
                <a:latin typeface="Arial"/>
                <a:cs typeface="Arial"/>
              </a:rPr>
              <a:t>coupe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vs.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424242"/>
                </a:solidFill>
                <a:latin typeface="Arial"/>
                <a:cs typeface="Arial"/>
              </a:rPr>
              <a:t>sedan).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424242"/>
                </a:solidFill>
                <a:latin typeface="Arial"/>
                <a:cs typeface="Arial"/>
              </a:rPr>
              <a:t>choice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90" dirty="0">
                <a:solidFill>
                  <a:srgbClr val="424242"/>
                </a:solidFill>
                <a:latin typeface="Arial"/>
                <a:cs typeface="Arial"/>
              </a:rPr>
              <a:t>how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424242"/>
                </a:solidFill>
                <a:latin typeface="Arial"/>
                <a:cs typeface="Arial"/>
              </a:rPr>
              <a:t>treat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424242"/>
                </a:solidFill>
                <a:latin typeface="Arial"/>
                <a:cs typeface="Arial"/>
              </a:rPr>
              <a:t>it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depends</a:t>
            </a:r>
            <a:r>
              <a:rPr sz="10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sz="1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424242"/>
                </a:solidFill>
                <a:latin typeface="Arial"/>
                <a:cs typeface="Arial"/>
              </a:rPr>
              <a:t>analysis</a:t>
            </a:r>
            <a:r>
              <a:rPr sz="1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424242"/>
                </a:solidFill>
                <a:latin typeface="Arial"/>
                <a:cs typeface="Arial"/>
              </a:rPr>
              <a:t>goals</a:t>
            </a:r>
            <a:r>
              <a:rPr sz="1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0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424242"/>
                </a:solidFill>
                <a:latin typeface="Arial"/>
                <a:cs typeface="Arial"/>
              </a:rPr>
              <a:t>nature</a:t>
            </a:r>
            <a:r>
              <a:rPr sz="1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114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105" dirty="0">
                <a:solidFill>
                  <a:srgbClr val="424242"/>
                </a:solidFill>
                <a:latin typeface="Arial"/>
                <a:cs typeface="Arial"/>
              </a:rPr>
              <a:t>at</a:t>
            </a:r>
            <a:r>
              <a:rPr sz="10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424242"/>
                </a:solidFill>
                <a:latin typeface="Arial"/>
                <a:cs typeface="Arial"/>
              </a:rPr>
              <a:t>hand:</a:t>
            </a:r>
            <a:endParaRPr sz="1000">
              <a:latin typeface="Arial"/>
              <a:cs typeface="Arial"/>
            </a:endParaRPr>
          </a:p>
          <a:p>
            <a:pPr marL="926465" marR="357505" lvl="1" indent="-305435">
              <a:lnSpc>
                <a:spcPct val="135000"/>
              </a:lnSpc>
              <a:buFont typeface="Arial"/>
              <a:buChar char="○"/>
              <a:tabLst>
                <a:tab pos="926465" algn="l"/>
              </a:tabLst>
            </a:pPr>
            <a:r>
              <a:rPr sz="1000" spc="-55" dirty="0">
                <a:solidFill>
                  <a:srgbClr val="424242"/>
                </a:solidFill>
                <a:latin typeface="Arial Black"/>
                <a:cs typeface="Arial Black"/>
              </a:rPr>
              <a:t>As</a:t>
            </a:r>
            <a:r>
              <a:rPr sz="1000" spc="-10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dirty="0">
                <a:solidFill>
                  <a:srgbClr val="424242"/>
                </a:solidFill>
                <a:latin typeface="Arial Black"/>
                <a:cs typeface="Arial Black"/>
              </a:rPr>
              <a:t>a</a:t>
            </a:r>
            <a:r>
              <a:rPr sz="1000" spc="-9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30" dirty="0">
                <a:solidFill>
                  <a:srgbClr val="424242"/>
                </a:solidFill>
                <a:latin typeface="Arial Black"/>
                <a:cs typeface="Arial Black"/>
              </a:rPr>
              <a:t>Numerical</a:t>
            </a:r>
            <a:r>
              <a:rPr sz="1000" spc="-9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30" dirty="0">
                <a:solidFill>
                  <a:srgbClr val="424242"/>
                </a:solidFill>
                <a:latin typeface="Arial Black"/>
                <a:cs typeface="Arial Black"/>
              </a:rPr>
              <a:t>Variable</a:t>
            </a:r>
            <a:r>
              <a:rPr sz="1000" spc="-3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If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you're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studying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average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95" dirty="0">
                <a:solidFill>
                  <a:srgbClr val="424242"/>
                </a:solidFill>
                <a:latin typeface="Arial"/>
                <a:cs typeface="Arial"/>
              </a:rPr>
              <a:t>number</a:t>
            </a:r>
            <a:r>
              <a:rPr sz="1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424242"/>
                </a:solidFill>
                <a:latin typeface="Arial"/>
                <a:cs typeface="Arial"/>
              </a:rPr>
              <a:t>doors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cars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424242"/>
                </a:solidFill>
                <a:latin typeface="Arial"/>
                <a:cs typeface="Arial"/>
              </a:rPr>
              <a:t>across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424242"/>
                </a:solidFill>
                <a:latin typeface="Arial"/>
                <a:cs typeface="Arial"/>
              </a:rPr>
              <a:t>different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424242"/>
                </a:solidFill>
                <a:latin typeface="Arial"/>
                <a:cs typeface="Arial"/>
              </a:rPr>
              <a:t>years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424242"/>
                </a:solidFill>
                <a:latin typeface="Arial"/>
                <a:cs typeface="Arial"/>
              </a:rPr>
              <a:t>or 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regions,</a:t>
            </a:r>
            <a:r>
              <a:rPr sz="1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then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you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100" dirty="0">
                <a:solidFill>
                  <a:srgbClr val="424242"/>
                </a:solidFill>
                <a:latin typeface="Arial"/>
                <a:cs typeface="Arial"/>
              </a:rPr>
              <a:t>might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424242"/>
                </a:solidFill>
                <a:latin typeface="Arial"/>
                <a:cs typeface="Arial"/>
              </a:rPr>
              <a:t>treat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424242"/>
                </a:solidFill>
                <a:latin typeface="Arial"/>
                <a:cs typeface="Arial"/>
              </a:rPr>
              <a:t>it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as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424242"/>
                </a:solidFill>
                <a:latin typeface="Arial"/>
                <a:cs typeface="Arial"/>
              </a:rPr>
              <a:t>numerical.</a:t>
            </a:r>
            <a:endParaRPr sz="1000">
              <a:latin typeface="Arial"/>
              <a:cs typeface="Arial"/>
            </a:endParaRPr>
          </a:p>
          <a:p>
            <a:pPr marL="926465" marR="306070" lvl="1" indent="-305435">
              <a:lnSpc>
                <a:spcPct val="135000"/>
              </a:lnSpc>
              <a:buFont typeface="Arial"/>
              <a:buChar char="○"/>
              <a:tabLst>
                <a:tab pos="926465" algn="l"/>
              </a:tabLst>
            </a:pPr>
            <a:r>
              <a:rPr sz="1000" spc="-55" dirty="0">
                <a:solidFill>
                  <a:srgbClr val="424242"/>
                </a:solidFill>
                <a:latin typeface="Arial Black"/>
                <a:cs typeface="Arial Black"/>
              </a:rPr>
              <a:t>As</a:t>
            </a:r>
            <a:r>
              <a:rPr sz="1000" spc="-8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dirty="0">
                <a:solidFill>
                  <a:srgbClr val="424242"/>
                </a:solidFill>
                <a:latin typeface="Arial Black"/>
                <a:cs typeface="Arial Black"/>
              </a:rPr>
              <a:t>a</a:t>
            </a:r>
            <a:r>
              <a:rPr sz="1000" spc="-8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30" dirty="0">
                <a:solidFill>
                  <a:srgbClr val="424242"/>
                </a:solidFill>
                <a:latin typeface="Arial Black"/>
                <a:cs typeface="Arial Black"/>
              </a:rPr>
              <a:t>Categorical</a:t>
            </a:r>
            <a:r>
              <a:rPr sz="1000" spc="-8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30" dirty="0">
                <a:solidFill>
                  <a:srgbClr val="424242"/>
                </a:solidFill>
                <a:latin typeface="Arial Black"/>
                <a:cs typeface="Arial Black"/>
              </a:rPr>
              <a:t>Variable</a:t>
            </a:r>
            <a:r>
              <a:rPr sz="1000" spc="-3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If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you're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95" dirty="0">
                <a:solidFill>
                  <a:srgbClr val="424242"/>
                </a:solidFill>
                <a:latin typeface="Arial"/>
                <a:cs typeface="Arial"/>
              </a:rPr>
              <a:t>comparing</a:t>
            </a:r>
            <a:r>
              <a:rPr sz="10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424242"/>
                </a:solidFill>
                <a:latin typeface="Arial"/>
                <a:cs typeface="Arial"/>
              </a:rPr>
              <a:t>preferences,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24242"/>
                </a:solidFill>
                <a:latin typeface="Arial"/>
                <a:cs typeface="Arial"/>
              </a:rPr>
              <a:t>sales,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other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attributes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between</a:t>
            </a: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2-</a:t>
            </a:r>
            <a:r>
              <a:rPr sz="1000" spc="95" dirty="0">
                <a:solidFill>
                  <a:srgbClr val="424242"/>
                </a:solidFill>
                <a:latin typeface="Arial"/>
                <a:cs typeface="Arial"/>
              </a:rPr>
              <a:t>door</a:t>
            </a:r>
            <a:r>
              <a:rPr sz="10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1000" spc="95" dirty="0">
                <a:solidFill>
                  <a:srgbClr val="424242"/>
                </a:solidFill>
                <a:latin typeface="Arial"/>
                <a:cs typeface="Arial"/>
              </a:rPr>
              <a:t>4-</a:t>
            </a:r>
            <a:r>
              <a:rPr sz="1000" spc="105" dirty="0">
                <a:solidFill>
                  <a:srgbClr val="424242"/>
                </a:solidFill>
                <a:latin typeface="Arial"/>
                <a:cs typeface="Arial"/>
              </a:rPr>
              <a:t>door</a:t>
            </a:r>
            <a:r>
              <a:rPr sz="1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cars,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424242"/>
                </a:solidFill>
                <a:latin typeface="Arial"/>
                <a:cs typeface="Arial"/>
              </a:rPr>
              <a:t>it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100" dirty="0">
                <a:solidFill>
                  <a:srgbClr val="424242"/>
                </a:solidFill>
                <a:latin typeface="Arial"/>
                <a:cs typeface="Arial"/>
              </a:rPr>
              <a:t>might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95" dirty="0">
                <a:solidFill>
                  <a:srgbClr val="424242"/>
                </a:solidFill>
                <a:latin typeface="Arial"/>
                <a:cs typeface="Arial"/>
              </a:rPr>
              <a:t>make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95" dirty="0">
                <a:solidFill>
                  <a:srgbClr val="424242"/>
                </a:solidFill>
                <a:latin typeface="Arial"/>
                <a:cs typeface="Arial"/>
              </a:rPr>
              <a:t>more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424242"/>
                </a:solidFill>
                <a:latin typeface="Arial"/>
                <a:cs typeface="Arial"/>
              </a:rPr>
              <a:t>sense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424242"/>
                </a:solidFill>
                <a:latin typeface="Arial"/>
                <a:cs typeface="Arial"/>
              </a:rPr>
              <a:t>treat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424242"/>
                </a:solidFill>
                <a:latin typeface="Arial"/>
                <a:cs typeface="Arial"/>
              </a:rPr>
              <a:t>it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424242"/>
                </a:solidFill>
                <a:latin typeface="Arial"/>
                <a:cs typeface="Arial"/>
              </a:rPr>
              <a:t>as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12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424242"/>
                </a:solidFill>
                <a:latin typeface="Arial"/>
                <a:cs typeface="Arial"/>
              </a:rPr>
              <a:t>categorical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424242"/>
                </a:solidFill>
                <a:latin typeface="Arial"/>
                <a:cs typeface="Arial"/>
              </a:rPr>
              <a:t>variable,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because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you're</a:t>
            </a:r>
            <a:r>
              <a:rPr sz="1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424242"/>
                </a:solidFill>
                <a:latin typeface="Arial"/>
                <a:cs typeface="Arial"/>
              </a:rPr>
              <a:t>essentially </a:t>
            </a:r>
            <a:r>
              <a:rPr sz="1000" spc="95" dirty="0">
                <a:solidFill>
                  <a:srgbClr val="424242"/>
                </a:solidFill>
                <a:latin typeface="Arial"/>
                <a:cs typeface="Arial"/>
              </a:rPr>
              <a:t>comparing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424242"/>
                </a:solidFill>
                <a:latin typeface="Arial"/>
                <a:cs typeface="Arial"/>
              </a:rPr>
              <a:t>two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424242"/>
                </a:solidFill>
                <a:latin typeface="Arial"/>
                <a:cs typeface="Arial"/>
              </a:rPr>
              <a:t>distinct</a:t>
            </a:r>
            <a:r>
              <a:rPr sz="1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424242"/>
                </a:solidFill>
                <a:latin typeface="Arial"/>
                <a:cs typeface="Arial"/>
              </a:rPr>
              <a:t>groups.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i="1" spc="60" dirty="0">
                <a:solidFill>
                  <a:srgbClr val="424242"/>
                </a:solidFill>
                <a:latin typeface="Arial"/>
                <a:cs typeface="Arial"/>
              </a:rPr>
              <a:t>Check</a:t>
            </a:r>
            <a:r>
              <a:rPr sz="1000" i="1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i="1" spc="20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1000" i="1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i="1" spc="60" dirty="0">
                <a:solidFill>
                  <a:srgbClr val="424242"/>
                </a:solidFill>
                <a:latin typeface="Arial"/>
                <a:cs typeface="Arial"/>
              </a:rPr>
              <a:t>Understanding:</a:t>
            </a:r>
            <a:r>
              <a:rPr sz="1000" i="1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i="1" spc="2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1000" i="1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i="1" spc="8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000" i="1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i="1" spc="60" dirty="0">
                <a:solidFill>
                  <a:srgbClr val="424242"/>
                </a:solidFill>
                <a:latin typeface="Arial"/>
                <a:cs typeface="Arial"/>
              </a:rPr>
              <a:t>course</a:t>
            </a:r>
            <a:r>
              <a:rPr sz="1000" i="1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i="1" spc="95" dirty="0">
                <a:solidFill>
                  <a:srgbClr val="424242"/>
                </a:solidFill>
                <a:latin typeface="Arial"/>
                <a:cs typeface="Arial"/>
              </a:rPr>
              <a:t>number</a:t>
            </a:r>
            <a:r>
              <a:rPr sz="1000" i="1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i="1" spc="50" dirty="0">
                <a:solidFill>
                  <a:srgbClr val="424242"/>
                </a:solidFill>
                <a:latin typeface="Arial"/>
                <a:cs typeface="Arial"/>
              </a:rPr>
              <a:t>in </a:t>
            </a:r>
            <a:r>
              <a:rPr sz="1000" i="1" spc="105" dirty="0">
                <a:solidFill>
                  <a:srgbClr val="424242"/>
                </a:solidFill>
                <a:latin typeface="Arial"/>
                <a:cs typeface="Arial"/>
              </a:rPr>
              <a:t>academic</a:t>
            </a:r>
            <a:r>
              <a:rPr sz="1000" i="1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i="1" spc="20" dirty="0">
                <a:solidFill>
                  <a:srgbClr val="424242"/>
                </a:solidFill>
                <a:latin typeface="Arial"/>
                <a:cs typeface="Arial"/>
              </a:rPr>
              <a:t>settings,</a:t>
            </a:r>
            <a:r>
              <a:rPr sz="1000" i="1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i="1" spc="80" dirty="0">
                <a:solidFill>
                  <a:srgbClr val="424242"/>
                </a:solidFill>
                <a:latin typeface="Arial"/>
                <a:cs typeface="Arial"/>
              </a:rPr>
              <a:t>numerical</a:t>
            </a:r>
            <a:r>
              <a:rPr sz="1000" i="1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i="1" spc="6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000" i="1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000" i="1" spc="60" dirty="0">
                <a:solidFill>
                  <a:srgbClr val="424242"/>
                </a:solidFill>
                <a:latin typeface="Arial"/>
                <a:cs typeface="Arial"/>
              </a:rPr>
              <a:t>categorical?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4923" y="797822"/>
            <a:ext cx="4002404" cy="593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Transforming</a:t>
            </a:r>
            <a:r>
              <a:rPr spc="-270" dirty="0"/>
              <a:t> </a:t>
            </a:r>
            <a:r>
              <a:rPr spc="-10" dirty="0"/>
              <a:t>Variables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spc="-40" dirty="0">
                <a:solidFill>
                  <a:srgbClr val="04A8C4"/>
                </a:solidFill>
              </a:rPr>
              <a:t>Categorical</a:t>
            </a:r>
            <a:r>
              <a:rPr sz="1500" spc="-150" dirty="0">
                <a:solidFill>
                  <a:srgbClr val="04A8C4"/>
                </a:solidFill>
              </a:rPr>
              <a:t> </a:t>
            </a:r>
            <a:r>
              <a:rPr sz="1500" spc="-55" dirty="0">
                <a:solidFill>
                  <a:srgbClr val="04A8C4"/>
                </a:solidFill>
              </a:rPr>
              <a:t>to</a:t>
            </a:r>
            <a:r>
              <a:rPr sz="1500" spc="-145" dirty="0">
                <a:solidFill>
                  <a:srgbClr val="04A8C4"/>
                </a:solidFill>
              </a:rPr>
              <a:t> </a:t>
            </a:r>
            <a:r>
              <a:rPr sz="1500" spc="-45" dirty="0">
                <a:solidFill>
                  <a:srgbClr val="04A8C4"/>
                </a:solidFill>
              </a:rPr>
              <a:t>Numerical</a:t>
            </a:r>
            <a:r>
              <a:rPr sz="1500" spc="-145" dirty="0">
                <a:solidFill>
                  <a:srgbClr val="04A8C4"/>
                </a:solidFill>
              </a:rPr>
              <a:t> </a:t>
            </a:r>
            <a:r>
              <a:rPr sz="1500" dirty="0">
                <a:solidFill>
                  <a:srgbClr val="04A8C4"/>
                </a:solidFill>
              </a:rPr>
              <a:t>and</a:t>
            </a:r>
            <a:r>
              <a:rPr sz="1500" spc="-145" dirty="0">
                <a:solidFill>
                  <a:srgbClr val="04A8C4"/>
                </a:solidFill>
              </a:rPr>
              <a:t> </a:t>
            </a:r>
            <a:r>
              <a:rPr sz="1500" spc="-90" dirty="0">
                <a:solidFill>
                  <a:srgbClr val="04A8C4"/>
                </a:solidFill>
              </a:rPr>
              <a:t>Vice</a:t>
            </a:r>
            <a:r>
              <a:rPr sz="1500" spc="-145" dirty="0">
                <a:solidFill>
                  <a:srgbClr val="04A8C4"/>
                </a:solidFill>
              </a:rPr>
              <a:t> </a:t>
            </a:r>
            <a:r>
              <a:rPr sz="1500" spc="-20" dirty="0">
                <a:solidFill>
                  <a:srgbClr val="04A8C4"/>
                </a:solidFill>
              </a:rPr>
              <a:t>Versa</a:t>
            </a:r>
            <a:endParaRPr sz="1500"/>
          </a:p>
        </p:txBody>
      </p:sp>
      <p:sp>
        <p:nvSpPr>
          <p:cNvPr id="3" name="object 3"/>
          <p:cNvSpPr txBox="1"/>
          <p:nvPr/>
        </p:nvSpPr>
        <p:spPr>
          <a:xfrm>
            <a:off x="600973" y="1627416"/>
            <a:ext cx="7244080" cy="254952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315"/>
              </a:spcBef>
              <a:buChar char="●"/>
              <a:tabLst>
                <a:tab pos="332740" algn="l"/>
              </a:tabLst>
            </a:pP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some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cases,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we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need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convert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between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variable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types.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Here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24242"/>
                </a:solidFill>
                <a:latin typeface="Arial"/>
                <a:cs typeface="Arial"/>
              </a:rPr>
              <a:t>why.</a:t>
            </a:r>
            <a:endParaRPr sz="1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215"/>
              </a:spcBef>
              <a:buClr>
                <a:srgbClr val="424242"/>
              </a:buClr>
              <a:buFont typeface="Arial"/>
              <a:buChar char="●"/>
              <a:tabLst>
                <a:tab pos="332740" algn="l"/>
              </a:tabLst>
            </a:pPr>
            <a:r>
              <a:rPr sz="1200" spc="-40" dirty="0">
                <a:solidFill>
                  <a:srgbClr val="04A8C4"/>
                </a:solidFill>
                <a:latin typeface="Arial Black"/>
                <a:cs typeface="Arial Black"/>
              </a:rPr>
              <a:t>Categorical</a:t>
            </a:r>
            <a:r>
              <a:rPr sz="1200" spc="-114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55" dirty="0">
                <a:solidFill>
                  <a:srgbClr val="04A8C4"/>
                </a:solidFill>
                <a:latin typeface="Arial Black"/>
                <a:cs typeface="Arial Black"/>
              </a:rPr>
              <a:t>to</a:t>
            </a:r>
            <a:r>
              <a:rPr sz="1200" spc="-11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04A8C4"/>
                </a:solidFill>
                <a:latin typeface="Arial Black"/>
                <a:cs typeface="Arial Black"/>
              </a:rPr>
              <a:t>Numerical:</a:t>
            </a:r>
            <a:endParaRPr sz="1200">
              <a:latin typeface="Arial Black"/>
              <a:cs typeface="Arial Black"/>
            </a:endParaRPr>
          </a:p>
          <a:p>
            <a:pPr marL="789940" lvl="1" indent="-320675">
              <a:lnSpc>
                <a:spcPct val="100000"/>
              </a:lnSpc>
              <a:spcBef>
                <a:spcPts val="215"/>
              </a:spcBef>
              <a:buClr>
                <a:srgbClr val="424242"/>
              </a:buClr>
              <a:buFont typeface="Arial"/>
              <a:buChar char="○"/>
              <a:tabLst>
                <a:tab pos="789940" algn="l"/>
              </a:tabLst>
            </a:pPr>
            <a:r>
              <a:rPr sz="1200" spc="-40" dirty="0">
                <a:solidFill>
                  <a:srgbClr val="04A8C4"/>
                </a:solidFill>
                <a:latin typeface="Arial Black"/>
                <a:cs typeface="Arial Black"/>
              </a:rPr>
              <a:t>Machine</a:t>
            </a:r>
            <a:r>
              <a:rPr sz="1200" spc="-12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50" dirty="0">
                <a:solidFill>
                  <a:srgbClr val="04A8C4"/>
                </a:solidFill>
                <a:latin typeface="Arial Black"/>
                <a:cs typeface="Arial Black"/>
              </a:rPr>
              <a:t>Learning</a:t>
            </a:r>
            <a:r>
              <a:rPr sz="1200" spc="-12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50" dirty="0">
                <a:solidFill>
                  <a:srgbClr val="04A8C4"/>
                </a:solidFill>
                <a:latin typeface="Arial Black"/>
                <a:cs typeface="Arial Black"/>
              </a:rPr>
              <a:t>Models:</a:t>
            </a:r>
            <a:r>
              <a:rPr sz="1200" spc="-114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Many</a:t>
            </a:r>
            <a:r>
              <a:rPr sz="12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algorithms</a:t>
            </a:r>
            <a:r>
              <a:rPr sz="12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require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numerical</a:t>
            </a:r>
            <a:r>
              <a:rPr sz="12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input.</a:t>
            </a:r>
            <a:endParaRPr sz="1200">
              <a:latin typeface="Arial"/>
              <a:cs typeface="Arial"/>
            </a:endParaRPr>
          </a:p>
          <a:p>
            <a:pPr marL="789940" marR="24765" lvl="1" indent="-320675">
              <a:lnSpc>
                <a:spcPct val="114999"/>
              </a:lnSpc>
              <a:buClr>
                <a:srgbClr val="424242"/>
              </a:buClr>
              <a:buFont typeface="Arial"/>
              <a:buChar char="○"/>
              <a:tabLst>
                <a:tab pos="789940" algn="l"/>
              </a:tabLst>
            </a:pPr>
            <a:r>
              <a:rPr sz="1200" spc="-30" dirty="0">
                <a:solidFill>
                  <a:srgbClr val="04A8C4"/>
                </a:solidFill>
                <a:latin typeface="Arial Black"/>
                <a:cs typeface="Arial Black"/>
              </a:rPr>
              <a:t>Mathematical</a:t>
            </a:r>
            <a:r>
              <a:rPr sz="1200" spc="-13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04A8C4"/>
                </a:solidFill>
                <a:latin typeface="Arial Black"/>
                <a:cs typeface="Arial Black"/>
              </a:rPr>
              <a:t>Operations:</a:t>
            </a:r>
            <a:r>
              <a:rPr sz="1200" spc="-12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perform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calculations,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aggregations,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statistical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tests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require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numerical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values.</a:t>
            </a:r>
            <a:endParaRPr sz="1200">
              <a:latin typeface="Arial"/>
              <a:cs typeface="Arial"/>
            </a:endParaRPr>
          </a:p>
          <a:p>
            <a:pPr marL="789940" marR="10160" lvl="1" indent="-320675">
              <a:lnSpc>
                <a:spcPct val="114999"/>
              </a:lnSpc>
              <a:buClr>
                <a:srgbClr val="424242"/>
              </a:buClr>
              <a:buFont typeface="Arial"/>
              <a:buChar char="○"/>
              <a:tabLst>
                <a:tab pos="789940" algn="l"/>
              </a:tabLst>
            </a:pPr>
            <a:r>
              <a:rPr sz="1200" spc="-60" dirty="0">
                <a:solidFill>
                  <a:srgbClr val="04A8C4"/>
                </a:solidFill>
                <a:latin typeface="Arial Black"/>
                <a:cs typeface="Arial Black"/>
              </a:rPr>
              <a:t>Feature</a:t>
            </a:r>
            <a:r>
              <a:rPr sz="1200" spc="-13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50" dirty="0">
                <a:solidFill>
                  <a:srgbClr val="04A8C4"/>
                </a:solidFill>
                <a:latin typeface="Arial Black"/>
                <a:cs typeface="Arial Black"/>
              </a:rPr>
              <a:t>Engineering:</a:t>
            </a:r>
            <a:r>
              <a:rPr sz="1200" spc="-13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Creating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new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features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leveraging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patterns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emerge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only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when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categories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are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numerically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encoded.</a:t>
            </a:r>
            <a:endParaRPr sz="1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215"/>
              </a:spcBef>
              <a:buClr>
                <a:srgbClr val="424242"/>
              </a:buClr>
              <a:buFont typeface="Arial"/>
              <a:buChar char="●"/>
              <a:tabLst>
                <a:tab pos="332740" algn="l"/>
              </a:tabLst>
            </a:pPr>
            <a:r>
              <a:rPr sz="1200" spc="-35" dirty="0">
                <a:solidFill>
                  <a:srgbClr val="04A8C4"/>
                </a:solidFill>
                <a:latin typeface="Arial Black"/>
                <a:cs typeface="Arial Black"/>
              </a:rPr>
              <a:t>Numerical</a:t>
            </a:r>
            <a:r>
              <a:rPr sz="1200" spc="-12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55" dirty="0">
                <a:solidFill>
                  <a:srgbClr val="04A8C4"/>
                </a:solidFill>
                <a:latin typeface="Arial Black"/>
                <a:cs typeface="Arial Black"/>
              </a:rPr>
              <a:t>to</a:t>
            </a:r>
            <a:r>
              <a:rPr sz="1200" spc="-12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04A8C4"/>
                </a:solidFill>
                <a:latin typeface="Arial Black"/>
                <a:cs typeface="Arial Black"/>
              </a:rPr>
              <a:t>Categorical:</a:t>
            </a:r>
            <a:endParaRPr sz="1200">
              <a:latin typeface="Arial Black"/>
              <a:cs typeface="Arial Black"/>
            </a:endParaRPr>
          </a:p>
          <a:p>
            <a:pPr marL="789940" marR="5080" lvl="1" indent="-320675">
              <a:lnSpc>
                <a:spcPct val="114999"/>
              </a:lnSpc>
              <a:buClr>
                <a:srgbClr val="424242"/>
              </a:buClr>
              <a:buFont typeface="Arial"/>
              <a:buChar char="○"/>
              <a:tabLst>
                <a:tab pos="789940" algn="l"/>
              </a:tabLst>
            </a:pPr>
            <a:r>
              <a:rPr sz="1200" spc="-30" dirty="0">
                <a:solidFill>
                  <a:srgbClr val="04A8C4"/>
                </a:solidFill>
                <a:latin typeface="Arial Black"/>
                <a:cs typeface="Arial Black"/>
              </a:rPr>
              <a:t>Data</a:t>
            </a:r>
            <a:r>
              <a:rPr sz="1200" spc="-14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04A8C4"/>
                </a:solidFill>
                <a:latin typeface="Arial Black"/>
                <a:cs typeface="Arial Black"/>
              </a:rPr>
              <a:t>Binning:</a:t>
            </a:r>
            <a:r>
              <a:rPr sz="1200" spc="-6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Grouping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continuous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variable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into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intervals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20" dirty="0">
                <a:solidFill>
                  <a:srgbClr val="424242"/>
                </a:solidFill>
                <a:latin typeface="Arial"/>
                <a:cs typeface="Arial"/>
              </a:rPr>
              <a:t>can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make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analysis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more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intuitive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20" dirty="0">
                <a:solidFill>
                  <a:srgbClr val="424242"/>
                </a:solidFill>
                <a:latin typeface="Arial"/>
                <a:cs typeface="Arial"/>
              </a:rPr>
              <a:t>can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highlight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patterns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better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some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cases.</a:t>
            </a:r>
            <a:endParaRPr sz="1200">
              <a:latin typeface="Arial"/>
              <a:cs typeface="Arial"/>
            </a:endParaRPr>
          </a:p>
          <a:p>
            <a:pPr marL="789940" marR="429259" lvl="1" indent="-320675">
              <a:lnSpc>
                <a:spcPct val="114999"/>
              </a:lnSpc>
              <a:buClr>
                <a:srgbClr val="424242"/>
              </a:buClr>
              <a:buFont typeface="Arial"/>
              <a:buChar char="○"/>
              <a:tabLst>
                <a:tab pos="789940" algn="l"/>
              </a:tabLst>
            </a:pPr>
            <a:r>
              <a:rPr sz="1200" spc="-45" dirty="0">
                <a:solidFill>
                  <a:srgbClr val="04A8C4"/>
                </a:solidFill>
                <a:latin typeface="Arial Black"/>
                <a:cs typeface="Arial Black"/>
              </a:rPr>
              <a:t>Handle</a:t>
            </a:r>
            <a:r>
              <a:rPr sz="1200" spc="-14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50" dirty="0">
                <a:solidFill>
                  <a:srgbClr val="04A8C4"/>
                </a:solidFill>
                <a:latin typeface="Arial Black"/>
                <a:cs typeface="Arial Black"/>
              </a:rPr>
              <a:t>Outliers</a:t>
            </a:r>
            <a:r>
              <a:rPr sz="1200" spc="-5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Transforming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numerical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into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categories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20" dirty="0">
                <a:solidFill>
                  <a:srgbClr val="424242"/>
                </a:solidFill>
                <a:latin typeface="Arial"/>
                <a:cs typeface="Arial"/>
              </a:rPr>
              <a:t>can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diminish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1200" spc="125" dirty="0">
                <a:solidFill>
                  <a:srgbClr val="424242"/>
                </a:solidFill>
                <a:latin typeface="Arial"/>
                <a:cs typeface="Arial"/>
              </a:rPr>
              <a:t>impact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outliers.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Table</a:t>
            </a:r>
            <a:r>
              <a:rPr spc="-250" dirty="0"/>
              <a:t> </a:t>
            </a:r>
            <a:r>
              <a:rPr spc="-75" dirty="0"/>
              <a:t>of</a:t>
            </a:r>
            <a:r>
              <a:rPr spc="-250" dirty="0"/>
              <a:t> </a:t>
            </a:r>
            <a:r>
              <a:rPr spc="-50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7923" y="1373127"/>
            <a:ext cx="3457575" cy="27800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Verdana"/>
                <a:cs typeface="Verdana"/>
              </a:rPr>
              <a:t>Part</a:t>
            </a:r>
            <a:r>
              <a:rPr sz="1200" b="1" spc="-45" dirty="0">
                <a:latin typeface="Verdana"/>
                <a:cs typeface="Verdana"/>
              </a:rPr>
              <a:t> </a:t>
            </a:r>
            <a:r>
              <a:rPr sz="1200" b="1" spc="-225" dirty="0">
                <a:latin typeface="Verdana"/>
                <a:cs typeface="Verdana"/>
              </a:rPr>
              <a:t>I:</a:t>
            </a:r>
            <a:r>
              <a:rPr sz="1200" b="1" spc="-45" dirty="0">
                <a:latin typeface="Verdana"/>
                <a:cs typeface="Verdana"/>
              </a:rPr>
              <a:t> </a:t>
            </a:r>
            <a:r>
              <a:rPr sz="1200" b="1" spc="-55" dirty="0">
                <a:latin typeface="Verdana"/>
                <a:cs typeface="Verdana"/>
              </a:rPr>
              <a:t>Introduction</a:t>
            </a:r>
            <a:r>
              <a:rPr sz="1200" b="1" spc="-40" dirty="0">
                <a:latin typeface="Verdana"/>
                <a:cs typeface="Verdana"/>
              </a:rPr>
              <a:t> and</a:t>
            </a:r>
            <a:r>
              <a:rPr sz="1200" b="1" spc="-45" dirty="0">
                <a:latin typeface="Verdana"/>
                <a:cs typeface="Verdana"/>
              </a:rPr>
              <a:t> </a:t>
            </a:r>
            <a:r>
              <a:rPr sz="1200" b="1" spc="-65" dirty="0">
                <a:latin typeface="Verdana"/>
                <a:cs typeface="Verdana"/>
              </a:rPr>
              <a:t>Univariate</a:t>
            </a:r>
            <a:r>
              <a:rPr sz="1200" b="1" spc="-40" dirty="0">
                <a:latin typeface="Verdana"/>
                <a:cs typeface="Verdana"/>
              </a:rPr>
              <a:t> </a:t>
            </a:r>
            <a:r>
              <a:rPr sz="1200" b="1" spc="-35" dirty="0">
                <a:latin typeface="Verdana"/>
                <a:cs typeface="Verdana"/>
              </a:rPr>
              <a:t>Analysis</a:t>
            </a:r>
            <a:endParaRPr sz="1200" dirty="0">
              <a:latin typeface="Verdana"/>
              <a:cs typeface="Verdana"/>
            </a:endParaRPr>
          </a:p>
          <a:p>
            <a:pPr marL="469265" indent="-320040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</a:tabLst>
            </a:pPr>
            <a:r>
              <a:rPr sz="1200" dirty="0">
                <a:latin typeface="Verdana"/>
                <a:cs typeface="Verdana"/>
              </a:rPr>
              <a:t>What’s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EDA</a:t>
            </a:r>
            <a:endParaRPr sz="1200" dirty="0">
              <a:latin typeface="Verdana"/>
              <a:cs typeface="Verdana"/>
            </a:endParaRPr>
          </a:p>
          <a:p>
            <a:pPr marL="469265" indent="-320040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</a:tabLst>
            </a:pPr>
            <a:r>
              <a:rPr sz="1200" spc="-40" dirty="0">
                <a:latin typeface="Verdana"/>
                <a:cs typeface="Verdana"/>
              </a:rPr>
              <a:t>Key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Concepts</a:t>
            </a:r>
            <a:endParaRPr sz="1200" dirty="0">
              <a:latin typeface="Verdana"/>
              <a:cs typeface="Verdana"/>
            </a:endParaRPr>
          </a:p>
          <a:p>
            <a:pPr marL="469265" indent="-320040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</a:tabLst>
            </a:pPr>
            <a:r>
              <a:rPr sz="1200" dirty="0">
                <a:latin typeface="Verdana"/>
                <a:cs typeface="Verdana"/>
              </a:rPr>
              <a:t>Data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types</a:t>
            </a:r>
            <a:endParaRPr sz="1200" dirty="0">
              <a:latin typeface="Verdana"/>
              <a:cs typeface="Verdana"/>
            </a:endParaRPr>
          </a:p>
          <a:p>
            <a:pPr marL="469265" indent="-320040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</a:tabLst>
            </a:pPr>
            <a:r>
              <a:rPr sz="1200" dirty="0">
                <a:latin typeface="Verdana"/>
                <a:cs typeface="Verdana"/>
              </a:rPr>
              <a:t>EDA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Framework</a:t>
            </a:r>
            <a:endParaRPr lang="pt-PT" sz="1200" dirty="0">
              <a:latin typeface="Verdana"/>
              <a:cs typeface="Verdana"/>
            </a:endParaRPr>
          </a:p>
          <a:p>
            <a:pPr marL="469265" indent="-320040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</a:tabLst>
            </a:pPr>
            <a:r>
              <a:rPr sz="1200" spc="-10" dirty="0">
                <a:latin typeface="Verdana"/>
                <a:cs typeface="Verdana"/>
              </a:rPr>
              <a:t>Univariate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Analysis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techniques </a:t>
            </a:r>
            <a:endParaRPr lang="pt-PT" sz="1200" spc="-10" dirty="0">
              <a:latin typeface="Verdana"/>
              <a:cs typeface="Verdana"/>
            </a:endParaRPr>
          </a:p>
          <a:p>
            <a:pPr marL="12700" marR="609600">
              <a:lnSpc>
                <a:spcPct val="169400"/>
              </a:lnSpc>
              <a:tabLst>
                <a:tab pos="469265" algn="l"/>
              </a:tabLst>
            </a:pPr>
            <a:endParaRPr lang="pt-PT" sz="700" dirty="0">
              <a:latin typeface="Verdana"/>
              <a:cs typeface="Verdana"/>
            </a:endParaRPr>
          </a:p>
          <a:p>
            <a:pPr marL="12700" marR="609600">
              <a:lnSpc>
                <a:spcPct val="169400"/>
              </a:lnSpc>
              <a:tabLst>
                <a:tab pos="469265" algn="l"/>
              </a:tabLst>
            </a:pPr>
            <a:r>
              <a:rPr lang="pt-PT" sz="700" dirty="0">
                <a:latin typeface="Verdana"/>
                <a:cs typeface="Verdana"/>
              </a:rPr>
              <a:t>(in </a:t>
            </a:r>
            <a:r>
              <a:rPr lang="pt-PT" sz="700" dirty="0" err="1">
                <a:latin typeface="Verdana"/>
                <a:cs typeface="Verdana"/>
              </a:rPr>
              <a:t>another</a:t>
            </a:r>
            <a:r>
              <a:rPr lang="pt-PT" sz="700" dirty="0">
                <a:latin typeface="Verdana"/>
                <a:cs typeface="Verdana"/>
              </a:rPr>
              <a:t> deck)</a:t>
            </a:r>
          </a:p>
          <a:p>
            <a:pPr marL="12700" marR="609600">
              <a:lnSpc>
                <a:spcPct val="169400"/>
              </a:lnSpc>
              <a:tabLst>
                <a:tab pos="469265" algn="l"/>
              </a:tabLst>
            </a:pPr>
            <a:r>
              <a:rPr sz="700" dirty="0">
                <a:latin typeface="Verdana"/>
                <a:cs typeface="Verdana"/>
              </a:rPr>
              <a:t>Part</a:t>
            </a:r>
            <a:r>
              <a:rPr sz="700" spc="-50" dirty="0">
                <a:latin typeface="Verdana"/>
                <a:cs typeface="Verdana"/>
              </a:rPr>
              <a:t> </a:t>
            </a:r>
            <a:r>
              <a:rPr sz="700" spc="-200" dirty="0">
                <a:latin typeface="Verdana"/>
                <a:cs typeface="Verdana"/>
              </a:rPr>
              <a:t>II:</a:t>
            </a:r>
            <a:r>
              <a:rPr sz="700" spc="-45" dirty="0">
                <a:latin typeface="Verdana"/>
                <a:cs typeface="Verdana"/>
              </a:rPr>
              <a:t> </a:t>
            </a:r>
            <a:r>
              <a:rPr sz="700" spc="-20" dirty="0">
                <a:latin typeface="Verdana"/>
                <a:cs typeface="Verdana"/>
              </a:rPr>
              <a:t>Bivariate</a:t>
            </a:r>
            <a:r>
              <a:rPr sz="700" spc="-45" dirty="0">
                <a:latin typeface="Verdana"/>
                <a:cs typeface="Verdana"/>
              </a:rPr>
              <a:t> </a:t>
            </a:r>
            <a:r>
              <a:rPr sz="700" spc="-20" dirty="0">
                <a:latin typeface="Verdana"/>
                <a:cs typeface="Verdana"/>
              </a:rPr>
              <a:t>Analysis</a:t>
            </a:r>
            <a:r>
              <a:rPr sz="700" spc="-45" dirty="0">
                <a:latin typeface="Verdana"/>
                <a:cs typeface="Verdana"/>
              </a:rPr>
              <a:t> </a:t>
            </a:r>
            <a:r>
              <a:rPr sz="700" dirty="0">
                <a:latin typeface="Verdana"/>
                <a:cs typeface="Verdana"/>
              </a:rPr>
              <a:t>and</a:t>
            </a:r>
            <a:r>
              <a:rPr sz="700" spc="-4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Outliers</a:t>
            </a:r>
            <a:endParaRPr sz="700" dirty="0">
              <a:latin typeface="Verdana"/>
              <a:cs typeface="Verdana"/>
            </a:endParaRPr>
          </a:p>
          <a:p>
            <a:pPr marL="469265" indent="-320040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</a:tabLst>
            </a:pPr>
            <a:r>
              <a:rPr sz="700" spc="-20" dirty="0">
                <a:latin typeface="Verdana"/>
                <a:cs typeface="Verdana"/>
              </a:rPr>
              <a:t>Bivariate</a:t>
            </a:r>
            <a:r>
              <a:rPr sz="700" spc="-50" dirty="0">
                <a:latin typeface="Verdana"/>
                <a:cs typeface="Verdana"/>
              </a:rPr>
              <a:t> </a:t>
            </a:r>
            <a:r>
              <a:rPr sz="700" spc="-20" dirty="0">
                <a:latin typeface="Verdana"/>
                <a:cs typeface="Verdana"/>
              </a:rPr>
              <a:t>Analysis</a:t>
            </a:r>
            <a:r>
              <a:rPr sz="700" spc="-5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techniques</a:t>
            </a:r>
            <a:endParaRPr sz="700" dirty="0">
              <a:latin typeface="Verdana"/>
              <a:cs typeface="Verdana"/>
            </a:endParaRPr>
          </a:p>
          <a:p>
            <a:pPr marL="469265" indent="-320040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</a:tabLst>
            </a:pPr>
            <a:r>
              <a:rPr sz="700" dirty="0">
                <a:latin typeface="Verdana"/>
                <a:cs typeface="Verdana"/>
              </a:rPr>
              <a:t>Atypical</a:t>
            </a:r>
            <a:r>
              <a:rPr sz="700" spc="-85" dirty="0">
                <a:latin typeface="Verdana"/>
                <a:cs typeface="Verdana"/>
              </a:rPr>
              <a:t> </a:t>
            </a:r>
            <a:r>
              <a:rPr sz="700" spc="-25" dirty="0">
                <a:latin typeface="Verdana"/>
                <a:cs typeface="Verdana"/>
              </a:rPr>
              <a:t>values</a:t>
            </a:r>
            <a:r>
              <a:rPr sz="700" spc="-8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(Outliers)</a:t>
            </a:r>
            <a:endParaRPr sz="7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4923" y="797822"/>
            <a:ext cx="3443604" cy="593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Transforming</a:t>
            </a:r>
            <a:r>
              <a:rPr spc="-270" dirty="0"/>
              <a:t> </a:t>
            </a:r>
            <a:r>
              <a:rPr spc="-50" dirty="0"/>
              <a:t>Variables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spc="-45" dirty="0">
                <a:solidFill>
                  <a:srgbClr val="04A8C4"/>
                </a:solidFill>
              </a:rPr>
              <a:t>Numerical</a:t>
            </a:r>
            <a:r>
              <a:rPr sz="1500" spc="-150" dirty="0">
                <a:solidFill>
                  <a:srgbClr val="04A8C4"/>
                </a:solidFill>
              </a:rPr>
              <a:t> </a:t>
            </a:r>
            <a:r>
              <a:rPr sz="1500" spc="-55" dirty="0">
                <a:solidFill>
                  <a:srgbClr val="04A8C4"/>
                </a:solidFill>
              </a:rPr>
              <a:t>to</a:t>
            </a:r>
            <a:r>
              <a:rPr sz="1500" spc="-145" dirty="0">
                <a:solidFill>
                  <a:srgbClr val="04A8C4"/>
                </a:solidFill>
              </a:rPr>
              <a:t> </a:t>
            </a:r>
            <a:r>
              <a:rPr sz="1500" spc="-10" dirty="0">
                <a:solidFill>
                  <a:srgbClr val="04A8C4"/>
                </a:solidFill>
              </a:rPr>
              <a:t>Categorical</a:t>
            </a:r>
            <a:endParaRPr sz="1500"/>
          </a:p>
        </p:txBody>
      </p:sp>
      <p:sp>
        <p:nvSpPr>
          <p:cNvPr id="3" name="object 3"/>
          <p:cNvSpPr txBox="1"/>
          <p:nvPr/>
        </p:nvSpPr>
        <p:spPr>
          <a:xfrm>
            <a:off x="735523" y="1810590"/>
            <a:ext cx="5048885" cy="254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200" spc="-10" dirty="0">
                <a:solidFill>
                  <a:srgbClr val="04A8C4"/>
                </a:solidFill>
                <a:latin typeface="Arial Black"/>
                <a:cs typeface="Arial Black"/>
              </a:rPr>
              <a:t>Fixed-Width</a:t>
            </a:r>
            <a:r>
              <a:rPr sz="1200" spc="-14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35" dirty="0">
                <a:solidFill>
                  <a:srgbClr val="04A8C4"/>
                </a:solidFill>
                <a:latin typeface="Arial Black"/>
                <a:cs typeface="Arial Black"/>
              </a:rPr>
              <a:t>Binning</a:t>
            </a:r>
            <a:r>
              <a:rPr sz="1200" spc="-3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Divide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range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into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intervals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same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width.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424242"/>
                </a:solidFill>
                <a:latin typeface="Arial"/>
                <a:cs typeface="Arial"/>
              </a:rPr>
              <a:t>E.g.,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Age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grouped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into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0-18,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19-35,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36-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60,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24242"/>
                </a:solidFill>
                <a:latin typeface="Arial"/>
                <a:cs typeface="Arial"/>
              </a:rPr>
              <a:t>60+.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200">
              <a:latin typeface="Arial"/>
              <a:cs typeface="Arial"/>
            </a:endParaRPr>
          </a:p>
          <a:p>
            <a:pPr marL="12700" marR="181610">
              <a:lnSpc>
                <a:spcPct val="114999"/>
              </a:lnSpc>
            </a:pPr>
            <a:r>
              <a:rPr sz="1200" spc="-40" dirty="0">
                <a:solidFill>
                  <a:srgbClr val="04A8C4"/>
                </a:solidFill>
                <a:latin typeface="Arial Black"/>
                <a:cs typeface="Arial Black"/>
              </a:rPr>
              <a:t>Quantile</a:t>
            </a:r>
            <a:r>
              <a:rPr sz="1200" spc="-14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35" dirty="0">
                <a:solidFill>
                  <a:srgbClr val="04A8C4"/>
                </a:solidFill>
                <a:latin typeface="Arial Black"/>
                <a:cs typeface="Arial Black"/>
              </a:rPr>
              <a:t>Binning</a:t>
            </a:r>
            <a:r>
              <a:rPr sz="1200" spc="-3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Create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bins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such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each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bin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has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(approximately)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same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number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points.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424242"/>
                </a:solidFill>
                <a:latin typeface="Arial"/>
                <a:cs typeface="Arial"/>
              </a:rPr>
              <a:t>E.g.,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quartiles.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200">
              <a:latin typeface="Arial"/>
              <a:cs typeface="Arial"/>
            </a:endParaRPr>
          </a:p>
          <a:p>
            <a:pPr marL="12700" marR="358775">
              <a:lnSpc>
                <a:spcPct val="114999"/>
              </a:lnSpc>
            </a:pPr>
            <a:r>
              <a:rPr sz="1200" spc="-25" dirty="0">
                <a:solidFill>
                  <a:srgbClr val="04A8C4"/>
                </a:solidFill>
                <a:latin typeface="Arial Black"/>
                <a:cs typeface="Arial Black"/>
              </a:rPr>
              <a:t>Custom</a:t>
            </a:r>
            <a:r>
              <a:rPr sz="1200" spc="-14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35" dirty="0">
                <a:solidFill>
                  <a:srgbClr val="04A8C4"/>
                </a:solidFill>
                <a:latin typeface="Arial Black"/>
                <a:cs typeface="Arial Black"/>
              </a:rPr>
              <a:t>Binning</a:t>
            </a:r>
            <a:r>
              <a:rPr sz="1200" spc="-3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Define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custom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intervals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based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domain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knowledge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specific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requirements.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424242"/>
                </a:solidFill>
                <a:latin typeface="Arial"/>
                <a:cs typeface="Arial"/>
              </a:rPr>
              <a:t>E.g.,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young,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adult,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elderly.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200">
              <a:latin typeface="Arial"/>
              <a:cs typeface="Arial"/>
            </a:endParaRPr>
          </a:p>
          <a:p>
            <a:pPr marL="12700" marR="192405">
              <a:lnSpc>
                <a:spcPct val="114999"/>
              </a:lnSpc>
            </a:pP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resulting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variable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should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strike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balance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between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detailed </a:t>
            </a:r>
            <a:r>
              <a:rPr sz="1200" spc="-20" dirty="0">
                <a:solidFill>
                  <a:srgbClr val="424242"/>
                </a:solidFill>
                <a:latin typeface="Arial Black"/>
                <a:cs typeface="Arial Black"/>
              </a:rPr>
              <a:t>granularity</a:t>
            </a:r>
            <a:r>
              <a:rPr sz="1200" spc="-6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concise</a:t>
            </a:r>
            <a:r>
              <a:rPr sz="1200" spc="-6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overview,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ensuring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the distribution's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information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isn't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lost.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1013" y="2087520"/>
            <a:ext cx="2888494" cy="19715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4923" y="797822"/>
            <a:ext cx="3443604" cy="593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40" dirty="0">
                <a:solidFill>
                  <a:srgbClr val="424242"/>
                </a:solidFill>
                <a:latin typeface="Arial Black"/>
                <a:cs typeface="Arial Black"/>
              </a:rPr>
              <a:t>Transforming</a:t>
            </a:r>
            <a:r>
              <a:rPr sz="2200" spc="-27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2200" spc="-50" dirty="0">
                <a:solidFill>
                  <a:srgbClr val="424242"/>
                </a:solidFill>
                <a:latin typeface="Arial Black"/>
                <a:cs typeface="Arial Black"/>
              </a:rPr>
              <a:t>Variables</a:t>
            </a:r>
            <a:endParaRPr sz="2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spc="-40" dirty="0">
                <a:solidFill>
                  <a:srgbClr val="04A8C4"/>
                </a:solidFill>
                <a:latin typeface="Arial Black"/>
                <a:cs typeface="Arial Black"/>
              </a:rPr>
              <a:t>Categorical</a:t>
            </a:r>
            <a:r>
              <a:rPr sz="1500" spc="-15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55" dirty="0">
                <a:solidFill>
                  <a:srgbClr val="04A8C4"/>
                </a:solidFill>
                <a:latin typeface="Arial Black"/>
                <a:cs typeface="Arial Black"/>
              </a:rPr>
              <a:t>to</a:t>
            </a:r>
            <a:r>
              <a:rPr sz="1500" spc="-15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10" dirty="0">
                <a:solidFill>
                  <a:srgbClr val="04A8C4"/>
                </a:solidFill>
                <a:latin typeface="Arial Black"/>
                <a:cs typeface="Arial Black"/>
              </a:rPr>
              <a:t>Numerical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6548" y="1817915"/>
            <a:ext cx="7665084" cy="149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22090">
              <a:lnSpc>
                <a:spcPct val="114999"/>
              </a:lnSpc>
              <a:spcBef>
                <a:spcPts val="100"/>
              </a:spcBef>
            </a:pPr>
            <a:r>
              <a:rPr sz="1200" spc="-70" dirty="0">
                <a:solidFill>
                  <a:srgbClr val="04A8C4"/>
                </a:solidFill>
                <a:latin typeface="Arial Black"/>
                <a:cs typeface="Arial Black"/>
              </a:rPr>
              <a:t>Label</a:t>
            </a:r>
            <a:r>
              <a:rPr sz="1200" spc="-14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50" dirty="0">
                <a:solidFill>
                  <a:srgbClr val="04A8C4"/>
                </a:solidFill>
                <a:latin typeface="Arial Black"/>
                <a:cs typeface="Arial Black"/>
              </a:rPr>
              <a:t>Encoding</a:t>
            </a:r>
            <a:r>
              <a:rPr sz="1200" spc="-5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Assign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each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category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unique number.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This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works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well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ordinal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where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there's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clear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order.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</a:pPr>
            <a:r>
              <a:rPr sz="1200" spc="-10" dirty="0">
                <a:solidFill>
                  <a:srgbClr val="04A8C4"/>
                </a:solidFill>
                <a:latin typeface="Arial Black"/>
                <a:cs typeface="Arial Black"/>
              </a:rPr>
              <a:t>One-Hot</a:t>
            </a:r>
            <a:r>
              <a:rPr sz="1200" spc="-13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55" dirty="0">
                <a:solidFill>
                  <a:srgbClr val="04A8C4"/>
                </a:solidFill>
                <a:latin typeface="Arial Black"/>
                <a:cs typeface="Arial Black"/>
              </a:rPr>
              <a:t>Encoding</a:t>
            </a:r>
            <a:r>
              <a:rPr sz="1200" spc="-13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04A8C4"/>
                </a:solidFill>
                <a:latin typeface="Arial Black"/>
                <a:cs typeface="Arial Black"/>
              </a:rPr>
              <a:t>(Dummy</a:t>
            </a:r>
            <a:r>
              <a:rPr sz="1200" spc="-13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25" dirty="0">
                <a:solidFill>
                  <a:srgbClr val="04A8C4"/>
                </a:solidFill>
                <a:latin typeface="Arial Black"/>
                <a:cs typeface="Arial Black"/>
              </a:rPr>
              <a:t>Variables)</a:t>
            </a:r>
            <a:r>
              <a:rPr sz="1200" spc="-25" dirty="0">
                <a:solidFill>
                  <a:srgbClr val="04A8C4"/>
                </a:solidFill>
                <a:latin typeface="Arial"/>
                <a:cs typeface="Arial"/>
              </a:rPr>
              <a:t>:</a:t>
            </a:r>
            <a:r>
              <a:rPr sz="1200" spc="15" dirty="0">
                <a:solidFill>
                  <a:srgbClr val="04A8C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each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category,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create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new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binary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column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(0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424242"/>
                </a:solidFill>
                <a:latin typeface="Arial"/>
                <a:cs typeface="Arial"/>
              </a:rPr>
              <a:t>1).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24242"/>
                </a:solidFill>
                <a:latin typeface="Arial"/>
                <a:cs typeface="Arial"/>
              </a:rPr>
              <a:t>This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avoids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imposing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25" dirty="0">
                <a:solidFill>
                  <a:srgbClr val="424242"/>
                </a:solidFill>
                <a:latin typeface="Arial"/>
                <a:cs typeface="Arial"/>
              </a:rPr>
              <a:t>an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artificial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order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but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increases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dimensionality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78696" y="1570096"/>
            <a:ext cx="6557645" cy="3147695"/>
            <a:chOff x="1978696" y="1570096"/>
            <a:chExt cx="6557645" cy="31476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6041" y="1574804"/>
              <a:ext cx="1823846" cy="11200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1986" y="1595271"/>
              <a:ext cx="1823846" cy="10790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8696" y="3443318"/>
              <a:ext cx="3260043" cy="127404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52514" y="3655542"/>
              <a:ext cx="1712721" cy="81387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06087" y="2108696"/>
              <a:ext cx="419499" cy="24765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037362" y="1574859"/>
              <a:ext cx="2486660" cy="1180465"/>
            </a:xfrm>
            <a:custGeom>
              <a:avLst/>
              <a:gdLst/>
              <a:ahLst/>
              <a:cxnLst/>
              <a:rect l="l" t="t" r="r" b="b"/>
              <a:pathLst>
                <a:path w="2486659" h="1180464">
                  <a:moveTo>
                    <a:pt x="0" y="112537"/>
                  </a:moveTo>
                  <a:lnTo>
                    <a:pt x="4124" y="92101"/>
                  </a:lnTo>
                  <a:lnTo>
                    <a:pt x="15374" y="75414"/>
                  </a:lnTo>
                  <a:lnTo>
                    <a:pt x="32062" y="64163"/>
                  </a:lnTo>
                  <a:lnTo>
                    <a:pt x="52499" y="60037"/>
                  </a:lnTo>
                  <a:lnTo>
                    <a:pt x="262499" y="60037"/>
                  </a:lnTo>
                  <a:lnTo>
                    <a:pt x="299624" y="75414"/>
                  </a:lnTo>
                  <a:lnTo>
                    <a:pt x="314999" y="112537"/>
                  </a:lnTo>
                  <a:lnTo>
                    <a:pt x="314999" y="1127435"/>
                  </a:lnTo>
                  <a:lnTo>
                    <a:pt x="310874" y="1147872"/>
                  </a:lnTo>
                  <a:lnTo>
                    <a:pt x="299624" y="1164560"/>
                  </a:lnTo>
                  <a:lnTo>
                    <a:pt x="282936" y="1175810"/>
                  </a:lnTo>
                  <a:lnTo>
                    <a:pt x="262499" y="1179935"/>
                  </a:lnTo>
                  <a:lnTo>
                    <a:pt x="52499" y="1179935"/>
                  </a:lnTo>
                  <a:lnTo>
                    <a:pt x="32062" y="1175810"/>
                  </a:lnTo>
                  <a:lnTo>
                    <a:pt x="15374" y="1164560"/>
                  </a:lnTo>
                  <a:lnTo>
                    <a:pt x="4124" y="1147872"/>
                  </a:lnTo>
                  <a:lnTo>
                    <a:pt x="0" y="1127435"/>
                  </a:lnTo>
                  <a:lnTo>
                    <a:pt x="0" y="112537"/>
                  </a:lnTo>
                  <a:close/>
                </a:path>
                <a:path w="2486659" h="1180464">
                  <a:moveTo>
                    <a:pt x="2171620" y="52502"/>
                  </a:moveTo>
                  <a:lnTo>
                    <a:pt x="2175745" y="32065"/>
                  </a:lnTo>
                  <a:lnTo>
                    <a:pt x="2186995" y="15377"/>
                  </a:lnTo>
                  <a:lnTo>
                    <a:pt x="2203683" y="4125"/>
                  </a:lnTo>
                  <a:lnTo>
                    <a:pt x="2224120" y="0"/>
                  </a:lnTo>
                  <a:lnTo>
                    <a:pt x="2434120" y="0"/>
                  </a:lnTo>
                  <a:lnTo>
                    <a:pt x="2471245" y="15377"/>
                  </a:lnTo>
                  <a:lnTo>
                    <a:pt x="2486619" y="52502"/>
                  </a:lnTo>
                  <a:lnTo>
                    <a:pt x="2486619" y="1067385"/>
                  </a:lnTo>
                  <a:lnTo>
                    <a:pt x="2482494" y="1087826"/>
                  </a:lnTo>
                  <a:lnTo>
                    <a:pt x="2471245" y="1104522"/>
                  </a:lnTo>
                  <a:lnTo>
                    <a:pt x="2454557" y="1115781"/>
                  </a:lnTo>
                  <a:lnTo>
                    <a:pt x="2434120" y="1119910"/>
                  </a:lnTo>
                  <a:lnTo>
                    <a:pt x="2224120" y="1119910"/>
                  </a:lnTo>
                  <a:lnTo>
                    <a:pt x="2203683" y="1115781"/>
                  </a:lnTo>
                  <a:lnTo>
                    <a:pt x="2186995" y="1104522"/>
                  </a:lnTo>
                  <a:lnTo>
                    <a:pt x="2175745" y="1087826"/>
                  </a:lnTo>
                  <a:lnTo>
                    <a:pt x="2171620" y="1067385"/>
                  </a:lnTo>
                  <a:lnTo>
                    <a:pt x="2171620" y="52502"/>
                  </a:lnTo>
                  <a:close/>
                </a:path>
              </a:pathLst>
            </a:custGeom>
            <a:ln w="9524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81" cy="51434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527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solidFill>
                  <a:srgbClr val="FFFFFF"/>
                </a:solidFill>
              </a:rPr>
              <a:t>Univariate</a:t>
            </a:r>
            <a:r>
              <a:rPr sz="3600" spc="-370" dirty="0">
                <a:solidFill>
                  <a:srgbClr val="FFFFFF"/>
                </a:solidFill>
              </a:rPr>
              <a:t> </a:t>
            </a:r>
            <a:r>
              <a:rPr sz="3600" spc="-75" dirty="0">
                <a:solidFill>
                  <a:srgbClr val="FFFFFF"/>
                </a:solidFill>
              </a:rPr>
              <a:t>Analysis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2857371" y="2925785"/>
            <a:ext cx="34296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70" dirty="0">
                <a:solidFill>
                  <a:srgbClr val="FFFFFF"/>
                </a:solidFill>
                <a:latin typeface="Arial Black"/>
                <a:cs typeface="Arial Black"/>
              </a:rPr>
              <a:t>Exploring</a:t>
            </a:r>
            <a:r>
              <a:rPr sz="150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Arial Black"/>
                <a:cs typeface="Arial Black"/>
              </a:rPr>
              <a:t>Single</a:t>
            </a:r>
            <a:r>
              <a:rPr sz="150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Arial Black"/>
                <a:cs typeface="Arial Black"/>
              </a:rPr>
              <a:t>Variables</a:t>
            </a:r>
            <a:r>
              <a:rPr sz="150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sz="150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Black"/>
                <a:cs typeface="Arial Black"/>
              </a:rPr>
              <a:t>Depth</a:t>
            </a:r>
            <a:endParaRPr sz="1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Univariate</a:t>
            </a:r>
            <a:r>
              <a:rPr spc="-195" dirty="0"/>
              <a:t> </a:t>
            </a:r>
            <a:r>
              <a:rPr spc="-5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0973" y="1627416"/>
            <a:ext cx="4018915" cy="191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149225" indent="-320675">
              <a:lnSpc>
                <a:spcPct val="114999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When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working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with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04A8C4"/>
                </a:solidFill>
                <a:latin typeface="Arial Black"/>
                <a:cs typeface="Arial Black"/>
              </a:rPr>
              <a:t>categorical</a:t>
            </a:r>
            <a:r>
              <a:rPr sz="1200" spc="-6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data,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we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focus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understanding</a:t>
            </a:r>
            <a:r>
              <a:rPr sz="12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424242"/>
                </a:solidFill>
                <a:latin typeface="Arial Black"/>
                <a:cs typeface="Arial Black"/>
              </a:rPr>
              <a:t>frequency</a:t>
            </a:r>
            <a:r>
              <a:rPr sz="12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45" dirty="0">
                <a:solidFill>
                  <a:srgbClr val="424242"/>
                </a:solidFill>
                <a:latin typeface="Arial Black"/>
                <a:cs typeface="Arial Black"/>
              </a:rPr>
              <a:t>counts</a:t>
            </a:r>
            <a:r>
              <a:rPr sz="12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1200" spc="-35" dirty="0">
                <a:solidFill>
                  <a:srgbClr val="424242"/>
                </a:solidFill>
                <a:latin typeface="Arial Black"/>
                <a:cs typeface="Arial Black"/>
              </a:rPr>
              <a:t>proportions</a:t>
            </a:r>
            <a:r>
              <a:rPr sz="1200" spc="-12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within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each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category.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5"/>
              </a:spcBef>
              <a:buClr>
                <a:srgbClr val="424242"/>
              </a:buClr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32740" marR="5080" indent="-320675">
              <a:lnSpc>
                <a:spcPct val="114999"/>
              </a:lnSpc>
              <a:buChar char="●"/>
              <a:tabLst>
                <a:tab pos="332740" algn="l"/>
              </a:tabLst>
            </a:pP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When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working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with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04A8C4"/>
                </a:solidFill>
                <a:latin typeface="Arial Black"/>
                <a:cs typeface="Arial Black"/>
              </a:rPr>
              <a:t>numerical</a:t>
            </a:r>
            <a:r>
              <a:rPr sz="1200" spc="-7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data,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we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focus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on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understanding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central</a:t>
            </a:r>
            <a:r>
              <a:rPr sz="1200" spc="-11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tendency</a:t>
            </a:r>
            <a:r>
              <a:rPr sz="1200" spc="-10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(measures of</a:t>
            </a:r>
            <a:r>
              <a:rPr sz="12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centrality),</a:t>
            </a:r>
            <a:r>
              <a:rPr sz="12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424242"/>
                </a:solidFill>
                <a:latin typeface="Arial Black"/>
                <a:cs typeface="Arial Black"/>
              </a:rPr>
              <a:t>the</a:t>
            </a:r>
            <a:r>
              <a:rPr sz="1200" spc="-114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variability</a:t>
            </a:r>
            <a:r>
              <a:rPr sz="12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(measures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dispersion)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within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dataset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distributions</a:t>
            </a:r>
            <a:r>
              <a:rPr sz="1200" spc="-3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variables.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7464" y="1388597"/>
            <a:ext cx="2887919" cy="288791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81" cy="51434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solidFill>
                  <a:srgbClr val="FFFFFF"/>
                </a:solidFill>
              </a:rPr>
              <a:t>Univariate</a:t>
            </a:r>
            <a:r>
              <a:rPr sz="3600" spc="-370" dirty="0">
                <a:solidFill>
                  <a:srgbClr val="FFFFFF"/>
                </a:solidFill>
              </a:rPr>
              <a:t> </a:t>
            </a:r>
            <a:r>
              <a:rPr sz="3600" spc="-75" dirty="0">
                <a:solidFill>
                  <a:srgbClr val="FFFFFF"/>
                </a:solidFill>
              </a:rPr>
              <a:t>Analysis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473291" y="2965450"/>
            <a:ext cx="6372225" cy="457200"/>
          </a:xfrm>
          <a:custGeom>
            <a:avLst/>
            <a:gdLst/>
            <a:ahLst/>
            <a:cxnLst/>
            <a:rect l="l" t="t" r="r" b="b"/>
            <a:pathLst>
              <a:path w="6372225" h="457200">
                <a:moveTo>
                  <a:pt x="6372206" y="457199"/>
                </a:moveTo>
                <a:lnTo>
                  <a:pt x="0" y="457199"/>
                </a:lnTo>
                <a:lnTo>
                  <a:pt x="0" y="0"/>
                </a:lnTo>
                <a:lnTo>
                  <a:pt x="6372206" y="0"/>
                </a:lnTo>
                <a:lnTo>
                  <a:pt x="6372206" y="457199"/>
                </a:lnTo>
                <a:close/>
              </a:path>
            </a:pathLst>
          </a:custGeom>
          <a:solidFill>
            <a:srgbClr val="CF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60591" y="2937510"/>
            <a:ext cx="63976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95" dirty="0">
                <a:latin typeface="Arial Black"/>
                <a:cs typeface="Arial Black"/>
              </a:rPr>
              <a:t>Categorical</a:t>
            </a:r>
            <a:r>
              <a:rPr sz="3000" spc="-320" dirty="0">
                <a:latin typeface="Arial Black"/>
                <a:cs typeface="Arial Black"/>
              </a:rPr>
              <a:t> </a:t>
            </a:r>
            <a:r>
              <a:rPr sz="3000" spc="-295" dirty="0">
                <a:latin typeface="Arial Black"/>
                <a:cs typeface="Arial Black"/>
              </a:rPr>
              <a:t>&amp;</a:t>
            </a:r>
            <a:r>
              <a:rPr sz="3000" spc="-315" dirty="0">
                <a:latin typeface="Arial Black"/>
                <a:cs typeface="Arial Black"/>
              </a:rPr>
              <a:t> </a:t>
            </a:r>
            <a:r>
              <a:rPr sz="3000" spc="-145" dirty="0">
                <a:latin typeface="Arial Black"/>
                <a:cs typeface="Arial Black"/>
              </a:rPr>
              <a:t>Discrete</a:t>
            </a:r>
            <a:r>
              <a:rPr sz="3000" spc="-315" dirty="0">
                <a:latin typeface="Arial Black"/>
                <a:cs typeface="Arial Black"/>
              </a:rPr>
              <a:t> </a:t>
            </a:r>
            <a:r>
              <a:rPr sz="3000" spc="-50" dirty="0">
                <a:latin typeface="Arial Black"/>
                <a:cs typeface="Arial Black"/>
              </a:rPr>
              <a:t>Variables</a:t>
            </a:r>
            <a:endParaRPr sz="3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Categorical</a:t>
            </a:r>
            <a:r>
              <a:rPr spc="-215" dirty="0"/>
              <a:t> </a:t>
            </a:r>
            <a:r>
              <a:rPr spc="-195" dirty="0"/>
              <a:t>&amp;</a:t>
            </a:r>
            <a:r>
              <a:rPr spc="-210" dirty="0"/>
              <a:t> </a:t>
            </a:r>
            <a:r>
              <a:rPr spc="-110" dirty="0"/>
              <a:t>Discrete</a:t>
            </a:r>
            <a:r>
              <a:rPr spc="-215" dirty="0"/>
              <a:t> </a:t>
            </a:r>
            <a:r>
              <a:rPr spc="-4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5904" y="2277918"/>
            <a:ext cx="3864610" cy="2204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marR="452755" indent="-313055">
              <a:lnSpc>
                <a:spcPct val="130000"/>
              </a:lnSpc>
              <a:spcBef>
                <a:spcPts val="100"/>
              </a:spcBef>
              <a:buFont typeface="Arial"/>
              <a:buChar char="○"/>
              <a:tabLst>
                <a:tab pos="325120" algn="l"/>
              </a:tabLst>
            </a:pPr>
            <a:r>
              <a:rPr sz="1100" spc="-40" dirty="0">
                <a:solidFill>
                  <a:srgbClr val="424242"/>
                </a:solidFill>
                <a:latin typeface="Arial Black"/>
                <a:cs typeface="Arial Black"/>
              </a:rPr>
              <a:t>Absolute</a:t>
            </a:r>
            <a:r>
              <a:rPr sz="1100" spc="-114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424242"/>
                </a:solidFill>
                <a:latin typeface="Arial Black"/>
                <a:cs typeface="Arial Black"/>
              </a:rPr>
              <a:t>Frequency</a:t>
            </a:r>
            <a:r>
              <a:rPr sz="1100" spc="-4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5" dirty="0">
                <a:solidFill>
                  <a:srgbClr val="424242"/>
                </a:solidFill>
                <a:latin typeface="Arial"/>
                <a:cs typeface="Arial"/>
              </a:rPr>
              <a:t>number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times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particular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0" dirty="0">
                <a:solidFill>
                  <a:srgbClr val="424242"/>
                </a:solidFill>
                <a:latin typeface="Arial"/>
                <a:cs typeface="Arial"/>
              </a:rPr>
              <a:t>appears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50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2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424242"/>
                </a:solidFill>
                <a:latin typeface="Arial"/>
                <a:cs typeface="Arial"/>
              </a:rPr>
              <a:t>dataset.</a:t>
            </a:r>
            <a:endParaRPr sz="1100">
              <a:latin typeface="Arial"/>
              <a:cs typeface="Arial"/>
            </a:endParaRPr>
          </a:p>
          <a:p>
            <a:pPr marL="325120" marR="130810" indent="-313055">
              <a:lnSpc>
                <a:spcPct val="130000"/>
              </a:lnSpc>
              <a:buFont typeface="Arial"/>
              <a:buChar char="○"/>
              <a:tabLst>
                <a:tab pos="325120" algn="l"/>
              </a:tabLst>
            </a:pPr>
            <a:r>
              <a:rPr sz="1100" spc="-50" dirty="0">
                <a:solidFill>
                  <a:srgbClr val="424242"/>
                </a:solidFill>
                <a:latin typeface="Arial Black"/>
                <a:cs typeface="Arial Black"/>
              </a:rPr>
              <a:t>Relative</a:t>
            </a:r>
            <a:r>
              <a:rPr sz="1100" spc="-11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424242"/>
                </a:solidFill>
                <a:latin typeface="Arial Black"/>
                <a:cs typeface="Arial Black"/>
              </a:rPr>
              <a:t>Frequency</a:t>
            </a:r>
            <a:r>
              <a:rPr sz="1100" spc="-4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proportion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5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fraction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35" dirty="0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times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2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45" dirty="0">
                <a:solidFill>
                  <a:srgbClr val="424242"/>
                </a:solidFill>
                <a:latin typeface="Arial"/>
                <a:cs typeface="Arial"/>
              </a:rPr>
              <a:t>occurs.</a:t>
            </a:r>
            <a:endParaRPr sz="1100">
              <a:latin typeface="Arial"/>
              <a:cs typeface="Arial"/>
            </a:endParaRPr>
          </a:p>
          <a:p>
            <a:pPr marL="320040" marR="118110" indent="-307975" algn="just">
              <a:lnSpc>
                <a:spcPct val="130000"/>
              </a:lnSpc>
              <a:buFont typeface="Arial"/>
              <a:buChar char="○"/>
              <a:tabLst>
                <a:tab pos="325120" algn="l"/>
              </a:tabLst>
            </a:pPr>
            <a:r>
              <a:rPr sz="1100" spc="-25" dirty="0">
                <a:solidFill>
                  <a:srgbClr val="424242"/>
                </a:solidFill>
                <a:latin typeface="Arial Black"/>
                <a:cs typeface="Arial Black"/>
              </a:rPr>
              <a:t>Cumulative</a:t>
            </a:r>
            <a:r>
              <a:rPr sz="1100" spc="-7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424242"/>
                </a:solidFill>
                <a:latin typeface="Arial Black"/>
                <a:cs typeface="Arial Black"/>
              </a:rPr>
              <a:t>Frequency</a:t>
            </a:r>
            <a:r>
              <a:rPr sz="1100" spc="-4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1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10" dirty="0">
                <a:solidFill>
                  <a:srgbClr val="424242"/>
                </a:solidFill>
                <a:latin typeface="Arial"/>
                <a:cs typeface="Arial"/>
              </a:rPr>
              <a:t>sum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1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5" dirty="0">
                <a:solidFill>
                  <a:srgbClr val="424242"/>
                </a:solidFill>
                <a:latin typeface="Arial"/>
                <a:cs typeface="Arial"/>
              </a:rPr>
              <a:t>absolute 	frequencies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424242"/>
                </a:solidFill>
                <a:latin typeface="Arial"/>
                <a:cs typeface="Arial"/>
              </a:rPr>
              <a:t>all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424242"/>
                </a:solidFill>
                <a:latin typeface="Arial"/>
                <a:cs typeface="Arial"/>
              </a:rPr>
              <a:t>values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less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0" dirty="0">
                <a:solidFill>
                  <a:srgbClr val="424242"/>
                </a:solidFill>
                <a:latin typeface="Arial"/>
                <a:cs typeface="Arial"/>
              </a:rPr>
              <a:t>than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5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equal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424242"/>
                </a:solidFill>
                <a:latin typeface="Arial"/>
                <a:cs typeface="Arial"/>
              </a:rPr>
              <a:t>the 	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current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424242"/>
                </a:solidFill>
                <a:latin typeface="Arial"/>
                <a:cs typeface="Arial"/>
              </a:rPr>
              <a:t>one.</a:t>
            </a:r>
            <a:endParaRPr sz="1100">
              <a:latin typeface="Arial"/>
              <a:cs typeface="Arial"/>
            </a:endParaRPr>
          </a:p>
          <a:p>
            <a:pPr marL="325120" marR="5080" indent="-313055">
              <a:lnSpc>
                <a:spcPct val="130000"/>
              </a:lnSpc>
              <a:buFont typeface="Arial"/>
              <a:buChar char="○"/>
              <a:tabLst>
                <a:tab pos="325120" algn="l"/>
              </a:tabLst>
            </a:pPr>
            <a:r>
              <a:rPr sz="1100" spc="-20" dirty="0">
                <a:solidFill>
                  <a:srgbClr val="424242"/>
                </a:solidFill>
                <a:latin typeface="Arial Black"/>
                <a:cs typeface="Arial Black"/>
              </a:rPr>
              <a:t>Cumulative</a:t>
            </a:r>
            <a:r>
              <a:rPr sz="1100" spc="-9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spc="-50" dirty="0">
                <a:solidFill>
                  <a:srgbClr val="424242"/>
                </a:solidFill>
                <a:latin typeface="Arial Black"/>
                <a:cs typeface="Arial Black"/>
              </a:rPr>
              <a:t>Relative</a:t>
            </a:r>
            <a:r>
              <a:rPr sz="1100" spc="-9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spc="-50" dirty="0">
                <a:solidFill>
                  <a:srgbClr val="424242"/>
                </a:solidFill>
                <a:latin typeface="Arial Black"/>
                <a:cs typeface="Arial Black"/>
              </a:rPr>
              <a:t>Frequency:</a:t>
            </a:r>
            <a:r>
              <a:rPr sz="1100" spc="-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1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10" dirty="0">
                <a:solidFill>
                  <a:srgbClr val="424242"/>
                </a:solidFill>
                <a:latin typeface="Arial"/>
                <a:cs typeface="Arial"/>
              </a:rPr>
              <a:t>sum</a:t>
            </a:r>
            <a:r>
              <a:rPr sz="11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1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424242"/>
                </a:solidFill>
                <a:latin typeface="Arial"/>
                <a:cs typeface="Arial"/>
              </a:rPr>
              <a:t>the relative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5" dirty="0">
                <a:solidFill>
                  <a:srgbClr val="424242"/>
                </a:solidFill>
                <a:latin typeface="Arial"/>
                <a:cs typeface="Arial"/>
              </a:rPr>
              <a:t>frequencies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424242"/>
                </a:solidFill>
                <a:latin typeface="Arial"/>
                <a:cs typeface="Arial"/>
              </a:rPr>
              <a:t>all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424242"/>
                </a:solidFill>
                <a:latin typeface="Arial"/>
                <a:cs typeface="Arial"/>
              </a:rPr>
              <a:t>values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less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0" dirty="0">
                <a:solidFill>
                  <a:srgbClr val="424242"/>
                </a:solidFill>
                <a:latin typeface="Arial"/>
                <a:cs typeface="Arial"/>
              </a:rPr>
              <a:t>than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5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equal </a:t>
            </a:r>
            <a:r>
              <a:rPr sz="1100" spc="9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current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424242"/>
                </a:solidFill>
                <a:latin typeface="Arial"/>
                <a:cs typeface="Arial"/>
              </a:rPr>
              <a:t>one.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89814" y="2384960"/>
          <a:ext cx="3159760" cy="1421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900" spc="-25" dirty="0">
                          <a:solidFill>
                            <a:srgbClr val="04A8C4"/>
                          </a:solidFill>
                          <a:latin typeface="Arial Black"/>
                          <a:cs typeface="Arial Black"/>
                        </a:rPr>
                        <a:t>OS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790" marR="217170" indent="3873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900" spc="-10" dirty="0">
                          <a:solidFill>
                            <a:srgbClr val="04A8C4"/>
                          </a:solidFill>
                          <a:latin typeface="Arial Black"/>
                          <a:cs typeface="Arial Black"/>
                        </a:rPr>
                        <a:t>Absolute </a:t>
                      </a:r>
                      <a:r>
                        <a:rPr sz="900" spc="-20" dirty="0">
                          <a:solidFill>
                            <a:srgbClr val="04A8C4"/>
                          </a:solidFill>
                          <a:latin typeface="Arial Black"/>
                          <a:cs typeface="Arial Black"/>
                        </a:rPr>
                        <a:t>frequency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154" marR="216535" indent="6223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900" spc="-10" dirty="0">
                          <a:solidFill>
                            <a:srgbClr val="04A8C4"/>
                          </a:solidFill>
                          <a:latin typeface="Arial Black"/>
                          <a:cs typeface="Arial Black"/>
                        </a:rPr>
                        <a:t>Relative </a:t>
                      </a:r>
                      <a:r>
                        <a:rPr sz="900" spc="-20" dirty="0">
                          <a:solidFill>
                            <a:srgbClr val="04A8C4"/>
                          </a:solidFill>
                          <a:latin typeface="Arial Black"/>
                          <a:cs typeface="Arial Black"/>
                        </a:rPr>
                        <a:t>frequency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Android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230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0.46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iOS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250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0.50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45" dirty="0">
                          <a:latin typeface="Arial"/>
                          <a:cs typeface="Arial"/>
                        </a:rPr>
                        <a:t>Windows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15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0.03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Other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900" spc="15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0.01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-10" dirty="0">
                          <a:latin typeface="Arial Black"/>
                          <a:cs typeface="Arial Black"/>
                        </a:rPr>
                        <a:t>Total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-25" dirty="0">
                          <a:latin typeface="Arial Black"/>
                          <a:cs typeface="Arial Black"/>
                        </a:rPr>
                        <a:t>500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-315" dirty="0">
                          <a:latin typeface="Arial Black"/>
                          <a:cs typeface="Arial Black"/>
                        </a:rPr>
                        <a:t>1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00973" y="1323473"/>
            <a:ext cx="5036820" cy="980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100"/>
              </a:spcBef>
            </a:pPr>
            <a:r>
              <a:rPr sz="1500" spc="-55" dirty="0">
                <a:solidFill>
                  <a:srgbClr val="04A8C4"/>
                </a:solidFill>
                <a:latin typeface="Arial Black"/>
                <a:cs typeface="Arial Black"/>
              </a:rPr>
              <a:t>Frequency</a:t>
            </a:r>
            <a:r>
              <a:rPr sz="1500" spc="-12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10" dirty="0">
                <a:solidFill>
                  <a:srgbClr val="04A8C4"/>
                </a:solidFill>
                <a:latin typeface="Arial Black"/>
                <a:cs typeface="Arial Black"/>
              </a:rPr>
              <a:t>Tables</a:t>
            </a:r>
            <a:endParaRPr sz="1500">
              <a:latin typeface="Arial Black"/>
              <a:cs typeface="Arial Black"/>
            </a:endParaRPr>
          </a:p>
          <a:p>
            <a:pPr marL="332740" indent="-320040">
              <a:lnSpc>
                <a:spcPct val="100000"/>
              </a:lnSpc>
              <a:spcBef>
                <a:spcPts val="1480"/>
              </a:spcBef>
              <a:buChar char="●"/>
              <a:tabLst>
                <a:tab pos="332740" algn="l"/>
              </a:tabLst>
            </a:pP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Frequency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Counts: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Number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occurrences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each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category.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32740" indent="-312420">
              <a:lnSpc>
                <a:spcPct val="100000"/>
              </a:lnSpc>
              <a:buChar char="●"/>
              <a:tabLst>
                <a:tab pos="332740" algn="l"/>
              </a:tabLst>
            </a:pPr>
            <a:r>
              <a:rPr sz="1100" spc="55" dirty="0">
                <a:solidFill>
                  <a:srgbClr val="424242"/>
                </a:solidFill>
                <a:latin typeface="Arial"/>
                <a:cs typeface="Arial"/>
              </a:rPr>
              <a:t>Frequency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40" dirty="0">
                <a:solidFill>
                  <a:srgbClr val="424242"/>
                </a:solidFill>
                <a:latin typeface="Arial"/>
                <a:cs typeface="Arial"/>
              </a:rPr>
              <a:t>types: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51617" y="3967386"/>
            <a:ext cx="25349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3745" marR="5080" indent="-741680">
              <a:lnSpc>
                <a:spcPct val="100000"/>
              </a:lnSpc>
              <a:spcBef>
                <a:spcPts val="100"/>
              </a:spcBef>
            </a:pPr>
            <a:r>
              <a:rPr sz="700" i="1" spc="20" dirty="0">
                <a:latin typeface="Arial"/>
                <a:cs typeface="Arial"/>
              </a:rPr>
              <a:t>Survey</a:t>
            </a:r>
            <a:r>
              <a:rPr sz="700" i="1" spc="45" dirty="0">
                <a:latin typeface="Arial"/>
                <a:cs typeface="Arial"/>
              </a:rPr>
              <a:t> </a:t>
            </a:r>
            <a:r>
              <a:rPr sz="700" i="1" spc="20" dirty="0">
                <a:latin typeface="Arial"/>
                <a:cs typeface="Arial"/>
              </a:rPr>
              <a:t>of</a:t>
            </a:r>
            <a:r>
              <a:rPr sz="700" i="1" spc="50" dirty="0">
                <a:latin typeface="Arial"/>
                <a:cs typeface="Arial"/>
              </a:rPr>
              <a:t> 500 </a:t>
            </a:r>
            <a:r>
              <a:rPr sz="700" i="1" spc="20" dirty="0">
                <a:latin typeface="Arial"/>
                <a:cs typeface="Arial"/>
              </a:rPr>
              <a:t>users</a:t>
            </a:r>
            <a:r>
              <a:rPr sz="700" i="1" spc="50" dirty="0">
                <a:latin typeface="Arial"/>
                <a:cs typeface="Arial"/>
              </a:rPr>
              <a:t> </a:t>
            </a:r>
            <a:r>
              <a:rPr sz="700" i="1" spc="65" dirty="0">
                <a:latin typeface="Arial"/>
                <a:cs typeface="Arial"/>
              </a:rPr>
              <a:t>about</a:t>
            </a:r>
            <a:r>
              <a:rPr sz="700" i="1" spc="50" dirty="0">
                <a:latin typeface="Arial"/>
                <a:cs typeface="Arial"/>
              </a:rPr>
              <a:t> the </a:t>
            </a:r>
            <a:r>
              <a:rPr sz="700" i="1" spc="55" dirty="0">
                <a:latin typeface="Arial"/>
                <a:cs typeface="Arial"/>
              </a:rPr>
              <a:t>operating</a:t>
            </a:r>
            <a:r>
              <a:rPr sz="700" i="1" spc="50" dirty="0">
                <a:latin typeface="Arial"/>
                <a:cs typeface="Arial"/>
              </a:rPr>
              <a:t> </a:t>
            </a:r>
            <a:r>
              <a:rPr sz="700" i="1" spc="20" dirty="0">
                <a:latin typeface="Arial"/>
                <a:cs typeface="Arial"/>
              </a:rPr>
              <a:t>system</a:t>
            </a:r>
            <a:r>
              <a:rPr sz="700" i="1" spc="45" dirty="0">
                <a:latin typeface="Arial"/>
                <a:cs typeface="Arial"/>
              </a:rPr>
              <a:t> </a:t>
            </a:r>
            <a:r>
              <a:rPr sz="700" i="1" spc="55" dirty="0">
                <a:latin typeface="Arial"/>
                <a:cs typeface="Arial"/>
              </a:rPr>
              <a:t>on</a:t>
            </a:r>
            <a:r>
              <a:rPr sz="700" i="1" spc="50" dirty="0">
                <a:latin typeface="Arial"/>
                <a:cs typeface="Arial"/>
              </a:rPr>
              <a:t> </a:t>
            </a:r>
            <a:r>
              <a:rPr sz="700" i="1" spc="-10" dirty="0">
                <a:latin typeface="Arial"/>
                <a:cs typeface="Arial"/>
              </a:rPr>
              <a:t>their</a:t>
            </a:r>
            <a:r>
              <a:rPr sz="700" i="1" spc="55" dirty="0">
                <a:latin typeface="Arial"/>
                <a:cs typeface="Arial"/>
              </a:rPr>
              <a:t> primary</a:t>
            </a:r>
            <a:r>
              <a:rPr sz="700" i="1" spc="20" dirty="0">
                <a:latin typeface="Arial"/>
                <a:cs typeface="Arial"/>
              </a:rPr>
              <a:t> </a:t>
            </a:r>
            <a:r>
              <a:rPr sz="700" i="1" spc="60" dirty="0">
                <a:latin typeface="Arial"/>
                <a:cs typeface="Arial"/>
              </a:rPr>
              <a:t>mobile</a:t>
            </a:r>
            <a:r>
              <a:rPr sz="700" i="1" spc="20" dirty="0">
                <a:latin typeface="Arial"/>
                <a:cs typeface="Arial"/>
              </a:rPr>
              <a:t> </a:t>
            </a:r>
            <a:r>
              <a:rPr sz="700" i="1" spc="-10" dirty="0">
                <a:latin typeface="Arial"/>
                <a:cs typeface="Arial"/>
              </a:rPr>
              <a:t>device.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Categorical</a:t>
            </a:r>
            <a:r>
              <a:rPr spc="-215" dirty="0"/>
              <a:t> </a:t>
            </a:r>
            <a:r>
              <a:rPr spc="-195" dirty="0"/>
              <a:t>&amp;</a:t>
            </a:r>
            <a:r>
              <a:rPr spc="-210" dirty="0"/>
              <a:t> </a:t>
            </a:r>
            <a:r>
              <a:rPr spc="-110" dirty="0"/>
              <a:t>Discrete</a:t>
            </a:r>
            <a:r>
              <a:rPr spc="-215" dirty="0"/>
              <a:t> </a:t>
            </a:r>
            <a:r>
              <a:rPr spc="-4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9098" y="1323473"/>
            <a:ext cx="7755255" cy="835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04A8C4"/>
                </a:solidFill>
                <a:latin typeface="Arial Black"/>
                <a:cs typeface="Arial Black"/>
              </a:rPr>
              <a:t>Visualization</a:t>
            </a:r>
            <a:r>
              <a:rPr sz="1500" spc="-4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dirty="0">
                <a:solidFill>
                  <a:srgbClr val="04A8C4"/>
                </a:solidFill>
                <a:latin typeface="Arial Black"/>
                <a:cs typeface="Arial Black"/>
              </a:rPr>
              <a:t>-Bar</a:t>
            </a:r>
            <a:r>
              <a:rPr sz="1500" spc="-4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10" dirty="0">
                <a:solidFill>
                  <a:srgbClr val="04A8C4"/>
                </a:solidFill>
                <a:latin typeface="Arial Black"/>
                <a:cs typeface="Arial Black"/>
              </a:rPr>
              <a:t>Charts</a:t>
            </a:r>
            <a:endParaRPr sz="1500">
              <a:latin typeface="Arial Black"/>
              <a:cs typeface="Arial Black"/>
            </a:endParaRPr>
          </a:p>
          <a:p>
            <a:pPr marL="97790">
              <a:lnSpc>
                <a:spcPct val="100000"/>
              </a:lnSpc>
              <a:spcBef>
                <a:spcPts val="1480"/>
              </a:spcBef>
            </a:pP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Display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frequency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proportion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each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category.</a:t>
            </a:r>
            <a:endParaRPr sz="1200">
              <a:latin typeface="Arial"/>
              <a:cs typeface="Arial"/>
            </a:endParaRPr>
          </a:p>
          <a:p>
            <a:pPr marL="554990" indent="-320675">
              <a:lnSpc>
                <a:spcPct val="100000"/>
              </a:lnSpc>
              <a:spcBef>
                <a:spcPts val="219"/>
              </a:spcBef>
              <a:buChar char="●"/>
              <a:tabLst>
                <a:tab pos="554990" algn="l"/>
              </a:tabLst>
            </a:pP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length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each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bar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corresponds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quantity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magnitude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category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it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represents.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248" y="2482330"/>
            <a:ext cx="3966791" cy="231141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68436" y="3093078"/>
            <a:ext cx="293052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175260" indent="-305435">
              <a:lnSpc>
                <a:spcPct val="114999"/>
              </a:lnSpc>
              <a:spcBef>
                <a:spcPts val="100"/>
              </a:spcBef>
              <a:buChar char="●"/>
              <a:tabLst>
                <a:tab pos="317500" algn="l"/>
              </a:tabLst>
            </a:pPr>
            <a:r>
              <a:rPr sz="1000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green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bars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65" dirty="0">
                <a:latin typeface="Arial"/>
                <a:cs typeface="Arial"/>
              </a:rPr>
              <a:t>represent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the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Absolute </a:t>
            </a:r>
            <a:r>
              <a:rPr sz="1000" spc="55" dirty="0">
                <a:latin typeface="Arial"/>
                <a:cs typeface="Arial"/>
              </a:rPr>
              <a:t>Frequency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of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95" dirty="0">
                <a:latin typeface="Arial"/>
                <a:cs typeface="Arial"/>
              </a:rPr>
              <a:t>each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operating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40" dirty="0">
                <a:latin typeface="Arial"/>
                <a:cs typeface="Arial"/>
              </a:rPr>
              <a:t>system.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9"/>
              </a:spcBef>
              <a:buFont typeface="Arial"/>
              <a:buChar char="●"/>
            </a:pPr>
            <a:endParaRPr sz="1000">
              <a:latin typeface="Arial"/>
              <a:cs typeface="Arial"/>
            </a:endParaRPr>
          </a:p>
          <a:p>
            <a:pPr marL="317500" marR="5080" indent="-305435">
              <a:lnSpc>
                <a:spcPct val="114999"/>
              </a:lnSpc>
              <a:buChar char="●"/>
              <a:tabLst>
                <a:tab pos="317500" algn="l"/>
              </a:tabLst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75" dirty="0">
                <a:latin typeface="Arial"/>
                <a:cs typeface="Arial"/>
              </a:rPr>
              <a:t>blue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line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with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65" dirty="0">
                <a:latin typeface="Arial"/>
                <a:cs typeface="Arial"/>
              </a:rPr>
              <a:t>markers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60" dirty="0">
                <a:latin typeface="Arial"/>
                <a:cs typeface="Arial"/>
              </a:rPr>
              <a:t>represents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55" dirty="0">
                <a:latin typeface="Arial"/>
                <a:cs typeface="Arial"/>
              </a:rPr>
              <a:t>the </a:t>
            </a:r>
            <a:r>
              <a:rPr sz="1000" spc="10" dirty="0">
                <a:latin typeface="Arial"/>
                <a:cs typeface="Arial"/>
              </a:rPr>
              <a:t>Relative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55" dirty="0">
                <a:latin typeface="Arial"/>
                <a:cs typeface="Arial"/>
              </a:rPr>
              <a:t>Frequency </a:t>
            </a:r>
            <a:r>
              <a:rPr sz="1000" spc="70" dirty="0">
                <a:latin typeface="Arial"/>
                <a:cs typeface="Arial"/>
              </a:rPr>
              <a:t>of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95" dirty="0">
                <a:latin typeface="Arial"/>
                <a:cs typeface="Arial"/>
              </a:rPr>
              <a:t>each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operating </a:t>
            </a:r>
            <a:r>
              <a:rPr sz="1000" spc="40" dirty="0">
                <a:latin typeface="Arial"/>
                <a:cs typeface="Arial"/>
              </a:rPr>
              <a:t>system.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Categorical</a:t>
            </a:r>
            <a:r>
              <a:rPr spc="-215" dirty="0"/>
              <a:t> </a:t>
            </a:r>
            <a:r>
              <a:rPr spc="-195" dirty="0"/>
              <a:t>&amp;</a:t>
            </a:r>
            <a:r>
              <a:rPr spc="-210" dirty="0"/>
              <a:t> </a:t>
            </a:r>
            <a:r>
              <a:rPr spc="-110" dirty="0"/>
              <a:t>Discrete</a:t>
            </a:r>
            <a:r>
              <a:rPr spc="-215" dirty="0"/>
              <a:t> </a:t>
            </a:r>
            <a:r>
              <a:rPr spc="-4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9098" y="1323473"/>
            <a:ext cx="7420609" cy="835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04A8C4"/>
                </a:solidFill>
                <a:latin typeface="Arial Black"/>
                <a:cs typeface="Arial Black"/>
              </a:rPr>
              <a:t>Visualization</a:t>
            </a:r>
            <a:r>
              <a:rPr sz="1500" spc="-9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dirty="0">
                <a:solidFill>
                  <a:srgbClr val="04A8C4"/>
                </a:solidFill>
                <a:latin typeface="Arial Black"/>
                <a:cs typeface="Arial Black"/>
              </a:rPr>
              <a:t>-Pie</a:t>
            </a:r>
            <a:r>
              <a:rPr sz="1500" spc="-9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10" dirty="0">
                <a:solidFill>
                  <a:srgbClr val="04A8C4"/>
                </a:solidFill>
                <a:latin typeface="Arial Black"/>
                <a:cs typeface="Arial Black"/>
              </a:rPr>
              <a:t>Charts</a:t>
            </a:r>
            <a:endParaRPr sz="1500">
              <a:latin typeface="Arial Black"/>
              <a:cs typeface="Arial Black"/>
            </a:endParaRPr>
          </a:p>
          <a:p>
            <a:pPr marL="97790" marR="5080">
              <a:lnSpc>
                <a:spcPct val="114999"/>
              </a:lnSpc>
              <a:spcBef>
                <a:spcPts val="1265"/>
              </a:spcBef>
            </a:pP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Show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proportion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each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category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relative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whole.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Use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sparingly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24242"/>
                </a:solidFill>
                <a:latin typeface="Arial Black"/>
                <a:cs typeface="Arial Black"/>
              </a:rPr>
              <a:t>only</a:t>
            </a:r>
            <a:r>
              <a:rPr sz="1200" spc="-6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when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categories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are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24242"/>
                </a:solidFill>
                <a:latin typeface="Arial"/>
                <a:cs typeface="Arial"/>
              </a:rPr>
              <a:t>few.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49621" y="2562207"/>
            <a:ext cx="2117725" cy="2228215"/>
            <a:chOff x="1549621" y="2562207"/>
            <a:chExt cx="2117725" cy="22282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9146" y="2571744"/>
              <a:ext cx="2098570" cy="22090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54384" y="2566969"/>
              <a:ext cx="2108200" cy="2218690"/>
            </a:xfrm>
            <a:custGeom>
              <a:avLst/>
              <a:gdLst/>
              <a:ahLst/>
              <a:cxnLst/>
              <a:rect l="l" t="t" r="r" b="b"/>
              <a:pathLst>
                <a:path w="2108200" h="2218690">
                  <a:moveTo>
                    <a:pt x="0" y="0"/>
                  </a:moveTo>
                  <a:lnTo>
                    <a:pt x="2108108" y="0"/>
                  </a:lnTo>
                  <a:lnTo>
                    <a:pt x="2108108" y="2218570"/>
                  </a:lnTo>
                  <a:lnTo>
                    <a:pt x="0" y="221857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8D8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445236" y="3224932"/>
            <a:ext cx="3818254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29845" indent="-305435">
              <a:lnSpc>
                <a:spcPct val="114999"/>
              </a:lnSpc>
              <a:spcBef>
                <a:spcPts val="100"/>
              </a:spcBef>
              <a:buChar char="●"/>
              <a:tabLst>
                <a:tab pos="317500" algn="l"/>
              </a:tabLst>
            </a:pPr>
            <a:r>
              <a:rPr sz="1000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85" dirty="0">
                <a:latin typeface="Arial"/>
                <a:cs typeface="Arial"/>
              </a:rPr>
              <a:t>chart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65" dirty="0">
                <a:latin typeface="Arial"/>
                <a:cs typeface="Arial"/>
              </a:rPr>
              <a:t>provides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2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55" dirty="0">
                <a:latin typeface="Arial"/>
                <a:cs typeface="Arial"/>
              </a:rPr>
              <a:t>visual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representation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of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55" dirty="0">
                <a:latin typeface="Arial"/>
                <a:cs typeface="Arial"/>
              </a:rPr>
              <a:t>the </a:t>
            </a:r>
            <a:r>
              <a:rPr sz="1000" spc="75" dirty="0">
                <a:latin typeface="Arial"/>
                <a:cs typeface="Arial"/>
              </a:rPr>
              <a:t>proportion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95" dirty="0">
                <a:latin typeface="Arial"/>
                <a:cs typeface="Arial"/>
              </a:rPr>
              <a:t>each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operating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system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65" dirty="0">
                <a:latin typeface="Arial"/>
                <a:cs typeface="Arial"/>
              </a:rPr>
              <a:t>holds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60" dirty="0">
                <a:latin typeface="Arial"/>
                <a:cs typeface="Arial"/>
              </a:rPr>
              <a:t>relative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85" dirty="0">
                <a:latin typeface="Arial"/>
                <a:cs typeface="Arial"/>
              </a:rPr>
              <a:t>to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55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whole.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9"/>
              </a:spcBef>
              <a:buFont typeface="Arial"/>
              <a:buChar char="●"/>
            </a:pPr>
            <a:endParaRPr sz="1000">
              <a:latin typeface="Arial"/>
              <a:cs typeface="Arial"/>
            </a:endParaRPr>
          </a:p>
          <a:p>
            <a:pPr marL="317500" marR="5080" indent="-305435">
              <a:lnSpc>
                <a:spcPct val="114999"/>
              </a:lnSpc>
              <a:buChar char="●"/>
              <a:tabLst>
                <a:tab pos="317500" algn="l"/>
              </a:tabLst>
            </a:pPr>
            <a:r>
              <a:rPr sz="1000" dirty="0">
                <a:latin typeface="Arial"/>
                <a:cs typeface="Arial"/>
              </a:rPr>
              <a:t>The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percentages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85" dirty="0">
                <a:latin typeface="Arial"/>
                <a:cs typeface="Arial"/>
              </a:rPr>
              <a:t>on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95" dirty="0">
                <a:latin typeface="Arial"/>
                <a:cs typeface="Arial"/>
              </a:rPr>
              <a:t>each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slice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65" dirty="0">
                <a:latin typeface="Arial"/>
                <a:cs typeface="Arial"/>
              </a:rPr>
              <a:t>represent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the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relative </a:t>
            </a:r>
            <a:r>
              <a:rPr sz="1000" spc="65" dirty="0">
                <a:latin typeface="Arial"/>
                <a:cs typeface="Arial"/>
              </a:rPr>
              <a:t>frequencies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(or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proportions)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of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95" dirty="0">
                <a:latin typeface="Arial"/>
                <a:cs typeface="Arial"/>
              </a:rPr>
              <a:t>each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operating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40" dirty="0">
                <a:latin typeface="Arial"/>
                <a:cs typeface="Arial"/>
              </a:rPr>
              <a:t>system.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81" cy="51434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solidFill>
                  <a:srgbClr val="FFFFFF"/>
                </a:solidFill>
              </a:rPr>
              <a:t>Univariate</a:t>
            </a:r>
            <a:r>
              <a:rPr sz="3600" spc="-370" dirty="0">
                <a:solidFill>
                  <a:srgbClr val="FFFFFF"/>
                </a:solidFill>
              </a:rPr>
              <a:t> </a:t>
            </a:r>
            <a:r>
              <a:rPr sz="3600" spc="-75" dirty="0">
                <a:solidFill>
                  <a:srgbClr val="FFFFFF"/>
                </a:solidFill>
              </a:rPr>
              <a:t>Analysis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463385" y="2965450"/>
            <a:ext cx="6392545" cy="457200"/>
          </a:xfrm>
          <a:custGeom>
            <a:avLst/>
            <a:gdLst/>
            <a:ahLst/>
            <a:cxnLst/>
            <a:rect l="l" t="t" r="r" b="b"/>
            <a:pathLst>
              <a:path w="6392545" h="457200">
                <a:moveTo>
                  <a:pt x="6392018" y="457199"/>
                </a:moveTo>
                <a:lnTo>
                  <a:pt x="0" y="457199"/>
                </a:lnTo>
                <a:lnTo>
                  <a:pt x="0" y="0"/>
                </a:lnTo>
                <a:lnTo>
                  <a:pt x="6392018" y="0"/>
                </a:lnTo>
                <a:lnTo>
                  <a:pt x="6392018" y="457199"/>
                </a:lnTo>
                <a:close/>
              </a:path>
            </a:pathLst>
          </a:custGeom>
          <a:solidFill>
            <a:srgbClr val="CF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50685" y="2937510"/>
            <a:ext cx="64179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80" dirty="0">
                <a:latin typeface="Arial Black"/>
                <a:cs typeface="Arial Black"/>
              </a:rPr>
              <a:t>Numerical</a:t>
            </a:r>
            <a:r>
              <a:rPr sz="3000" spc="-295" dirty="0">
                <a:latin typeface="Arial Black"/>
                <a:cs typeface="Arial Black"/>
              </a:rPr>
              <a:t> </a:t>
            </a:r>
            <a:r>
              <a:rPr sz="3000" spc="-65" dirty="0">
                <a:latin typeface="Arial Black"/>
                <a:cs typeface="Arial Black"/>
              </a:rPr>
              <a:t>Continuous</a:t>
            </a:r>
            <a:r>
              <a:rPr sz="3000" spc="-295" dirty="0">
                <a:latin typeface="Arial Black"/>
                <a:cs typeface="Arial Black"/>
              </a:rPr>
              <a:t> </a:t>
            </a:r>
            <a:r>
              <a:rPr sz="3000" spc="-65" dirty="0">
                <a:latin typeface="Arial Black"/>
                <a:cs typeface="Arial Black"/>
              </a:rPr>
              <a:t>Variables</a:t>
            </a:r>
            <a:endParaRPr sz="3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Continuous</a:t>
            </a:r>
            <a:r>
              <a:rPr spc="-180" dirty="0"/>
              <a:t> </a:t>
            </a:r>
            <a:r>
              <a:rPr spc="-5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9098" y="1323473"/>
            <a:ext cx="7247890" cy="2239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40" dirty="0">
                <a:solidFill>
                  <a:srgbClr val="04A8C4"/>
                </a:solidFill>
                <a:latin typeface="Arial Black"/>
                <a:cs typeface="Arial Black"/>
              </a:rPr>
              <a:t>Central</a:t>
            </a:r>
            <a:r>
              <a:rPr sz="1500" spc="-14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10" dirty="0">
                <a:solidFill>
                  <a:srgbClr val="04A8C4"/>
                </a:solidFill>
                <a:latin typeface="Arial Black"/>
                <a:cs typeface="Arial Black"/>
              </a:rPr>
              <a:t>Tendency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5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100" spc="60" dirty="0">
                <a:solidFill>
                  <a:srgbClr val="424242"/>
                </a:solidFill>
                <a:latin typeface="Arial"/>
                <a:cs typeface="Arial"/>
              </a:rPr>
              <a:t>Measures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centrality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provide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424242"/>
                </a:solidFill>
                <a:latin typeface="Arial"/>
                <a:cs typeface="Arial"/>
              </a:rPr>
              <a:t>insights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into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1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424242"/>
                </a:solidFill>
                <a:latin typeface="Arial Black"/>
                <a:cs typeface="Arial Black"/>
              </a:rPr>
              <a:t>central</a:t>
            </a:r>
            <a:r>
              <a:rPr sz="11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424242"/>
                </a:solidFill>
                <a:latin typeface="Arial Black"/>
                <a:cs typeface="Arial Black"/>
              </a:rPr>
              <a:t>or</a:t>
            </a:r>
            <a:r>
              <a:rPr sz="1100" spc="-114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spc="-30" dirty="0">
                <a:solidFill>
                  <a:srgbClr val="424242"/>
                </a:solidFill>
                <a:latin typeface="Arial Black"/>
                <a:cs typeface="Arial Black"/>
              </a:rPr>
              <a:t>typical</a:t>
            </a:r>
            <a:r>
              <a:rPr sz="11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spc="-25" dirty="0">
                <a:solidFill>
                  <a:srgbClr val="424242"/>
                </a:solidFill>
                <a:latin typeface="Arial Black"/>
                <a:cs typeface="Arial Black"/>
              </a:rPr>
              <a:t>value</a:t>
            </a:r>
            <a:r>
              <a:rPr sz="1100" spc="-6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2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424242"/>
                </a:solidFill>
                <a:latin typeface="Arial"/>
                <a:cs typeface="Arial"/>
              </a:rPr>
              <a:t>dataset.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spc="-30" dirty="0">
                <a:solidFill>
                  <a:srgbClr val="04A8C4"/>
                </a:solidFill>
                <a:latin typeface="Arial Black"/>
                <a:cs typeface="Arial Black"/>
              </a:rPr>
              <a:t>Mean</a:t>
            </a:r>
            <a:r>
              <a:rPr sz="1100" spc="-3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100" spc="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Average</a:t>
            </a:r>
            <a:r>
              <a:rPr sz="1100" spc="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100" spc="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424242"/>
                </a:solidFill>
                <a:latin typeface="Arial"/>
                <a:cs typeface="Arial"/>
              </a:rPr>
              <a:t>all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values.</a:t>
            </a:r>
            <a:r>
              <a:rPr sz="1100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424242"/>
                </a:solidFill>
                <a:latin typeface="Arial"/>
                <a:cs typeface="Arial"/>
              </a:rPr>
              <a:t>Sensitive</a:t>
            </a:r>
            <a:r>
              <a:rPr sz="1100" i="1" spc="11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i="1" spc="9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100" i="1" spc="1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424242"/>
                </a:solidFill>
                <a:latin typeface="Arial"/>
                <a:cs typeface="Arial"/>
              </a:rPr>
              <a:t>outliers,</a:t>
            </a:r>
            <a:r>
              <a:rPr sz="1100" i="1" spc="1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i="1" spc="75" dirty="0">
                <a:solidFill>
                  <a:srgbClr val="424242"/>
                </a:solidFill>
                <a:latin typeface="Arial"/>
                <a:cs typeface="Arial"/>
              </a:rPr>
              <a:t>which</a:t>
            </a:r>
            <a:r>
              <a:rPr sz="1100" i="1" spc="11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i="1" spc="110" dirty="0">
                <a:solidFill>
                  <a:srgbClr val="424242"/>
                </a:solidFill>
                <a:latin typeface="Arial"/>
                <a:cs typeface="Arial"/>
              </a:rPr>
              <a:t>can </a:t>
            </a:r>
            <a:r>
              <a:rPr sz="1100" i="1" spc="50" dirty="0">
                <a:solidFill>
                  <a:srgbClr val="424242"/>
                </a:solidFill>
                <a:latin typeface="Arial"/>
                <a:cs typeface="Arial"/>
              </a:rPr>
              <a:t>skew</a:t>
            </a:r>
            <a:r>
              <a:rPr sz="1100" i="1" spc="1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i="1" spc="85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100" i="1" spc="1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i="1" spc="75" dirty="0">
                <a:solidFill>
                  <a:srgbClr val="424242"/>
                </a:solidFill>
                <a:latin typeface="Arial"/>
                <a:cs typeface="Arial"/>
              </a:rPr>
              <a:t>mean.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</a:pPr>
            <a:r>
              <a:rPr sz="1100" spc="-30" dirty="0">
                <a:solidFill>
                  <a:srgbClr val="04A8C4"/>
                </a:solidFill>
                <a:latin typeface="Arial Black"/>
                <a:cs typeface="Arial Black"/>
              </a:rPr>
              <a:t>Median</a:t>
            </a:r>
            <a:r>
              <a:rPr sz="1100" spc="-3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5" dirty="0">
                <a:solidFill>
                  <a:srgbClr val="424242"/>
                </a:solidFill>
                <a:latin typeface="Arial"/>
                <a:cs typeface="Arial"/>
              </a:rPr>
              <a:t>Middle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when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2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sorted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(for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even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5" dirty="0">
                <a:solidFill>
                  <a:srgbClr val="424242"/>
                </a:solidFill>
                <a:latin typeface="Arial"/>
                <a:cs typeface="Arial"/>
              </a:rPr>
              <a:t>number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values,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it's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0" dirty="0">
                <a:solidFill>
                  <a:srgbClr val="424242"/>
                </a:solidFill>
                <a:latin typeface="Arial"/>
                <a:cs typeface="Arial"/>
              </a:rPr>
              <a:t>average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5" dirty="0">
                <a:solidFill>
                  <a:srgbClr val="424242"/>
                </a:solidFill>
                <a:latin typeface="Arial"/>
                <a:cs typeface="Arial"/>
              </a:rPr>
              <a:t>two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middle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numbers).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i="1" spc="55" dirty="0">
                <a:solidFill>
                  <a:srgbClr val="424242"/>
                </a:solidFill>
                <a:latin typeface="Arial"/>
                <a:cs typeface="Arial"/>
              </a:rPr>
              <a:t>More</a:t>
            </a:r>
            <a:r>
              <a:rPr sz="1100" i="1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i="1" spc="60" dirty="0">
                <a:solidFill>
                  <a:srgbClr val="424242"/>
                </a:solidFill>
                <a:latin typeface="Arial"/>
                <a:cs typeface="Arial"/>
              </a:rPr>
              <a:t>resistant</a:t>
            </a:r>
            <a:r>
              <a:rPr sz="1100" i="1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i="1" spc="9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100" i="1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424242"/>
                </a:solidFill>
                <a:latin typeface="Arial"/>
                <a:cs typeface="Arial"/>
              </a:rPr>
              <a:t>outliers.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spc="-45" dirty="0">
                <a:solidFill>
                  <a:srgbClr val="04A8C4"/>
                </a:solidFill>
                <a:latin typeface="Arial Black"/>
                <a:cs typeface="Arial Black"/>
              </a:rPr>
              <a:t>Mode</a:t>
            </a:r>
            <a:r>
              <a:rPr sz="1100" spc="-4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1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424242"/>
                </a:solidFill>
                <a:latin typeface="Arial"/>
                <a:cs typeface="Arial"/>
              </a:rPr>
              <a:t>Most</a:t>
            </a:r>
            <a:r>
              <a:rPr sz="11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frequently</a:t>
            </a:r>
            <a:r>
              <a:rPr sz="11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occurring</a:t>
            </a:r>
            <a:r>
              <a:rPr sz="11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value.</a:t>
            </a:r>
            <a:r>
              <a:rPr sz="11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Applicable</a:t>
            </a:r>
            <a:r>
              <a:rPr sz="11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1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0" dirty="0">
                <a:solidFill>
                  <a:srgbClr val="424242"/>
                </a:solidFill>
                <a:latin typeface="Arial"/>
                <a:cs typeface="Arial"/>
              </a:rPr>
              <a:t>both</a:t>
            </a:r>
            <a:r>
              <a:rPr sz="11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numerical</a:t>
            </a:r>
            <a:r>
              <a:rPr sz="11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14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1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categorical</a:t>
            </a:r>
            <a:r>
              <a:rPr sz="11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data.</a:t>
            </a:r>
            <a:endParaRPr sz="1100">
              <a:latin typeface="Arial"/>
              <a:cs typeface="Arial"/>
            </a:endParaRPr>
          </a:p>
          <a:p>
            <a:pPr marL="469265" marR="207645" indent="-313055">
              <a:lnSpc>
                <a:spcPct val="150000"/>
              </a:lnSpc>
              <a:buChar char="●"/>
              <a:tabLst>
                <a:tab pos="469265" algn="l"/>
              </a:tabLst>
            </a:pP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5" dirty="0">
                <a:solidFill>
                  <a:srgbClr val="424242"/>
                </a:solidFill>
                <a:latin typeface="Arial"/>
                <a:cs typeface="Arial"/>
              </a:rPr>
              <a:t>dataset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10" dirty="0">
                <a:solidFill>
                  <a:srgbClr val="424242"/>
                </a:solidFill>
                <a:latin typeface="Arial"/>
                <a:cs typeface="Arial"/>
              </a:rPr>
              <a:t>can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5" dirty="0">
                <a:solidFill>
                  <a:srgbClr val="424242"/>
                </a:solidFill>
                <a:latin typeface="Arial"/>
                <a:cs typeface="Arial"/>
              </a:rPr>
              <a:t>be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5" dirty="0">
                <a:solidFill>
                  <a:srgbClr val="424242"/>
                </a:solidFill>
                <a:latin typeface="Arial"/>
                <a:cs typeface="Arial"/>
              </a:rPr>
              <a:t>unimodal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0" dirty="0">
                <a:solidFill>
                  <a:srgbClr val="424242"/>
                </a:solidFill>
                <a:latin typeface="Arial"/>
                <a:cs typeface="Arial"/>
              </a:rPr>
              <a:t>(one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0" dirty="0">
                <a:solidFill>
                  <a:srgbClr val="424242"/>
                </a:solidFill>
                <a:latin typeface="Arial"/>
                <a:cs typeface="Arial"/>
              </a:rPr>
              <a:t>mode),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0" dirty="0">
                <a:solidFill>
                  <a:srgbClr val="424242"/>
                </a:solidFill>
                <a:latin typeface="Arial"/>
                <a:cs typeface="Arial"/>
              </a:rPr>
              <a:t>bimodal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0" dirty="0">
                <a:solidFill>
                  <a:srgbClr val="424242"/>
                </a:solidFill>
                <a:latin typeface="Arial"/>
                <a:cs typeface="Arial"/>
              </a:rPr>
              <a:t>(two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modes),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5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0" dirty="0">
                <a:solidFill>
                  <a:srgbClr val="424242"/>
                </a:solidFill>
                <a:latin typeface="Arial"/>
                <a:cs typeface="Arial"/>
              </a:rPr>
              <a:t>multimodal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5" dirty="0">
                <a:solidFill>
                  <a:srgbClr val="424242"/>
                </a:solidFill>
                <a:latin typeface="Arial"/>
                <a:cs typeface="Arial"/>
              </a:rPr>
              <a:t>(more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0" dirty="0">
                <a:solidFill>
                  <a:srgbClr val="424242"/>
                </a:solidFill>
                <a:latin typeface="Arial"/>
                <a:cs typeface="Arial"/>
              </a:rPr>
              <a:t>than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two modes).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9683" y="3703342"/>
            <a:ext cx="5024755" cy="935990"/>
            <a:chOff x="2059683" y="3703342"/>
            <a:chExt cx="5024755" cy="9359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9683" y="3703342"/>
              <a:ext cx="3394468" cy="9356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5514" y="3703342"/>
              <a:ext cx="1688796" cy="9058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2174" y="1988231"/>
            <a:ext cx="419989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What’s</a:t>
            </a:r>
            <a:r>
              <a:rPr sz="3600" spc="-440" dirty="0">
                <a:solidFill>
                  <a:srgbClr val="FFFFFF"/>
                </a:solidFill>
              </a:rPr>
              <a:t> </a:t>
            </a:r>
            <a:r>
              <a:rPr sz="3600" spc="-355" dirty="0">
                <a:solidFill>
                  <a:srgbClr val="FFFFFF"/>
                </a:solidFill>
              </a:rPr>
              <a:t>EDA </a:t>
            </a:r>
            <a:r>
              <a:rPr sz="3600" spc="-110" dirty="0">
                <a:solidFill>
                  <a:srgbClr val="FFFFFF"/>
                </a:solidFill>
              </a:rPr>
              <a:t>(Exploratory</a:t>
            </a:r>
            <a:r>
              <a:rPr sz="3600" spc="-340" dirty="0">
                <a:solidFill>
                  <a:srgbClr val="FFFFFF"/>
                </a:solidFill>
              </a:rPr>
              <a:t> </a:t>
            </a:r>
            <a:r>
              <a:rPr sz="3600" spc="-35" dirty="0">
                <a:solidFill>
                  <a:srgbClr val="FFFFFF"/>
                </a:solidFill>
              </a:rPr>
              <a:t>Data </a:t>
            </a:r>
            <a:r>
              <a:rPr sz="3600" spc="-10" dirty="0">
                <a:solidFill>
                  <a:srgbClr val="FFFFFF"/>
                </a:solidFill>
              </a:rPr>
              <a:t>Analysis)</a:t>
            </a:r>
            <a:endParaRPr sz="3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Continuous</a:t>
            </a:r>
            <a:r>
              <a:rPr spc="-180" dirty="0"/>
              <a:t> </a:t>
            </a:r>
            <a:r>
              <a:rPr spc="-50" dirty="0"/>
              <a:t>Variables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9461" y="1463222"/>
            <a:ext cx="1959096" cy="10645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2898" y="1323473"/>
            <a:ext cx="5822950" cy="33674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5" dirty="0">
                <a:solidFill>
                  <a:srgbClr val="04A8C4"/>
                </a:solidFill>
                <a:latin typeface="Arial Black"/>
                <a:cs typeface="Arial Black"/>
              </a:rPr>
              <a:t>Measures</a:t>
            </a:r>
            <a:r>
              <a:rPr sz="1500" spc="-16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55" dirty="0">
                <a:solidFill>
                  <a:srgbClr val="04A8C4"/>
                </a:solidFill>
                <a:latin typeface="Arial Black"/>
                <a:cs typeface="Arial Black"/>
              </a:rPr>
              <a:t>of</a:t>
            </a:r>
            <a:r>
              <a:rPr sz="1500" spc="-15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10" dirty="0">
                <a:solidFill>
                  <a:srgbClr val="04A8C4"/>
                </a:solidFill>
                <a:latin typeface="Arial Black"/>
                <a:cs typeface="Arial Black"/>
              </a:rPr>
              <a:t>Spread</a:t>
            </a:r>
            <a:endParaRPr sz="15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1100" spc="60" dirty="0">
                <a:solidFill>
                  <a:srgbClr val="424242"/>
                </a:solidFill>
                <a:latin typeface="Arial"/>
                <a:cs typeface="Arial"/>
              </a:rPr>
              <a:t>Measures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spread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describe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0" dirty="0">
                <a:solidFill>
                  <a:srgbClr val="424242"/>
                </a:solidFill>
                <a:latin typeface="Arial"/>
                <a:cs typeface="Arial"/>
              </a:rPr>
              <a:t>how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424242"/>
                </a:solidFill>
                <a:latin typeface="Arial Black"/>
                <a:cs typeface="Arial Black"/>
              </a:rPr>
              <a:t>spread</a:t>
            </a:r>
            <a:r>
              <a:rPr sz="1100" spc="-114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spc="-35" dirty="0">
                <a:solidFill>
                  <a:srgbClr val="424242"/>
                </a:solidFill>
                <a:latin typeface="Arial Black"/>
                <a:cs typeface="Arial Black"/>
              </a:rPr>
              <a:t>out</a:t>
            </a:r>
            <a:r>
              <a:rPr sz="11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424242"/>
                </a:solidFill>
                <a:latin typeface="Arial Black"/>
                <a:cs typeface="Arial Black"/>
              </a:rPr>
              <a:t>or</a:t>
            </a:r>
            <a:r>
              <a:rPr sz="11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424242"/>
                </a:solidFill>
                <a:latin typeface="Arial Black"/>
                <a:cs typeface="Arial Black"/>
              </a:rPr>
              <a:t>dispersed</a:t>
            </a:r>
            <a:r>
              <a:rPr sz="1100" spc="-6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spc="12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424242"/>
                </a:solidFill>
                <a:latin typeface="Arial"/>
                <a:cs typeface="Arial"/>
              </a:rPr>
              <a:t>set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2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424242"/>
                </a:solidFill>
                <a:latin typeface="Arial"/>
                <a:cs typeface="Arial"/>
              </a:rPr>
              <a:t>is.</a:t>
            </a:r>
            <a:endParaRPr sz="1100">
              <a:latin typeface="Arial"/>
              <a:cs typeface="Arial"/>
            </a:endParaRPr>
          </a:p>
          <a:p>
            <a:pPr marL="469265" indent="-312420">
              <a:lnSpc>
                <a:spcPct val="100000"/>
              </a:lnSpc>
              <a:spcBef>
                <a:spcPts val="195"/>
              </a:spcBef>
              <a:buClr>
                <a:srgbClr val="424242"/>
              </a:buClr>
              <a:buFont typeface="Arial"/>
              <a:buChar char="●"/>
              <a:tabLst>
                <a:tab pos="469265" algn="l"/>
              </a:tabLst>
            </a:pPr>
            <a:r>
              <a:rPr sz="1100" spc="-10" dirty="0">
                <a:solidFill>
                  <a:srgbClr val="04A8C4"/>
                </a:solidFill>
                <a:latin typeface="Arial Black"/>
                <a:cs typeface="Arial Black"/>
              </a:rPr>
              <a:t>Minimum,</a:t>
            </a:r>
            <a:r>
              <a:rPr sz="1100" spc="-12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04A8C4"/>
                </a:solidFill>
                <a:latin typeface="Arial Black"/>
                <a:cs typeface="Arial Black"/>
              </a:rPr>
              <a:t>Maximum</a:t>
            </a:r>
            <a:r>
              <a:rPr sz="1100" spc="-114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04A8C4"/>
                </a:solidFill>
                <a:latin typeface="Arial Black"/>
                <a:cs typeface="Arial Black"/>
              </a:rPr>
              <a:t>and</a:t>
            </a:r>
            <a:r>
              <a:rPr sz="1100" spc="-114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04A8C4"/>
                </a:solidFill>
                <a:latin typeface="Arial Black"/>
                <a:cs typeface="Arial Black"/>
              </a:rPr>
              <a:t>Range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926465" lvl="1" indent="-312420">
              <a:lnSpc>
                <a:spcPct val="100000"/>
              </a:lnSpc>
              <a:spcBef>
                <a:spcPts val="200"/>
              </a:spcBef>
              <a:buFont typeface="Arial"/>
              <a:buChar char="○"/>
              <a:tabLst>
                <a:tab pos="926465" algn="l"/>
              </a:tabLst>
            </a:pPr>
            <a:r>
              <a:rPr sz="1100" spc="-50" dirty="0">
                <a:solidFill>
                  <a:srgbClr val="424242"/>
                </a:solidFill>
                <a:latin typeface="Arial Black"/>
                <a:cs typeface="Arial Black"/>
              </a:rPr>
              <a:t>Range</a:t>
            </a:r>
            <a:r>
              <a:rPr sz="1100" spc="-5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424242"/>
                </a:solidFill>
                <a:latin typeface="Arial"/>
                <a:cs typeface="Arial"/>
              </a:rPr>
              <a:t>Difference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between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20" dirty="0">
                <a:solidFill>
                  <a:srgbClr val="424242"/>
                </a:solidFill>
                <a:latin typeface="Arial"/>
                <a:cs typeface="Arial"/>
              </a:rPr>
              <a:t>maximum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14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20" dirty="0">
                <a:solidFill>
                  <a:srgbClr val="424242"/>
                </a:solidFill>
                <a:latin typeface="Arial"/>
                <a:cs typeface="Arial"/>
              </a:rPr>
              <a:t>minimum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values.</a:t>
            </a:r>
            <a:endParaRPr sz="1100">
              <a:latin typeface="Arial"/>
              <a:cs typeface="Arial"/>
            </a:endParaRPr>
          </a:p>
          <a:p>
            <a:pPr marL="926465" lvl="1" indent="-312420">
              <a:lnSpc>
                <a:spcPct val="100000"/>
              </a:lnSpc>
              <a:spcBef>
                <a:spcPts val="195"/>
              </a:spcBef>
              <a:buChar char="○"/>
              <a:tabLst>
                <a:tab pos="926465" algn="l"/>
              </a:tabLst>
            </a:pP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Very</a:t>
            </a:r>
            <a:r>
              <a:rPr sz="1100" spc="50" dirty="0">
                <a:solidFill>
                  <a:srgbClr val="424242"/>
                </a:solidFill>
                <a:latin typeface="Arial"/>
                <a:cs typeface="Arial"/>
              </a:rPr>
              <a:t> sensitive</a:t>
            </a:r>
            <a:r>
              <a:rPr sz="1100" spc="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100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outliers.</a:t>
            </a:r>
            <a:endParaRPr sz="1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4"/>
              </a:spcBef>
              <a:buFont typeface="Arial"/>
              <a:buChar char="○"/>
            </a:pPr>
            <a:endParaRPr sz="1100">
              <a:latin typeface="Arial"/>
              <a:cs typeface="Arial"/>
            </a:endParaRPr>
          </a:p>
          <a:p>
            <a:pPr marL="469265" indent="-312420">
              <a:lnSpc>
                <a:spcPct val="100000"/>
              </a:lnSpc>
              <a:buClr>
                <a:srgbClr val="424242"/>
              </a:buClr>
              <a:buFont typeface="Arial"/>
              <a:buChar char="●"/>
              <a:tabLst>
                <a:tab pos="469265" algn="l"/>
              </a:tabLst>
            </a:pPr>
            <a:r>
              <a:rPr sz="1100" spc="-65" dirty="0">
                <a:solidFill>
                  <a:srgbClr val="04A8C4"/>
                </a:solidFill>
                <a:latin typeface="Arial Black"/>
                <a:cs typeface="Arial Black"/>
              </a:rPr>
              <a:t>Percentiles</a:t>
            </a:r>
            <a:r>
              <a:rPr sz="1100" spc="-9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100" spc="-105" dirty="0">
                <a:solidFill>
                  <a:srgbClr val="04A8C4"/>
                </a:solidFill>
                <a:latin typeface="Arial Black"/>
                <a:cs typeface="Arial Black"/>
              </a:rPr>
              <a:t>&amp;</a:t>
            </a:r>
            <a:r>
              <a:rPr sz="1100" spc="-9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04A8C4"/>
                </a:solidFill>
                <a:latin typeface="Arial Black"/>
                <a:cs typeface="Arial Black"/>
              </a:rPr>
              <a:t>Quartiles</a:t>
            </a:r>
            <a:r>
              <a:rPr sz="1100" spc="-4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1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Divide</a:t>
            </a:r>
            <a:r>
              <a:rPr sz="11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2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1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into</a:t>
            </a:r>
            <a:r>
              <a:rPr sz="11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parts</a:t>
            </a:r>
            <a:r>
              <a:rPr sz="11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1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understand</a:t>
            </a:r>
            <a:r>
              <a:rPr sz="11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50" dirty="0">
                <a:solidFill>
                  <a:srgbClr val="424242"/>
                </a:solidFill>
                <a:latin typeface="Arial"/>
                <a:cs typeface="Arial"/>
              </a:rPr>
              <a:t>distribution.</a:t>
            </a:r>
            <a:endParaRPr sz="1100">
              <a:latin typeface="Arial"/>
              <a:cs typeface="Arial"/>
            </a:endParaRPr>
          </a:p>
          <a:p>
            <a:pPr marL="926465" lvl="1" indent="-312420">
              <a:lnSpc>
                <a:spcPct val="100000"/>
              </a:lnSpc>
              <a:spcBef>
                <a:spcPts val="200"/>
              </a:spcBef>
              <a:buFont typeface="Arial"/>
              <a:buChar char="○"/>
              <a:tabLst>
                <a:tab pos="926465" algn="l"/>
              </a:tabLst>
            </a:pPr>
            <a:r>
              <a:rPr sz="1100" spc="-45" dirty="0">
                <a:solidFill>
                  <a:srgbClr val="424242"/>
                </a:solidFill>
                <a:latin typeface="Arial Black"/>
                <a:cs typeface="Arial Black"/>
              </a:rPr>
              <a:t>Quartiles:</a:t>
            </a:r>
            <a:r>
              <a:rPr sz="1100" spc="-12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spc="50" dirty="0">
                <a:solidFill>
                  <a:srgbClr val="424242"/>
                </a:solidFill>
                <a:latin typeface="Arial"/>
                <a:cs typeface="Arial"/>
              </a:rPr>
              <a:t>Quartiles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424242"/>
                </a:solidFill>
                <a:latin typeface="Arial"/>
                <a:cs typeface="Arial"/>
              </a:rPr>
              <a:t>split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your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2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into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four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equal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45" dirty="0">
                <a:solidFill>
                  <a:srgbClr val="424242"/>
                </a:solidFill>
                <a:latin typeface="Arial"/>
                <a:cs typeface="Arial"/>
              </a:rPr>
              <a:t>parts.</a:t>
            </a:r>
            <a:endParaRPr sz="1100">
              <a:latin typeface="Arial"/>
              <a:cs typeface="Arial"/>
            </a:endParaRPr>
          </a:p>
          <a:p>
            <a:pPr marL="1383665" lvl="2" indent="-312420">
              <a:lnSpc>
                <a:spcPct val="100000"/>
              </a:lnSpc>
              <a:spcBef>
                <a:spcPts val="195"/>
              </a:spcBef>
              <a:buClr>
                <a:srgbClr val="000000"/>
              </a:buClr>
              <a:buChar char="■"/>
              <a:tabLst>
                <a:tab pos="1383665" algn="l"/>
              </a:tabLst>
            </a:pP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First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424242"/>
                </a:solidFill>
                <a:latin typeface="Arial"/>
                <a:cs typeface="Arial"/>
              </a:rPr>
              <a:t>Quartile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424242"/>
                </a:solidFill>
                <a:latin typeface="Arial"/>
                <a:cs typeface="Arial"/>
              </a:rPr>
              <a:t>(</a:t>
            </a:r>
            <a:r>
              <a:rPr sz="1100" spc="-35" dirty="0">
                <a:solidFill>
                  <a:srgbClr val="424242"/>
                </a:solidFill>
                <a:latin typeface="Arial Black"/>
                <a:cs typeface="Arial Black"/>
              </a:rPr>
              <a:t>Q1</a:t>
            </a:r>
            <a:r>
              <a:rPr sz="1100" spc="-35" dirty="0">
                <a:solidFill>
                  <a:srgbClr val="424242"/>
                </a:solidFill>
                <a:latin typeface="Arial"/>
                <a:cs typeface="Arial"/>
              </a:rPr>
              <a:t>):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25%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424242"/>
                </a:solidFill>
                <a:latin typeface="Arial"/>
                <a:cs typeface="Arial"/>
              </a:rPr>
              <a:t>values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are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below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 this.</a:t>
            </a:r>
            <a:endParaRPr sz="1100">
              <a:latin typeface="Arial"/>
              <a:cs typeface="Arial"/>
            </a:endParaRPr>
          </a:p>
          <a:p>
            <a:pPr marL="1383665" marR="611505" lvl="2" indent="-313055">
              <a:lnSpc>
                <a:spcPct val="114999"/>
              </a:lnSpc>
              <a:buClr>
                <a:srgbClr val="000000"/>
              </a:buClr>
              <a:buChar char="■"/>
              <a:tabLst>
                <a:tab pos="1383665" algn="l"/>
              </a:tabLst>
            </a:pPr>
            <a:r>
              <a:rPr sz="1100" spc="60" dirty="0">
                <a:solidFill>
                  <a:srgbClr val="424242"/>
                </a:solidFill>
                <a:latin typeface="Arial"/>
                <a:cs typeface="Arial"/>
              </a:rPr>
              <a:t>Second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424242"/>
                </a:solidFill>
                <a:latin typeface="Arial"/>
                <a:cs typeface="Arial"/>
              </a:rPr>
              <a:t>Quartile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(</a:t>
            </a:r>
            <a:r>
              <a:rPr sz="1100" spc="10" dirty="0">
                <a:solidFill>
                  <a:srgbClr val="424242"/>
                </a:solidFill>
                <a:latin typeface="Arial Black"/>
                <a:cs typeface="Arial Black"/>
              </a:rPr>
              <a:t>Q2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):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This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5" dirty="0">
                <a:solidFill>
                  <a:srgbClr val="424242"/>
                </a:solidFill>
                <a:latin typeface="Arial"/>
                <a:cs typeface="Arial"/>
              </a:rPr>
              <a:t>middle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424242"/>
                </a:solidFill>
                <a:latin typeface="Arial"/>
                <a:cs typeface="Arial"/>
              </a:rPr>
              <a:t>value,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with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424242"/>
                </a:solidFill>
                <a:latin typeface="Arial"/>
                <a:cs typeface="Arial"/>
              </a:rPr>
              <a:t>half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Below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14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half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5" dirty="0">
                <a:solidFill>
                  <a:srgbClr val="424242"/>
                </a:solidFill>
                <a:latin typeface="Arial"/>
                <a:cs typeface="Arial"/>
              </a:rPr>
              <a:t>above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(also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known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as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median).</a:t>
            </a:r>
            <a:endParaRPr sz="1100">
              <a:latin typeface="Arial"/>
              <a:cs typeface="Arial"/>
            </a:endParaRPr>
          </a:p>
          <a:p>
            <a:pPr marL="1383665" lvl="2" indent="-312420">
              <a:lnSpc>
                <a:spcPct val="100000"/>
              </a:lnSpc>
              <a:spcBef>
                <a:spcPts val="200"/>
              </a:spcBef>
              <a:buClr>
                <a:srgbClr val="000000"/>
              </a:buClr>
              <a:buChar char="■"/>
              <a:tabLst>
                <a:tab pos="1383665" algn="l"/>
              </a:tabLst>
            </a:pP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Third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424242"/>
                </a:solidFill>
                <a:latin typeface="Arial"/>
                <a:cs typeface="Arial"/>
              </a:rPr>
              <a:t>Quartile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(</a:t>
            </a:r>
            <a:r>
              <a:rPr sz="1100" dirty="0">
                <a:solidFill>
                  <a:srgbClr val="424242"/>
                </a:solidFill>
                <a:latin typeface="Arial Black"/>
                <a:cs typeface="Arial Black"/>
              </a:rPr>
              <a:t>Q3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):</a:t>
            </a:r>
            <a:r>
              <a:rPr sz="11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424242"/>
                </a:solidFill>
                <a:latin typeface="Arial"/>
                <a:cs typeface="Arial"/>
              </a:rPr>
              <a:t>75%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424242"/>
                </a:solidFill>
                <a:latin typeface="Arial"/>
                <a:cs typeface="Arial"/>
              </a:rPr>
              <a:t>values</a:t>
            </a:r>
            <a:r>
              <a:rPr sz="11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are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below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424242"/>
                </a:solidFill>
                <a:latin typeface="Arial"/>
                <a:cs typeface="Arial"/>
              </a:rPr>
              <a:t>this.</a:t>
            </a:r>
            <a:endParaRPr sz="11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530"/>
              </a:spcBef>
              <a:buFont typeface="Arial"/>
              <a:buChar char="■"/>
            </a:pPr>
            <a:endParaRPr sz="1100">
              <a:latin typeface="Arial"/>
              <a:cs typeface="Arial"/>
            </a:endParaRPr>
          </a:p>
          <a:p>
            <a:pPr marL="958215" marR="5080" lvl="1" indent="-313055">
              <a:lnSpc>
                <a:spcPct val="114999"/>
              </a:lnSpc>
              <a:buFont typeface="Arial"/>
              <a:buChar char="○"/>
              <a:tabLst>
                <a:tab pos="958215" algn="l"/>
              </a:tabLst>
            </a:pPr>
            <a:r>
              <a:rPr sz="1100" spc="-60" dirty="0">
                <a:solidFill>
                  <a:srgbClr val="424242"/>
                </a:solidFill>
                <a:latin typeface="Arial Black"/>
                <a:cs typeface="Arial Black"/>
              </a:rPr>
              <a:t>Percentiles:</a:t>
            </a:r>
            <a:r>
              <a:rPr sz="1100" spc="-12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Same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as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5" dirty="0">
                <a:solidFill>
                  <a:srgbClr val="424242"/>
                </a:solidFill>
                <a:latin typeface="Arial"/>
                <a:cs typeface="Arial"/>
              </a:rPr>
              <a:t>quartiles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5" dirty="0">
                <a:solidFill>
                  <a:srgbClr val="424242"/>
                </a:solidFill>
                <a:latin typeface="Arial"/>
                <a:cs typeface="Arial"/>
              </a:rPr>
              <a:t>but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424242"/>
                </a:solidFill>
                <a:latin typeface="Arial"/>
                <a:cs typeface="Arial"/>
              </a:rPr>
              <a:t>with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0" dirty="0">
                <a:solidFill>
                  <a:srgbClr val="424242"/>
                </a:solidFill>
                <a:latin typeface="Arial"/>
                <a:cs typeface="Arial"/>
              </a:rPr>
              <a:t>any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between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265" dirty="0">
                <a:solidFill>
                  <a:srgbClr val="424242"/>
                </a:solidFill>
                <a:latin typeface="Arial"/>
                <a:cs typeface="Arial"/>
              </a:rPr>
              <a:t>1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14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1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424242"/>
                </a:solidFill>
                <a:latin typeface="Arial"/>
                <a:cs typeface="Arial"/>
              </a:rPr>
              <a:t>99.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Example: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If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your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90" dirty="0">
                <a:solidFill>
                  <a:srgbClr val="424242"/>
                </a:solidFill>
                <a:latin typeface="Arial"/>
                <a:cs typeface="Arial"/>
              </a:rPr>
              <a:t>exam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5" dirty="0">
                <a:solidFill>
                  <a:srgbClr val="424242"/>
                </a:solidFill>
                <a:latin typeface="Arial"/>
                <a:cs typeface="Arial"/>
              </a:rPr>
              <a:t>score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10" dirty="0">
                <a:solidFill>
                  <a:srgbClr val="424242"/>
                </a:solidFill>
                <a:latin typeface="Arial"/>
                <a:cs typeface="Arial"/>
              </a:rPr>
              <a:t>at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424242"/>
                </a:solidFill>
                <a:latin typeface="Arial"/>
                <a:cs typeface="Arial"/>
              </a:rPr>
              <a:t>80th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424242"/>
                </a:solidFill>
                <a:latin typeface="Arial"/>
                <a:cs typeface="Arial"/>
              </a:rPr>
              <a:t>percentile,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424242"/>
                </a:solidFill>
                <a:latin typeface="Arial"/>
                <a:cs typeface="Arial"/>
              </a:rPr>
              <a:t>it</a:t>
            </a:r>
            <a:r>
              <a:rPr sz="11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5" dirty="0">
                <a:solidFill>
                  <a:srgbClr val="424242"/>
                </a:solidFill>
                <a:latin typeface="Arial"/>
                <a:cs typeface="Arial"/>
              </a:rPr>
              <a:t>means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you</a:t>
            </a:r>
            <a:r>
              <a:rPr sz="11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65" dirty="0">
                <a:solidFill>
                  <a:srgbClr val="424242"/>
                </a:solidFill>
                <a:latin typeface="Arial"/>
                <a:cs typeface="Arial"/>
              </a:rPr>
              <a:t>did </a:t>
            </a:r>
            <a:r>
              <a:rPr sz="1100" spc="80" dirty="0">
                <a:solidFill>
                  <a:srgbClr val="424242"/>
                </a:solidFill>
                <a:latin typeface="Arial"/>
                <a:cs typeface="Arial"/>
              </a:rPr>
              <a:t>better</a:t>
            </a:r>
            <a:r>
              <a:rPr sz="11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100" dirty="0">
                <a:solidFill>
                  <a:srgbClr val="424242"/>
                </a:solidFill>
                <a:latin typeface="Arial"/>
                <a:cs typeface="Arial"/>
              </a:rPr>
              <a:t>than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24242"/>
                </a:solidFill>
                <a:latin typeface="Arial"/>
                <a:cs typeface="Arial"/>
              </a:rPr>
              <a:t>80%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7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1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100" spc="50" dirty="0">
                <a:solidFill>
                  <a:srgbClr val="424242"/>
                </a:solidFill>
                <a:latin typeface="Arial"/>
                <a:cs typeface="Arial"/>
              </a:rPr>
              <a:t>people.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62662" y="2980844"/>
            <a:ext cx="2736944" cy="92602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Continuous</a:t>
            </a:r>
            <a:r>
              <a:rPr spc="-180" dirty="0"/>
              <a:t> </a:t>
            </a:r>
            <a:r>
              <a:rPr spc="-5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9098" y="1323473"/>
            <a:ext cx="4841240" cy="152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5" dirty="0">
                <a:solidFill>
                  <a:srgbClr val="04A8C4"/>
                </a:solidFill>
                <a:latin typeface="Arial Black"/>
                <a:cs typeface="Arial Black"/>
              </a:rPr>
              <a:t>Measures</a:t>
            </a:r>
            <a:r>
              <a:rPr sz="1500" spc="-16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55" dirty="0">
                <a:solidFill>
                  <a:srgbClr val="04A8C4"/>
                </a:solidFill>
                <a:latin typeface="Arial Black"/>
                <a:cs typeface="Arial Black"/>
              </a:rPr>
              <a:t>of</a:t>
            </a:r>
            <a:r>
              <a:rPr sz="1500" spc="-15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10" dirty="0">
                <a:solidFill>
                  <a:srgbClr val="04A8C4"/>
                </a:solidFill>
                <a:latin typeface="Arial Black"/>
                <a:cs typeface="Arial Black"/>
              </a:rPr>
              <a:t>Spread</a:t>
            </a:r>
            <a:endParaRPr sz="1500">
              <a:latin typeface="Arial Black"/>
              <a:cs typeface="Arial Black"/>
            </a:endParaRPr>
          </a:p>
          <a:p>
            <a:pPr marL="469265" indent="-320040">
              <a:lnSpc>
                <a:spcPct val="100000"/>
              </a:lnSpc>
              <a:spcBef>
                <a:spcPts val="1905"/>
              </a:spcBef>
              <a:buClr>
                <a:srgbClr val="424242"/>
              </a:buClr>
              <a:buFont typeface="Arial"/>
              <a:buChar char="●"/>
              <a:tabLst>
                <a:tab pos="469265" algn="l"/>
              </a:tabLst>
            </a:pPr>
            <a:r>
              <a:rPr sz="1200" spc="-10" dirty="0">
                <a:solidFill>
                  <a:srgbClr val="04A8C4"/>
                </a:solidFill>
                <a:latin typeface="Arial Black"/>
                <a:cs typeface="Arial Black"/>
              </a:rPr>
              <a:t>Variance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926465" lvl="1" indent="-320040">
              <a:lnSpc>
                <a:spcPct val="100000"/>
              </a:lnSpc>
              <a:spcBef>
                <a:spcPts val="215"/>
              </a:spcBef>
              <a:buChar char="○"/>
              <a:tabLst>
                <a:tab pos="926465" algn="l"/>
              </a:tabLst>
            </a:pP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Average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squared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differences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mean.</a:t>
            </a:r>
            <a:endParaRPr sz="1200">
              <a:latin typeface="Arial"/>
              <a:cs typeface="Arial"/>
            </a:endParaRPr>
          </a:p>
          <a:p>
            <a:pPr marL="469265" indent="-320040">
              <a:lnSpc>
                <a:spcPct val="100000"/>
              </a:lnSpc>
              <a:spcBef>
                <a:spcPts val="215"/>
              </a:spcBef>
              <a:buClr>
                <a:srgbClr val="424242"/>
              </a:buClr>
              <a:buFont typeface="Arial"/>
              <a:buChar char="●"/>
              <a:tabLst>
                <a:tab pos="469265" algn="l"/>
              </a:tabLst>
            </a:pPr>
            <a:r>
              <a:rPr sz="1200" spc="-30" dirty="0">
                <a:solidFill>
                  <a:srgbClr val="04A8C4"/>
                </a:solidFill>
                <a:latin typeface="Arial Black"/>
                <a:cs typeface="Arial Black"/>
              </a:rPr>
              <a:t>Standard</a:t>
            </a:r>
            <a:r>
              <a:rPr sz="1200" spc="-9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04A8C4"/>
                </a:solidFill>
                <a:latin typeface="Arial Black"/>
                <a:cs typeface="Arial Black"/>
              </a:rPr>
              <a:t>Deviation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926465" marR="184785" lvl="1" indent="-320675">
              <a:lnSpc>
                <a:spcPct val="114999"/>
              </a:lnSpc>
              <a:buChar char="○"/>
              <a:tabLst>
                <a:tab pos="926465" algn="l"/>
              </a:tabLst>
            </a:pP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Square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root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variance.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Indicates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spread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around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mean.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1318" y="3428634"/>
            <a:ext cx="33724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177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solidFill>
                  <a:srgbClr val="666666"/>
                </a:solidFill>
                <a:latin typeface="Arial"/>
                <a:cs typeface="Arial"/>
              </a:rPr>
              <a:t>Here</a:t>
            </a:r>
            <a:r>
              <a:rPr sz="1000" i="1" spc="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75" dirty="0">
                <a:solidFill>
                  <a:srgbClr val="666666"/>
                </a:solidFill>
                <a:latin typeface="Arial"/>
                <a:cs typeface="Arial"/>
              </a:rPr>
              <a:t>we</a:t>
            </a:r>
            <a:r>
              <a:rPr sz="1000" i="1" spc="6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50" dirty="0">
                <a:solidFill>
                  <a:srgbClr val="666666"/>
                </a:solidFill>
                <a:latin typeface="Arial"/>
                <a:cs typeface="Arial"/>
              </a:rPr>
              <a:t>see</a:t>
            </a:r>
            <a:r>
              <a:rPr sz="1000" i="1" spc="6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85" dirty="0">
                <a:solidFill>
                  <a:srgbClr val="666666"/>
                </a:solidFill>
                <a:latin typeface="Arial"/>
                <a:cs typeface="Arial"/>
              </a:rPr>
              <a:t>two</a:t>
            </a:r>
            <a:r>
              <a:rPr sz="1000" i="1" spc="6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50" dirty="0">
                <a:solidFill>
                  <a:srgbClr val="666666"/>
                </a:solidFill>
                <a:latin typeface="Arial"/>
                <a:cs typeface="Arial"/>
              </a:rPr>
              <a:t>distributions.</a:t>
            </a:r>
            <a:r>
              <a:rPr sz="1000" i="1" spc="6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666666"/>
                </a:solidFill>
                <a:latin typeface="Arial"/>
                <a:cs typeface="Arial"/>
              </a:rPr>
              <a:t>They</a:t>
            </a:r>
            <a:r>
              <a:rPr sz="1000" i="1" spc="6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95" dirty="0">
                <a:solidFill>
                  <a:srgbClr val="666666"/>
                </a:solidFill>
                <a:latin typeface="Arial"/>
                <a:cs typeface="Arial"/>
              </a:rPr>
              <a:t>both</a:t>
            </a:r>
            <a:r>
              <a:rPr sz="1000" i="1" spc="6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85" dirty="0">
                <a:solidFill>
                  <a:srgbClr val="666666"/>
                </a:solidFill>
                <a:latin typeface="Arial"/>
                <a:cs typeface="Arial"/>
              </a:rPr>
              <a:t>have</a:t>
            </a:r>
            <a:r>
              <a:rPr sz="1000" i="1" spc="6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55" dirty="0">
                <a:solidFill>
                  <a:srgbClr val="666666"/>
                </a:solidFill>
                <a:latin typeface="Arial"/>
                <a:cs typeface="Arial"/>
              </a:rPr>
              <a:t>the </a:t>
            </a:r>
            <a:r>
              <a:rPr sz="1000" i="1" spc="95" dirty="0">
                <a:solidFill>
                  <a:srgbClr val="666666"/>
                </a:solidFill>
                <a:latin typeface="Arial"/>
                <a:cs typeface="Arial"/>
              </a:rPr>
              <a:t>same</a:t>
            </a:r>
            <a:r>
              <a:rPr sz="1000" i="1" spc="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65" dirty="0">
                <a:solidFill>
                  <a:srgbClr val="666666"/>
                </a:solidFill>
                <a:latin typeface="Arial"/>
                <a:cs typeface="Arial"/>
              </a:rPr>
              <a:t>mean.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000" i="1" dirty="0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sz="1000" i="1" spc="4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65" dirty="0">
                <a:solidFill>
                  <a:srgbClr val="666666"/>
                </a:solidFill>
                <a:latin typeface="Arial"/>
                <a:cs typeface="Arial"/>
              </a:rPr>
              <a:t>distribution</a:t>
            </a:r>
            <a:r>
              <a:rPr sz="1000" i="1" spc="4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90" dirty="0">
                <a:solidFill>
                  <a:srgbClr val="666666"/>
                </a:solidFill>
                <a:latin typeface="Arial"/>
                <a:cs typeface="Arial"/>
              </a:rPr>
              <a:t>that</a:t>
            </a:r>
            <a:r>
              <a:rPr sz="1000" i="1" spc="4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666666"/>
                </a:solidFill>
                <a:latin typeface="Arial"/>
                <a:cs typeface="Arial"/>
              </a:rPr>
              <a:t>is</a:t>
            </a:r>
            <a:r>
              <a:rPr sz="1000" i="1" spc="4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95" dirty="0">
                <a:solidFill>
                  <a:srgbClr val="666666"/>
                </a:solidFill>
                <a:latin typeface="Arial"/>
                <a:cs typeface="Arial"/>
              </a:rPr>
              <a:t>more</a:t>
            </a:r>
            <a:r>
              <a:rPr sz="1000" i="1" spc="4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80" dirty="0">
                <a:solidFill>
                  <a:srgbClr val="666666"/>
                </a:solidFill>
                <a:latin typeface="Arial"/>
                <a:cs typeface="Arial"/>
              </a:rPr>
              <a:t>spread</a:t>
            </a:r>
            <a:r>
              <a:rPr sz="1000" i="1" spc="4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85" dirty="0">
                <a:solidFill>
                  <a:srgbClr val="666666"/>
                </a:solidFill>
                <a:latin typeface="Arial"/>
                <a:cs typeface="Arial"/>
              </a:rPr>
              <a:t>out</a:t>
            </a:r>
            <a:r>
              <a:rPr sz="1000" i="1" spc="4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110" dirty="0">
                <a:solidFill>
                  <a:srgbClr val="666666"/>
                </a:solidFill>
                <a:latin typeface="Arial"/>
                <a:cs typeface="Arial"/>
              </a:rPr>
              <a:t>and</a:t>
            </a:r>
            <a:r>
              <a:rPr sz="1000" i="1" spc="4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60" dirty="0">
                <a:solidFill>
                  <a:srgbClr val="666666"/>
                </a:solidFill>
                <a:latin typeface="Arial"/>
                <a:cs typeface="Arial"/>
              </a:rPr>
              <a:t>lower</a:t>
            </a:r>
            <a:r>
              <a:rPr sz="1000" i="1" spc="4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25" dirty="0">
                <a:solidFill>
                  <a:srgbClr val="666666"/>
                </a:solidFill>
                <a:latin typeface="Arial"/>
                <a:cs typeface="Arial"/>
              </a:rPr>
              <a:t>in </a:t>
            </a:r>
            <a:r>
              <a:rPr sz="1000" i="1" spc="80" dirty="0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sz="1000" i="1" spc="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85" dirty="0">
                <a:solidFill>
                  <a:srgbClr val="666666"/>
                </a:solidFill>
                <a:latin typeface="Arial"/>
                <a:cs typeface="Arial"/>
              </a:rPr>
              <a:t>middle</a:t>
            </a:r>
            <a:r>
              <a:rPr sz="1000" i="1" spc="3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70" dirty="0">
                <a:solidFill>
                  <a:srgbClr val="666666"/>
                </a:solidFill>
                <a:latin typeface="Arial"/>
                <a:cs typeface="Arial"/>
              </a:rPr>
              <a:t>has</a:t>
            </a:r>
            <a:r>
              <a:rPr sz="1000" i="1" spc="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80" dirty="0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sz="1000" i="1" spc="3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65" dirty="0">
                <a:solidFill>
                  <a:srgbClr val="666666"/>
                </a:solidFill>
                <a:latin typeface="Arial"/>
                <a:cs typeface="Arial"/>
              </a:rPr>
              <a:t>larger</a:t>
            </a:r>
            <a:r>
              <a:rPr sz="1000" i="1" spc="3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90" dirty="0">
                <a:solidFill>
                  <a:srgbClr val="666666"/>
                </a:solidFill>
                <a:latin typeface="Arial"/>
                <a:cs typeface="Arial"/>
              </a:rPr>
              <a:t>standard</a:t>
            </a:r>
            <a:r>
              <a:rPr sz="1000" i="1" spc="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i="1" spc="45" dirty="0">
                <a:solidFill>
                  <a:srgbClr val="666666"/>
                </a:solidFill>
                <a:latin typeface="Arial"/>
                <a:cs typeface="Arial"/>
              </a:rPr>
              <a:t>deviation.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6488" y="1963621"/>
            <a:ext cx="2461394" cy="264686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248" y="768522"/>
            <a:ext cx="31445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0" dirty="0">
                <a:solidFill>
                  <a:srgbClr val="424242"/>
                </a:solidFill>
                <a:latin typeface="Arial Black"/>
                <a:cs typeface="Arial Black"/>
              </a:rPr>
              <a:t>Continuous</a:t>
            </a:r>
            <a:r>
              <a:rPr sz="2200" spc="-18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2200" spc="-50" dirty="0">
                <a:solidFill>
                  <a:srgbClr val="424242"/>
                </a:solidFill>
                <a:latin typeface="Arial Black"/>
                <a:cs typeface="Arial Black"/>
              </a:rPr>
              <a:t>Variables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9098" y="1323473"/>
            <a:ext cx="30403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85" dirty="0">
                <a:solidFill>
                  <a:srgbClr val="04A8C4"/>
                </a:solidFill>
                <a:latin typeface="Arial Black"/>
                <a:cs typeface="Arial Black"/>
              </a:rPr>
              <a:t>Note:</a:t>
            </a:r>
            <a:r>
              <a:rPr sz="1500" spc="-17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30" dirty="0">
                <a:solidFill>
                  <a:srgbClr val="04A8C4"/>
                </a:solidFill>
                <a:latin typeface="Arial Black"/>
                <a:cs typeface="Arial Black"/>
              </a:rPr>
              <a:t>example</a:t>
            </a:r>
            <a:r>
              <a:rPr sz="1500" spc="-17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55" dirty="0">
                <a:solidFill>
                  <a:srgbClr val="04A8C4"/>
                </a:solidFill>
                <a:latin typeface="Arial Black"/>
                <a:cs typeface="Arial Black"/>
              </a:rPr>
              <a:t>of</a:t>
            </a:r>
            <a:r>
              <a:rPr sz="1500" spc="-17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dirty="0">
                <a:solidFill>
                  <a:srgbClr val="04A8C4"/>
                </a:solidFill>
                <a:latin typeface="Arial Black"/>
                <a:cs typeface="Arial Black"/>
              </a:rPr>
              <a:t>a</a:t>
            </a:r>
            <a:r>
              <a:rPr sz="1500" spc="-17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35" dirty="0">
                <a:solidFill>
                  <a:srgbClr val="04A8C4"/>
                </a:solidFill>
                <a:latin typeface="Arial Black"/>
                <a:cs typeface="Arial Black"/>
              </a:rPr>
              <a:t>Distribution</a:t>
            </a:r>
            <a:endParaRPr sz="15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00245" y="1637106"/>
            <a:ext cx="5143500" cy="2988945"/>
            <a:chOff x="2000245" y="1637106"/>
            <a:chExt cx="5143500" cy="29889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0245" y="1637106"/>
              <a:ext cx="5143489" cy="28932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2465" y="4436266"/>
              <a:ext cx="777473" cy="1892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2430" y="3047993"/>
              <a:ext cx="303609" cy="6000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Continuous</a:t>
            </a:r>
            <a:r>
              <a:rPr spc="-180" dirty="0"/>
              <a:t> </a:t>
            </a:r>
            <a:r>
              <a:rPr spc="-5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9098" y="1323473"/>
            <a:ext cx="26447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04A8C4"/>
                </a:solidFill>
                <a:latin typeface="Arial Black"/>
                <a:cs typeface="Arial Black"/>
              </a:rPr>
              <a:t>Visualization</a:t>
            </a:r>
            <a:r>
              <a:rPr sz="1500" spc="-12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370" dirty="0">
                <a:solidFill>
                  <a:srgbClr val="04A8C4"/>
                </a:solidFill>
                <a:latin typeface="Arial Black"/>
                <a:cs typeface="Arial Black"/>
              </a:rPr>
              <a:t>-</a:t>
            </a:r>
            <a:r>
              <a:rPr sz="1500" spc="-12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35" dirty="0">
                <a:solidFill>
                  <a:srgbClr val="04A8C4"/>
                </a:solidFill>
                <a:latin typeface="Arial Black"/>
                <a:cs typeface="Arial Black"/>
              </a:rPr>
              <a:t>Histograms</a:t>
            </a:r>
            <a:endParaRPr sz="15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76901" y="1968721"/>
            <a:ext cx="3515995" cy="2433320"/>
            <a:chOff x="5276901" y="1968721"/>
            <a:chExt cx="3515995" cy="24333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8033" y="3986517"/>
              <a:ext cx="624248" cy="4154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6439" y="1978246"/>
              <a:ext cx="3388618" cy="227202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281664" y="1973483"/>
              <a:ext cx="3398520" cy="2281555"/>
            </a:xfrm>
            <a:custGeom>
              <a:avLst/>
              <a:gdLst/>
              <a:ahLst/>
              <a:cxnLst/>
              <a:rect l="l" t="t" r="r" b="b"/>
              <a:pathLst>
                <a:path w="3398520" h="2281554">
                  <a:moveTo>
                    <a:pt x="0" y="0"/>
                  </a:moveTo>
                  <a:lnTo>
                    <a:pt x="3398168" y="0"/>
                  </a:lnTo>
                  <a:lnTo>
                    <a:pt x="3398168" y="2281532"/>
                  </a:lnTo>
                  <a:lnTo>
                    <a:pt x="0" y="228153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8D8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42348" y="1841889"/>
            <a:ext cx="4308475" cy="265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42925">
              <a:lnSpc>
                <a:spcPct val="114999"/>
              </a:lnSpc>
              <a:spcBef>
                <a:spcPts val="100"/>
              </a:spcBef>
            </a:pP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An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histogram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is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graphical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representation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distribution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dataset.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200">
              <a:latin typeface="Arial"/>
              <a:cs typeface="Arial"/>
            </a:endParaRPr>
          </a:p>
          <a:p>
            <a:pPr marL="469265" indent="-320040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range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divided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into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intervals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(bins)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5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469265" indent="-320040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width</a:t>
            </a:r>
            <a:r>
              <a:rPr sz="1200" spc="-6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bin</a:t>
            </a:r>
            <a:r>
              <a:rPr sz="1200" spc="-6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affects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histogram:</a:t>
            </a:r>
            <a:endParaRPr sz="1200">
              <a:latin typeface="Arial"/>
              <a:cs typeface="Arial"/>
            </a:endParaRPr>
          </a:p>
          <a:p>
            <a:pPr marL="926465" lvl="1" indent="-320040">
              <a:lnSpc>
                <a:spcPct val="100000"/>
              </a:lnSpc>
              <a:spcBef>
                <a:spcPts val="215"/>
              </a:spcBef>
              <a:buFont typeface="Arial"/>
              <a:buChar char="○"/>
              <a:tabLst>
                <a:tab pos="926465" algn="l"/>
              </a:tabLst>
            </a:pPr>
            <a:r>
              <a:rPr sz="1200" spc="-50" dirty="0">
                <a:solidFill>
                  <a:srgbClr val="424242"/>
                </a:solidFill>
                <a:latin typeface="Arial Black"/>
                <a:cs typeface="Arial Black"/>
              </a:rPr>
              <a:t>Narrow</a:t>
            </a:r>
            <a:r>
              <a:rPr sz="1200" spc="-7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bins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20" dirty="0">
                <a:solidFill>
                  <a:srgbClr val="424242"/>
                </a:solidFill>
                <a:latin typeface="Arial"/>
                <a:cs typeface="Arial"/>
              </a:rPr>
              <a:t>might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show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too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5" dirty="0">
                <a:solidFill>
                  <a:srgbClr val="424242"/>
                </a:solidFill>
                <a:latin typeface="Arial"/>
                <a:cs typeface="Arial"/>
              </a:rPr>
              <a:t>much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noise</a:t>
            </a:r>
            <a:endParaRPr sz="1200">
              <a:latin typeface="Arial Black"/>
              <a:cs typeface="Arial Black"/>
            </a:endParaRPr>
          </a:p>
          <a:p>
            <a:pPr marL="926465" lvl="1" indent="-320040">
              <a:lnSpc>
                <a:spcPct val="100000"/>
              </a:lnSpc>
              <a:spcBef>
                <a:spcPts val="219"/>
              </a:spcBef>
              <a:buFont typeface="Arial"/>
              <a:buChar char="○"/>
              <a:tabLst>
                <a:tab pos="926465" algn="l"/>
              </a:tabLst>
            </a:pP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Wide</a:t>
            </a:r>
            <a:r>
              <a:rPr sz="1200" spc="-7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bins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20" dirty="0">
                <a:solidFill>
                  <a:srgbClr val="424242"/>
                </a:solidFill>
                <a:latin typeface="Arial"/>
                <a:cs typeface="Arial"/>
              </a:rPr>
              <a:t>might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hide</a:t>
            </a:r>
            <a:r>
              <a:rPr sz="1200" spc="-7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important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details.</a:t>
            </a:r>
            <a:endParaRPr sz="1200">
              <a:latin typeface="Arial"/>
              <a:cs typeface="Arial"/>
            </a:endParaRPr>
          </a:p>
          <a:p>
            <a:pPr marL="469265" marR="5080" indent="-320675">
              <a:lnSpc>
                <a:spcPct val="114999"/>
              </a:lnSpc>
              <a:spcBef>
                <a:spcPts val="1380"/>
              </a:spcBef>
              <a:buFont typeface="Arial"/>
              <a:buChar char="●"/>
              <a:tabLst>
                <a:tab pos="469265" algn="l"/>
              </a:tabLst>
            </a:pP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Difference</a:t>
            </a:r>
            <a:r>
              <a:rPr sz="1200" spc="-13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from</a:t>
            </a:r>
            <a:r>
              <a:rPr sz="1200" spc="-12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60" dirty="0">
                <a:solidFill>
                  <a:srgbClr val="424242"/>
                </a:solidFill>
                <a:latin typeface="Arial Black"/>
                <a:cs typeface="Arial Black"/>
              </a:rPr>
              <a:t>Bar</a:t>
            </a:r>
            <a:r>
              <a:rPr sz="1200" spc="-12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30" dirty="0">
                <a:solidFill>
                  <a:srgbClr val="424242"/>
                </a:solidFill>
                <a:latin typeface="Arial Black"/>
                <a:cs typeface="Arial Black"/>
              </a:rPr>
              <a:t>Chart</a:t>
            </a:r>
            <a:r>
              <a:rPr sz="1200" spc="-3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histograms,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bars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are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adjacent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with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no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gap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between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them,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while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bar charts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(for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categorical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discrete)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have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distinct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bars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separated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by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spaces.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14414" y="4392473"/>
            <a:ext cx="27241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1390" marR="5080" indent="-949325">
              <a:lnSpc>
                <a:spcPct val="100000"/>
              </a:lnSpc>
              <a:spcBef>
                <a:spcPts val="100"/>
              </a:spcBef>
            </a:pPr>
            <a:r>
              <a:rPr sz="800" i="1" spc="55" dirty="0">
                <a:latin typeface="Arial"/>
                <a:cs typeface="Arial"/>
              </a:rPr>
              <a:t>Histogram</a:t>
            </a:r>
            <a:r>
              <a:rPr sz="800" i="1" spc="100" dirty="0">
                <a:latin typeface="Arial"/>
                <a:cs typeface="Arial"/>
              </a:rPr>
              <a:t> </a:t>
            </a:r>
            <a:r>
              <a:rPr sz="800" i="1" spc="30" dirty="0">
                <a:latin typeface="Arial"/>
                <a:cs typeface="Arial"/>
              </a:rPr>
              <a:t>illustrating</a:t>
            </a:r>
            <a:r>
              <a:rPr sz="800" i="1" spc="100" dirty="0">
                <a:latin typeface="Arial"/>
                <a:cs typeface="Arial"/>
              </a:rPr>
              <a:t> </a:t>
            </a:r>
            <a:r>
              <a:rPr sz="800" i="1" spc="55" dirty="0">
                <a:latin typeface="Arial"/>
                <a:cs typeface="Arial"/>
              </a:rPr>
              <a:t>the</a:t>
            </a:r>
            <a:r>
              <a:rPr sz="800" i="1" spc="100" dirty="0">
                <a:latin typeface="Arial"/>
                <a:cs typeface="Arial"/>
              </a:rPr>
              <a:t> </a:t>
            </a:r>
            <a:r>
              <a:rPr sz="800" i="1" spc="30" dirty="0">
                <a:latin typeface="Arial"/>
                <a:cs typeface="Arial"/>
              </a:rPr>
              <a:t>distribution</a:t>
            </a:r>
            <a:r>
              <a:rPr sz="800" i="1" spc="100" dirty="0">
                <a:latin typeface="Arial"/>
                <a:cs typeface="Arial"/>
              </a:rPr>
              <a:t> </a:t>
            </a:r>
            <a:r>
              <a:rPr sz="800" i="1" spc="30" dirty="0">
                <a:latin typeface="Arial"/>
                <a:cs typeface="Arial"/>
              </a:rPr>
              <a:t>of</a:t>
            </a:r>
            <a:r>
              <a:rPr sz="800" i="1" spc="100" dirty="0">
                <a:latin typeface="Arial"/>
                <a:cs typeface="Arial"/>
              </a:rPr>
              <a:t> </a:t>
            </a:r>
            <a:r>
              <a:rPr sz="800" i="1" spc="65" dirty="0">
                <a:latin typeface="Arial"/>
                <a:cs typeface="Arial"/>
              </a:rPr>
              <a:t>exam</a:t>
            </a:r>
            <a:r>
              <a:rPr sz="800" i="1" spc="100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scores </a:t>
            </a:r>
            <a:r>
              <a:rPr sz="800" i="1" dirty="0">
                <a:latin typeface="Arial"/>
                <a:cs typeface="Arial"/>
              </a:rPr>
              <a:t>for</a:t>
            </a:r>
            <a:r>
              <a:rPr sz="800" i="1" spc="60" dirty="0">
                <a:latin typeface="Arial"/>
                <a:cs typeface="Arial"/>
              </a:rPr>
              <a:t> </a:t>
            </a:r>
            <a:r>
              <a:rPr sz="800" i="1" spc="-20" dirty="0">
                <a:latin typeface="Arial"/>
                <a:cs typeface="Arial"/>
              </a:rPr>
              <a:t>100</a:t>
            </a:r>
            <a:r>
              <a:rPr sz="800" i="1" spc="65" dirty="0">
                <a:latin typeface="Arial"/>
                <a:cs typeface="Arial"/>
              </a:rPr>
              <a:t> </a:t>
            </a:r>
            <a:r>
              <a:rPr sz="800" i="1" spc="40" dirty="0">
                <a:latin typeface="Arial"/>
                <a:cs typeface="Arial"/>
              </a:rPr>
              <a:t>students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Continuous</a:t>
            </a:r>
            <a:r>
              <a:rPr spc="-180" dirty="0"/>
              <a:t> </a:t>
            </a:r>
            <a:r>
              <a:rPr spc="-5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9098" y="1323473"/>
            <a:ext cx="23749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04A8C4"/>
                </a:solidFill>
                <a:latin typeface="Arial Black"/>
                <a:cs typeface="Arial Black"/>
              </a:rPr>
              <a:t>Visualization</a:t>
            </a:r>
            <a:r>
              <a:rPr sz="1500" spc="-14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370" dirty="0">
                <a:solidFill>
                  <a:srgbClr val="04A8C4"/>
                </a:solidFill>
                <a:latin typeface="Arial Black"/>
                <a:cs typeface="Arial Black"/>
              </a:rPr>
              <a:t>-</a:t>
            </a:r>
            <a:r>
              <a:rPr sz="1500" spc="-13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125" dirty="0">
                <a:solidFill>
                  <a:srgbClr val="04A8C4"/>
                </a:solidFill>
                <a:latin typeface="Arial Black"/>
                <a:cs typeface="Arial Black"/>
              </a:rPr>
              <a:t>Box</a:t>
            </a:r>
            <a:r>
              <a:rPr sz="1500" spc="-13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65" dirty="0">
                <a:solidFill>
                  <a:srgbClr val="04A8C4"/>
                </a:solidFill>
                <a:latin typeface="Arial Black"/>
                <a:cs typeface="Arial Black"/>
              </a:rPr>
              <a:t>Plots</a:t>
            </a:r>
            <a:endParaRPr sz="15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25766" y="2596494"/>
            <a:ext cx="4866640" cy="2320290"/>
            <a:chOff x="3925766" y="2596494"/>
            <a:chExt cx="4866640" cy="23202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8033" y="3986516"/>
              <a:ext cx="624248" cy="4154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5766" y="2596494"/>
              <a:ext cx="4804715" cy="22421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90983" y="4558615"/>
              <a:ext cx="801298" cy="35772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42348" y="1841889"/>
            <a:ext cx="7061834" cy="2064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2260">
              <a:lnSpc>
                <a:spcPct val="114999"/>
              </a:lnSpc>
              <a:spcBef>
                <a:spcPts val="100"/>
              </a:spcBef>
            </a:pP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Box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plots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provide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visual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summary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data's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distribution</a:t>
            </a:r>
            <a:r>
              <a:rPr sz="1200" spc="-40" dirty="0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including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its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central</a:t>
            </a:r>
            <a:r>
              <a:rPr sz="1200" spc="-13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value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,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variability</a:t>
            </a:r>
            <a:r>
              <a:rPr sz="1200" spc="-25" dirty="0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any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potential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outliers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</a:pP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They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are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especially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useful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12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comparing</a:t>
            </a:r>
            <a:r>
              <a:rPr sz="1200" spc="-11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distributions</a:t>
            </a:r>
            <a:r>
              <a:rPr sz="1200" spc="-11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50" dirty="0">
                <a:solidFill>
                  <a:srgbClr val="424242"/>
                </a:solidFill>
                <a:latin typeface="Arial Black"/>
                <a:cs typeface="Arial Black"/>
              </a:rPr>
              <a:t>across</a:t>
            </a:r>
            <a:r>
              <a:rPr sz="1200" spc="-11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different</a:t>
            </a:r>
            <a:r>
              <a:rPr sz="1200" spc="-10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20" dirty="0">
                <a:solidFill>
                  <a:srgbClr val="424242"/>
                </a:solidFill>
                <a:latin typeface="Arial Black"/>
                <a:cs typeface="Arial Black"/>
              </a:rPr>
              <a:t>groups</a:t>
            </a:r>
            <a:r>
              <a:rPr sz="1200" spc="-11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(displayed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in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parallel).</a:t>
            </a:r>
            <a:endParaRPr sz="1200">
              <a:latin typeface="Arial"/>
              <a:cs typeface="Arial"/>
            </a:endParaRPr>
          </a:p>
          <a:p>
            <a:pPr marL="626110" marR="3554729" indent="-320675">
              <a:lnSpc>
                <a:spcPct val="114999"/>
              </a:lnSpc>
              <a:spcBef>
                <a:spcPts val="1145"/>
              </a:spcBef>
              <a:buFont typeface="Arial"/>
              <a:buChar char="●"/>
              <a:tabLst>
                <a:tab pos="626110" algn="l"/>
              </a:tabLst>
            </a:pPr>
            <a:r>
              <a:rPr sz="1200" spc="-100" dirty="0">
                <a:solidFill>
                  <a:srgbClr val="424242"/>
                </a:solidFill>
                <a:latin typeface="Arial Black"/>
                <a:cs typeface="Arial Black"/>
              </a:rPr>
              <a:t>Box</a:t>
            </a:r>
            <a:r>
              <a:rPr sz="1200" spc="-10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spans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45" dirty="0">
                <a:solidFill>
                  <a:srgbClr val="424242"/>
                </a:solidFill>
                <a:latin typeface="Arial"/>
                <a:cs typeface="Arial"/>
              </a:rPr>
              <a:t>Q1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Q3.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24242"/>
                </a:solidFill>
                <a:latin typeface="Arial"/>
                <a:cs typeface="Arial"/>
              </a:rPr>
              <a:t>This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represents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Interquartile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Range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(IQR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60" dirty="0">
                <a:solidFill>
                  <a:srgbClr val="424242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Q3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260" dirty="0">
                <a:solidFill>
                  <a:srgbClr val="424242"/>
                </a:solidFill>
                <a:latin typeface="Arial"/>
                <a:cs typeface="Arial"/>
              </a:rPr>
              <a:t>-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424242"/>
                </a:solidFill>
                <a:latin typeface="Arial"/>
                <a:cs typeface="Arial"/>
              </a:rPr>
              <a:t>Q1),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where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middle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"/>
                <a:cs typeface="Arial"/>
              </a:rPr>
              <a:t>50%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lies.</a:t>
            </a:r>
            <a:endParaRPr sz="1200">
              <a:latin typeface="Arial"/>
              <a:cs typeface="Arial"/>
            </a:endParaRPr>
          </a:p>
          <a:p>
            <a:pPr marL="626110" indent="-320675">
              <a:lnSpc>
                <a:spcPct val="100000"/>
              </a:lnSpc>
              <a:spcBef>
                <a:spcPts val="215"/>
              </a:spcBef>
              <a:buFont typeface="Arial"/>
              <a:buChar char="●"/>
              <a:tabLst>
                <a:tab pos="626110" algn="l"/>
              </a:tabLst>
            </a:pP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Whiskers</a:t>
            </a:r>
            <a:r>
              <a:rPr sz="1200" spc="-2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2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lines</a:t>
            </a:r>
            <a:r>
              <a:rPr sz="12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12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extend</a:t>
            </a:r>
            <a:r>
              <a:rPr sz="12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sz="12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both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5346" y="3880445"/>
            <a:ext cx="3145155" cy="6565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315"/>
              </a:spcBef>
              <a:tabLst>
                <a:tab pos="1980564" algn="l"/>
              </a:tabLst>
            </a:pP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ends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box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(Q3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	</a:t>
            </a:r>
            <a:r>
              <a:rPr sz="1200" spc="-100" dirty="0">
                <a:solidFill>
                  <a:srgbClr val="424242"/>
                </a:solidFill>
                <a:latin typeface="Arial"/>
                <a:cs typeface="Arial"/>
              </a:rPr>
              <a:t>1.5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20" dirty="0">
                <a:solidFill>
                  <a:srgbClr val="424242"/>
                </a:solidFill>
                <a:latin typeface="Arial"/>
                <a:cs typeface="Arial"/>
              </a:rPr>
              <a:t>*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IQR).</a:t>
            </a:r>
            <a:endParaRPr sz="1200">
              <a:latin typeface="Arial"/>
              <a:cs typeface="Arial"/>
            </a:endParaRPr>
          </a:p>
          <a:p>
            <a:pPr marL="332740" marR="5080" indent="-320675">
              <a:lnSpc>
                <a:spcPct val="114999"/>
              </a:lnSpc>
              <a:buFont typeface="Arial"/>
              <a:buChar char="●"/>
              <a:tabLst>
                <a:tab pos="332740" algn="l"/>
              </a:tabLst>
            </a:pPr>
            <a:r>
              <a:rPr sz="1200" spc="-50" dirty="0">
                <a:solidFill>
                  <a:srgbClr val="424242"/>
                </a:solidFill>
                <a:latin typeface="Arial Black"/>
                <a:cs typeface="Arial Black"/>
              </a:rPr>
              <a:t>Outliers</a:t>
            </a:r>
            <a:r>
              <a:rPr sz="1200" spc="-5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points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fall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outside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1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whiskers'</a:t>
            </a:r>
            <a:r>
              <a:rPr sz="1200" spc="1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range.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22608" y="3810538"/>
            <a:ext cx="1123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40" dirty="0">
                <a:solidFill>
                  <a:srgbClr val="424242"/>
                </a:solidFill>
                <a:latin typeface="Arial"/>
                <a:cs typeface="Arial"/>
              </a:rPr>
              <a:t>+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51318" y="3948267"/>
            <a:ext cx="162348" cy="16234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2917" y="2214078"/>
            <a:ext cx="2378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</a:rPr>
              <a:t>Summary</a:t>
            </a:r>
            <a:endParaRPr sz="3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4123" y="1510868"/>
            <a:ext cx="7172959" cy="254952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315"/>
              </a:spcBef>
              <a:buClr>
                <a:srgbClr val="565660"/>
              </a:buClr>
              <a:buFont typeface="Arial"/>
              <a:buChar char="●"/>
              <a:tabLst>
                <a:tab pos="332740" algn="l"/>
              </a:tabLst>
            </a:pPr>
            <a:r>
              <a:rPr sz="1200" spc="-40" dirty="0">
                <a:solidFill>
                  <a:srgbClr val="04A8C4"/>
                </a:solidFill>
                <a:latin typeface="Arial Black"/>
                <a:cs typeface="Arial Black"/>
              </a:rPr>
              <a:t>Univariate</a:t>
            </a:r>
            <a:r>
              <a:rPr sz="1200" spc="-8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200" spc="-45" dirty="0">
                <a:solidFill>
                  <a:srgbClr val="04A8C4"/>
                </a:solidFill>
                <a:latin typeface="Arial Black"/>
                <a:cs typeface="Arial Black"/>
              </a:rPr>
              <a:t>Analysis</a:t>
            </a:r>
            <a:r>
              <a:rPr sz="1200" spc="-45" dirty="0">
                <a:solidFill>
                  <a:srgbClr val="565660"/>
                </a:solidFill>
                <a:latin typeface="Arial Black"/>
                <a:cs typeface="Arial Black"/>
              </a:rPr>
              <a:t>:</a:t>
            </a:r>
            <a:r>
              <a:rPr sz="120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565660"/>
                </a:solidFill>
                <a:latin typeface="Arial"/>
                <a:cs typeface="Arial"/>
              </a:rPr>
              <a:t>Focuses</a:t>
            </a:r>
            <a:r>
              <a:rPr sz="1200" spc="7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565660"/>
                </a:solidFill>
                <a:latin typeface="Arial"/>
                <a:cs typeface="Arial"/>
              </a:rPr>
              <a:t>on</a:t>
            </a:r>
            <a:r>
              <a:rPr sz="1200" spc="7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565660"/>
                </a:solidFill>
                <a:latin typeface="Arial"/>
                <a:cs typeface="Arial"/>
              </a:rPr>
              <a:t>a</a:t>
            </a:r>
            <a:r>
              <a:rPr sz="1200" spc="7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565660"/>
                </a:solidFill>
                <a:latin typeface="Arial Black"/>
                <a:cs typeface="Arial Black"/>
              </a:rPr>
              <a:t>single</a:t>
            </a:r>
            <a:r>
              <a:rPr sz="1200" spc="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565660"/>
                </a:solidFill>
                <a:latin typeface="Arial Black"/>
                <a:cs typeface="Arial Black"/>
              </a:rPr>
              <a:t>variable</a:t>
            </a:r>
            <a:endParaRPr sz="1200">
              <a:latin typeface="Arial Black"/>
              <a:cs typeface="Arial Black"/>
            </a:endParaRPr>
          </a:p>
          <a:p>
            <a:pPr marL="789940" lvl="1" indent="-320675">
              <a:lnSpc>
                <a:spcPct val="100000"/>
              </a:lnSpc>
              <a:spcBef>
                <a:spcPts val="215"/>
              </a:spcBef>
              <a:buFont typeface="Arial"/>
              <a:buChar char="○"/>
              <a:tabLst>
                <a:tab pos="789940" algn="l"/>
              </a:tabLst>
            </a:pPr>
            <a:r>
              <a:rPr sz="1200" spc="-40" dirty="0">
                <a:solidFill>
                  <a:srgbClr val="565660"/>
                </a:solidFill>
                <a:latin typeface="Arial Black"/>
                <a:cs typeface="Arial Black"/>
              </a:rPr>
              <a:t>Categorical</a:t>
            </a:r>
            <a:r>
              <a:rPr sz="1200" spc="-2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50" dirty="0">
                <a:solidFill>
                  <a:srgbClr val="565660"/>
                </a:solidFill>
                <a:latin typeface="Arial"/>
                <a:cs typeface="Arial"/>
              </a:rPr>
              <a:t>variables:</a:t>
            </a:r>
            <a:endParaRPr sz="1200">
              <a:latin typeface="Arial"/>
              <a:cs typeface="Arial"/>
            </a:endParaRPr>
          </a:p>
          <a:p>
            <a:pPr marL="1247140" lvl="2" indent="-320675">
              <a:lnSpc>
                <a:spcPct val="100000"/>
              </a:lnSpc>
              <a:spcBef>
                <a:spcPts val="215"/>
              </a:spcBef>
              <a:buFont typeface="Arial"/>
              <a:buChar char="■"/>
              <a:tabLst>
                <a:tab pos="1247140" algn="l"/>
              </a:tabLst>
            </a:pPr>
            <a:r>
              <a:rPr sz="1200" spc="-45" dirty="0">
                <a:solidFill>
                  <a:srgbClr val="565660"/>
                </a:solidFill>
                <a:latin typeface="Arial Black"/>
                <a:cs typeface="Arial Black"/>
              </a:rPr>
              <a:t>Frequency</a:t>
            </a:r>
            <a:r>
              <a:rPr sz="1200" spc="-6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60" dirty="0">
                <a:solidFill>
                  <a:srgbClr val="565660"/>
                </a:solidFill>
                <a:latin typeface="Arial"/>
                <a:cs typeface="Arial"/>
              </a:rPr>
              <a:t>tables.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565660"/>
                </a:solidFill>
                <a:latin typeface="Arial"/>
                <a:cs typeface="Arial"/>
              </a:rPr>
              <a:t>Counts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565660"/>
                </a:solidFill>
                <a:latin typeface="Arial"/>
                <a:cs typeface="Arial"/>
              </a:rPr>
              <a:t>and</a:t>
            </a:r>
            <a:r>
              <a:rPr sz="1200" spc="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565660"/>
                </a:solidFill>
                <a:latin typeface="Arial"/>
                <a:cs typeface="Arial"/>
              </a:rPr>
              <a:t>proportions.</a:t>
            </a:r>
            <a:endParaRPr sz="1200">
              <a:latin typeface="Arial"/>
              <a:cs typeface="Arial"/>
            </a:endParaRPr>
          </a:p>
          <a:p>
            <a:pPr marL="1247140" lvl="2" indent="-320675">
              <a:lnSpc>
                <a:spcPct val="100000"/>
              </a:lnSpc>
              <a:spcBef>
                <a:spcPts val="215"/>
              </a:spcBef>
              <a:buChar char="■"/>
              <a:tabLst>
                <a:tab pos="1247140" algn="l"/>
              </a:tabLst>
            </a:pPr>
            <a:r>
              <a:rPr sz="1200" spc="50" dirty="0">
                <a:solidFill>
                  <a:srgbClr val="565660"/>
                </a:solidFill>
                <a:latin typeface="Arial"/>
                <a:cs typeface="Arial"/>
              </a:rPr>
              <a:t>Visualizations:</a:t>
            </a:r>
            <a:r>
              <a:rPr sz="1200" spc="1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565660"/>
                </a:solidFill>
                <a:latin typeface="Arial Black"/>
                <a:cs typeface="Arial Black"/>
              </a:rPr>
              <a:t>Bar</a:t>
            </a:r>
            <a:r>
              <a:rPr sz="1200" spc="-13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45" dirty="0">
                <a:solidFill>
                  <a:srgbClr val="565660"/>
                </a:solidFill>
                <a:latin typeface="Arial Black"/>
                <a:cs typeface="Arial Black"/>
              </a:rPr>
              <a:t>charts,</a:t>
            </a:r>
            <a:r>
              <a:rPr sz="1200" spc="-12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565660"/>
                </a:solidFill>
                <a:latin typeface="Arial Black"/>
                <a:cs typeface="Arial Black"/>
              </a:rPr>
              <a:t>pie</a:t>
            </a:r>
            <a:r>
              <a:rPr sz="1200" spc="-13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565660"/>
                </a:solidFill>
                <a:latin typeface="Arial Black"/>
                <a:cs typeface="Arial Black"/>
              </a:rPr>
              <a:t>charts</a:t>
            </a:r>
            <a:endParaRPr sz="1200">
              <a:latin typeface="Arial Black"/>
              <a:cs typeface="Arial Black"/>
            </a:endParaRPr>
          </a:p>
          <a:p>
            <a:pPr marL="789940" lvl="1" indent="-320675">
              <a:lnSpc>
                <a:spcPct val="100000"/>
              </a:lnSpc>
              <a:spcBef>
                <a:spcPts val="219"/>
              </a:spcBef>
              <a:buFont typeface="Arial"/>
              <a:buChar char="○"/>
              <a:tabLst>
                <a:tab pos="789940" algn="l"/>
              </a:tabLst>
            </a:pPr>
            <a:r>
              <a:rPr sz="1200" spc="-35" dirty="0">
                <a:solidFill>
                  <a:srgbClr val="565660"/>
                </a:solidFill>
                <a:latin typeface="Arial Black"/>
                <a:cs typeface="Arial Black"/>
              </a:rPr>
              <a:t>Numerical </a:t>
            </a:r>
            <a:r>
              <a:rPr sz="1200" spc="50" dirty="0">
                <a:solidFill>
                  <a:srgbClr val="565660"/>
                </a:solidFill>
                <a:latin typeface="Arial"/>
                <a:cs typeface="Arial"/>
              </a:rPr>
              <a:t>variables:</a:t>
            </a:r>
            <a:endParaRPr sz="1200">
              <a:latin typeface="Arial"/>
              <a:cs typeface="Arial"/>
            </a:endParaRPr>
          </a:p>
          <a:p>
            <a:pPr marL="1247140" lvl="2" indent="-320675">
              <a:lnSpc>
                <a:spcPct val="100000"/>
              </a:lnSpc>
              <a:spcBef>
                <a:spcPts val="215"/>
              </a:spcBef>
              <a:buChar char="■"/>
              <a:tabLst>
                <a:tab pos="1247140" algn="l"/>
              </a:tabLst>
            </a:pPr>
            <a:r>
              <a:rPr sz="1200" spc="65" dirty="0">
                <a:solidFill>
                  <a:srgbClr val="565660"/>
                </a:solidFill>
                <a:latin typeface="Arial"/>
                <a:cs typeface="Arial"/>
              </a:rPr>
              <a:t>Measures</a:t>
            </a:r>
            <a:r>
              <a:rPr sz="1200" spc="-1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565660"/>
                </a:solidFill>
                <a:latin typeface="Arial"/>
                <a:cs typeface="Arial"/>
              </a:rPr>
              <a:t>of</a:t>
            </a:r>
            <a:r>
              <a:rPr sz="1200" spc="-1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565660"/>
                </a:solidFill>
                <a:latin typeface="Arial"/>
                <a:cs typeface="Arial"/>
              </a:rPr>
              <a:t>centrality:</a:t>
            </a:r>
            <a:endParaRPr sz="1200">
              <a:latin typeface="Arial"/>
              <a:cs typeface="Arial"/>
            </a:endParaRPr>
          </a:p>
          <a:p>
            <a:pPr marL="1704339" lvl="3" indent="-320675">
              <a:lnSpc>
                <a:spcPct val="100000"/>
              </a:lnSpc>
              <a:spcBef>
                <a:spcPts val="215"/>
              </a:spcBef>
              <a:buFont typeface="Arial"/>
              <a:buChar char="●"/>
              <a:tabLst>
                <a:tab pos="1704339" algn="l"/>
              </a:tabLst>
            </a:pPr>
            <a:r>
              <a:rPr sz="1200" spc="-40" dirty="0">
                <a:solidFill>
                  <a:srgbClr val="565660"/>
                </a:solidFill>
                <a:latin typeface="Arial Black"/>
                <a:cs typeface="Arial Black"/>
              </a:rPr>
              <a:t>Mean,</a:t>
            </a:r>
            <a:r>
              <a:rPr sz="1200" spc="-114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20" dirty="0">
                <a:solidFill>
                  <a:srgbClr val="565660"/>
                </a:solidFill>
                <a:latin typeface="Arial Black"/>
                <a:cs typeface="Arial Black"/>
              </a:rPr>
              <a:t>median,</a:t>
            </a:r>
            <a:r>
              <a:rPr sz="1200" spc="-11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20" dirty="0">
                <a:solidFill>
                  <a:srgbClr val="565660"/>
                </a:solidFill>
                <a:latin typeface="Arial Black"/>
                <a:cs typeface="Arial Black"/>
              </a:rPr>
              <a:t>mode</a:t>
            </a:r>
            <a:endParaRPr sz="1200">
              <a:latin typeface="Arial Black"/>
              <a:cs typeface="Arial Black"/>
            </a:endParaRPr>
          </a:p>
          <a:p>
            <a:pPr marL="1247140" lvl="2" indent="-320675">
              <a:lnSpc>
                <a:spcPct val="100000"/>
              </a:lnSpc>
              <a:spcBef>
                <a:spcPts val="215"/>
              </a:spcBef>
              <a:buChar char="■"/>
              <a:tabLst>
                <a:tab pos="1247140" algn="l"/>
              </a:tabLst>
            </a:pPr>
            <a:r>
              <a:rPr sz="1200" spc="65" dirty="0">
                <a:solidFill>
                  <a:srgbClr val="565660"/>
                </a:solidFill>
                <a:latin typeface="Arial"/>
                <a:cs typeface="Arial"/>
              </a:rPr>
              <a:t>Measures</a:t>
            </a:r>
            <a:r>
              <a:rPr sz="1200" spc="-1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565660"/>
                </a:solidFill>
                <a:latin typeface="Arial"/>
                <a:cs typeface="Arial"/>
              </a:rPr>
              <a:t>of</a:t>
            </a:r>
            <a:r>
              <a:rPr sz="1200" spc="-1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565660"/>
                </a:solidFill>
                <a:latin typeface="Arial"/>
                <a:cs typeface="Arial"/>
              </a:rPr>
              <a:t>dispersion:</a:t>
            </a:r>
            <a:endParaRPr sz="1200">
              <a:latin typeface="Arial"/>
              <a:cs typeface="Arial"/>
            </a:endParaRPr>
          </a:p>
          <a:p>
            <a:pPr marL="1704339" lvl="3" indent="-320675">
              <a:lnSpc>
                <a:spcPct val="100000"/>
              </a:lnSpc>
              <a:spcBef>
                <a:spcPts val="215"/>
              </a:spcBef>
              <a:buFont typeface="Arial"/>
              <a:buChar char="●"/>
              <a:tabLst>
                <a:tab pos="1704339" algn="l"/>
              </a:tabLst>
            </a:pPr>
            <a:r>
              <a:rPr sz="1200" spc="-25" dirty="0">
                <a:solidFill>
                  <a:srgbClr val="565660"/>
                </a:solidFill>
                <a:latin typeface="Arial Black"/>
                <a:cs typeface="Arial Black"/>
              </a:rPr>
              <a:t>Variance,</a:t>
            </a:r>
            <a:r>
              <a:rPr sz="1200" spc="15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20" dirty="0">
                <a:solidFill>
                  <a:srgbClr val="565660"/>
                </a:solidFill>
                <a:latin typeface="Arial Black"/>
                <a:cs typeface="Arial Black"/>
              </a:rPr>
              <a:t>standard</a:t>
            </a:r>
            <a:r>
              <a:rPr sz="1200" spc="-12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35" dirty="0">
                <a:solidFill>
                  <a:srgbClr val="565660"/>
                </a:solidFill>
                <a:latin typeface="Arial Black"/>
                <a:cs typeface="Arial Black"/>
              </a:rPr>
              <a:t>deviation,</a:t>
            </a:r>
            <a:r>
              <a:rPr sz="1200" spc="-12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565660"/>
                </a:solidFill>
                <a:latin typeface="Arial Black"/>
                <a:cs typeface="Arial Black"/>
              </a:rPr>
              <a:t>minimum,</a:t>
            </a:r>
            <a:r>
              <a:rPr sz="1200" spc="-130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565660"/>
                </a:solidFill>
                <a:latin typeface="Arial Black"/>
                <a:cs typeface="Arial Black"/>
              </a:rPr>
              <a:t>maximum,</a:t>
            </a:r>
            <a:r>
              <a:rPr sz="1200" spc="-12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30" dirty="0">
                <a:solidFill>
                  <a:srgbClr val="565660"/>
                </a:solidFill>
                <a:latin typeface="Arial Black"/>
                <a:cs typeface="Arial Black"/>
              </a:rPr>
              <a:t>range,</a:t>
            </a:r>
            <a:r>
              <a:rPr sz="1200" spc="-12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565660"/>
                </a:solidFill>
                <a:latin typeface="Arial Black"/>
                <a:cs typeface="Arial Black"/>
              </a:rPr>
              <a:t>quantiles</a:t>
            </a:r>
            <a:endParaRPr sz="1200">
              <a:latin typeface="Arial Black"/>
              <a:cs typeface="Arial Black"/>
            </a:endParaRPr>
          </a:p>
          <a:p>
            <a:pPr marL="1247140" lvl="2" indent="-320675">
              <a:lnSpc>
                <a:spcPct val="100000"/>
              </a:lnSpc>
              <a:spcBef>
                <a:spcPts val="219"/>
              </a:spcBef>
              <a:buChar char="■"/>
              <a:tabLst>
                <a:tab pos="1247140" algn="l"/>
              </a:tabLst>
            </a:pPr>
            <a:r>
              <a:rPr sz="1200" spc="75" dirty="0">
                <a:solidFill>
                  <a:srgbClr val="565660"/>
                </a:solidFill>
                <a:latin typeface="Arial"/>
                <a:cs typeface="Arial"/>
              </a:rPr>
              <a:t>Shape</a:t>
            </a:r>
            <a:r>
              <a:rPr sz="1200" spc="-1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565660"/>
                </a:solidFill>
                <a:latin typeface="Arial"/>
                <a:cs typeface="Arial"/>
              </a:rPr>
              <a:t>of</a:t>
            </a:r>
            <a:r>
              <a:rPr sz="1200" spc="-1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565660"/>
                </a:solidFill>
                <a:latin typeface="Arial"/>
                <a:cs typeface="Arial"/>
              </a:rPr>
              <a:t>the</a:t>
            </a:r>
            <a:r>
              <a:rPr sz="1200" spc="-10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565660"/>
                </a:solidFill>
                <a:latin typeface="Arial"/>
                <a:cs typeface="Arial"/>
              </a:rPr>
              <a:t>Distribution:</a:t>
            </a:r>
            <a:endParaRPr sz="1200">
              <a:latin typeface="Arial"/>
              <a:cs typeface="Arial"/>
            </a:endParaRPr>
          </a:p>
          <a:p>
            <a:pPr marL="1704339" lvl="3" indent="-320675">
              <a:lnSpc>
                <a:spcPct val="100000"/>
              </a:lnSpc>
              <a:spcBef>
                <a:spcPts val="215"/>
              </a:spcBef>
              <a:buFont typeface="Arial"/>
              <a:buChar char="●"/>
              <a:tabLst>
                <a:tab pos="1704339" algn="l"/>
              </a:tabLst>
            </a:pPr>
            <a:r>
              <a:rPr sz="1200" spc="-25" dirty="0">
                <a:solidFill>
                  <a:srgbClr val="565660"/>
                </a:solidFill>
                <a:latin typeface="Arial Black"/>
                <a:cs typeface="Arial Black"/>
              </a:rPr>
              <a:t>Symmetry</a:t>
            </a:r>
            <a:r>
              <a:rPr sz="1200" spc="-10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565660"/>
                </a:solidFill>
                <a:latin typeface="Arial Black"/>
                <a:cs typeface="Arial Black"/>
              </a:rPr>
              <a:t>and</a:t>
            </a:r>
            <a:r>
              <a:rPr sz="1200" spc="-105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565660"/>
                </a:solidFill>
                <a:latin typeface="Arial Black"/>
                <a:cs typeface="Arial Black"/>
              </a:rPr>
              <a:t>kurtosis</a:t>
            </a:r>
            <a:endParaRPr sz="1200">
              <a:latin typeface="Arial Black"/>
              <a:cs typeface="Arial Black"/>
            </a:endParaRPr>
          </a:p>
          <a:p>
            <a:pPr marL="1247140" lvl="2" indent="-320675">
              <a:lnSpc>
                <a:spcPct val="100000"/>
              </a:lnSpc>
              <a:spcBef>
                <a:spcPts val="215"/>
              </a:spcBef>
              <a:buChar char="■"/>
              <a:tabLst>
                <a:tab pos="1247140" algn="l"/>
              </a:tabLst>
            </a:pPr>
            <a:r>
              <a:rPr sz="1200" spc="50" dirty="0">
                <a:solidFill>
                  <a:srgbClr val="565660"/>
                </a:solidFill>
                <a:latin typeface="Arial"/>
                <a:cs typeface="Arial"/>
              </a:rPr>
              <a:t>Visualizations:</a:t>
            </a:r>
            <a:r>
              <a:rPr sz="1200" spc="25" dirty="0">
                <a:solidFill>
                  <a:srgbClr val="565660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565660"/>
                </a:solidFill>
                <a:latin typeface="Arial Black"/>
                <a:cs typeface="Arial Black"/>
              </a:rPr>
              <a:t>Histograms,</a:t>
            </a:r>
            <a:r>
              <a:rPr sz="1200" spc="-114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565660"/>
                </a:solidFill>
                <a:latin typeface="Arial Black"/>
                <a:cs typeface="Arial Black"/>
              </a:rPr>
              <a:t>box</a:t>
            </a:r>
            <a:r>
              <a:rPr sz="1200" spc="-114" dirty="0">
                <a:solidFill>
                  <a:srgbClr val="565660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565660"/>
                </a:solidFill>
                <a:latin typeface="Arial Black"/>
                <a:cs typeface="Arial Black"/>
              </a:rPr>
              <a:t>plots</a:t>
            </a:r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2214078"/>
            <a:ext cx="2743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600" spc="-10" dirty="0">
                <a:solidFill>
                  <a:srgbClr val="FFFFFF"/>
                </a:solidFill>
              </a:rPr>
              <a:t>APPENDIX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712003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Continuous</a:t>
            </a:r>
            <a:r>
              <a:rPr spc="-180" dirty="0"/>
              <a:t> </a:t>
            </a:r>
            <a:r>
              <a:rPr spc="-50" dirty="0"/>
              <a:t>Variables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Shape</a:t>
            </a:r>
            <a:r>
              <a:rPr spc="-160" dirty="0"/>
              <a:t> </a:t>
            </a:r>
            <a:r>
              <a:rPr spc="-55" dirty="0"/>
              <a:t>of</a:t>
            </a:r>
            <a:r>
              <a:rPr spc="-160" dirty="0"/>
              <a:t> </a:t>
            </a:r>
            <a:r>
              <a:rPr spc="-50" dirty="0"/>
              <a:t>the</a:t>
            </a:r>
            <a:r>
              <a:rPr spc="-160" dirty="0"/>
              <a:t> </a:t>
            </a:r>
            <a:r>
              <a:rPr spc="-10" dirty="0"/>
              <a:t>Distribution</a:t>
            </a: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pc="-10" dirty="0"/>
          </a:p>
          <a:p>
            <a:pPr marL="85725">
              <a:lnSpc>
                <a:spcPct val="100000"/>
              </a:lnSpc>
            </a:pP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Measures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indicate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shape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distribution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without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needing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visual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display.</a:t>
            </a:r>
            <a:endParaRPr sz="1200">
              <a:latin typeface="Arial"/>
              <a:cs typeface="Arial"/>
            </a:endParaRPr>
          </a:p>
          <a:p>
            <a:pPr marL="352425" indent="-320040">
              <a:lnSpc>
                <a:spcPct val="100000"/>
              </a:lnSpc>
              <a:spcBef>
                <a:spcPts val="1140"/>
              </a:spcBef>
              <a:buClr>
                <a:srgbClr val="424242"/>
              </a:buClr>
              <a:buFont typeface="Arial"/>
              <a:buChar char="●"/>
              <a:tabLst>
                <a:tab pos="352425" algn="l"/>
              </a:tabLst>
            </a:pPr>
            <a:r>
              <a:rPr sz="1200" spc="-70" dirty="0"/>
              <a:t>Skewness</a:t>
            </a:r>
            <a:r>
              <a:rPr sz="1200" spc="-7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Measure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marL="352425">
              <a:lnSpc>
                <a:spcPct val="100000"/>
              </a:lnSpc>
              <a:spcBef>
                <a:spcPts val="219"/>
              </a:spcBef>
            </a:pPr>
            <a:r>
              <a:rPr sz="1200" spc="-10" dirty="0">
                <a:solidFill>
                  <a:srgbClr val="424242"/>
                </a:solidFill>
              </a:rPr>
              <a:t>asymmetry</a:t>
            </a:r>
            <a:r>
              <a:rPr sz="1200" spc="-75" dirty="0">
                <a:solidFill>
                  <a:srgbClr val="424242"/>
                </a:solidFill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distribution.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1200">
              <a:latin typeface="Arial"/>
              <a:cs typeface="Arial"/>
            </a:endParaRPr>
          </a:p>
          <a:p>
            <a:pPr marL="809625" lvl="1" indent="-320040">
              <a:lnSpc>
                <a:spcPct val="100000"/>
              </a:lnSpc>
              <a:buFont typeface="Arial"/>
              <a:buChar char="○"/>
              <a:tabLst>
                <a:tab pos="809625" algn="l"/>
              </a:tabLst>
            </a:pPr>
            <a:r>
              <a:rPr sz="1200" spc="-60" dirty="0">
                <a:solidFill>
                  <a:srgbClr val="424242"/>
                </a:solidFill>
                <a:latin typeface="Arial Black"/>
                <a:cs typeface="Arial Black"/>
              </a:rPr>
              <a:t>Positive</a:t>
            </a:r>
            <a:r>
              <a:rPr sz="1200" spc="-114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85" dirty="0">
                <a:solidFill>
                  <a:srgbClr val="424242"/>
                </a:solidFill>
                <a:latin typeface="Arial Black"/>
                <a:cs typeface="Arial Black"/>
              </a:rPr>
              <a:t>skew</a:t>
            </a:r>
            <a:r>
              <a:rPr sz="1200" spc="-8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Tail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right.</a:t>
            </a:r>
            <a:endParaRPr sz="1200">
              <a:latin typeface="Arial"/>
              <a:cs typeface="Arial"/>
            </a:endParaRPr>
          </a:p>
          <a:p>
            <a:pPr marL="809625">
              <a:lnSpc>
                <a:spcPct val="100000"/>
              </a:lnSpc>
              <a:spcBef>
                <a:spcPts val="215"/>
              </a:spcBef>
            </a:pPr>
            <a:r>
              <a:rPr sz="1200" spc="-30" dirty="0">
                <a:solidFill>
                  <a:srgbClr val="666666"/>
                </a:solidFill>
              </a:rPr>
              <a:t>Mean</a:t>
            </a:r>
            <a:r>
              <a:rPr sz="1200" spc="-80" dirty="0">
                <a:solidFill>
                  <a:srgbClr val="666666"/>
                </a:solidFill>
              </a:rPr>
              <a:t> </a:t>
            </a:r>
            <a:r>
              <a:rPr sz="1200" dirty="0">
                <a:solidFill>
                  <a:srgbClr val="666666"/>
                </a:solidFill>
                <a:latin typeface="Arial"/>
                <a:cs typeface="Arial"/>
              </a:rPr>
              <a:t>&gt;</a:t>
            </a:r>
            <a:r>
              <a:rPr sz="1200" spc="-6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666666"/>
                </a:solidFill>
                <a:latin typeface="Arial"/>
                <a:cs typeface="Arial"/>
              </a:rPr>
              <a:t>Median</a:t>
            </a:r>
            <a:r>
              <a:rPr sz="1200" spc="-3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66666"/>
                </a:solidFill>
                <a:latin typeface="Arial"/>
                <a:cs typeface="Arial"/>
              </a:rPr>
              <a:t>&gt;</a:t>
            </a:r>
            <a:r>
              <a:rPr sz="1200" spc="-4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666666"/>
                </a:solidFill>
                <a:latin typeface="Arial"/>
                <a:cs typeface="Arial"/>
              </a:rPr>
              <a:t>Mode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1200">
              <a:latin typeface="Arial"/>
              <a:cs typeface="Arial"/>
            </a:endParaRPr>
          </a:p>
          <a:p>
            <a:pPr marL="809625" lvl="1" indent="-320040">
              <a:lnSpc>
                <a:spcPct val="100000"/>
              </a:lnSpc>
              <a:spcBef>
                <a:spcPts val="5"/>
              </a:spcBef>
              <a:buFont typeface="Arial"/>
              <a:buChar char="○"/>
              <a:tabLst>
                <a:tab pos="809625" algn="l"/>
              </a:tabLst>
            </a:pPr>
            <a:r>
              <a:rPr sz="1200" spc="-45" dirty="0">
                <a:solidFill>
                  <a:srgbClr val="424242"/>
                </a:solidFill>
                <a:latin typeface="Arial Black"/>
                <a:cs typeface="Arial Black"/>
              </a:rPr>
              <a:t>Negative</a:t>
            </a:r>
            <a:r>
              <a:rPr sz="1200" spc="-114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85" dirty="0">
                <a:solidFill>
                  <a:srgbClr val="424242"/>
                </a:solidFill>
                <a:latin typeface="Arial Black"/>
                <a:cs typeface="Arial Black"/>
              </a:rPr>
              <a:t>skew</a:t>
            </a:r>
            <a:r>
              <a:rPr sz="1200" spc="-8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Tail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left.</a:t>
            </a:r>
            <a:endParaRPr sz="1200">
              <a:latin typeface="Arial"/>
              <a:cs typeface="Arial"/>
            </a:endParaRPr>
          </a:p>
          <a:p>
            <a:pPr marL="809625">
              <a:lnSpc>
                <a:spcPct val="100000"/>
              </a:lnSpc>
              <a:spcBef>
                <a:spcPts val="215"/>
              </a:spcBef>
            </a:pPr>
            <a:r>
              <a:rPr sz="1200" spc="-40" dirty="0">
                <a:solidFill>
                  <a:srgbClr val="666666"/>
                </a:solidFill>
              </a:rPr>
              <a:t>Mode</a:t>
            </a:r>
            <a:r>
              <a:rPr sz="1200" spc="-80" dirty="0">
                <a:solidFill>
                  <a:srgbClr val="666666"/>
                </a:solidFill>
              </a:rPr>
              <a:t> </a:t>
            </a:r>
            <a:r>
              <a:rPr sz="1200" dirty="0">
                <a:solidFill>
                  <a:srgbClr val="666666"/>
                </a:solidFill>
                <a:latin typeface="Arial"/>
                <a:cs typeface="Arial"/>
              </a:rPr>
              <a:t>&gt;</a:t>
            </a:r>
            <a:r>
              <a:rPr sz="1200" spc="-6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666666"/>
                </a:solidFill>
                <a:latin typeface="Arial"/>
                <a:cs typeface="Arial"/>
              </a:rPr>
              <a:t>Median</a:t>
            </a:r>
            <a:r>
              <a:rPr sz="1200" spc="-3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66666"/>
                </a:solidFill>
                <a:latin typeface="Arial"/>
                <a:cs typeface="Arial"/>
              </a:rPr>
              <a:t>&gt;</a:t>
            </a:r>
            <a:r>
              <a:rPr sz="1200" spc="-4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666666"/>
                </a:solidFill>
                <a:latin typeface="Arial"/>
                <a:cs typeface="Arial"/>
              </a:rPr>
              <a:t>Mean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2391" y="2320620"/>
            <a:ext cx="4488490" cy="1921671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Continuous</a:t>
            </a:r>
            <a:r>
              <a:rPr spc="-180" dirty="0"/>
              <a:t> </a:t>
            </a:r>
            <a:r>
              <a:rPr spc="-50" dirty="0"/>
              <a:t>Variables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Shape</a:t>
            </a:r>
            <a:r>
              <a:rPr spc="-160" dirty="0"/>
              <a:t> </a:t>
            </a:r>
            <a:r>
              <a:rPr spc="-55" dirty="0"/>
              <a:t>of</a:t>
            </a:r>
            <a:r>
              <a:rPr spc="-160" dirty="0"/>
              <a:t> </a:t>
            </a:r>
            <a:r>
              <a:rPr spc="-50" dirty="0"/>
              <a:t>the</a:t>
            </a:r>
            <a:r>
              <a:rPr spc="-160" dirty="0"/>
              <a:t> </a:t>
            </a:r>
            <a:r>
              <a:rPr spc="-10" dirty="0"/>
              <a:t>Distribution</a:t>
            </a: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pc="-10" dirty="0"/>
          </a:p>
          <a:p>
            <a:pPr marL="85725">
              <a:lnSpc>
                <a:spcPct val="100000"/>
              </a:lnSpc>
            </a:pP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Measures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indicate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shape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distribution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without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needing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visual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display.</a:t>
            </a:r>
            <a:endParaRPr sz="1200">
              <a:latin typeface="Arial"/>
              <a:cs typeface="Arial"/>
            </a:endParaRPr>
          </a:p>
          <a:p>
            <a:pPr marL="352425" marR="2912110" indent="-320675">
              <a:lnSpc>
                <a:spcPct val="114999"/>
              </a:lnSpc>
              <a:spcBef>
                <a:spcPts val="925"/>
              </a:spcBef>
              <a:buClr>
                <a:srgbClr val="424242"/>
              </a:buClr>
              <a:buFont typeface="Arial"/>
              <a:buChar char="●"/>
              <a:tabLst>
                <a:tab pos="352425" algn="l"/>
              </a:tabLst>
            </a:pPr>
            <a:r>
              <a:rPr sz="1200" spc="-65" dirty="0"/>
              <a:t>Kurtosis</a:t>
            </a:r>
            <a:r>
              <a:rPr sz="1200" spc="-6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Measure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424242"/>
                </a:solidFill>
                <a:latin typeface="Arial"/>
                <a:cs typeface="Arial"/>
              </a:rPr>
              <a:t>"</a:t>
            </a:r>
            <a:r>
              <a:rPr sz="1200" spc="-50" dirty="0">
                <a:solidFill>
                  <a:srgbClr val="424242"/>
                </a:solidFill>
              </a:rPr>
              <a:t>tailedness</a:t>
            </a:r>
            <a:r>
              <a:rPr sz="1200" spc="-50" dirty="0">
                <a:solidFill>
                  <a:srgbClr val="424242"/>
                </a:solidFill>
                <a:latin typeface="Arial"/>
                <a:cs typeface="Arial"/>
              </a:rPr>
              <a:t>"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distribution.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5"/>
              </a:spcBef>
              <a:buClr>
                <a:srgbClr val="424242"/>
              </a:buClr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809625" marR="2498725" lvl="1" indent="-320675">
              <a:lnSpc>
                <a:spcPct val="114999"/>
              </a:lnSpc>
              <a:buFont typeface="Arial"/>
              <a:buChar char="○"/>
              <a:tabLst>
                <a:tab pos="809625" algn="l"/>
              </a:tabLst>
            </a:pPr>
            <a:r>
              <a:rPr sz="1200" spc="-45" dirty="0">
                <a:solidFill>
                  <a:srgbClr val="424242"/>
                </a:solidFill>
                <a:latin typeface="Arial Black"/>
                <a:cs typeface="Arial Black"/>
              </a:rPr>
              <a:t>High</a:t>
            </a:r>
            <a:r>
              <a:rPr sz="12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50" dirty="0">
                <a:solidFill>
                  <a:srgbClr val="424242"/>
                </a:solidFill>
                <a:latin typeface="Arial Black"/>
                <a:cs typeface="Arial Black"/>
              </a:rPr>
              <a:t>kurtosis</a:t>
            </a:r>
            <a:r>
              <a:rPr sz="1200" spc="-5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Heavy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tails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(more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disperse),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more</a:t>
            </a:r>
            <a:r>
              <a:rPr sz="12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outliers.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95"/>
              </a:spcBef>
              <a:buClr>
                <a:srgbClr val="424242"/>
              </a:buClr>
              <a:buFont typeface="Arial"/>
              <a:buChar char="○"/>
            </a:pPr>
            <a:endParaRPr sz="1200">
              <a:latin typeface="Arial"/>
              <a:cs typeface="Arial"/>
            </a:endParaRPr>
          </a:p>
          <a:p>
            <a:pPr marL="809625" lvl="1" indent="-320040">
              <a:lnSpc>
                <a:spcPct val="100000"/>
              </a:lnSpc>
              <a:buFont typeface="Arial"/>
              <a:buChar char="○"/>
              <a:tabLst>
                <a:tab pos="809625" algn="l"/>
              </a:tabLst>
            </a:pPr>
            <a:r>
              <a:rPr sz="1200" spc="-135" dirty="0">
                <a:solidFill>
                  <a:srgbClr val="424242"/>
                </a:solidFill>
                <a:latin typeface="Arial Black"/>
                <a:cs typeface="Arial Black"/>
              </a:rPr>
              <a:t>Low</a:t>
            </a:r>
            <a:r>
              <a:rPr sz="1200" spc="-7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50" dirty="0">
                <a:solidFill>
                  <a:srgbClr val="424242"/>
                </a:solidFill>
                <a:latin typeface="Arial Black"/>
                <a:cs typeface="Arial Black"/>
              </a:rPr>
              <a:t>kurtosis</a:t>
            </a:r>
            <a:r>
              <a:rPr sz="1200" spc="-5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Light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tails,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fewer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outliers.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75"/>
              </a:spcBef>
              <a:buClr>
                <a:srgbClr val="424242"/>
              </a:buClr>
              <a:buFont typeface="Arial"/>
              <a:buChar char="○"/>
            </a:pPr>
            <a:endParaRPr sz="1200">
              <a:latin typeface="Arial"/>
              <a:cs typeface="Arial"/>
            </a:endParaRPr>
          </a:p>
          <a:p>
            <a:pPr marL="809625" marR="3070860" lvl="1" indent="-320675">
              <a:lnSpc>
                <a:spcPct val="114999"/>
              </a:lnSpc>
              <a:buFont typeface="Arial"/>
              <a:buChar char="○"/>
              <a:tabLst>
                <a:tab pos="809625" algn="l"/>
              </a:tabLst>
            </a:pPr>
            <a:r>
              <a:rPr sz="1200" spc="-75" dirty="0">
                <a:solidFill>
                  <a:srgbClr val="424242"/>
                </a:solidFill>
                <a:latin typeface="Arial Black"/>
                <a:cs typeface="Arial Black"/>
              </a:rPr>
              <a:t>Zero</a:t>
            </a:r>
            <a:r>
              <a:rPr sz="1200" spc="-12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or</a:t>
            </a:r>
            <a:r>
              <a:rPr sz="1200" spc="-12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Moderate</a:t>
            </a:r>
            <a:r>
              <a:rPr sz="12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65" dirty="0">
                <a:solidFill>
                  <a:srgbClr val="424242"/>
                </a:solidFill>
                <a:latin typeface="Arial Black"/>
                <a:cs typeface="Arial Black"/>
              </a:rPr>
              <a:t>Kurtosis</a:t>
            </a:r>
            <a:r>
              <a:rPr sz="1200" spc="-6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distribution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has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shape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relatively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equivalent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normal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distribution.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16015" y="2171695"/>
            <a:ext cx="3876675" cy="2230755"/>
            <a:chOff x="4916015" y="2171695"/>
            <a:chExt cx="3876675" cy="22307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16015" y="2171695"/>
              <a:ext cx="3685767" cy="21072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8033" y="3986516"/>
              <a:ext cx="624248" cy="4154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3" y="0"/>
            <a:ext cx="9089117" cy="50959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12833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Lifecycle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133995" y="277699"/>
            <a:ext cx="4693920" cy="4714240"/>
            <a:chOff x="2133995" y="277699"/>
            <a:chExt cx="4693920" cy="47142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3995" y="277699"/>
              <a:ext cx="4693365" cy="471406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70163" y="4257641"/>
              <a:ext cx="593725" cy="636270"/>
            </a:xfrm>
            <a:custGeom>
              <a:avLst/>
              <a:gdLst/>
              <a:ahLst/>
              <a:cxnLst/>
              <a:rect l="l" t="t" r="r" b="b"/>
              <a:pathLst>
                <a:path w="593725" h="636270">
                  <a:moveTo>
                    <a:pt x="467524" y="635773"/>
                  </a:moveTo>
                  <a:lnTo>
                    <a:pt x="62924" y="181949"/>
                  </a:lnTo>
                  <a:lnTo>
                    <a:pt x="0" y="238049"/>
                  </a:lnTo>
                  <a:lnTo>
                    <a:pt x="13649" y="0"/>
                  </a:lnTo>
                  <a:lnTo>
                    <a:pt x="251699" y="13649"/>
                  </a:lnTo>
                  <a:lnTo>
                    <a:pt x="188774" y="69749"/>
                  </a:lnTo>
                  <a:lnTo>
                    <a:pt x="593373" y="523573"/>
                  </a:lnTo>
                  <a:lnTo>
                    <a:pt x="467524" y="63577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70163" y="4257641"/>
              <a:ext cx="593725" cy="636270"/>
            </a:xfrm>
            <a:custGeom>
              <a:avLst/>
              <a:gdLst/>
              <a:ahLst/>
              <a:cxnLst/>
              <a:rect l="l" t="t" r="r" b="b"/>
              <a:pathLst>
                <a:path w="593725" h="636270">
                  <a:moveTo>
                    <a:pt x="0" y="238049"/>
                  </a:moveTo>
                  <a:lnTo>
                    <a:pt x="13649" y="0"/>
                  </a:lnTo>
                  <a:lnTo>
                    <a:pt x="251699" y="13649"/>
                  </a:lnTo>
                  <a:lnTo>
                    <a:pt x="188774" y="69749"/>
                  </a:lnTo>
                  <a:lnTo>
                    <a:pt x="593373" y="523573"/>
                  </a:lnTo>
                  <a:lnTo>
                    <a:pt x="467524" y="635773"/>
                  </a:lnTo>
                  <a:lnTo>
                    <a:pt x="62924" y="181949"/>
                  </a:lnTo>
                  <a:lnTo>
                    <a:pt x="0" y="2380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248" y="768522"/>
            <a:ext cx="31445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0" dirty="0">
                <a:solidFill>
                  <a:srgbClr val="424242"/>
                </a:solidFill>
                <a:latin typeface="Arial Black"/>
                <a:cs typeface="Arial Black"/>
              </a:rPr>
              <a:t>Continuous</a:t>
            </a:r>
            <a:r>
              <a:rPr sz="2200" spc="-18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2200" spc="-50" dirty="0">
                <a:solidFill>
                  <a:srgbClr val="424242"/>
                </a:solidFill>
                <a:latin typeface="Arial Black"/>
                <a:cs typeface="Arial Black"/>
              </a:rPr>
              <a:t>Variables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9098" y="1323473"/>
            <a:ext cx="38506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04A8C4"/>
                </a:solidFill>
                <a:latin typeface="Arial Black"/>
                <a:cs typeface="Arial Black"/>
              </a:rPr>
              <a:t>Shape</a:t>
            </a:r>
            <a:r>
              <a:rPr sz="1500" spc="-16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55" dirty="0">
                <a:solidFill>
                  <a:srgbClr val="04A8C4"/>
                </a:solidFill>
                <a:latin typeface="Arial Black"/>
                <a:cs typeface="Arial Black"/>
              </a:rPr>
              <a:t>of</a:t>
            </a:r>
            <a:r>
              <a:rPr sz="1500" spc="-15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50" dirty="0">
                <a:solidFill>
                  <a:srgbClr val="04A8C4"/>
                </a:solidFill>
                <a:latin typeface="Arial Black"/>
                <a:cs typeface="Arial Black"/>
              </a:rPr>
              <a:t>the</a:t>
            </a:r>
            <a:r>
              <a:rPr sz="1500" spc="-160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45" dirty="0">
                <a:solidFill>
                  <a:srgbClr val="04A8C4"/>
                </a:solidFill>
                <a:latin typeface="Arial Black"/>
                <a:cs typeface="Arial Black"/>
              </a:rPr>
              <a:t>Distribution</a:t>
            </a:r>
            <a:r>
              <a:rPr sz="1500" spc="-15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370" dirty="0">
                <a:solidFill>
                  <a:srgbClr val="04A8C4"/>
                </a:solidFill>
                <a:latin typeface="Arial Black"/>
                <a:cs typeface="Arial Black"/>
              </a:rPr>
              <a:t>-</a:t>
            </a:r>
            <a:r>
              <a:rPr sz="1500" spc="-155" dirty="0">
                <a:solidFill>
                  <a:srgbClr val="04A8C4"/>
                </a:solidFill>
                <a:latin typeface="Arial Black"/>
                <a:cs typeface="Arial Black"/>
              </a:rPr>
              <a:t> </a:t>
            </a:r>
            <a:r>
              <a:rPr sz="1500" spc="-10" dirty="0">
                <a:solidFill>
                  <a:srgbClr val="04A8C4"/>
                </a:solidFill>
                <a:latin typeface="Arial Black"/>
                <a:cs typeface="Arial Black"/>
              </a:rPr>
              <a:t>Comparison</a:t>
            </a:r>
            <a:endParaRPr sz="15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34268" y="1792896"/>
            <a:ext cx="7058025" cy="2785110"/>
            <a:chOff x="1734268" y="1792896"/>
            <a:chExt cx="7058025" cy="27851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8033" y="3986516"/>
              <a:ext cx="624248" cy="4154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4268" y="1792896"/>
              <a:ext cx="5482739" cy="27846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18783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235" dirty="0"/>
              <a:t> </a:t>
            </a:r>
            <a:r>
              <a:rPr spc="-120" dirty="0"/>
              <a:t>is</a:t>
            </a:r>
            <a:r>
              <a:rPr spc="-235" dirty="0"/>
              <a:t> </a:t>
            </a:r>
            <a:r>
              <a:rPr spc="-175" dirty="0"/>
              <a:t>EDA?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0973" y="1627416"/>
            <a:ext cx="7330440" cy="86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14999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spc="-65" dirty="0">
                <a:solidFill>
                  <a:srgbClr val="424242"/>
                </a:solidFill>
                <a:latin typeface="Arial"/>
                <a:cs typeface="Arial"/>
              </a:rPr>
              <a:t>EDA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is </a:t>
            </a:r>
            <a:r>
              <a:rPr sz="1200" spc="125" dirty="0">
                <a:solidFill>
                  <a:srgbClr val="424242"/>
                </a:solidFill>
                <a:latin typeface="Arial"/>
                <a:cs typeface="Arial"/>
              </a:rPr>
              <a:t>an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424242"/>
                </a:solidFill>
                <a:latin typeface="Arial Black"/>
                <a:cs typeface="Arial Black"/>
              </a:rPr>
              <a:t>iterative</a:t>
            </a:r>
            <a:r>
              <a:rPr sz="12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process</a:t>
            </a:r>
            <a:r>
              <a:rPr sz="1200" spc="-6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requires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combination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 Black"/>
                <a:cs typeface="Arial Black"/>
              </a:rPr>
              <a:t>domain</a:t>
            </a:r>
            <a:r>
              <a:rPr sz="12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45" dirty="0">
                <a:solidFill>
                  <a:srgbClr val="424242"/>
                </a:solidFill>
                <a:latin typeface="Arial Black"/>
                <a:cs typeface="Arial Black"/>
              </a:rPr>
              <a:t>knowledge</a:t>
            </a:r>
            <a:r>
              <a:rPr sz="1200" spc="-45" dirty="0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intuition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,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424242"/>
                </a:solidFill>
                <a:latin typeface="Arial Black"/>
                <a:cs typeface="Arial Black"/>
              </a:rPr>
              <a:t>technical</a:t>
            </a:r>
            <a:r>
              <a:rPr sz="1200" spc="-5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skills.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objective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explore</a:t>
            </a:r>
            <a:r>
              <a:rPr sz="1200" spc="-55" dirty="0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summarize</a:t>
            </a:r>
            <a:r>
              <a:rPr sz="1200" spc="-25" dirty="0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24242"/>
                </a:solidFill>
                <a:latin typeface="Arial Black"/>
                <a:cs typeface="Arial Black"/>
              </a:rPr>
              <a:t>understand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underlying </a:t>
            </a:r>
            <a:r>
              <a:rPr sz="1200" spc="-35" dirty="0">
                <a:solidFill>
                  <a:srgbClr val="424242"/>
                </a:solidFill>
                <a:latin typeface="Arial Black"/>
                <a:cs typeface="Arial Black"/>
              </a:rPr>
              <a:t>patterns</a:t>
            </a:r>
            <a:r>
              <a:rPr sz="1200" spc="-35" dirty="0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relationships</a:t>
            </a:r>
            <a:r>
              <a:rPr sz="1200" spc="-40" dirty="0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424242"/>
                </a:solidFill>
                <a:latin typeface="Arial Black"/>
                <a:cs typeface="Arial Black"/>
              </a:rPr>
              <a:t>anomalies</a:t>
            </a:r>
            <a:r>
              <a:rPr sz="1200" spc="-30" dirty="0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424242"/>
                </a:solidFill>
                <a:latin typeface="Arial Black"/>
                <a:cs typeface="Arial Black"/>
              </a:rPr>
              <a:t>structures</a:t>
            </a:r>
            <a:r>
              <a:rPr sz="1200" spc="-6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inform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further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analysis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hypothesis</a:t>
            </a:r>
            <a:r>
              <a:rPr sz="12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formulation.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3695" y="2615694"/>
            <a:ext cx="4896590" cy="22442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18783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235" dirty="0"/>
              <a:t> </a:t>
            </a:r>
            <a:r>
              <a:rPr spc="-120" dirty="0"/>
              <a:t>is</a:t>
            </a:r>
            <a:r>
              <a:rPr spc="-235" dirty="0"/>
              <a:t> </a:t>
            </a:r>
            <a:r>
              <a:rPr spc="-175" dirty="0"/>
              <a:t>EDA?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5547" y="1461414"/>
            <a:ext cx="7278370" cy="304292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20"/>
              </a:spcBef>
              <a:buChar char="●"/>
              <a:tabLst>
                <a:tab pos="332740" algn="l"/>
              </a:tabLst>
            </a:pPr>
            <a:r>
              <a:rPr sz="1200" spc="-65" dirty="0">
                <a:solidFill>
                  <a:srgbClr val="424242"/>
                </a:solidFill>
                <a:latin typeface="Arial"/>
                <a:cs typeface="Arial"/>
              </a:rPr>
              <a:t>EDA</a:t>
            </a:r>
            <a:r>
              <a:rPr sz="12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comprehends:</a:t>
            </a:r>
            <a:endParaRPr sz="1200">
              <a:latin typeface="Arial"/>
              <a:cs typeface="Arial"/>
            </a:endParaRPr>
          </a:p>
          <a:p>
            <a:pPr marL="789940" lvl="1" indent="-320675">
              <a:lnSpc>
                <a:spcPct val="100000"/>
              </a:lnSpc>
              <a:spcBef>
                <a:spcPts val="720"/>
              </a:spcBef>
              <a:buFont typeface="Arial"/>
              <a:buChar char="○"/>
              <a:tabLst>
                <a:tab pos="789940" algn="l"/>
              </a:tabLst>
            </a:pP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Descriptive</a:t>
            </a:r>
            <a:r>
              <a:rPr sz="1200" spc="-13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65" dirty="0">
                <a:solidFill>
                  <a:srgbClr val="424242"/>
                </a:solidFill>
                <a:latin typeface="Arial Black"/>
                <a:cs typeface="Arial Black"/>
              </a:rPr>
              <a:t>Statistics: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numerical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visual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techniques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describe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  <a:p>
            <a:pPr marL="789940" lvl="1" indent="-320675">
              <a:lnSpc>
                <a:spcPct val="100000"/>
              </a:lnSpc>
              <a:spcBef>
                <a:spcPts val="720"/>
              </a:spcBef>
              <a:buFont typeface="Arial"/>
              <a:buChar char="○"/>
              <a:tabLst>
                <a:tab pos="789940" algn="l"/>
              </a:tabLst>
            </a:pPr>
            <a:r>
              <a:rPr sz="1200" spc="-35" dirty="0">
                <a:solidFill>
                  <a:srgbClr val="424242"/>
                </a:solidFill>
                <a:latin typeface="Arial Black"/>
                <a:cs typeface="Arial Black"/>
              </a:rPr>
              <a:t>Multivariate</a:t>
            </a:r>
            <a:r>
              <a:rPr sz="12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Analysis: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techniques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such</a:t>
            </a:r>
            <a:r>
              <a:rPr sz="12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as</a:t>
            </a:r>
            <a:r>
              <a:rPr sz="12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PCA</a:t>
            </a:r>
            <a:endParaRPr sz="1200">
              <a:latin typeface="Arial Black"/>
              <a:cs typeface="Arial Black"/>
            </a:endParaRPr>
          </a:p>
          <a:p>
            <a:pPr marL="789940" lvl="1" indent="-320675">
              <a:lnSpc>
                <a:spcPct val="100000"/>
              </a:lnSpc>
              <a:spcBef>
                <a:spcPts val="720"/>
              </a:spcBef>
              <a:buFont typeface="Arial"/>
              <a:buChar char="○"/>
              <a:tabLst>
                <a:tab pos="789940" algn="l"/>
              </a:tabLst>
            </a:pPr>
            <a:r>
              <a:rPr sz="1200" spc="-50" dirty="0">
                <a:solidFill>
                  <a:srgbClr val="424242"/>
                </a:solidFill>
                <a:latin typeface="Arial Black"/>
                <a:cs typeface="Arial Black"/>
              </a:rPr>
              <a:t>Pattern</a:t>
            </a:r>
            <a:r>
              <a:rPr sz="1200" spc="-13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424242"/>
                </a:solidFill>
                <a:latin typeface="Arial Black"/>
                <a:cs typeface="Arial Black"/>
              </a:rPr>
              <a:t>and</a:t>
            </a:r>
            <a:r>
              <a:rPr sz="1200" spc="-13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Anomaly</a:t>
            </a:r>
            <a:r>
              <a:rPr sz="1200" spc="-13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Detection</a:t>
            </a:r>
            <a:r>
              <a:rPr sz="1200" spc="-5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this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includes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spotting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424242"/>
                </a:solidFill>
                <a:latin typeface="Arial Black"/>
                <a:cs typeface="Arial Black"/>
              </a:rPr>
              <a:t>outliers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unusual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clusters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789940" marR="196215" lvl="1" indent="-320675">
              <a:lnSpc>
                <a:spcPct val="150000"/>
              </a:lnSpc>
              <a:buFont typeface="Arial"/>
              <a:buChar char="○"/>
              <a:tabLst>
                <a:tab pos="789940" algn="l"/>
              </a:tabLst>
            </a:pPr>
            <a:r>
              <a:rPr sz="1200" spc="-30" dirty="0">
                <a:solidFill>
                  <a:srgbClr val="424242"/>
                </a:solidFill>
                <a:latin typeface="Arial Black"/>
                <a:cs typeface="Arial Black"/>
              </a:rPr>
              <a:t>Data</a:t>
            </a:r>
            <a:r>
              <a:rPr sz="1200" spc="-13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30" dirty="0">
                <a:solidFill>
                  <a:srgbClr val="424242"/>
                </a:solidFill>
                <a:latin typeface="Arial Black"/>
                <a:cs typeface="Arial Black"/>
              </a:rPr>
              <a:t>Cleaning</a:t>
            </a:r>
            <a:r>
              <a:rPr sz="1200" spc="-30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understanding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missing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data,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possible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424242"/>
                </a:solidFill>
                <a:latin typeface="Arial Black"/>
                <a:cs typeface="Arial Black"/>
              </a:rPr>
              <a:t>errors</a:t>
            </a:r>
            <a:r>
              <a:rPr sz="1200" spc="-45" dirty="0">
                <a:solidFill>
                  <a:srgbClr val="424242"/>
                </a:solidFill>
                <a:latin typeface="Arial"/>
                <a:cs typeface="Arial"/>
              </a:rPr>
              <a:t>,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inconsistencies </a:t>
            </a:r>
            <a:r>
              <a:rPr sz="1200" spc="35" dirty="0">
                <a:solidFill>
                  <a:srgbClr val="424242"/>
                </a:solidFill>
                <a:latin typeface="Arial"/>
                <a:cs typeface="Arial"/>
              </a:rPr>
              <a:t>in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dataset.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424242"/>
                </a:solidFill>
                <a:latin typeface="Arial"/>
                <a:cs typeface="Arial"/>
              </a:rPr>
              <a:t>EDA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often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leads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cleaning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preprocessing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steps.</a:t>
            </a:r>
            <a:endParaRPr sz="1200">
              <a:latin typeface="Arial"/>
              <a:cs typeface="Arial"/>
            </a:endParaRPr>
          </a:p>
          <a:p>
            <a:pPr marL="789940" marR="5080" lvl="1" indent="-320675">
              <a:lnSpc>
                <a:spcPct val="150000"/>
              </a:lnSpc>
              <a:buFont typeface="Arial"/>
              <a:buChar char="○"/>
              <a:tabLst>
                <a:tab pos="789940" algn="l"/>
              </a:tabLst>
            </a:pPr>
            <a:r>
              <a:rPr sz="1200" spc="-30" dirty="0">
                <a:solidFill>
                  <a:srgbClr val="424242"/>
                </a:solidFill>
                <a:latin typeface="Arial Black"/>
                <a:cs typeface="Arial Black"/>
              </a:rPr>
              <a:t>Assumption</a:t>
            </a:r>
            <a:r>
              <a:rPr sz="12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35" dirty="0">
                <a:solidFill>
                  <a:srgbClr val="424242"/>
                </a:solidFill>
                <a:latin typeface="Arial Black"/>
                <a:cs typeface="Arial Black"/>
              </a:rPr>
              <a:t>Checking</a:t>
            </a:r>
            <a:r>
              <a:rPr sz="1200" spc="-3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checks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assumptions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related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subsequent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statistical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tests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or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modeling.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instance,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checking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24242"/>
                </a:solidFill>
                <a:latin typeface="Arial Black"/>
                <a:cs typeface="Arial Black"/>
              </a:rPr>
              <a:t>normality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homoscedasticity.</a:t>
            </a:r>
            <a:endParaRPr sz="1200">
              <a:latin typeface="Arial"/>
              <a:cs typeface="Arial"/>
            </a:endParaRPr>
          </a:p>
          <a:p>
            <a:pPr marL="789940" marR="420370" lvl="1" indent="-320675">
              <a:lnSpc>
                <a:spcPct val="150000"/>
              </a:lnSpc>
              <a:buFont typeface="Arial"/>
              <a:buChar char="○"/>
              <a:tabLst>
                <a:tab pos="789940" algn="l"/>
              </a:tabLst>
            </a:pP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Complex</a:t>
            </a:r>
            <a:r>
              <a:rPr sz="1200" spc="-12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30" dirty="0">
                <a:solidFill>
                  <a:srgbClr val="424242"/>
                </a:solidFill>
                <a:latin typeface="Arial Black"/>
                <a:cs typeface="Arial Black"/>
              </a:rPr>
              <a:t>Data</a:t>
            </a:r>
            <a:r>
              <a:rPr sz="12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65" dirty="0">
                <a:solidFill>
                  <a:srgbClr val="424242"/>
                </a:solidFill>
                <a:latin typeface="Arial Black"/>
                <a:cs typeface="Arial Black"/>
              </a:rPr>
              <a:t>Types</a:t>
            </a:r>
            <a:r>
              <a:rPr sz="12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Exploration</a:t>
            </a:r>
            <a:r>
              <a:rPr sz="1200" spc="-55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such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as</a:t>
            </a:r>
            <a:r>
              <a:rPr sz="12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Time</a:t>
            </a:r>
            <a:r>
              <a:rPr sz="1200" spc="-12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75" dirty="0">
                <a:solidFill>
                  <a:srgbClr val="424242"/>
                </a:solidFill>
                <a:latin typeface="Arial Black"/>
                <a:cs typeface="Arial Black"/>
              </a:rPr>
              <a:t>Series</a:t>
            </a:r>
            <a:r>
              <a:rPr sz="12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Analysis</a:t>
            </a:r>
            <a:r>
              <a:rPr sz="1200" spc="-4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Arial Black"/>
                <a:cs typeface="Arial Black"/>
              </a:rPr>
              <a:t>Spatial</a:t>
            </a:r>
            <a:r>
              <a:rPr sz="1200" spc="-12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20" dirty="0">
                <a:solidFill>
                  <a:srgbClr val="424242"/>
                </a:solidFill>
                <a:latin typeface="Arial Black"/>
                <a:cs typeface="Arial Black"/>
              </a:rPr>
              <a:t>Data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Analysis.</a:t>
            </a:r>
            <a:endParaRPr sz="1200">
              <a:latin typeface="Arial Black"/>
              <a:cs typeface="Arial Black"/>
            </a:endParaRPr>
          </a:p>
          <a:p>
            <a:pPr marL="789940" lvl="1" indent="-320675">
              <a:lnSpc>
                <a:spcPct val="100000"/>
              </a:lnSpc>
              <a:spcBef>
                <a:spcPts val="720"/>
              </a:spcBef>
              <a:buFont typeface="Arial"/>
              <a:buChar char="○"/>
              <a:tabLst>
                <a:tab pos="789940" algn="l"/>
              </a:tabLst>
            </a:pP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Interactive</a:t>
            </a:r>
            <a:r>
              <a:rPr sz="1200" spc="-9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30" dirty="0">
                <a:solidFill>
                  <a:srgbClr val="424242"/>
                </a:solidFill>
                <a:latin typeface="Arial Black"/>
                <a:cs typeface="Arial Black"/>
              </a:rPr>
              <a:t>Data</a:t>
            </a:r>
            <a:r>
              <a:rPr sz="1200" spc="-8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Exploration</a:t>
            </a:r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3" y="0"/>
            <a:ext cx="9089117" cy="50959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18783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235" dirty="0"/>
              <a:t> </a:t>
            </a:r>
            <a:r>
              <a:rPr spc="-120" dirty="0"/>
              <a:t>is</a:t>
            </a:r>
            <a:r>
              <a:rPr spc="-235" dirty="0"/>
              <a:t> </a:t>
            </a:r>
            <a:r>
              <a:rPr spc="-175" dirty="0"/>
              <a:t>EDA?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4171" y="1515346"/>
            <a:ext cx="5553113" cy="29074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7603" y="1988231"/>
            <a:ext cx="32689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10" dirty="0">
                <a:solidFill>
                  <a:srgbClr val="FFFFFF"/>
                </a:solidFill>
              </a:rPr>
              <a:t>Key</a:t>
            </a:r>
            <a:r>
              <a:rPr sz="3600" spc="-420" dirty="0">
                <a:solidFill>
                  <a:srgbClr val="FFFFFF"/>
                </a:solidFill>
              </a:rPr>
              <a:t> </a:t>
            </a:r>
            <a:r>
              <a:rPr sz="3600" spc="-105" dirty="0">
                <a:solidFill>
                  <a:srgbClr val="FFFFFF"/>
                </a:solidFill>
              </a:rPr>
              <a:t>Concepts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Population</a:t>
            </a:r>
            <a:r>
              <a:rPr spc="-204" dirty="0"/>
              <a:t> </a:t>
            </a:r>
            <a:r>
              <a:rPr dirty="0"/>
              <a:t>and</a:t>
            </a:r>
            <a:r>
              <a:rPr spc="-204" dirty="0"/>
              <a:t> </a:t>
            </a:r>
            <a:r>
              <a:rPr spc="-30" dirty="0"/>
              <a:t>Sample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5567" y="1451572"/>
            <a:ext cx="4964089" cy="27302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5547" y="1461414"/>
            <a:ext cx="301307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9525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Arial Black"/>
                <a:cs typeface="Arial Black"/>
              </a:rPr>
              <a:t>population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424242"/>
                </a:solidFill>
                <a:latin typeface="Arial Black"/>
                <a:cs typeface="Arial Black"/>
              </a:rPr>
              <a:t>entire</a:t>
            </a:r>
            <a:r>
              <a:rPr sz="1200" spc="-5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Arial Black"/>
                <a:cs typeface="Arial Black"/>
              </a:rPr>
              <a:t>group</a:t>
            </a:r>
            <a:r>
              <a:rPr sz="1200" spc="-5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or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set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individuals,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items,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data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points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interest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one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424242"/>
                </a:solidFill>
                <a:latin typeface="Arial"/>
                <a:cs typeface="Arial"/>
              </a:rPr>
              <a:t>aims</a:t>
            </a:r>
            <a:r>
              <a:rPr sz="12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sz="1200" spc="85" dirty="0">
                <a:solidFill>
                  <a:srgbClr val="424242"/>
                </a:solidFill>
                <a:latin typeface="Arial"/>
                <a:cs typeface="Arial"/>
              </a:rPr>
              <a:t>study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424242"/>
                </a:solidFill>
                <a:latin typeface="Arial"/>
                <a:cs typeface="Arial"/>
              </a:rPr>
              <a:t>describe.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0"/>
              </a:spcBef>
              <a:buClr>
                <a:srgbClr val="424242"/>
              </a:buClr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32740" marR="5080" indent="-320675">
              <a:lnSpc>
                <a:spcPct val="150000"/>
              </a:lnSpc>
              <a:buChar char="●"/>
              <a:tabLst>
                <a:tab pos="332740" algn="l"/>
              </a:tabLst>
            </a:pP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24242"/>
                </a:solidFill>
                <a:latin typeface="Arial Black"/>
                <a:cs typeface="Arial Black"/>
              </a:rPr>
              <a:t>sample</a:t>
            </a:r>
            <a:r>
              <a:rPr sz="1200" spc="-6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424242"/>
                </a:solidFill>
                <a:latin typeface="Arial Black"/>
                <a:cs typeface="Arial Black"/>
              </a:rPr>
              <a:t>subset</a:t>
            </a:r>
            <a:r>
              <a:rPr sz="1200" spc="-6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population</a:t>
            </a:r>
            <a:r>
              <a:rPr sz="12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selected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424242"/>
                </a:solidFill>
                <a:latin typeface="Arial"/>
                <a:cs typeface="Arial"/>
              </a:rPr>
              <a:t>for </a:t>
            </a:r>
            <a:r>
              <a:rPr sz="1200" spc="65" dirty="0">
                <a:solidFill>
                  <a:srgbClr val="424242"/>
                </a:solidFill>
                <a:latin typeface="Arial"/>
                <a:cs typeface="Arial"/>
              </a:rPr>
              <a:t>investigation,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Arial"/>
                <a:cs typeface="Arial"/>
              </a:rPr>
              <a:t>used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424242"/>
                </a:solidFill>
                <a:latin typeface="Arial"/>
                <a:cs typeface="Arial"/>
              </a:rPr>
              <a:t>infer</a:t>
            </a:r>
            <a:r>
              <a:rPr sz="12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424242"/>
                </a:solidFill>
                <a:latin typeface="Arial"/>
                <a:cs typeface="Arial"/>
              </a:rPr>
              <a:t>make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generalizations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424242"/>
                </a:solidFill>
                <a:latin typeface="Arial"/>
                <a:cs typeface="Arial"/>
              </a:rPr>
              <a:t>about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2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Arial"/>
                <a:cs typeface="Arial"/>
              </a:rPr>
              <a:t>entire </a:t>
            </a:r>
            <a:r>
              <a:rPr sz="1200" spc="70" dirty="0">
                <a:solidFill>
                  <a:srgbClr val="424242"/>
                </a:solidFill>
                <a:latin typeface="Arial"/>
                <a:cs typeface="Arial"/>
              </a:rPr>
              <a:t>population.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2319</Words>
  <Application>Microsoft Macintosh PowerPoint</Application>
  <PresentationFormat>On-screen Show (16:9)</PresentationFormat>
  <Paragraphs>257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Arial Black</vt:lpstr>
      <vt:lpstr>Verdana</vt:lpstr>
      <vt:lpstr>Office Theme</vt:lpstr>
      <vt:lpstr>Exploratory Data Afialysis Descriptive Statistics &amp; Outliers</vt:lpstr>
      <vt:lpstr>Table of Contents</vt:lpstr>
      <vt:lpstr>What’s EDA (Exploratory Data Analysis)</vt:lpstr>
      <vt:lpstr>Lifecycle</vt:lpstr>
      <vt:lpstr>What is EDA?</vt:lpstr>
      <vt:lpstr>What is EDA?</vt:lpstr>
      <vt:lpstr>What is EDA?</vt:lpstr>
      <vt:lpstr>Key Concepts</vt:lpstr>
      <vt:lpstr>Population and Sample</vt:lpstr>
      <vt:lpstr>Variables and Individuals</vt:lpstr>
      <vt:lpstr>What is Statistics?</vt:lpstr>
      <vt:lpstr>Descriptive Statistics</vt:lpstr>
      <vt:lpstr>Data Types</vt:lpstr>
      <vt:lpstr>Data Types</vt:lpstr>
      <vt:lpstr>Numerical or Quantitative Data</vt:lpstr>
      <vt:lpstr>Categorical Data</vt:lpstr>
      <vt:lpstr>Important Note</vt:lpstr>
      <vt:lpstr>Important Note: Tricks</vt:lpstr>
      <vt:lpstr>Transforming Variables Categorical to Numerical and Vice Versa</vt:lpstr>
      <vt:lpstr>Transforming Variables Numerical to Categorical</vt:lpstr>
      <vt:lpstr>PowerPoint Presentation</vt:lpstr>
      <vt:lpstr>Univariate Analysis</vt:lpstr>
      <vt:lpstr>Univariate Analysis</vt:lpstr>
      <vt:lpstr>Univariate Analysis</vt:lpstr>
      <vt:lpstr>Categorical &amp; Discrete Variables</vt:lpstr>
      <vt:lpstr>Categorical &amp; Discrete Variables</vt:lpstr>
      <vt:lpstr>Categorical &amp; Discrete Variables</vt:lpstr>
      <vt:lpstr>Univariate Analysis</vt:lpstr>
      <vt:lpstr>Continuous Variables</vt:lpstr>
      <vt:lpstr>Continuous Variables</vt:lpstr>
      <vt:lpstr>Continuous Variables</vt:lpstr>
      <vt:lpstr>PowerPoint Presentation</vt:lpstr>
      <vt:lpstr>Continuous Variables</vt:lpstr>
      <vt:lpstr>Continuous Variables</vt:lpstr>
      <vt:lpstr>Summary</vt:lpstr>
      <vt:lpstr>Summary</vt:lpstr>
      <vt:lpstr>APPENDIX</vt:lpstr>
      <vt:lpstr>Continuous Variables</vt:lpstr>
      <vt:lpstr>Continuous Variables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- part I.pptx</dc:title>
  <cp:lastModifiedBy>João Rocha Melo</cp:lastModifiedBy>
  <cp:revision>2</cp:revision>
  <dcterms:created xsi:type="dcterms:W3CDTF">2024-05-17T09:15:44Z</dcterms:created>
  <dcterms:modified xsi:type="dcterms:W3CDTF">2024-05-17T10:51:36Z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2024-05-17T00:00:00Z</vt:filetime>
  </property>
  <property fmtid="{D5CDD505-2E9C-101B-9397-08002B2CF9AE}" pid="4" name="Producer">
    <vt:lpwstr>3-Heights(TM) PDF Security Shell 4.8.25.2 (http://www.pdf-tools.com)</vt:lpwstr>
  </property>
</Properties>
</file>