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9" r:id="rId5"/>
    <p:sldId id="274" r:id="rId6"/>
    <p:sldId id="287" r:id="rId7"/>
    <p:sldId id="288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56" d="100"/>
          <a:sy n="156" d="100"/>
        </p:scale>
        <p:origin x="8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9323" y="1856774"/>
            <a:ext cx="47917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482854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797" y="1498790"/>
            <a:ext cx="7578725" cy="282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3198" y="3432917"/>
              <a:ext cx="2218055" cy="551815"/>
            </a:xfrm>
            <a:custGeom>
              <a:avLst/>
              <a:gdLst/>
              <a:ahLst/>
              <a:cxnLst/>
              <a:rect l="l" t="t" r="r" b="b"/>
              <a:pathLst>
                <a:path w="2218055" h="551814">
                  <a:moveTo>
                    <a:pt x="2125995" y="551398"/>
                  </a:moveTo>
                  <a:lnTo>
                    <a:pt x="91902" y="551398"/>
                  </a:lnTo>
                  <a:lnTo>
                    <a:pt x="56129" y="544176"/>
                  </a:lnTo>
                  <a:lnTo>
                    <a:pt x="26917" y="524480"/>
                  </a:lnTo>
                  <a:lnTo>
                    <a:pt x="7221" y="495268"/>
                  </a:lnTo>
                  <a:lnTo>
                    <a:pt x="0" y="459499"/>
                  </a:lnTo>
                  <a:lnTo>
                    <a:pt x="0" y="91899"/>
                  </a:lnTo>
                  <a:lnTo>
                    <a:pt x="7221" y="56130"/>
                  </a:lnTo>
                  <a:lnTo>
                    <a:pt x="26917" y="26918"/>
                  </a:lnTo>
                  <a:lnTo>
                    <a:pt x="56129" y="7222"/>
                  </a:lnTo>
                  <a:lnTo>
                    <a:pt x="91902" y="0"/>
                  </a:lnTo>
                  <a:lnTo>
                    <a:pt x="2125995" y="0"/>
                  </a:lnTo>
                  <a:lnTo>
                    <a:pt x="2176979" y="15440"/>
                  </a:lnTo>
                  <a:lnTo>
                    <a:pt x="2210901" y="56731"/>
                  </a:lnTo>
                  <a:lnTo>
                    <a:pt x="2217895" y="91899"/>
                  </a:lnTo>
                  <a:lnTo>
                    <a:pt x="2217895" y="459499"/>
                  </a:lnTo>
                  <a:lnTo>
                    <a:pt x="2210672" y="495268"/>
                  </a:lnTo>
                  <a:lnTo>
                    <a:pt x="2190976" y="524480"/>
                  </a:lnTo>
                  <a:lnTo>
                    <a:pt x="2161765" y="544176"/>
                  </a:lnTo>
                  <a:lnTo>
                    <a:pt x="2125995" y="551398"/>
                  </a:lnTo>
                  <a:close/>
                </a:path>
              </a:pathLst>
            </a:custGeom>
            <a:solidFill>
              <a:srgbClr val="564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629322" y="1856774"/>
            <a:ext cx="65334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000" spc="-220" dirty="0" err="1">
                <a:solidFill>
                  <a:srgbClr val="FFFFFF"/>
                </a:solidFill>
              </a:rPr>
              <a:t>Probability</a:t>
            </a:r>
            <a:r>
              <a:rPr lang="pt-PT" sz="4000" spc="-220" dirty="0">
                <a:solidFill>
                  <a:srgbClr val="FFFFFF"/>
                </a:solidFill>
              </a:rPr>
              <a:t> </a:t>
            </a:r>
            <a:r>
              <a:rPr lang="pt-PT" sz="4000" spc="-220" dirty="0" err="1">
                <a:solidFill>
                  <a:srgbClr val="FFFFFF"/>
                </a:solidFill>
              </a:rPr>
              <a:t>Distributions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629323" y="458544"/>
            <a:ext cx="12452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000" dirty="0">
                <a:solidFill>
                  <a:srgbClr val="FFFFFF"/>
                </a:solidFill>
                <a:latin typeface="Arial Black"/>
                <a:cs typeface="Arial Black"/>
              </a:rPr>
              <a:t>DSML</a:t>
            </a:r>
            <a:endParaRPr sz="10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137" y="3543994"/>
            <a:ext cx="868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Week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t-PT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13986" y="1706882"/>
            <a:ext cx="29972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Probability Mass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dirty="0">
                <a:latin typeface="Arial Black"/>
                <a:cs typeface="Arial Black"/>
              </a:rPr>
              <a:t>PMF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allows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to </a:t>
            </a:r>
            <a:r>
              <a:rPr sz="1200" spc="50" dirty="0">
                <a:latin typeface="Arial"/>
                <a:cs typeface="Arial"/>
              </a:rPr>
              <a:t>visualize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obtaining </a:t>
            </a:r>
            <a:r>
              <a:rPr sz="1200" spc="110" dirty="0">
                <a:latin typeface="Arial"/>
                <a:cs typeface="Arial"/>
              </a:rPr>
              <a:t>each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outcome.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case: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spc="-85" dirty="0">
                <a:latin typeface="Arial"/>
                <a:cs typeface="Arial"/>
              </a:rPr>
              <a:t>PMF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7 </a:t>
            </a:r>
            <a:r>
              <a:rPr sz="1200" spc="70" dirty="0">
                <a:latin typeface="Arial"/>
                <a:cs typeface="Arial"/>
              </a:rPr>
              <a:t>-</a:t>
            </a:r>
            <a:r>
              <a:rPr sz="1200" spc="125" dirty="0">
                <a:latin typeface="Arial"/>
                <a:cs typeface="Arial"/>
              </a:rPr>
              <a:t>&gt;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P(X=7)</a:t>
            </a:r>
            <a:r>
              <a:rPr sz="1200" spc="-14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=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0.17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023" y="1731396"/>
            <a:ext cx="3560967" cy="25786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523" y="1384422"/>
            <a:ext cx="3983016" cy="29872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55711" y="1583734"/>
            <a:ext cx="3218180" cy="256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469265" algn="l"/>
              </a:tabLst>
            </a:pPr>
            <a:r>
              <a:rPr sz="1200" spc="75" dirty="0">
                <a:latin typeface="Arial"/>
                <a:cs typeface="Arial"/>
              </a:rPr>
              <a:t>Another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question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b="1" i="1" spc="-55" dirty="0">
                <a:latin typeface="Verdana"/>
                <a:cs typeface="Verdana"/>
              </a:rPr>
              <a:t>“What’s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65" dirty="0">
                <a:latin typeface="Verdana"/>
                <a:cs typeface="Verdana"/>
              </a:rPr>
              <a:t>the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55" dirty="0">
                <a:latin typeface="Verdana"/>
                <a:cs typeface="Verdana"/>
              </a:rPr>
              <a:t>probability</a:t>
            </a:r>
            <a:r>
              <a:rPr sz="1200" b="1" i="1" spc="-85" dirty="0">
                <a:latin typeface="Verdana"/>
                <a:cs typeface="Verdana"/>
              </a:rPr>
              <a:t> </a:t>
            </a:r>
            <a:r>
              <a:rPr sz="1200" b="1" i="1" spc="-80" dirty="0">
                <a:latin typeface="Verdana"/>
                <a:cs typeface="Verdana"/>
              </a:rPr>
              <a:t>of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10" dirty="0">
                <a:latin typeface="Verdana"/>
                <a:cs typeface="Verdana"/>
              </a:rPr>
              <a:t>getting </a:t>
            </a:r>
            <a:r>
              <a:rPr sz="1200" b="1" i="1" spc="-25" dirty="0">
                <a:latin typeface="Verdana"/>
                <a:cs typeface="Verdana"/>
              </a:rPr>
              <a:t>an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50" dirty="0">
                <a:latin typeface="Verdana"/>
                <a:cs typeface="Verdana"/>
              </a:rPr>
              <a:t>outcome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45" dirty="0">
                <a:latin typeface="Verdana"/>
                <a:cs typeface="Verdana"/>
              </a:rPr>
              <a:t>equal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85" dirty="0">
                <a:latin typeface="Verdana"/>
                <a:cs typeface="Verdana"/>
              </a:rPr>
              <a:t>or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90" dirty="0">
                <a:latin typeface="Verdana"/>
                <a:cs typeface="Verdana"/>
              </a:rPr>
              <a:t>lower</a:t>
            </a:r>
            <a:r>
              <a:rPr sz="1200" b="1" i="1" spc="-100" dirty="0">
                <a:latin typeface="Verdana"/>
                <a:cs typeface="Verdana"/>
              </a:rPr>
              <a:t> </a:t>
            </a:r>
            <a:r>
              <a:rPr sz="1200" b="1" i="1" spc="-45" dirty="0">
                <a:latin typeface="Verdana"/>
                <a:cs typeface="Verdana"/>
              </a:rPr>
              <a:t>than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100" dirty="0">
                <a:latin typeface="Verdana"/>
                <a:cs typeface="Verdana"/>
              </a:rPr>
              <a:t>7”</a:t>
            </a:r>
            <a:r>
              <a:rPr sz="1200" spc="-100" dirty="0">
                <a:latin typeface="Arial"/>
                <a:cs typeface="Arial"/>
              </a:rPr>
              <a:t>. </a:t>
            </a:r>
            <a:r>
              <a:rPr sz="1200" spc="60" dirty="0">
                <a:latin typeface="Arial"/>
                <a:cs typeface="Arial"/>
              </a:rPr>
              <a:t>Now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instead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PMF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have </a:t>
            </a:r>
            <a:r>
              <a:rPr sz="1200" spc="95" dirty="0">
                <a:latin typeface="Arial"/>
                <a:cs typeface="Arial"/>
              </a:rPr>
              <a:t>Cumulative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10" dirty="0">
                <a:latin typeface="Arial"/>
                <a:cs typeface="Arial"/>
              </a:rPr>
              <a:t>- </a:t>
            </a:r>
            <a:r>
              <a:rPr sz="1200" spc="-20" dirty="0">
                <a:latin typeface="Arial Black"/>
                <a:cs typeface="Arial Black"/>
              </a:rPr>
              <a:t>CDF</a:t>
            </a:r>
            <a:r>
              <a:rPr sz="1200" spc="-2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926465" lvl="1" indent="-320040">
              <a:lnSpc>
                <a:spcPct val="100000"/>
              </a:lnSpc>
              <a:spcBef>
                <a:spcPts val="720"/>
              </a:spcBef>
              <a:buChar char="○"/>
              <a:tabLst>
                <a:tab pos="926465" algn="l"/>
              </a:tabLst>
            </a:pPr>
            <a:r>
              <a:rPr sz="1200" dirty="0">
                <a:latin typeface="Arial"/>
                <a:cs typeface="Arial"/>
              </a:rPr>
              <a:t>P(X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&lt;=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7)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≃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spc="-20" dirty="0">
                <a:latin typeface="Arial"/>
                <a:cs typeface="Arial"/>
              </a:rPr>
              <a:t>0.60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Arial"/>
              <a:cs typeface="Arial"/>
            </a:endParaRPr>
          </a:p>
          <a:p>
            <a:pPr marL="12700" marR="152400">
              <a:lnSpc>
                <a:spcPct val="150000"/>
              </a:lnSpc>
            </a:pPr>
            <a:r>
              <a:rPr sz="900" i="1" dirty="0">
                <a:latin typeface="Verdana"/>
                <a:cs typeface="Verdana"/>
              </a:rPr>
              <a:t>Note</a:t>
            </a:r>
            <a:r>
              <a:rPr sz="900" i="1" spc="-45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that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the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20" dirty="0">
                <a:latin typeface="Verdana"/>
                <a:cs typeface="Verdana"/>
              </a:rPr>
              <a:t>CDF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of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95" dirty="0">
                <a:latin typeface="Verdana"/>
                <a:cs typeface="Verdana"/>
              </a:rPr>
              <a:t>7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Verdana"/>
                <a:cs typeface="Verdana"/>
              </a:rPr>
              <a:t>is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equal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to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the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sum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of</a:t>
            </a:r>
            <a:r>
              <a:rPr sz="900" i="1" spc="-45" dirty="0">
                <a:latin typeface="Verdana"/>
                <a:cs typeface="Verdana"/>
              </a:rPr>
              <a:t> </a:t>
            </a:r>
            <a:r>
              <a:rPr sz="900" i="1" spc="-65" dirty="0">
                <a:latin typeface="Verdana"/>
                <a:cs typeface="Verdana"/>
              </a:rPr>
              <a:t>PMF(1)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50" dirty="0">
                <a:latin typeface="Verdana"/>
                <a:cs typeface="Verdana"/>
              </a:rPr>
              <a:t>+ </a:t>
            </a:r>
            <a:r>
              <a:rPr sz="900" i="1" spc="-10" dirty="0">
                <a:latin typeface="Verdana"/>
                <a:cs typeface="Verdana"/>
              </a:rPr>
              <a:t>PMF(2)...+PMF(7)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Bernoulli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272" y="2480257"/>
            <a:ext cx="3148693" cy="23615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8797" y="1527784"/>
            <a:ext cx="7578090" cy="223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Bernoulli</a:t>
            </a:r>
            <a:r>
              <a:rPr sz="1200" spc="-25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10" dirty="0">
                <a:latin typeface="Arial"/>
                <a:cs typeface="Arial"/>
              </a:rPr>
              <a:t> that </a:t>
            </a:r>
            <a:r>
              <a:rPr sz="1200" spc="75" dirty="0">
                <a:latin typeface="Arial"/>
                <a:cs typeface="Arial"/>
              </a:rPr>
              <a:t>characterizes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likelihood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experiencing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either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"success"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"failure"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trial.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trial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event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only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namely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success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failure.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Arial"/>
              <a:cs typeface="Arial"/>
            </a:endParaRPr>
          </a:p>
          <a:p>
            <a:pPr marL="3868420" marR="885825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80" dirty="0">
                <a:latin typeface="Arial"/>
                <a:cs typeface="Arial"/>
              </a:rPr>
              <a:t>characterized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parameter,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Verdana"/>
                <a:cs typeface="Verdana"/>
              </a:rPr>
              <a:t>p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-25" dirty="0">
                <a:latin typeface="Arial Black"/>
                <a:cs typeface="Arial Black"/>
              </a:rPr>
              <a:t>probability</a:t>
            </a:r>
            <a:r>
              <a:rPr sz="1200" spc="-114" dirty="0">
                <a:latin typeface="Arial Black"/>
                <a:cs typeface="Arial Black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of</a:t>
            </a:r>
            <a:r>
              <a:rPr sz="1200" spc="-110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success.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Binomial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322" y="2593419"/>
            <a:ext cx="2720294" cy="21282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320" dirty="0"/>
              <a:t> </a:t>
            </a:r>
            <a:r>
              <a:rPr dirty="0">
                <a:latin typeface="Arial Black"/>
                <a:cs typeface="Arial Black"/>
              </a:rPr>
              <a:t>Binomial</a:t>
            </a:r>
            <a:r>
              <a:rPr spc="190" dirty="0">
                <a:latin typeface="Arial Black"/>
                <a:cs typeface="Arial Black"/>
              </a:rPr>
              <a:t> </a:t>
            </a:r>
            <a:r>
              <a:rPr spc="80" dirty="0"/>
              <a:t>distribution</a:t>
            </a:r>
            <a:r>
              <a:rPr spc="320" dirty="0"/>
              <a:t> </a:t>
            </a:r>
            <a:r>
              <a:rPr dirty="0"/>
              <a:t>is</a:t>
            </a:r>
            <a:r>
              <a:rPr spc="325" dirty="0"/>
              <a:t> </a:t>
            </a:r>
            <a:r>
              <a:rPr spc="145" dirty="0"/>
              <a:t>a</a:t>
            </a:r>
            <a:r>
              <a:rPr spc="320" dirty="0"/>
              <a:t> </a:t>
            </a:r>
            <a:r>
              <a:rPr spc="75" dirty="0"/>
              <a:t>discrete</a:t>
            </a:r>
            <a:r>
              <a:rPr spc="320" dirty="0"/>
              <a:t> </a:t>
            </a:r>
            <a:r>
              <a:rPr spc="85" dirty="0"/>
              <a:t>probability</a:t>
            </a:r>
            <a:r>
              <a:rPr spc="325" dirty="0"/>
              <a:t> </a:t>
            </a:r>
            <a:r>
              <a:rPr spc="80" dirty="0"/>
              <a:t>distribution</a:t>
            </a:r>
            <a:r>
              <a:rPr spc="320" dirty="0"/>
              <a:t> </a:t>
            </a:r>
            <a:r>
              <a:rPr spc="110" dirty="0"/>
              <a:t>that</a:t>
            </a:r>
            <a:r>
              <a:rPr spc="320" dirty="0"/>
              <a:t> </a:t>
            </a:r>
            <a:r>
              <a:rPr spc="100" dirty="0"/>
              <a:t>models</a:t>
            </a:r>
            <a:r>
              <a:rPr spc="320" dirty="0"/>
              <a:t> </a:t>
            </a:r>
            <a:r>
              <a:rPr spc="90" dirty="0"/>
              <a:t>the</a:t>
            </a:r>
            <a:r>
              <a:rPr spc="325" dirty="0"/>
              <a:t> </a:t>
            </a:r>
            <a:r>
              <a:rPr spc="110" dirty="0"/>
              <a:t>number</a:t>
            </a:r>
            <a:r>
              <a:rPr spc="320" dirty="0"/>
              <a:t> </a:t>
            </a:r>
            <a:r>
              <a:rPr spc="55" dirty="0"/>
              <a:t>of </a:t>
            </a:r>
            <a:r>
              <a:rPr spc="65" dirty="0"/>
              <a:t>successes</a:t>
            </a:r>
            <a:r>
              <a:rPr spc="25" dirty="0"/>
              <a:t> </a:t>
            </a:r>
            <a:r>
              <a:rPr spc="60" dirty="0"/>
              <a:t>in</a:t>
            </a:r>
            <a:r>
              <a:rPr spc="30" dirty="0"/>
              <a:t> </a:t>
            </a:r>
            <a:r>
              <a:rPr spc="145" dirty="0"/>
              <a:t>a</a:t>
            </a:r>
            <a:r>
              <a:rPr spc="25" dirty="0"/>
              <a:t> </a:t>
            </a:r>
            <a:r>
              <a:rPr spc="55" dirty="0"/>
              <a:t>fixed</a:t>
            </a:r>
            <a:r>
              <a:rPr spc="30" dirty="0"/>
              <a:t> </a:t>
            </a:r>
            <a:r>
              <a:rPr spc="110" dirty="0"/>
              <a:t>number</a:t>
            </a:r>
            <a:r>
              <a:rPr spc="25" dirty="0"/>
              <a:t> </a:t>
            </a:r>
            <a:r>
              <a:rPr spc="80" dirty="0"/>
              <a:t>of</a:t>
            </a:r>
            <a:r>
              <a:rPr spc="30" dirty="0"/>
              <a:t> </a:t>
            </a:r>
            <a:r>
              <a:rPr spc="100" dirty="0"/>
              <a:t>independent</a:t>
            </a:r>
            <a:r>
              <a:rPr spc="25" dirty="0"/>
              <a:t> </a:t>
            </a:r>
            <a:r>
              <a:rPr spc="50" dirty="0"/>
              <a:t>Bernoulli</a:t>
            </a:r>
            <a:r>
              <a:rPr spc="25" dirty="0"/>
              <a:t> </a:t>
            </a:r>
            <a:r>
              <a:rPr dirty="0"/>
              <a:t>trials.</a:t>
            </a:r>
            <a:r>
              <a:rPr spc="30" dirty="0"/>
              <a:t> </a:t>
            </a:r>
            <a:r>
              <a:rPr dirty="0"/>
              <a:t>In</a:t>
            </a:r>
            <a:r>
              <a:rPr spc="25" dirty="0"/>
              <a:t> </a:t>
            </a:r>
            <a:r>
              <a:rPr spc="85" dirty="0"/>
              <a:t>other</a:t>
            </a:r>
            <a:r>
              <a:rPr spc="30" dirty="0"/>
              <a:t> </a:t>
            </a:r>
            <a:r>
              <a:rPr spc="50" dirty="0"/>
              <a:t>words,</a:t>
            </a:r>
            <a:r>
              <a:rPr spc="25" dirty="0"/>
              <a:t> </a:t>
            </a:r>
            <a:r>
              <a:rPr spc="85" dirty="0"/>
              <a:t>you</a:t>
            </a:r>
            <a:r>
              <a:rPr spc="30" dirty="0"/>
              <a:t> </a:t>
            </a:r>
            <a:r>
              <a:rPr spc="95" dirty="0"/>
              <a:t>have</a:t>
            </a:r>
            <a:r>
              <a:rPr spc="25" dirty="0"/>
              <a:t> </a:t>
            </a:r>
            <a:r>
              <a:rPr spc="145" dirty="0"/>
              <a:t>a</a:t>
            </a:r>
            <a:r>
              <a:rPr spc="30" dirty="0"/>
              <a:t> </a:t>
            </a:r>
            <a:r>
              <a:rPr spc="65" dirty="0"/>
              <a:t>trial</a:t>
            </a:r>
            <a:r>
              <a:rPr spc="25" dirty="0"/>
              <a:t> </a:t>
            </a:r>
            <a:r>
              <a:rPr spc="105" dirty="0"/>
              <a:t>and </a:t>
            </a:r>
            <a:r>
              <a:rPr spc="85" dirty="0"/>
              <a:t>you</a:t>
            </a:r>
            <a:r>
              <a:rPr dirty="0"/>
              <a:t> </a:t>
            </a:r>
            <a:r>
              <a:rPr spc="95" dirty="0"/>
              <a:t>repeat</a:t>
            </a:r>
            <a:r>
              <a:rPr spc="5" dirty="0"/>
              <a:t> </a:t>
            </a:r>
            <a:r>
              <a:rPr spc="65" dirty="0"/>
              <a:t>it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85" dirty="0"/>
              <a:t>certain</a:t>
            </a:r>
            <a:r>
              <a:rPr spc="5" dirty="0"/>
              <a:t> </a:t>
            </a:r>
            <a:r>
              <a:rPr spc="110" dirty="0"/>
              <a:t>number</a:t>
            </a:r>
            <a:r>
              <a:rPr spc="5"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60" dirty="0"/>
              <a:t>times.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95" dirty="0"/>
              <a:t>binomial</a:t>
            </a:r>
            <a:r>
              <a:rPr dirty="0"/>
              <a:t> </a:t>
            </a:r>
            <a:r>
              <a:rPr spc="90" dirty="0"/>
              <a:t>counts</a:t>
            </a:r>
            <a:r>
              <a:rPr spc="5" dirty="0"/>
              <a:t> </a:t>
            </a:r>
            <a:r>
              <a:rPr spc="90" dirty="0"/>
              <a:t>the</a:t>
            </a:r>
            <a:r>
              <a:rPr spc="5" dirty="0"/>
              <a:t> </a:t>
            </a:r>
            <a:r>
              <a:rPr spc="105" dirty="0"/>
              <a:t>numbers</a:t>
            </a:r>
            <a:r>
              <a:rPr dirty="0"/>
              <a:t> </a:t>
            </a:r>
            <a:r>
              <a:rPr spc="80" dirty="0"/>
              <a:t>of</a:t>
            </a:r>
            <a:r>
              <a:rPr spc="5" dirty="0"/>
              <a:t> </a:t>
            </a:r>
            <a:r>
              <a:rPr spc="40" dirty="0"/>
              <a:t>success.</a:t>
            </a:r>
          </a:p>
          <a:p>
            <a:pPr>
              <a:lnSpc>
                <a:spcPct val="100000"/>
              </a:lnSpc>
            </a:pPr>
            <a:endParaRPr spc="40" dirty="0"/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pc="40" dirty="0"/>
          </a:p>
          <a:p>
            <a:pPr marL="3825875" marR="526415">
              <a:lnSpc>
                <a:spcPct val="150000"/>
              </a:lnSpc>
              <a:tabLst>
                <a:tab pos="4215765" algn="l"/>
                <a:tab pos="4965065" algn="l"/>
                <a:tab pos="5255260" algn="l"/>
                <a:tab pos="5486400" algn="l"/>
                <a:tab pos="5797550" algn="l"/>
                <a:tab pos="6244590" algn="l"/>
                <a:tab pos="6485255" algn="l"/>
                <a:tab pos="6744970" algn="l"/>
              </a:tabLst>
            </a:pPr>
            <a:r>
              <a:rPr dirty="0"/>
              <a:t>The</a:t>
            </a:r>
            <a:r>
              <a:rPr spc="200" dirty="0"/>
              <a:t> </a:t>
            </a:r>
            <a:r>
              <a:rPr spc="70" dirty="0"/>
              <a:t>Binomial</a:t>
            </a:r>
            <a:r>
              <a:rPr spc="204" dirty="0"/>
              <a:t> </a:t>
            </a:r>
            <a:r>
              <a:rPr spc="80" dirty="0"/>
              <a:t>distribution</a:t>
            </a:r>
            <a:r>
              <a:rPr spc="200" dirty="0"/>
              <a:t> </a:t>
            </a:r>
            <a:r>
              <a:rPr dirty="0"/>
              <a:t>is</a:t>
            </a:r>
            <a:r>
              <a:rPr spc="204" dirty="0"/>
              <a:t> </a:t>
            </a:r>
            <a:r>
              <a:rPr spc="70" dirty="0"/>
              <a:t>characterized </a:t>
            </a:r>
            <a:r>
              <a:rPr spc="105" dirty="0"/>
              <a:t>by</a:t>
            </a:r>
            <a:r>
              <a:rPr spc="165" dirty="0"/>
              <a:t> </a:t>
            </a:r>
            <a:r>
              <a:rPr spc="105" dirty="0"/>
              <a:t>two</a:t>
            </a:r>
            <a:r>
              <a:rPr spc="170" dirty="0"/>
              <a:t> </a:t>
            </a:r>
            <a:r>
              <a:rPr spc="75" dirty="0"/>
              <a:t>parameters,</a:t>
            </a:r>
            <a:r>
              <a:rPr dirty="0"/>
              <a:t>	</a:t>
            </a:r>
            <a:r>
              <a:rPr b="1" i="1" dirty="0">
                <a:latin typeface="Verdana"/>
                <a:cs typeface="Verdana"/>
              </a:rPr>
              <a:t>n</a:t>
            </a:r>
            <a:r>
              <a:rPr b="1" i="1" spc="85" dirty="0">
                <a:latin typeface="Verdana"/>
                <a:cs typeface="Verdana"/>
              </a:rPr>
              <a:t> </a:t>
            </a:r>
            <a:r>
              <a:rPr spc="130" dirty="0"/>
              <a:t>and </a:t>
            </a:r>
            <a:r>
              <a:rPr b="1" i="1" dirty="0">
                <a:latin typeface="Verdana"/>
                <a:cs typeface="Verdana"/>
              </a:rPr>
              <a:t>p</a:t>
            </a:r>
            <a:r>
              <a:rPr dirty="0"/>
              <a:t>,</a:t>
            </a:r>
            <a:r>
              <a:rPr spc="130" dirty="0"/>
              <a:t> </a:t>
            </a:r>
            <a:r>
              <a:rPr spc="80" dirty="0"/>
              <a:t>where</a:t>
            </a:r>
            <a:r>
              <a:rPr spc="135" dirty="0"/>
              <a:t> </a:t>
            </a:r>
            <a:r>
              <a:rPr b="1" i="1" dirty="0">
                <a:latin typeface="Verdana"/>
                <a:cs typeface="Verdana"/>
              </a:rPr>
              <a:t>n</a:t>
            </a:r>
            <a:r>
              <a:rPr b="1" i="1" spc="10" dirty="0">
                <a:latin typeface="Verdana"/>
                <a:cs typeface="Verdana"/>
              </a:rPr>
              <a:t> </a:t>
            </a:r>
            <a:r>
              <a:rPr spc="-35" dirty="0"/>
              <a:t>is </a:t>
            </a:r>
            <a:r>
              <a:rPr spc="65" dirty="0"/>
              <a:t>the</a:t>
            </a:r>
            <a:r>
              <a:rPr dirty="0"/>
              <a:t>	</a:t>
            </a:r>
            <a:r>
              <a:rPr spc="100" dirty="0"/>
              <a:t>number</a:t>
            </a:r>
            <a:r>
              <a:rPr dirty="0"/>
              <a:t>	</a:t>
            </a:r>
            <a:r>
              <a:rPr spc="55" dirty="0"/>
              <a:t>of</a:t>
            </a:r>
            <a:r>
              <a:rPr dirty="0"/>
              <a:t>	</a:t>
            </a:r>
            <a:r>
              <a:rPr spc="-10" dirty="0"/>
              <a:t>trials,</a:t>
            </a:r>
            <a:r>
              <a:rPr dirty="0"/>
              <a:t>	</a:t>
            </a:r>
            <a:r>
              <a:rPr spc="105" dirty="0"/>
              <a:t>and</a:t>
            </a:r>
            <a:r>
              <a:rPr dirty="0"/>
              <a:t>	</a:t>
            </a:r>
            <a:r>
              <a:rPr b="1" i="1" spc="-50" dirty="0">
                <a:latin typeface="Verdana"/>
                <a:cs typeface="Verdana"/>
              </a:rPr>
              <a:t>p</a:t>
            </a:r>
            <a:r>
              <a:rPr b="1" i="1" dirty="0">
                <a:latin typeface="Verdana"/>
                <a:cs typeface="Verdana"/>
              </a:rPr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65" dirty="0"/>
              <a:t>the </a:t>
            </a:r>
            <a:r>
              <a:rPr spc="85" dirty="0"/>
              <a:t>probability</a:t>
            </a:r>
            <a:r>
              <a:rPr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70" dirty="0"/>
              <a:t>success</a:t>
            </a:r>
            <a:r>
              <a:rPr dirty="0"/>
              <a:t> </a:t>
            </a:r>
            <a:r>
              <a:rPr spc="60" dirty="0"/>
              <a:t>in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-10" dirty="0"/>
              <a:t>trial.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Geometric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245" dirty="0"/>
              <a:t> </a:t>
            </a:r>
            <a:r>
              <a:rPr spc="-30" dirty="0">
                <a:latin typeface="Arial Black"/>
                <a:cs typeface="Arial Black"/>
              </a:rPr>
              <a:t>Geometric</a:t>
            </a:r>
            <a:r>
              <a:rPr spc="120" dirty="0">
                <a:latin typeface="Arial Black"/>
                <a:cs typeface="Arial Black"/>
              </a:rPr>
              <a:t> </a:t>
            </a:r>
            <a:r>
              <a:rPr spc="80" dirty="0"/>
              <a:t>distribution</a:t>
            </a:r>
            <a:r>
              <a:rPr spc="250" dirty="0"/>
              <a:t> </a:t>
            </a:r>
            <a:r>
              <a:rPr dirty="0"/>
              <a:t>is</a:t>
            </a:r>
            <a:r>
              <a:rPr spc="245" dirty="0"/>
              <a:t> </a:t>
            </a:r>
            <a:r>
              <a:rPr spc="145" dirty="0"/>
              <a:t>a</a:t>
            </a:r>
            <a:r>
              <a:rPr spc="250" dirty="0"/>
              <a:t> </a:t>
            </a:r>
            <a:r>
              <a:rPr spc="75" dirty="0"/>
              <a:t>discrete</a:t>
            </a:r>
            <a:r>
              <a:rPr spc="250" dirty="0"/>
              <a:t> </a:t>
            </a:r>
            <a:r>
              <a:rPr spc="85" dirty="0"/>
              <a:t>probability</a:t>
            </a:r>
            <a:r>
              <a:rPr spc="250" dirty="0"/>
              <a:t> </a:t>
            </a:r>
            <a:r>
              <a:rPr spc="80" dirty="0"/>
              <a:t>distribution</a:t>
            </a:r>
            <a:r>
              <a:rPr spc="245" dirty="0"/>
              <a:t> </a:t>
            </a:r>
            <a:r>
              <a:rPr spc="110" dirty="0"/>
              <a:t>that</a:t>
            </a:r>
            <a:r>
              <a:rPr spc="250" dirty="0"/>
              <a:t> </a:t>
            </a:r>
            <a:r>
              <a:rPr spc="100" dirty="0"/>
              <a:t>models</a:t>
            </a:r>
            <a:r>
              <a:rPr spc="250" dirty="0"/>
              <a:t> </a:t>
            </a:r>
            <a:r>
              <a:rPr spc="90" dirty="0"/>
              <a:t>the</a:t>
            </a:r>
            <a:r>
              <a:rPr spc="250" dirty="0"/>
              <a:t> </a:t>
            </a:r>
            <a:r>
              <a:rPr spc="110" dirty="0"/>
              <a:t>number</a:t>
            </a:r>
            <a:r>
              <a:rPr spc="250" dirty="0"/>
              <a:t> </a:t>
            </a:r>
            <a:r>
              <a:rPr spc="55" dirty="0"/>
              <a:t>of </a:t>
            </a:r>
            <a:r>
              <a:rPr spc="60" dirty="0"/>
              <a:t>trials</a:t>
            </a:r>
            <a:r>
              <a:rPr spc="130" dirty="0"/>
              <a:t> </a:t>
            </a:r>
            <a:r>
              <a:rPr spc="105" dirty="0"/>
              <a:t>needed</a:t>
            </a:r>
            <a:r>
              <a:rPr spc="135" dirty="0"/>
              <a:t> </a:t>
            </a:r>
            <a:r>
              <a:rPr spc="100" dirty="0"/>
              <a:t>to</a:t>
            </a:r>
            <a:r>
              <a:rPr spc="135" dirty="0"/>
              <a:t> </a:t>
            </a:r>
            <a:r>
              <a:rPr spc="85" dirty="0"/>
              <a:t>achieve</a:t>
            </a:r>
            <a:r>
              <a:rPr spc="135" dirty="0"/>
              <a:t> </a:t>
            </a:r>
            <a:r>
              <a:rPr spc="90" dirty="0"/>
              <a:t>the</a:t>
            </a:r>
            <a:r>
              <a:rPr spc="135" dirty="0"/>
              <a:t> </a:t>
            </a:r>
            <a:r>
              <a:rPr spc="50" dirty="0"/>
              <a:t>first</a:t>
            </a:r>
            <a:r>
              <a:rPr spc="135" dirty="0"/>
              <a:t> </a:t>
            </a:r>
            <a:r>
              <a:rPr spc="70" dirty="0"/>
              <a:t>success</a:t>
            </a:r>
            <a:r>
              <a:rPr spc="135" dirty="0"/>
              <a:t> </a:t>
            </a:r>
            <a:r>
              <a:rPr spc="60" dirty="0"/>
              <a:t>in</a:t>
            </a:r>
            <a:r>
              <a:rPr spc="135" dirty="0"/>
              <a:t> </a:t>
            </a:r>
            <a:r>
              <a:rPr spc="145" dirty="0"/>
              <a:t>a</a:t>
            </a:r>
            <a:r>
              <a:rPr spc="135" dirty="0"/>
              <a:t> </a:t>
            </a:r>
            <a:r>
              <a:rPr spc="90" dirty="0"/>
              <a:t>sequence</a:t>
            </a:r>
            <a:r>
              <a:rPr spc="135" dirty="0"/>
              <a:t> </a:t>
            </a:r>
            <a:r>
              <a:rPr spc="80" dirty="0"/>
              <a:t>of</a:t>
            </a:r>
            <a:r>
              <a:rPr spc="135" dirty="0"/>
              <a:t> </a:t>
            </a:r>
            <a:r>
              <a:rPr spc="100" dirty="0"/>
              <a:t>independent</a:t>
            </a:r>
            <a:r>
              <a:rPr spc="135" dirty="0"/>
              <a:t> </a:t>
            </a:r>
            <a:r>
              <a:rPr dirty="0"/>
              <a:t>trials.</a:t>
            </a:r>
            <a:r>
              <a:rPr spc="135" dirty="0"/>
              <a:t> </a:t>
            </a:r>
            <a:r>
              <a:rPr dirty="0"/>
              <a:t>The</a:t>
            </a:r>
            <a:r>
              <a:rPr spc="135" dirty="0"/>
              <a:t> </a:t>
            </a:r>
            <a:r>
              <a:rPr spc="75" dirty="0"/>
              <a:t>Geometric </a:t>
            </a:r>
            <a:r>
              <a:rPr spc="90" dirty="0"/>
              <a:t>counts</a:t>
            </a:r>
            <a:r>
              <a:rPr dirty="0"/>
              <a:t> </a:t>
            </a:r>
            <a:r>
              <a:rPr spc="90" dirty="0"/>
              <a:t>the</a:t>
            </a:r>
            <a:r>
              <a:rPr dirty="0"/>
              <a:t> </a:t>
            </a:r>
            <a:r>
              <a:rPr spc="110" dirty="0"/>
              <a:t>number</a:t>
            </a:r>
            <a:r>
              <a:rPr dirty="0"/>
              <a:t> </a:t>
            </a:r>
            <a:r>
              <a:rPr spc="80" dirty="0"/>
              <a:t>of</a:t>
            </a:r>
            <a:r>
              <a:rPr spc="5" dirty="0"/>
              <a:t> </a:t>
            </a:r>
            <a:r>
              <a:rPr spc="50" dirty="0"/>
              <a:t>trials</a:t>
            </a: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pc="50" dirty="0"/>
          </a:p>
          <a:p>
            <a:pPr marL="3868420" marR="864235">
              <a:lnSpc>
                <a:spcPct val="1500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85" dirty="0"/>
              <a:t>Geometric</a:t>
            </a:r>
            <a:r>
              <a:rPr spc="25" dirty="0"/>
              <a:t> </a:t>
            </a:r>
            <a:r>
              <a:rPr spc="80" dirty="0"/>
              <a:t>distribution</a:t>
            </a:r>
            <a:r>
              <a:rPr spc="20" dirty="0"/>
              <a:t> </a:t>
            </a:r>
            <a:r>
              <a:rPr spc="-25" dirty="0"/>
              <a:t>is </a:t>
            </a:r>
            <a:r>
              <a:rPr spc="80" dirty="0"/>
              <a:t>characterized</a:t>
            </a:r>
            <a:r>
              <a:rPr spc="-5" dirty="0"/>
              <a:t> </a:t>
            </a:r>
            <a:r>
              <a:rPr spc="105" dirty="0"/>
              <a:t>by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80" dirty="0"/>
              <a:t>parameter, </a:t>
            </a:r>
            <a:r>
              <a:rPr spc="100" dirty="0"/>
              <a:t>denoted</a:t>
            </a:r>
            <a:r>
              <a:rPr dirty="0"/>
              <a:t> </a:t>
            </a:r>
            <a:r>
              <a:rPr spc="80" dirty="0"/>
              <a:t>as</a:t>
            </a:r>
            <a:r>
              <a:rPr dirty="0"/>
              <a:t> </a:t>
            </a:r>
            <a:r>
              <a:rPr b="1" i="1" spc="-60" dirty="0">
                <a:latin typeface="Verdana"/>
                <a:cs typeface="Verdana"/>
              </a:rPr>
              <a:t>p</a:t>
            </a:r>
            <a:r>
              <a:rPr spc="-60" dirty="0"/>
              <a:t>,</a:t>
            </a:r>
            <a:r>
              <a:rPr dirty="0"/>
              <a:t> </a:t>
            </a:r>
            <a:r>
              <a:rPr spc="95" dirty="0"/>
              <a:t>which</a:t>
            </a:r>
            <a:r>
              <a:rPr dirty="0"/>
              <a:t> </a:t>
            </a:r>
            <a:r>
              <a:rPr spc="70" dirty="0"/>
              <a:t>represents</a:t>
            </a:r>
            <a:r>
              <a:rPr dirty="0"/>
              <a:t> </a:t>
            </a:r>
            <a:r>
              <a:rPr spc="65" dirty="0"/>
              <a:t>the </a:t>
            </a:r>
            <a:r>
              <a:rPr spc="85" dirty="0"/>
              <a:t>probability</a:t>
            </a:r>
            <a:r>
              <a:rPr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70" dirty="0"/>
              <a:t>success</a:t>
            </a:r>
            <a:r>
              <a:rPr dirty="0"/>
              <a:t> </a:t>
            </a:r>
            <a:r>
              <a:rPr spc="60" dirty="0"/>
              <a:t>in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-10" dirty="0"/>
              <a:t>trial.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902" y="2598744"/>
            <a:ext cx="2752339" cy="21579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Poisson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527784"/>
            <a:ext cx="7579359" cy="2691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60" dirty="0">
                <a:latin typeface="Arial Black"/>
                <a:cs typeface="Arial Black"/>
              </a:rPr>
              <a:t>Poisson</a:t>
            </a:r>
            <a:r>
              <a:rPr sz="1200" spc="-15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expresses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85" dirty="0">
                <a:latin typeface="Arial"/>
                <a:cs typeface="Arial"/>
              </a:rPr>
              <a:t>given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fixed </a:t>
            </a:r>
            <a:r>
              <a:rPr sz="1200" spc="75" dirty="0">
                <a:latin typeface="Arial"/>
                <a:cs typeface="Arial"/>
              </a:rPr>
              <a:t>interval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space.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other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words,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have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expectation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times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happens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interval.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Poisson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counts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actually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happen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interval.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Arial"/>
              <a:cs typeface="Arial"/>
            </a:endParaRPr>
          </a:p>
          <a:p>
            <a:pPr marL="3868420" marR="655320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Poisson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characterized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parameter,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λ</a:t>
            </a:r>
            <a:r>
              <a:rPr sz="1200" spc="-25" dirty="0">
                <a:latin typeface="Arial"/>
                <a:cs typeface="Arial"/>
              </a:rPr>
              <a:t>, </a:t>
            </a:r>
            <a:r>
              <a:rPr sz="1200" spc="80" dirty="0">
                <a:latin typeface="Arial"/>
                <a:cs typeface="Arial"/>
              </a:rPr>
              <a:t>representing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average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rate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events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fixed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interval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or </a:t>
            </a:r>
            <a:r>
              <a:rPr sz="1200" spc="60" dirty="0">
                <a:latin typeface="Arial"/>
                <a:cs typeface="Arial"/>
              </a:rPr>
              <a:t>space.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246" y="2846844"/>
            <a:ext cx="2512094" cy="19653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25" dirty="0"/>
              <a:t>Continuous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8725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39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endless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outcomes.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Density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(PDF)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tells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likely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values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are.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rule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when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add </a:t>
            </a:r>
            <a:r>
              <a:rPr sz="1200" spc="125" dirty="0">
                <a:latin typeface="Arial"/>
                <a:cs typeface="Arial"/>
              </a:rPr>
              <a:t>up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across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entire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range,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must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equal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1.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PDF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helps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understand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100" dirty="0">
                <a:latin typeface="Arial"/>
                <a:cs typeface="Arial"/>
              </a:rPr>
              <a:t>chances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values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●"/>
              <a:tabLst>
                <a:tab pos="332740" algn="l"/>
              </a:tabLst>
            </a:pPr>
            <a:r>
              <a:rPr sz="1200" spc="60" dirty="0">
                <a:latin typeface="Arial"/>
                <a:cs typeface="Arial"/>
              </a:rPr>
              <a:t>Discrete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Agenda: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45" dirty="0">
                <a:latin typeface="Arial"/>
                <a:cs typeface="Arial"/>
              </a:rPr>
              <a:t>Exponential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55" dirty="0">
                <a:latin typeface="Arial"/>
                <a:cs typeface="Arial"/>
              </a:rPr>
              <a:t>Gaussian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2790" y="2668169"/>
            <a:ext cx="2724019" cy="21859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9839" y="2429095"/>
            <a:ext cx="2939744" cy="23590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8797" y="1411865"/>
            <a:ext cx="75793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concept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assigning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point </a:t>
            </a:r>
            <a:r>
              <a:rPr sz="1200" spc="110" dirty="0">
                <a:latin typeface="Arial"/>
                <a:cs typeface="Arial"/>
              </a:rPr>
              <a:t>becomes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problematic.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Instead</a:t>
            </a:r>
            <a:r>
              <a:rPr sz="1200" spc="-30" dirty="0">
                <a:latin typeface="Arial"/>
                <a:cs typeface="Arial"/>
              </a:rPr>
              <a:t>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use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PDF,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gives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density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across </a:t>
            </a:r>
            <a:r>
              <a:rPr sz="1200" spc="50" dirty="0">
                <a:latin typeface="Arial"/>
                <a:cs typeface="Arial"/>
              </a:rPr>
              <a:t>intervals.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observing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value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technically </a:t>
            </a:r>
            <a:r>
              <a:rPr sz="1200" dirty="0">
                <a:latin typeface="Arial"/>
                <a:cs typeface="Arial"/>
              </a:rPr>
              <a:t>zero,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but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over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range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meaningful.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25" dirty="0"/>
              <a:t>Continuous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872" y="3133893"/>
            <a:ext cx="3143768" cy="6064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35" dirty="0"/>
              <a:t>Continuous </a:t>
            </a:r>
            <a:r>
              <a:rPr spc="-10" dirty="0"/>
              <a:t>Exponencial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522" y="2718544"/>
            <a:ext cx="2607719" cy="20926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60" dirty="0"/>
              <a:t> </a:t>
            </a:r>
            <a:r>
              <a:rPr spc="55" dirty="0"/>
              <a:t>Exponential</a:t>
            </a:r>
            <a:r>
              <a:rPr spc="60" dirty="0"/>
              <a:t> Distribution </a:t>
            </a:r>
            <a:r>
              <a:rPr dirty="0"/>
              <a:t>is</a:t>
            </a:r>
            <a:r>
              <a:rPr spc="60" dirty="0"/>
              <a:t> </a:t>
            </a:r>
            <a:r>
              <a:rPr spc="145" dirty="0"/>
              <a:t>a</a:t>
            </a:r>
            <a:r>
              <a:rPr spc="60" dirty="0"/>
              <a:t> </a:t>
            </a:r>
            <a:r>
              <a:rPr spc="110" dirty="0"/>
              <a:t>way</a:t>
            </a:r>
            <a:r>
              <a:rPr spc="60" dirty="0"/>
              <a:t> </a:t>
            </a:r>
            <a:r>
              <a:rPr spc="100" dirty="0"/>
              <a:t>to</a:t>
            </a:r>
            <a:r>
              <a:rPr spc="60" dirty="0"/>
              <a:t> </a:t>
            </a:r>
            <a:r>
              <a:rPr spc="114" dirty="0"/>
              <a:t>model</a:t>
            </a:r>
            <a:r>
              <a:rPr spc="60" dirty="0"/>
              <a:t> </a:t>
            </a:r>
            <a:r>
              <a:rPr spc="90" dirty="0"/>
              <a:t>the</a:t>
            </a:r>
            <a:r>
              <a:rPr spc="60" dirty="0"/>
              <a:t> </a:t>
            </a:r>
            <a:r>
              <a:rPr spc="105" dirty="0"/>
              <a:t>time</a:t>
            </a:r>
            <a:r>
              <a:rPr spc="60" dirty="0"/>
              <a:t> </a:t>
            </a:r>
            <a:r>
              <a:rPr spc="95" dirty="0"/>
              <a:t>between</a:t>
            </a:r>
            <a:r>
              <a:rPr spc="65" dirty="0"/>
              <a:t> </a:t>
            </a:r>
            <a:r>
              <a:rPr spc="75" dirty="0"/>
              <a:t>events</a:t>
            </a:r>
            <a:r>
              <a:rPr spc="60" dirty="0"/>
              <a:t> </a:t>
            </a:r>
            <a:r>
              <a:rPr spc="110" dirty="0"/>
              <a:t>that</a:t>
            </a:r>
            <a:r>
              <a:rPr spc="60" dirty="0"/>
              <a:t> </a:t>
            </a:r>
            <a:r>
              <a:rPr spc="114" dirty="0"/>
              <a:t>happen</a:t>
            </a:r>
            <a:r>
              <a:rPr spc="60" dirty="0"/>
              <a:t> </a:t>
            </a:r>
            <a:r>
              <a:rPr spc="90" dirty="0"/>
              <a:t>one</a:t>
            </a:r>
            <a:r>
              <a:rPr spc="60" dirty="0"/>
              <a:t> </a:t>
            </a:r>
            <a:r>
              <a:rPr spc="75" dirty="0"/>
              <a:t>after </a:t>
            </a:r>
            <a:r>
              <a:rPr spc="70" dirty="0"/>
              <a:t>another,</a:t>
            </a:r>
            <a:r>
              <a:rPr dirty="0"/>
              <a:t> </a:t>
            </a:r>
            <a:r>
              <a:rPr spc="75" dirty="0"/>
              <a:t>independently,</a:t>
            </a:r>
            <a:r>
              <a:rPr dirty="0"/>
              <a:t> </a:t>
            </a:r>
            <a:r>
              <a:rPr spc="130" dirty="0"/>
              <a:t>and</a:t>
            </a:r>
            <a:r>
              <a:rPr dirty="0"/>
              <a:t> </a:t>
            </a:r>
            <a:r>
              <a:rPr spc="120" dirty="0"/>
              <a:t>at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100" dirty="0"/>
              <a:t>constant</a:t>
            </a:r>
            <a:r>
              <a:rPr dirty="0"/>
              <a:t> </a:t>
            </a:r>
            <a:r>
              <a:rPr spc="95" dirty="0"/>
              <a:t>average</a:t>
            </a:r>
            <a:r>
              <a:rPr dirty="0"/>
              <a:t> </a:t>
            </a:r>
            <a:r>
              <a:rPr spc="55" dirty="0"/>
              <a:t>rate.</a:t>
            </a:r>
            <a:r>
              <a:rPr spc="5" dirty="0"/>
              <a:t> </a:t>
            </a:r>
            <a:r>
              <a:rPr dirty="0"/>
              <a:t>In </a:t>
            </a:r>
            <a:r>
              <a:rPr spc="85" dirty="0"/>
              <a:t>other</a:t>
            </a:r>
            <a:r>
              <a:rPr dirty="0"/>
              <a:t> </a:t>
            </a:r>
            <a:r>
              <a:rPr spc="50" dirty="0"/>
              <a:t>words,</a:t>
            </a:r>
            <a:r>
              <a:rPr dirty="0"/>
              <a:t> </a:t>
            </a:r>
            <a:r>
              <a:rPr spc="95" dirty="0"/>
              <a:t>we</a:t>
            </a:r>
            <a:r>
              <a:rPr spc="5" dirty="0"/>
              <a:t> </a:t>
            </a:r>
            <a:r>
              <a:rPr spc="100" dirty="0"/>
              <a:t>anticipate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75" dirty="0"/>
              <a:t>certain </a:t>
            </a:r>
            <a:r>
              <a:rPr spc="110" dirty="0"/>
              <a:t>number</a:t>
            </a:r>
            <a:r>
              <a:rPr spc="450" dirty="0"/>
              <a:t> </a:t>
            </a:r>
            <a:r>
              <a:rPr spc="80" dirty="0"/>
              <a:t>of</a:t>
            </a:r>
            <a:r>
              <a:rPr spc="455" dirty="0"/>
              <a:t> </a:t>
            </a:r>
            <a:r>
              <a:rPr spc="75" dirty="0"/>
              <a:t>events</a:t>
            </a:r>
            <a:r>
              <a:rPr spc="455" dirty="0"/>
              <a:t> </a:t>
            </a:r>
            <a:r>
              <a:rPr spc="90" dirty="0"/>
              <a:t>occurring</a:t>
            </a:r>
            <a:r>
              <a:rPr spc="450" dirty="0"/>
              <a:t> </a:t>
            </a:r>
            <a:r>
              <a:rPr spc="80" dirty="0"/>
              <a:t>within</a:t>
            </a:r>
            <a:r>
              <a:rPr spc="455" dirty="0"/>
              <a:t> </a:t>
            </a:r>
            <a:r>
              <a:rPr spc="145" dirty="0"/>
              <a:t>a</a:t>
            </a:r>
            <a:r>
              <a:rPr spc="455" dirty="0"/>
              <a:t> </a:t>
            </a:r>
            <a:r>
              <a:rPr spc="85" dirty="0"/>
              <a:t>given</a:t>
            </a:r>
            <a:r>
              <a:rPr spc="455" dirty="0"/>
              <a:t> </a:t>
            </a:r>
            <a:r>
              <a:rPr spc="65" dirty="0"/>
              <a:t>time,</a:t>
            </a:r>
            <a:r>
              <a:rPr spc="450" dirty="0"/>
              <a:t> </a:t>
            </a:r>
            <a:r>
              <a:rPr spc="130" dirty="0"/>
              <a:t>and</a:t>
            </a:r>
            <a:r>
              <a:rPr spc="455" dirty="0"/>
              <a:t> </a:t>
            </a:r>
            <a:r>
              <a:rPr spc="90" dirty="0"/>
              <a:t>the</a:t>
            </a:r>
            <a:r>
              <a:rPr spc="455" dirty="0"/>
              <a:t> </a:t>
            </a:r>
            <a:r>
              <a:rPr spc="80" dirty="0"/>
              <a:t>exponential</a:t>
            </a:r>
            <a:r>
              <a:rPr spc="450" dirty="0"/>
              <a:t> </a:t>
            </a:r>
            <a:r>
              <a:rPr spc="80" dirty="0"/>
              <a:t>distribution</a:t>
            </a:r>
            <a:r>
              <a:rPr spc="455" dirty="0"/>
              <a:t> </a:t>
            </a:r>
            <a:r>
              <a:rPr spc="40" dirty="0"/>
              <a:t>helps </a:t>
            </a:r>
            <a:r>
              <a:rPr spc="95" dirty="0"/>
              <a:t>measure</a:t>
            </a:r>
            <a:r>
              <a:rPr spc="-5" dirty="0"/>
              <a:t> </a:t>
            </a:r>
            <a:r>
              <a:rPr spc="90" dirty="0"/>
              <a:t>the</a:t>
            </a:r>
            <a:r>
              <a:rPr dirty="0"/>
              <a:t> </a:t>
            </a:r>
            <a:r>
              <a:rPr spc="105" dirty="0"/>
              <a:t>time</a:t>
            </a:r>
            <a:r>
              <a:rPr dirty="0"/>
              <a:t> </a:t>
            </a:r>
            <a:r>
              <a:rPr spc="65" dirty="0"/>
              <a:t>it</a:t>
            </a:r>
            <a:r>
              <a:rPr spc="-5" dirty="0"/>
              <a:t> </a:t>
            </a:r>
            <a:r>
              <a:rPr spc="70" dirty="0"/>
              <a:t>takes</a:t>
            </a:r>
            <a:r>
              <a:rPr dirty="0"/>
              <a:t> </a:t>
            </a:r>
            <a:r>
              <a:rPr spc="100" dirty="0"/>
              <a:t>to</a:t>
            </a:r>
            <a:r>
              <a:rPr dirty="0"/>
              <a:t> </a:t>
            </a:r>
            <a:r>
              <a:rPr spc="75" dirty="0"/>
              <a:t>observe</a:t>
            </a:r>
            <a:r>
              <a:rPr spc="-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40" dirty="0"/>
              <a:t>event.</a:t>
            </a: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pc="40" dirty="0"/>
          </a:p>
          <a:p>
            <a:pPr marL="3919220" marR="570865">
              <a:lnSpc>
                <a:spcPct val="1500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35" dirty="0"/>
              <a:t> </a:t>
            </a:r>
            <a:r>
              <a:rPr spc="55" dirty="0"/>
              <a:t>Exponential</a:t>
            </a:r>
            <a:r>
              <a:rPr spc="40" dirty="0"/>
              <a:t> </a:t>
            </a:r>
            <a:r>
              <a:rPr spc="60" dirty="0"/>
              <a:t>Distribution</a:t>
            </a:r>
            <a:r>
              <a:rPr spc="35" dirty="0"/>
              <a:t> </a:t>
            </a:r>
            <a:r>
              <a:rPr spc="-25" dirty="0"/>
              <a:t>is </a:t>
            </a:r>
            <a:r>
              <a:rPr spc="80" dirty="0"/>
              <a:t>characterized</a:t>
            </a:r>
            <a:r>
              <a:rPr spc="-5" dirty="0"/>
              <a:t> </a:t>
            </a:r>
            <a:r>
              <a:rPr spc="105" dirty="0"/>
              <a:t>by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80" dirty="0"/>
              <a:t>parameter, </a:t>
            </a:r>
            <a:r>
              <a:rPr spc="85" dirty="0"/>
              <a:t>often</a:t>
            </a:r>
            <a:r>
              <a:rPr spc="-5" dirty="0"/>
              <a:t> </a:t>
            </a:r>
            <a:r>
              <a:rPr spc="100" dirty="0"/>
              <a:t>denoted</a:t>
            </a:r>
            <a:r>
              <a:rPr dirty="0"/>
              <a:t> </a:t>
            </a:r>
            <a:r>
              <a:rPr spc="80" dirty="0"/>
              <a:t>as</a:t>
            </a:r>
            <a:r>
              <a:rPr spc="-5" dirty="0"/>
              <a:t> </a:t>
            </a:r>
            <a:r>
              <a:rPr dirty="0"/>
              <a:t>λ </a:t>
            </a:r>
            <a:r>
              <a:rPr spc="114" dirty="0"/>
              <a:t>(lambda).</a:t>
            </a:r>
            <a:r>
              <a:rPr spc="-5" dirty="0"/>
              <a:t> </a:t>
            </a:r>
            <a:r>
              <a:rPr spc="-20" dirty="0"/>
              <a:t>This </a:t>
            </a:r>
            <a:r>
              <a:rPr spc="114" dirty="0"/>
              <a:t>parameter</a:t>
            </a:r>
            <a:r>
              <a:rPr dirty="0"/>
              <a:t> </a:t>
            </a:r>
            <a:r>
              <a:rPr spc="70" dirty="0"/>
              <a:t>represents</a:t>
            </a:r>
            <a:r>
              <a:rPr spc="5" dirty="0"/>
              <a:t> </a:t>
            </a:r>
            <a:r>
              <a:rPr spc="90" dirty="0"/>
              <a:t>the</a:t>
            </a:r>
            <a:r>
              <a:rPr spc="5" dirty="0"/>
              <a:t> </a:t>
            </a:r>
            <a:r>
              <a:rPr spc="-40" dirty="0">
                <a:latin typeface="Arial Black"/>
                <a:cs typeface="Arial Black"/>
              </a:rPr>
              <a:t>rate</a:t>
            </a:r>
            <a:r>
              <a:rPr spc="-135" dirty="0">
                <a:latin typeface="Arial Black"/>
                <a:cs typeface="Arial Black"/>
              </a:rPr>
              <a:t> </a:t>
            </a:r>
            <a:r>
              <a:rPr spc="-45" dirty="0">
                <a:latin typeface="Arial Black"/>
                <a:cs typeface="Arial Black"/>
              </a:rPr>
              <a:t>of</a:t>
            </a:r>
            <a:r>
              <a:rPr spc="-135" dirty="0">
                <a:latin typeface="Arial Black"/>
                <a:cs typeface="Arial Black"/>
              </a:rPr>
              <a:t> </a:t>
            </a:r>
            <a:r>
              <a:rPr spc="-40" dirty="0">
                <a:latin typeface="Arial Black"/>
                <a:cs typeface="Arial Black"/>
              </a:rPr>
              <a:t>events </a:t>
            </a:r>
            <a:r>
              <a:rPr spc="-35" dirty="0">
                <a:latin typeface="Arial Black"/>
                <a:cs typeface="Arial Black"/>
              </a:rPr>
              <a:t>occurring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35" dirty="0">
                <a:latin typeface="Arial Black"/>
                <a:cs typeface="Arial Black"/>
              </a:rPr>
              <a:t>per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35" dirty="0">
                <a:latin typeface="Arial Black"/>
                <a:cs typeface="Arial Black"/>
              </a:rPr>
              <a:t>unit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time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35" dirty="0"/>
              <a:t>Continuous </a:t>
            </a:r>
            <a:r>
              <a:rPr spc="-65" dirty="0"/>
              <a:t>Gaussian</a:t>
            </a:r>
            <a:r>
              <a:rPr spc="-195" dirty="0"/>
              <a:t> </a:t>
            </a:r>
            <a:r>
              <a:rPr spc="-10" dirty="0"/>
              <a:t>(Normal)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301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known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Gaussian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commonly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used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model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variables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accurately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natural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symmetry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and </a:t>
            </a:r>
            <a:r>
              <a:rPr sz="1200" spc="100" dirty="0">
                <a:latin typeface="Arial"/>
                <a:cs typeface="Arial"/>
              </a:rPr>
              <a:t>tendency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cluster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average.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reflects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patterns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found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areas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>
              <a:latin typeface="Arial"/>
              <a:cs typeface="Arial"/>
            </a:endParaRPr>
          </a:p>
          <a:p>
            <a:pPr marL="3656965" marR="113664" algn="just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characterized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two </a:t>
            </a:r>
            <a:r>
              <a:rPr sz="1200" spc="85" dirty="0">
                <a:latin typeface="Arial"/>
                <a:cs typeface="Arial"/>
              </a:rPr>
              <a:t>parameters,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dirty="0">
                <a:latin typeface="Arial Black"/>
                <a:cs typeface="Arial Black"/>
              </a:rPr>
              <a:t>mean</a:t>
            </a:r>
            <a:r>
              <a:rPr sz="1200" spc="8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(μ),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85" dirty="0">
                <a:latin typeface="Arial"/>
                <a:cs typeface="Arial"/>
              </a:rPr>
              <a:t>central</a:t>
            </a:r>
            <a:r>
              <a:rPr sz="1200" spc="4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location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average</a:t>
            </a:r>
            <a:r>
              <a:rPr sz="1200" spc="4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standard</a:t>
            </a:r>
            <a:r>
              <a:rPr sz="1200" spc="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deviation</a:t>
            </a:r>
            <a:r>
              <a:rPr sz="1200" spc="7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(σ),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indicates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spread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dispersion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data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the </a:t>
            </a:r>
            <a:r>
              <a:rPr sz="1200" spc="80" dirty="0">
                <a:latin typeface="Arial"/>
                <a:cs typeface="Arial"/>
              </a:rPr>
              <a:t>mean.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172" y="2718519"/>
            <a:ext cx="2573494" cy="2032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34989" y="1554170"/>
            <a:ext cx="3741062" cy="2716946"/>
          </a:xfrm>
          <a:custGeom>
            <a:avLst/>
            <a:gdLst/>
            <a:ahLst/>
            <a:cxnLst/>
            <a:rect l="l" t="t" r="r" b="b"/>
            <a:pathLst>
              <a:path w="7482123" h="5433892">
                <a:moveTo>
                  <a:pt x="0" y="0"/>
                </a:moveTo>
                <a:lnTo>
                  <a:pt x="7482124" y="0"/>
                </a:lnTo>
                <a:lnTo>
                  <a:pt x="7482124" y="5433892"/>
                </a:lnTo>
                <a:lnTo>
                  <a:pt x="0" y="5433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376051" y="1554170"/>
            <a:ext cx="4598879" cy="2414030"/>
          </a:xfrm>
          <a:custGeom>
            <a:avLst/>
            <a:gdLst/>
            <a:ahLst/>
            <a:cxnLst/>
            <a:rect l="l" t="t" r="r" b="b"/>
            <a:pathLst>
              <a:path w="9197758" h="4828059">
                <a:moveTo>
                  <a:pt x="0" y="0"/>
                </a:moveTo>
                <a:lnTo>
                  <a:pt x="9197758" y="0"/>
                </a:lnTo>
                <a:lnTo>
                  <a:pt x="9197758" y="4828059"/>
                </a:lnTo>
                <a:lnTo>
                  <a:pt x="0" y="4828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AutoShape 9"/>
          <p:cNvSpPr/>
          <p:nvPr/>
        </p:nvSpPr>
        <p:spPr>
          <a:xfrm>
            <a:off x="3895583" y="1521655"/>
            <a:ext cx="11793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65385" y="2258138"/>
            <a:ext cx="3325862" cy="2203384"/>
          </a:xfrm>
          <a:custGeom>
            <a:avLst/>
            <a:gdLst/>
            <a:ahLst/>
            <a:cxnLst/>
            <a:rect l="l" t="t" r="r" b="b"/>
            <a:pathLst>
              <a:path w="6651724" h="4406767">
                <a:moveTo>
                  <a:pt x="0" y="0"/>
                </a:moveTo>
                <a:lnTo>
                  <a:pt x="6651723" y="0"/>
                </a:lnTo>
                <a:lnTo>
                  <a:pt x="6651723" y="4406767"/>
                </a:lnTo>
                <a:lnTo>
                  <a:pt x="0" y="4406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5115929" y="1774642"/>
            <a:ext cx="3709721" cy="2782291"/>
          </a:xfrm>
          <a:custGeom>
            <a:avLst/>
            <a:gdLst/>
            <a:ahLst/>
            <a:cxnLst/>
            <a:rect l="l" t="t" r="r" b="b"/>
            <a:pathLst>
              <a:path w="7419441" h="5564581">
                <a:moveTo>
                  <a:pt x="0" y="0"/>
                </a:moveTo>
                <a:lnTo>
                  <a:pt x="7419441" y="0"/>
                </a:lnTo>
                <a:lnTo>
                  <a:pt x="7419441" y="5564581"/>
                </a:lnTo>
                <a:lnTo>
                  <a:pt x="0" y="55645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9721" y="1086796"/>
            <a:ext cx="2917188" cy="902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Open Sans Light"/>
              </a:rPr>
              <a:t>The same way a linear regression is a mathematical representation of our data....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15874" y="1193646"/>
            <a:ext cx="4763" cy="17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5422570" y="1086796"/>
            <a:ext cx="3096438" cy="90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3"/>
              </a:lnSpc>
            </a:pPr>
            <a:r>
              <a:rPr lang="en-US" sz="1688">
                <a:solidFill>
                  <a:srgbClr val="000000"/>
                </a:solidFill>
                <a:latin typeface="Open Sans Light"/>
              </a:rPr>
              <a:t>... so is the probability distribution a representation of the histogram of our events</a:t>
            </a:r>
          </a:p>
        </p:txBody>
      </p:sp>
      <p:sp>
        <p:nvSpPr>
          <p:cNvPr id="16" name="AutoShape 16"/>
          <p:cNvSpPr/>
          <p:nvPr/>
        </p:nvSpPr>
        <p:spPr>
          <a:xfrm>
            <a:off x="3895583" y="3053244"/>
            <a:ext cx="11793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81" cy="5143489"/>
            <a:chOff x="0" y="0"/>
            <a:chExt cx="9143981" cy="51434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0" y="241935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4000" spc="-220" dirty="0" err="1">
                <a:solidFill>
                  <a:srgbClr val="FFFFFF"/>
                </a:solidFill>
              </a:rPr>
              <a:t>Types</a:t>
            </a:r>
            <a:r>
              <a:rPr lang="pt-PT" sz="4000" spc="-220" dirty="0">
                <a:solidFill>
                  <a:srgbClr val="FFFFFF"/>
                </a:solidFill>
              </a:rPr>
              <a:t> </a:t>
            </a:r>
            <a:r>
              <a:rPr lang="pt-PT" sz="4000" spc="-220" dirty="0" err="1">
                <a:solidFill>
                  <a:srgbClr val="FFFFFF"/>
                </a:solidFill>
              </a:rPr>
              <a:t>of</a:t>
            </a:r>
            <a:r>
              <a:rPr lang="pt-PT" sz="4000" spc="-220" dirty="0">
                <a:solidFill>
                  <a:srgbClr val="FFFFFF"/>
                </a:solidFill>
              </a:rPr>
              <a:t>  </a:t>
            </a:r>
            <a:r>
              <a:rPr lang="pt-PT" sz="4000" spc="-220" dirty="0" err="1">
                <a:solidFill>
                  <a:srgbClr val="FFFFFF"/>
                </a:solidFill>
              </a:rPr>
              <a:t>Distributions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6332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04" dirty="0"/>
              <a:t> </a:t>
            </a:r>
            <a:r>
              <a:rPr spc="-5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93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55" dirty="0">
                <a:latin typeface="Arial"/>
                <a:cs typeface="Arial"/>
              </a:rPr>
              <a:t>theory,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function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20" dirty="0">
                <a:latin typeface="Arial"/>
                <a:cs typeface="Arial"/>
              </a:rPr>
              <a:t>mathematical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function</a:t>
            </a:r>
            <a:r>
              <a:rPr sz="1200" spc="165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35" dirty="0">
                <a:latin typeface="Arial"/>
                <a:cs typeface="Arial"/>
              </a:rPr>
              <a:t>assigns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00" dirty="0">
                <a:latin typeface="Arial"/>
                <a:cs typeface="Arial"/>
              </a:rPr>
              <a:t>to  </a:t>
            </a:r>
            <a:r>
              <a:rPr sz="1200" spc="95" dirty="0">
                <a:latin typeface="Arial"/>
                <a:cs typeface="Arial"/>
              </a:rPr>
              <a:t>numerical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50" dirty="0">
                <a:latin typeface="Arial"/>
                <a:cs typeface="Arial"/>
              </a:rPr>
              <a:t>values.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Generally,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each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114" dirty="0">
                <a:latin typeface="Arial"/>
                <a:cs typeface="Arial"/>
              </a:rPr>
              <a:t>outcome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within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100" dirty="0">
                <a:latin typeface="Arial"/>
                <a:cs typeface="Arial"/>
              </a:rPr>
              <a:t>  space 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90" dirty="0">
                <a:latin typeface="Arial"/>
                <a:cs typeface="Arial"/>
              </a:rPr>
              <a:t>associated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probability.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functions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categorized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into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types: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5" dirty="0">
                <a:latin typeface="Arial Black"/>
                <a:cs typeface="Arial Black"/>
              </a:rPr>
              <a:t>continuous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discrete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94892" y="2262495"/>
            <a:ext cx="4633595" cy="2497455"/>
            <a:chOff x="3994892" y="2262495"/>
            <a:chExt cx="4633595" cy="2497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1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4" y="4026866"/>
              <a:ext cx="595648" cy="689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4892" y="2262495"/>
              <a:ext cx="3448317" cy="2497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en-IE" spc="-65" dirty="0"/>
              <a:t>Probability</a:t>
            </a:r>
            <a:r>
              <a:rPr lang="en-IE" spc="-225" dirty="0"/>
              <a:t> </a:t>
            </a:r>
            <a:r>
              <a:rPr lang="en-IE" spc="-65" dirty="0"/>
              <a:t>Distribution</a:t>
            </a:r>
            <a:r>
              <a:rPr lang="en-IE" spc="-220" dirty="0"/>
              <a:t> </a:t>
            </a:r>
            <a:r>
              <a:rPr lang="en-IE" spc="535" dirty="0"/>
              <a:t>-</a:t>
            </a:r>
            <a:r>
              <a:rPr lang="en-IE" spc="-220" dirty="0"/>
              <a:t> </a:t>
            </a:r>
            <a:r>
              <a:rPr lang="en-IE" spc="-35" dirty="0"/>
              <a:t>Example</a:t>
            </a:r>
            <a:endParaRPr lang="en-I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2797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known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Gaussian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commonly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used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model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variables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accurately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natural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symmetry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and </a:t>
            </a:r>
            <a:r>
              <a:rPr sz="1200" spc="100" dirty="0">
                <a:latin typeface="Arial"/>
                <a:cs typeface="Arial"/>
              </a:rPr>
              <a:t>tendency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cluster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average.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reflects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patterns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found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areas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 dirty="0">
              <a:latin typeface="Arial"/>
              <a:cs typeface="Arial"/>
            </a:endParaRP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Measurement Errors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Blood Pressure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Daily Temperature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Shoe Sizes (in adults)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Prices of houses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97" y="2629265"/>
            <a:ext cx="2573494" cy="20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5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en-IE" spc="-65" dirty="0"/>
              <a:t>Probability</a:t>
            </a:r>
            <a:r>
              <a:rPr lang="en-IE" spc="-225" dirty="0"/>
              <a:t> </a:t>
            </a:r>
            <a:r>
              <a:rPr lang="en-IE" spc="-65" dirty="0"/>
              <a:t>Distribution</a:t>
            </a:r>
            <a:r>
              <a:rPr lang="en-IE" spc="-220" dirty="0"/>
              <a:t> </a:t>
            </a:r>
            <a:r>
              <a:rPr lang="en-IE" spc="535" dirty="0"/>
              <a:t>-</a:t>
            </a:r>
            <a:r>
              <a:rPr lang="en-IE" spc="-220" dirty="0"/>
              <a:t> </a:t>
            </a:r>
            <a:r>
              <a:rPr lang="en-IE" spc="-35" dirty="0"/>
              <a:t>Example</a:t>
            </a:r>
            <a:endParaRPr lang="en-I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255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>
                <a:latin typeface="Arial"/>
                <a:cs typeface="Arial"/>
              </a:rPr>
              <a:t>Is this a normal distribution?</a:t>
            </a:r>
          </a:p>
        </p:txBody>
      </p:sp>
      <p:pic>
        <p:nvPicPr>
          <p:cNvPr id="1026" name="Picture 2" descr="Positively Skewed Distribution - Overview and Applications in Finance">
            <a:extLst>
              <a:ext uri="{FF2B5EF4-FFF2-40B4-BE49-F238E27FC236}">
                <a16:creationId xmlns:a16="http://schemas.microsoft.com/office/drawing/2014/main" id="{272468FD-7A38-233E-7CE9-EE82D8777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16" y="2218880"/>
            <a:ext cx="6141384" cy="25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7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8837" y="1659371"/>
            <a:ext cx="1238522" cy="372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8797" y="1411865"/>
            <a:ext cx="7577455" cy="218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95" dirty="0">
                <a:latin typeface="Arial"/>
                <a:cs typeface="Arial"/>
              </a:rPr>
              <a:t> we have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finite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space. </a:t>
            </a:r>
            <a:r>
              <a:rPr sz="1200" spc="105" dirty="0">
                <a:latin typeface="Arial"/>
                <a:cs typeface="Arial"/>
              </a:rPr>
              <a:t>Summing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will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add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up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3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●"/>
              <a:tabLst>
                <a:tab pos="332740" algn="l"/>
              </a:tabLst>
            </a:pPr>
            <a:r>
              <a:rPr sz="1200" spc="60" dirty="0">
                <a:latin typeface="Arial"/>
                <a:cs typeface="Arial"/>
              </a:rPr>
              <a:t>Discrete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Agenda: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40" dirty="0">
                <a:latin typeface="Arial"/>
                <a:cs typeface="Arial"/>
              </a:rPr>
              <a:t>Bernoulli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60" dirty="0">
                <a:latin typeface="Arial"/>
                <a:cs typeface="Arial"/>
              </a:rPr>
              <a:t>Binomial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75" dirty="0">
                <a:latin typeface="Arial"/>
                <a:cs typeface="Arial"/>
              </a:rPr>
              <a:t>Geometric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-10" dirty="0">
                <a:latin typeface="Arial"/>
                <a:cs typeface="Arial"/>
              </a:rPr>
              <a:t>Poisson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94892" y="2262495"/>
            <a:ext cx="3448317" cy="24970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797" y="1411865"/>
            <a:ext cx="7578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shown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below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was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obtained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throwing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dice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10,000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times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plotting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the </a:t>
            </a:r>
            <a:r>
              <a:rPr sz="1200" spc="90" dirty="0">
                <a:latin typeface="Arial"/>
                <a:cs typeface="Arial"/>
              </a:rPr>
              <a:t>outcome,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was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obtained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summing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dice.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14191" y="2262495"/>
            <a:ext cx="4514215" cy="2497455"/>
            <a:chOff x="4114191" y="2262495"/>
            <a:chExt cx="4514215" cy="2497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1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4" y="4026866"/>
              <a:ext cx="595648" cy="689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191" y="2262495"/>
              <a:ext cx="3448317" cy="24970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4383" y="2453832"/>
            <a:ext cx="308419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plot,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observe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obtaining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'7'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approximately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0.17.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These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approximations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result </a:t>
            </a:r>
            <a:r>
              <a:rPr sz="1200" spc="105" dirty="0">
                <a:latin typeface="Arial"/>
                <a:cs typeface="Arial"/>
              </a:rPr>
              <a:t>from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experiment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are </a:t>
            </a:r>
            <a:r>
              <a:rPr sz="1200" spc="70" dirty="0">
                <a:latin typeface="Arial"/>
                <a:cs typeface="Arial"/>
              </a:rPr>
              <a:t>referred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Empirical Approximations.</a:t>
            </a:r>
            <a:endParaRPr sz="1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1061</Words>
  <Application>Microsoft Macintosh PowerPoint</Application>
  <PresentationFormat>On-screen Show (16:9)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AoyagiKouzanFontT</vt:lpstr>
      <vt:lpstr>Arial</vt:lpstr>
      <vt:lpstr>Arial Black</vt:lpstr>
      <vt:lpstr>Fredoka</vt:lpstr>
      <vt:lpstr>Open Sans Light</vt:lpstr>
      <vt:lpstr>Quicksand Bold</vt:lpstr>
      <vt:lpstr>Verdana</vt:lpstr>
      <vt:lpstr>Office Theme</vt:lpstr>
      <vt:lpstr>Probability Distributions</vt:lpstr>
      <vt:lpstr>PowerPoint Presentation</vt:lpstr>
      <vt:lpstr>PowerPoint Presentation</vt:lpstr>
      <vt:lpstr>Types of  Distributions</vt:lpstr>
      <vt:lpstr>Probability Distribution</vt:lpstr>
      <vt:lpstr>Probability Distribution - Example</vt:lpstr>
      <vt:lpstr>Probability Distribution - Example</vt:lpstr>
      <vt:lpstr>Probability Distribution - Discrete</vt:lpstr>
      <vt:lpstr>Probability Distribution - Discrete</vt:lpstr>
      <vt:lpstr>Probability Distribution - Discrete</vt:lpstr>
      <vt:lpstr>Probability Distribution - Discrete</vt:lpstr>
      <vt:lpstr>Probability Distribution - Discrete Bernoulli</vt:lpstr>
      <vt:lpstr>Probability Distribution - Discrete Binomial</vt:lpstr>
      <vt:lpstr>Probability Distribution - Discrete Geometric</vt:lpstr>
      <vt:lpstr>Probability Distribution - Discrete Poisson</vt:lpstr>
      <vt:lpstr>Probability Distribution - Continuous</vt:lpstr>
      <vt:lpstr>Probability Distribution - Continuous</vt:lpstr>
      <vt:lpstr>Probability Distribution - Continuous Exponencial</vt:lpstr>
      <vt:lpstr>Probability Distribution - Continuous Gaussian (Normal)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Probability</dc:title>
  <cp:lastModifiedBy>João Rocha Melo</cp:lastModifiedBy>
  <cp:revision>4</cp:revision>
  <dcterms:created xsi:type="dcterms:W3CDTF">2024-05-17T09:30:15Z</dcterms:created>
  <dcterms:modified xsi:type="dcterms:W3CDTF">2024-05-17T16:26:46Z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