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</p:sldIdLst>
  <p:sldSz cx="18288000" cy="10287000"/>
  <p:notesSz cx="6858000" cy="9144000"/>
  <p:embeddedFontLst>
    <p:embeddedFont>
      <p:font typeface="Fredoka" panose="02000000000000000000" pitchFamily="2" charset="77"/>
      <p:regular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Open Sans Light" panose="020B0306030504020204" pitchFamily="34" charset="0"/>
      <p:regular r:id="rId53"/>
      <p:italic r:id="rId54"/>
    </p:embeddedFont>
    <p:embeddedFont>
      <p:font typeface="Open Sans Light Bold Italics" panose="020B0806030504020204" pitchFamily="34" charset="0"/>
      <p:regular r:id="rId55"/>
      <p:bold r:id="rId56"/>
      <p:italic r:id="rId57"/>
      <p:boldItalic r:id="rId58"/>
    </p:embeddedFont>
    <p:embeddedFont>
      <p:font typeface="Open Sans Light Italics" panose="020B0306030504020204" pitchFamily="34" charset="0"/>
      <p:regular r:id="rId59"/>
      <p:italic r:id="rId60"/>
    </p:embeddedFont>
    <p:embeddedFont>
      <p:font typeface="Quicksand Bold" pitchFamily="2" charset="77"/>
      <p:regular r:id="rId61"/>
      <p:bold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889" y="5710814"/>
            <a:ext cx="17110016" cy="147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INTRODUCTION TO AI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133842" y="2734353"/>
            <a:ext cx="12032615" cy="4143306"/>
          </a:xfrm>
          <a:custGeom>
            <a:avLst/>
            <a:gdLst/>
            <a:ahLst/>
            <a:cxnLst/>
            <a:rect l="l" t="t" r="r" b="b"/>
            <a:pathLst>
              <a:path w="12032615" h="4143306">
                <a:moveTo>
                  <a:pt x="0" y="0"/>
                </a:moveTo>
                <a:lnTo>
                  <a:pt x="12032615" y="0"/>
                </a:lnTo>
                <a:lnTo>
                  <a:pt x="12032615" y="4143306"/>
                </a:lnTo>
                <a:lnTo>
                  <a:pt x="0" y="414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58458" y="1028700"/>
            <a:ext cx="1792954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TYPE OF APPLICATIONS CAN BE SOLVED WITH AI?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10634" y="7117080"/>
            <a:ext cx="12225189" cy="214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 spc="248">
                <a:solidFill>
                  <a:srgbClr val="2199D4"/>
                </a:solidFill>
                <a:latin typeface="Quicksand Bold"/>
              </a:rPr>
              <a:t>Use Case: Know-Your-Client Teams / Reading Contracts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3100" spc="248">
              <a:solidFill>
                <a:srgbClr val="2199D4"/>
              </a:solidFill>
              <a:latin typeface="Quicksand Bold"/>
            </a:endParaRPr>
          </a:p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184">
                <a:solidFill>
                  <a:srgbClr val="000000"/>
                </a:solidFill>
                <a:latin typeface="Quicksand Bold"/>
              </a:rPr>
              <a:t>Whenever there is a new client/contract, thousands of pages 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184">
                <a:solidFill>
                  <a:srgbClr val="000000"/>
                </a:solidFill>
                <a:latin typeface="Quicksand Bold"/>
              </a:rPr>
              <a:t>must be read and validated for compliance purposes,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183">
                <a:solidFill>
                  <a:srgbClr val="000000"/>
                </a:solidFill>
                <a:latin typeface="Quicksand Bold"/>
              </a:rPr>
              <a:t>usually only to identify potential issues/threaths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7700" y="2054445"/>
            <a:ext cx="5392644" cy="48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007" lvl="1" indent="-245003" algn="l">
              <a:lnSpc>
                <a:spcPts val="4155"/>
              </a:lnSpc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Fredoka"/>
              </a:rPr>
              <a:t>Named Entity Recognition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370465" y="3369202"/>
            <a:ext cx="13181360" cy="3455710"/>
          </a:xfrm>
          <a:custGeom>
            <a:avLst/>
            <a:gdLst/>
            <a:ahLst/>
            <a:cxnLst/>
            <a:rect l="l" t="t" r="r" b="b"/>
            <a:pathLst>
              <a:path w="13181360" h="3455710">
                <a:moveTo>
                  <a:pt x="0" y="0"/>
                </a:moveTo>
                <a:lnTo>
                  <a:pt x="13181360" y="0"/>
                </a:lnTo>
                <a:lnTo>
                  <a:pt x="13181360" y="3455710"/>
                </a:lnTo>
                <a:lnTo>
                  <a:pt x="0" y="3455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185378" y="1028700"/>
            <a:ext cx="1792954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TYPE OF APPLICATIONS CAN BE SOLVED WITH AI?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052585"/>
            <a:ext cx="15782926" cy="487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007" lvl="1" indent="-245003" algn="l">
              <a:lnSpc>
                <a:spcPts val="4155"/>
              </a:lnSpc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Fredoka"/>
              </a:rPr>
              <a:t>Speech To Text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10884" y="7544482"/>
            <a:ext cx="8424690" cy="133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5"/>
              </a:lnSpc>
              <a:spcBef>
                <a:spcPct val="0"/>
              </a:spcBef>
            </a:pPr>
            <a:r>
              <a:rPr lang="en-US" sz="3089" spc="247">
                <a:solidFill>
                  <a:srgbClr val="2199D4"/>
                </a:solidFill>
                <a:latin typeface="Quicksand Bold"/>
              </a:rPr>
              <a:t>+ use cases: You can imagine others... </a:t>
            </a:r>
          </a:p>
          <a:p>
            <a:pPr algn="l">
              <a:lnSpc>
                <a:spcPts val="3209"/>
              </a:lnSpc>
              <a:spcBef>
                <a:spcPct val="0"/>
              </a:spcBef>
            </a:pPr>
            <a:endParaRPr lang="en-US" sz="3089" spc="247">
              <a:solidFill>
                <a:srgbClr val="2199D4"/>
              </a:solidFill>
              <a:latin typeface="Quicksand Bold"/>
            </a:endParaRPr>
          </a:p>
          <a:p>
            <a:pPr algn="ctr">
              <a:lnSpc>
                <a:spcPts val="3209"/>
              </a:lnSpc>
              <a:spcBef>
                <a:spcPct val="0"/>
              </a:spcBef>
            </a:pPr>
            <a:endParaRPr lang="en-US" sz="3089" spc="247">
              <a:solidFill>
                <a:srgbClr val="2199D4"/>
              </a:solidFill>
              <a:latin typeface="Quicksand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94829" y="3329273"/>
            <a:ext cx="15416797" cy="4728783"/>
          </a:xfrm>
          <a:custGeom>
            <a:avLst/>
            <a:gdLst/>
            <a:ahLst/>
            <a:cxnLst/>
            <a:rect l="l" t="t" r="r" b="b"/>
            <a:pathLst>
              <a:path w="15416797" h="4728783">
                <a:moveTo>
                  <a:pt x="0" y="0"/>
                </a:moveTo>
                <a:lnTo>
                  <a:pt x="15416797" y="0"/>
                </a:lnTo>
                <a:lnTo>
                  <a:pt x="15416797" y="4728782"/>
                </a:lnTo>
                <a:lnTo>
                  <a:pt x="0" y="472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58458" y="838200"/>
            <a:ext cx="1792954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TYPE OF APPLICATIONS CAN BE SOLVED WITH AI?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20368"/>
            <a:ext cx="15782926" cy="487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007" lvl="1" indent="-245003" algn="l">
              <a:lnSpc>
                <a:spcPts val="4155"/>
              </a:lnSpc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Fredoka"/>
              </a:rPr>
              <a:t>Sentiment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580391" y="3197805"/>
            <a:ext cx="13127218" cy="6060495"/>
          </a:xfrm>
          <a:custGeom>
            <a:avLst/>
            <a:gdLst/>
            <a:ahLst/>
            <a:cxnLst/>
            <a:rect l="l" t="t" r="r" b="b"/>
            <a:pathLst>
              <a:path w="13127218" h="6060495">
                <a:moveTo>
                  <a:pt x="0" y="0"/>
                </a:moveTo>
                <a:lnTo>
                  <a:pt x="13127218" y="0"/>
                </a:lnTo>
                <a:lnTo>
                  <a:pt x="13127218" y="6060495"/>
                </a:lnTo>
                <a:lnTo>
                  <a:pt x="0" y="6060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58458" y="838200"/>
            <a:ext cx="1792954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TYPE OF APPLICATIONS CAN BE SOLVED WITH AI?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2537" y="1910871"/>
            <a:ext cx="10993080" cy="48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007" lvl="1" indent="-245003" algn="l">
              <a:lnSpc>
                <a:spcPts val="4155"/>
              </a:lnSpc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Fredoka"/>
              </a:rPr>
              <a:t>(OCR ) Optical Character Recognition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A DECISION?</a:t>
            </a:r>
          </a:p>
        </p:txBody>
      </p:sp>
      <p:sp>
        <p:nvSpPr>
          <p:cNvPr id="7" name="Freeform 7"/>
          <p:cNvSpPr/>
          <p:nvPr/>
        </p:nvSpPr>
        <p:spPr>
          <a:xfrm>
            <a:off x="6224220" y="2817368"/>
            <a:ext cx="5839561" cy="4652264"/>
          </a:xfrm>
          <a:custGeom>
            <a:avLst/>
            <a:gdLst/>
            <a:ahLst/>
            <a:cxnLst/>
            <a:rect l="l" t="t" r="r" b="b"/>
            <a:pathLst>
              <a:path w="5839561" h="4652264">
                <a:moveTo>
                  <a:pt x="0" y="0"/>
                </a:moveTo>
                <a:lnTo>
                  <a:pt x="5839560" y="0"/>
                </a:lnTo>
                <a:lnTo>
                  <a:pt x="5839560" y="4652264"/>
                </a:lnTo>
                <a:lnTo>
                  <a:pt x="0" y="4652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803887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HARD CODED RULES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61262"/>
            <a:ext cx="15473959" cy="3900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234" lvl="1" indent="-314117" algn="l">
              <a:lnSpc>
                <a:spcPts val="4073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Fredoka"/>
              </a:rPr>
              <a:t>If Else Statements to perform decisions based on conditions defined by our understanding of the problem</a:t>
            </a: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000000"/>
              </a:solidFill>
              <a:latin typeface="Fredoka"/>
            </a:endParaRPr>
          </a:p>
          <a:p>
            <a:pPr marL="628234" lvl="1" indent="-314117" algn="l">
              <a:lnSpc>
                <a:spcPts val="4073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Fredoka"/>
              </a:rPr>
              <a:t>DISADVANTAGES:</a:t>
            </a:r>
          </a:p>
          <a:p>
            <a:pPr marL="1256468" lvl="2" indent="-418823" algn="l">
              <a:lnSpc>
                <a:spcPts val="4073"/>
              </a:lnSpc>
              <a:buFont typeface="Arial"/>
              <a:buChar char="⚬"/>
            </a:pPr>
            <a:r>
              <a:rPr lang="en-US" sz="2909">
                <a:solidFill>
                  <a:srgbClr val="000000"/>
                </a:solidFill>
                <a:latin typeface="Fredoka"/>
              </a:rPr>
              <a:t>Has the disadvantage that clearly we cannot code all possible cases</a:t>
            </a:r>
          </a:p>
          <a:p>
            <a:pPr marL="1256468" lvl="2" indent="-418823" algn="l">
              <a:lnSpc>
                <a:spcPts val="4073"/>
              </a:lnSpc>
              <a:buFont typeface="Arial"/>
              <a:buChar char="⚬"/>
            </a:pPr>
            <a:r>
              <a:rPr lang="en-US" sz="2909">
                <a:solidFill>
                  <a:srgbClr val="000000"/>
                </a:solidFill>
                <a:latin typeface="Fredoka"/>
              </a:rPr>
              <a:t>We might be choosing the wrong rules</a:t>
            </a: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6888121"/>
            <a:ext cx="15473959" cy="47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Example: </a:t>
            </a:r>
            <a:r>
              <a:rPr lang="en-US" sz="2909">
                <a:solidFill>
                  <a:srgbClr val="000200"/>
                </a:solidFill>
                <a:latin typeface="Fredoka"/>
              </a:rPr>
              <a:t>Hardcoding words to build a Spam Email Filter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WHAT IS IT?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5878" y="3729434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 Machine Learning the objective is to make a prediction</a:t>
            </a: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Based on information, like in the previous example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41766" y="4924425"/>
            <a:ext cx="1383060" cy="155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1"/>
              </a:lnSpc>
            </a:pPr>
            <a:r>
              <a:rPr lang="en-US" sz="4529">
                <a:solidFill>
                  <a:srgbClr val="2199D4"/>
                </a:solidFill>
                <a:latin typeface="Fredoka"/>
              </a:rPr>
              <a:t>BUT</a:t>
            </a:r>
          </a:p>
          <a:p>
            <a:pPr algn="l">
              <a:lnSpc>
                <a:spcPts val="6341"/>
              </a:lnSpc>
            </a:pPr>
            <a:endParaRPr lang="en-US" sz="4529">
              <a:solidFill>
                <a:srgbClr val="2199D4"/>
              </a:solidFill>
              <a:latin typeface="Fredok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5878" y="6261482"/>
            <a:ext cx="14178855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 tree presented before is created in a learning process based on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all the information available</a:t>
            </a:r>
            <a:r>
              <a:rPr lang="en-US" sz="3000">
                <a:solidFill>
                  <a:srgbClr val="000000"/>
                </a:solidFill>
                <a:latin typeface="Fredoka"/>
              </a:rPr>
              <a:t> and on </a:t>
            </a:r>
            <a:r>
              <a:rPr lang="en-US" sz="3000">
                <a:solidFill>
                  <a:srgbClr val="2199D4"/>
                </a:solidFill>
                <a:latin typeface="Fredoka"/>
              </a:rPr>
              <a:t>historical data points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337402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MAKING DECISIONS IN MACHINE LEARNING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1171" y="2598979"/>
            <a:ext cx="15835679" cy="2486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1645" lvl="1" indent="-245822" algn="l">
              <a:lnSpc>
                <a:spcPts val="4169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Fredoka"/>
              </a:rPr>
              <a:t>There has to be a set of options available - big handycap from the machines</a:t>
            </a:r>
          </a:p>
          <a:p>
            <a:pPr algn="l">
              <a:lnSpc>
                <a:spcPts val="4169"/>
              </a:lnSpc>
            </a:pPr>
            <a:endParaRPr lang="en-US" sz="2977">
              <a:solidFill>
                <a:srgbClr val="000000"/>
              </a:solidFill>
              <a:latin typeface="Fredoka"/>
            </a:endParaRPr>
          </a:p>
          <a:p>
            <a:pPr marL="491645" lvl="1" indent="-245822" algn="l">
              <a:lnSpc>
                <a:spcPts val="4169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Fredoka"/>
              </a:rPr>
              <a:t>There is usually some uncertainty associated with the decision made</a:t>
            </a:r>
          </a:p>
          <a:p>
            <a:pPr algn="l">
              <a:lnSpc>
                <a:spcPts val="4169"/>
              </a:lnSpc>
            </a:pPr>
            <a:endParaRPr lang="en-US" sz="2977">
              <a:solidFill>
                <a:srgbClr val="000000"/>
              </a:solidFill>
              <a:latin typeface="Fredoka"/>
            </a:endParaRPr>
          </a:p>
          <a:p>
            <a:pPr marL="491644" lvl="1" indent="-245822" algn="l">
              <a:lnSpc>
                <a:spcPts val="4169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Fredoka"/>
              </a:rPr>
              <a:t>One decision can then affect the subsequent decisions you take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2487850"/>
            <a:ext cx="3695700" cy="6363681"/>
          </a:xfrm>
          <a:custGeom>
            <a:avLst/>
            <a:gdLst/>
            <a:ahLst/>
            <a:cxnLst/>
            <a:rect l="l" t="t" r="r" b="b"/>
            <a:pathLst>
              <a:path w="3695700" h="6363681">
                <a:moveTo>
                  <a:pt x="0" y="0"/>
                </a:moveTo>
                <a:lnTo>
                  <a:pt x="3695700" y="0"/>
                </a:lnTo>
                <a:lnTo>
                  <a:pt x="369570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9175"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9" name="Group 9"/>
          <p:cNvGrpSpPr/>
          <p:nvPr/>
        </p:nvGrpSpPr>
        <p:grpSpPr>
          <a:xfrm>
            <a:off x="1383234" y="2752725"/>
            <a:ext cx="1752600" cy="2095500"/>
            <a:chOff x="0" y="0"/>
            <a:chExt cx="1913890" cy="22883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35834" y="2752725"/>
            <a:ext cx="1752600" cy="2095500"/>
            <a:chOff x="0" y="0"/>
            <a:chExt cx="1913890" cy="22883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3234" y="4848225"/>
            <a:ext cx="1752600" cy="1752600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35834" y="4848225"/>
            <a:ext cx="1752600" cy="1943100"/>
            <a:chOff x="0" y="0"/>
            <a:chExt cx="1913890" cy="21219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3234" y="6600825"/>
            <a:ext cx="1752600" cy="1943100"/>
            <a:chOff x="0" y="0"/>
            <a:chExt cx="1913890" cy="21219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78984" y="7315200"/>
            <a:ext cx="1752600" cy="1943100"/>
            <a:chOff x="0" y="0"/>
            <a:chExt cx="1913890" cy="212192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5630333" y="7582750"/>
            <a:ext cx="1449904" cy="1407999"/>
          </a:xfrm>
          <a:custGeom>
            <a:avLst/>
            <a:gdLst/>
            <a:ahLst/>
            <a:cxnLst/>
            <a:rect l="l" t="t" r="r" b="b"/>
            <a:pathLst>
              <a:path w="1449904" h="1407999">
                <a:moveTo>
                  <a:pt x="0" y="0"/>
                </a:moveTo>
                <a:lnTo>
                  <a:pt x="1449903" y="0"/>
                </a:lnTo>
                <a:lnTo>
                  <a:pt x="1449903" y="1408000"/>
                </a:lnTo>
                <a:lnTo>
                  <a:pt x="0" y="140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2" name="Freeform 22"/>
          <p:cNvSpPr/>
          <p:nvPr/>
        </p:nvSpPr>
        <p:spPr>
          <a:xfrm>
            <a:off x="8538534" y="7642451"/>
            <a:ext cx="2415775" cy="1615849"/>
          </a:xfrm>
          <a:custGeom>
            <a:avLst/>
            <a:gdLst/>
            <a:ahLst/>
            <a:cxnLst/>
            <a:rect l="l" t="t" r="r" b="b"/>
            <a:pathLst>
              <a:path w="2415775" h="1615849">
                <a:moveTo>
                  <a:pt x="0" y="0"/>
                </a:moveTo>
                <a:lnTo>
                  <a:pt x="2415775" y="0"/>
                </a:lnTo>
                <a:lnTo>
                  <a:pt x="2415775" y="1615849"/>
                </a:lnTo>
                <a:lnTo>
                  <a:pt x="0" y="161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23" name="Group 23"/>
          <p:cNvGrpSpPr/>
          <p:nvPr/>
        </p:nvGrpSpPr>
        <p:grpSpPr>
          <a:xfrm>
            <a:off x="8273850" y="7582750"/>
            <a:ext cx="2849169" cy="1675550"/>
            <a:chOff x="0" y="0"/>
            <a:chExt cx="3891193" cy="22883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91192" cy="2288347"/>
            </a:xfrm>
            <a:custGeom>
              <a:avLst/>
              <a:gdLst/>
              <a:ahLst/>
              <a:cxnLst/>
              <a:rect l="l" t="t" r="r" b="b"/>
              <a:pathLst>
                <a:path w="3891192" h="2288347">
                  <a:moveTo>
                    <a:pt x="0" y="0"/>
                  </a:moveTo>
                  <a:lnTo>
                    <a:pt x="0" y="2288347"/>
                  </a:lnTo>
                  <a:lnTo>
                    <a:pt x="3891192" y="2288347"/>
                  </a:lnTo>
                  <a:lnTo>
                    <a:pt x="3891192" y="0"/>
                  </a:lnTo>
                  <a:lnTo>
                    <a:pt x="0" y="0"/>
                  </a:lnTo>
                  <a:close/>
                  <a:moveTo>
                    <a:pt x="3830232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3830232" y="59690"/>
                  </a:lnTo>
                  <a:lnTo>
                    <a:pt x="3830232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5" name="Freeform 25"/>
          <p:cNvSpPr/>
          <p:nvPr/>
        </p:nvSpPr>
        <p:spPr>
          <a:xfrm>
            <a:off x="9144000" y="2896437"/>
            <a:ext cx="1756029" cy="2195037"/>
          </a:xfrm>
          <a:custGeom>
            <a:avLst/>
            <a:gdLst/>
            <a:ahLst/>
            <a:cxnLst/>
            <a:rect l="l" t="t" r="r" b="b"/>
            <a:pathLst>
              <a:path w="1756029" h="2195037">
                <a:moveTo>
                  <a:pt x="0" y="0"/>
                </a:moveTo>
                <a:lnTo>
                  <a:pt x="1756029" y="0"/>
                </a:lnTo>
                <a:lnTo>
                  <a:pt x="1756029" y="2195037"/>
                </a:lnTo>
                <a:lnTo>
                  <a:pt x="0" y="2195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6" name="TextBox 26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 EXAMPLE: DISNEY VS WB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79851" y="2041931"/>
            <a:ext cx="277638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>
                <a:solidFill>
                  <a:srgbClr val="000000"/>
                </a:solidFill>
                <a:latin typeface="Open Sans Light"/>
              </a:rPr>
              <a:t>Disney or WB?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2487850"/>
            <a:ext cx="3695700" cy="6363681"/>
          </a:xfrm>
          <a:custGeom>
            <a:avLst/>
            <a:gdLst/>
            <a:ahLst/>
            <a:cxnLst/>
            <a:rect l="l" t="t" r="r" b="b"/>
            <a:pathLst>
              <a:path w="3695700" h="6363681">
                <a:moveTo>
                  <a:pt x="0" y="0"/>
                </a:moveTo>
                <a:lnTo>
                  <a:pt x="3695700" y="0"/>
                </a:lnTo>
                <a:lnTo>
                  <a:pt x="369570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9175"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9" name="Group 9"/>
          <p:cNvGrpSpPr/>
          <p:nvPr/>
        </p:nvGrpSpPr>
        <p:grpSpPr>
          <a:xfrm>
            <a:off x="1383234" y="2752725"/>
            <a:ext cx="1752600" cy="2095500"/>
            <a:chOff x="0" y="0"/>
            <a:chExt cx="1913890" cy="22883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35834" y="2752725"/>
            <a:ext cx="1752600" cy="2095500"/>
            <a:chOff x="0" y="0"/>
            <a:chExt cx="1913890" cy="22883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3234" y="4848225"/>
            <a:ext cx="1752600" cy="1752600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35834" y="4848225"/>
            <a:ext cx="1752600" cy="1943100"/>
            <a:chOff x="0" y="0"/>
            <a:chExt cx="1913890" cy="21219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3234" y="6600825"/>
            <a:ext cx="1752600" cy="1943100"/>
            <a:chOff x="0" y="0"/>
            <a:chExt cx="1913890" cy="21219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78984" y="7315200"/>
            <a:ext cx="1752600" cy="1943100"/>
            <a:chOff x="0" y="0"/>
            <a:chExt cx="1913890" cy="212192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5630333" y="7582750"/>
            <a:ext cx="1449904" cy="1407999"/>
          </a:xfrm>
          <a:custGeom>
            <a:avLst/>
            <a:gdLst/>
            <a:ahLst/>
            <a:cxnLst/>
            <a:rect l="l" t="t" r="r" b="b"/>
            <a:pathLst>
              <a:path w="1449904" h="1407999">
                <a:moveTo>
                  <a:pt x="0" y="0"/>
                </a:moveTo>
                <a:lnTo>
                  <a:pt x="1449903" y="0"/>
                </a:lnTo>
                <a:lnTo>
                  <a:pt x="1449903" y="1408000"/>
                </a:lnTo>
                <a:lnTo>
                  <a:pt x="0" y="140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2" name="Freeform 22"/>
          <p:cNvSpPr/>
          <p:nvPr/>
        </p:nvSpPr>
        <p:spPr>
          <a:xfrm>
            <a:off x="8538534" y="7642451"/>
            <a:ext cx="2415775" cy="1615849"/>
          </a:xfrm>
          <a:custGeom>
            <a:avLst/>
            <a:gdLst/>
            <a:ahLst/>
            <a:cxnLst/>
            <a:rect l="l" t="t" r="r" b="b"/>
            <a:pathLst>
              <a:path w="2415775" h="1615849">
                <a:moveTo>
                  <a:pt x="0" y="0"/>
                </a:moveTo>
                <a:lnTo>
                  <a:pt x="2415775" y="0"/>
                </a:lnTo>
                <a:lnTo>
                  <a:pt x="2415775" y="1615849"/>
                </a:lnTo>
                <a:lnTo>
                  <a:pt x="0" y="161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23" name="Group 23"/>
          <p:cNvGrpSpPr/>
          <p:nvPr/>
        </p:nvGrpSpPr>
        <p:grpSpPr>
          <a:xfrm>
            <a:off x="8273850" y="7582750"/>
            <a:ext cx="2849169" cy="1675550"/>
            <a:chOff x="0" y="0"/>
            <a:chExt cx="3891193" cy="22883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91192" cy="2288347"/>
            </a:xfrm>
            <a:custGeom>
              <a:avLst/>
              <a:gdLst/>
              <a:ahLst/>
              <a:cxnLst/>
              <a:rect l="l" t="t" r="r" b="b"/>
              <a:pathLst>
                <a:path w="3891192" h="2288347">
                  <a:moveTo>
                    <a:pt x="0" y="0"/>
                  </a:moveTo>
                  <a:lnTo>
                    <a:pt x="0" y="2288347"/>
                  </a:lnTo>
                  <a:lnTo>
                    <a:pt x="3891192" y="2288347"/>
                  </a:lnTo>
                  <a:lnTo>
                    <a:pt x="3891192" y="0"/>
                  </a:lnTo>
                  <a:lnTo>
                    <a:pt x="0" y="0"/>
                  </a:lnTo>
                  <a:close/>
                  <a:moveTo>
                    <a:pt x="3830232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3830232" y="59690"/>
                  </a:lnTo>
                  <a:lnTo>
                    <a:pt x="3830232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5" name="Freeform 25"/>
          <p:cNvSpPr/>
          <p:nvPr/>
        </p:nvSpPr>
        <p:spPr>
          <a:xfrm>
            <a:off x="9144000" y="2896437"/>
            <a:ext cx="1756029" cy="2195037"/>
          </a:xfrm>
          <a:custGeom>
            <a:avLst/>
            <a:gdLst/>
            <a:ahLst/>
            <a:cxnLst/>
            <a:rect l="l" t="t" r="r" b="b"/>
            <a:pathLst>
              <a:path w="1756029" h="2195037">
                <a:moveTo>
                  <a:pt x="0" y="0"/>
                </a:moveTo>
                <a:lnTo>
                  <a:pt x="1756029" y="0"/>
                </a:lnTo>
                <a:lnTo>
                  <a:pt x="1756029" y="2195037"/>
                </a:lnTo>
                <a:lnTo>
                  <a:pt x="0" y="2195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6" name="TextBox 26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 EXAMPLE: DISNEY VS WB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79851" y="2041931"/>
            <a:ext cx="277638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>
                <a:solidFill>
                  <a:srgbClr val="000000"/>
                </a:solidFill>
                <a:latin typeface="Open Sans Light"/>
              </a:rPr>
              <a:t>Disney or WB?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968885" y="2896437"/>
            <a:ext cx="2344633" cy="2247063"/>
            <a:chOff x="0" y="0"/>
            <a:chExt cx="6724705" cy="644486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724704" cy="6444861"/>
            </a:xfrm>
            <a:custGeom>
              <a:avLst/>
              <a:gdLst/>
              <a:ahLst/>
              <a:cxnLst/>
              <a:rect l="l" t="t" r="r" b="b"/>
              <a:pathLst>
                <a:path w="6724704" h="6444861">
                  <a:moveTo>
                    <a:pt x="0" y="0"/>
                  </a:moveTo>
                  <a:lnTo>
                    <a:pt x="0" y="6444861"/>
                  </a:lnTo>
                  <a:lnTo>
                    <a:pt x="6724704" y="6444861"/>
                  </a:lnTo>
                  <a:lnTo>
                    <a:pt x="6724704" y="0"/>
                  </a:lnTo>
                  <a:lnTo>
                    <a:pt x="0" y="0"/>
                  </a:lnTo>
                  <a:close/>
                  <a:moveTo>
                    <a:pt x="6663744" y="6383901"/>
                  </a:moveTo>
                  <a:lnTo>
                    <a:pt x="59690" y="6383901"/>
                  </a:lnTo>
                  <a:lnTo>
                    <a:pt x="59690" y="59690"/>
                  </a:lnTo>
                  <a:lnTo>
                    <a:pt x="6663744" y="59690"/>
                  </a:lnTo>
                  <a:lnTo>
                    <a:pt x="6663744" y="638390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506351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ARTIFICIAL INTELIGENCE (AI)?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SUPERVISED VS UNSUPERVISED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9008" y="3374239"/>
            <a:ext cx="14178855" cy="300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199D4"/>
                </a:solidFill>
                <a:latin typeface="Fredoka"/>
              </a:rPr>
              <a:t>Supervised ML problem: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 Italics"/>
              </a:rPr>
              <a:t>[...] Machine Learning task of learning a function that maps an input to an output based </a:t>
            </a:r>
            <a:r>
              <a:rPr lang="en-US" sz="3000" u="sng">
                <a:solidFill>
                  <a:srgbClr val="000000"/>
                </a:solidFill>
                <a:latin typeface="Open Sans Light Bold Italics"/>
              </a:rPr>
              <a:t>on example input-output pairs</a:t>
            </a:r>
            <a:r>
              <a:rPr lang="en-US" sz="3000">
                <a:solidFill>
                  <a:srgbClr val="000000"/>
                </a:solidFill>
                <a:latin typeface="Open Sans Light"/>
              </a:rPr>
              <a:t>.[1]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199D4"/>
                </a:solidFill>
                <a:latin typeface="Fredoka"/>
              </a:rPr>
              <a:t>Unsupervised learning problem: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[...] </a:t>
            </a:r>
            <a:r>
              <a:rPr lang="en-US" sz="3000">
                <a:solidFill>
                  <a:srgbClr val="000000"/>
                </a:solidFill>
                <a:latin typeface="Open Sans Light Italics"/>
              </a:rPr>
              <a:t>a type of algorithm that learns patterns from untagged data.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9933" y="8561696"/>
            <a:ext cx="12185154" cy="214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spc="104">
                <a:solidFill>
                  <a:srgbClr val="000000"/>
                </a:solidFill>
                <a:latin typeface="Quicksand Bold"/>
              </a:rPr>
              <a:t>[1] Stuart J. Russell, Peter Norvig (2010) Artificial Intelligence: A Modern Approach, Third Edition, Prentice Hall ISBN 9780136042594.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57066" y="678913"/>
            <a:ext cx="16238507" cy="7716291"/>
          </a:xfrm>
          <a:custGeom>
            <a:avLst/>
            <a:gdLst/>
            <a:ahLst/>
            <a:cxnLst/>
            <a:rect l="l" t="t" r="r" b="b"/>
            <a:pathLst>
              <a:path w="16238507" h="7716291">
                <a:moveTo>
                  <a:pt x="0" y="0"/>
                </a:moveTo>
                <a:lnTo>
                  <a:pt x="16238507" y="0"/>
                </a:lnTo>
                <a:lnTo>
                  <a:pt x="16238507" y="7716292"/>
                </a:lnTo>
                <a:lnTo>
                  <a:pt x="0" y="771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9444769" y="3007556"/>
            <a:ext cx="7456471" cy="6250744"/>
          </a:xfrm>
          <a:custGeom>
            <a:avLst/>
            <a:gdLst/>
            <a:ahLst/>
            <a:cxnLst/>
            <a:rect l="l" t="t" r="r" b="b"/>
            <a:pathLst>
              <a:path w="7456471" h="6250744">
                <a:moveTo>
                  <a:pt x="0" y="0"/>
                </a:moveTo>
                <a:lnTo>
                  <a:pt x="7456471" y="0"/>
                </a:lnTo>
                <a:lnTo>
                  <a:pt x="7456471" y="6250744"/>
                </a:lnTo>
                <a:lnTo>
                  <a:pt x="0" y="6250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768033" y="1028700"/>
            <a:ext cx="1733899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TYPES OF SUPERVISED PROBLEMS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5878" y="3862784"/>
            <a:ext cx="8101354" cy="553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 Machine Learning a particular problem can either be a Classification or Regression problem.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marL="495300" lvl="1" indent="-2476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difference is in the type of variable we are trying to predict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Continuous/Numerical : Regression Problem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Categorical: Classification Problem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80025" y="491874"/>
            <a:ext cx="15379709" cy="8059096"/>
          </a:xfrm>
          <a:custGeom>
            <a:avLst/>
            <a:gdLst/>
            <a:ahLst/>
            <a:cxnLst/>
            <a:rect l="l" t="t" r="r" b="b"/>
            <a:pathLst>
              <a:path w="15379709" h="8059096">
                <a:moveTo>
                  <a:pt x="0" y="0"/>
                </a:moveTo>
                <a:lnTo>
                  <a:pt x="15379709" y="0"/>
                </a:lnTo>
                <a:lnTo>
                  <a:pt x="15379709" y="8059096"/>
                </a:lnTo>
                <a:lnTo>
                  <a:pt x="0" y="80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2487850"/>
            <a:ext cx="3695700" cy="6363681"/>
          </a:xfrm>
          <a:custGeom>
            <a:avLst/>
            <a:gdLst/>
            <a:ahLst/>
            <a:cxnLst/>
            <a:rect l="l" t="t" r="r" b="b"/>
            <a:pathLst>
              <a:path w="3695700" h="6363681">
                <a:moveTo>
                  <a:pt x="0" y="0"/>
                </a:moveTo>
                <a:lnTo>
                  <a:pt x="3695700" y="0"/>
                </a:lnTo>
                <a:lnTo>
                  <a:pt x="369570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9175"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9" name="Group 9"/>
          <p:cNvGrpSpPr/>
          <p:nvPr/>
        </p:nvGrpSpPr>
        <p:grpSpPr>
          <a:xfrm>
            <a:off x="1383234" y="2752725"/>
            <a:ext cx="1752600" cy="2095500"/>
            <a:chOff x="0" y="0"/>
            <a:chExt cx="1913890" cy="22883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35834" y="2752725"/>
            <a:ext cx="1752600" cy="2095500"/>
            <a:chOff x="0" y="0"/>
            <a:chExt cx="1913890" cy="22883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3234" y="4848225"/>
            <a:ext cx="1752600" cy="1752600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35834" y="4848225"/>
            <a:ext cx="1752600" cy="1943100"/>
            <a:chOff x="0" y="0"/>
            <a:chExt cx="1913890" cy="21219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3234" y="6600825"/>
            <a:ext cx="1752600" cy="1943100"/>
            <a:chOff x="0" y="0"/>
            <a:chExt cx="1913890" cy="21219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78984" y="7315200"/>
            <a:ext cx="1752600" cy="1943100"/>
            <a:chOff x="0" y="0"/>
            <a:chExt cx="1913890" cy="212192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5630333" y="7582750"/>
            <a:ext cx="1449904" cy="1407999"/>
          </a:xfrm>
          <a:custGeom>
            <a:avLst/>
            <a:gdLst/>
            <a:ahLst/>
            <a:cxnLst/>
            <a:rect l="l" t="t" r="r" b="b"/>
            <a:pathLst>
              <a:path w="1449904" h="1407999">
                <a:moveTo>
                  <a:pt x="0" y="0"/>
                </a:moveTo>
                <a:lnTo>
                  <a:pt x="1449903" y="0"/>
                </a:lnTo>
                <a:lnTo>
                  <a:pt x="1449903" y="1408000"/>
                </a:lnTo>
                <a:lnTo>
                  <a:pt x="0" y="140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2" name="Freeform 22"/>
          <p:cNvSpPr/>
          <p:nvPr/>
        </p:nvSpPr>
        <p:spPr>
          <a:xfrm>
            <a:off x="8538534" y="7642451"/>
            <a:ext cx="2415775" cy="1615849"/>
          </a:xfrm>
          <a:custGeom>
            <a:avLst/>
            <a:gdLst/>
            <a:ahLst/>
            <a:cxnLst/>
            <a:rect l="l" t="t" r="r" b="b"/>
            <a:pathLst>
              <a:path w="2415775" h="1615849">
                <a:moveTo>
                  <a:pt x="0" y="0"/>
                </a:moveTo>
                <a:lnTo>
                  <a:pt x="2415775" y="0"/>
                </a:lnTo>
                <a:lnTo>
                  <a:pt x="2415775" y="1615849"/>
                </a:lnTo>
                <a:lnTo>
                  <a:pt x="0" y="161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23" name="Group 23"/>
          <p:cNvGrpSpPr/>
          <p:nvPr/>
        </p:nvGrpSpPr>
        <p:grpSpPr>
          <a:xfrm>
            <a:off x="8273850" y="7582750"/>
            <a:ext cx="2849169" cy="1675550"/>
            <a:chOff x="0" y="0"/>
            <a:chExt cx="3891193" cy="22883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91192" cy="2288347"/>
            </a:xfrm>
            <a:custGeom>
              <a:avLst/>
              <a:gdLst/>
              <a:ahLst/>
              <a:cxnLst/>
              <a:rect l="l" t="t" r="r" b="b"/>
              <a:pathLst>
                <a:path w="3891192" h="2288347">
                  <a:moveTo>
                    <a:pt x="0" y="0"/>
                  </a:moveTo>
                  <a:lnTo>
                    <a:pt x="0" y="2288347"/>
                  </a:lnTo>
                  <a:lnTo>
                    <a:pt x="3891192" y="2288347"/>
                  </a:lnTo>
                  <a:lnTo>
                    <a:pt x="3891192" y="0"/>
                  </a:lnTo>
                  <a:lnTo>
                    <a:pt x="0" y="0"/>
                  </a:lnTo>
                  <a:close/>
                  <a:moveTo>
                    <a:pt x="3830232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3830232" y="59690"/>
                  </a:lnTo>
                  <a:lnTo>
                    <a:pt x="3830232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5" name="Freeform 25"/>
          <p:cNvSpPr/>
          <p:nvPr/>
        </p:nvSpPr>
        <p:spPr>
          <a:xfrm>
            <a:off x="9144000" y="2896437"/>
            <a:ext cx="1756029" cy="2195037"/>
          </a:xfrm>
          <a:custGeom>
            <a:avLst/>
            <a:gdLst/>
            <a:ahLst/>
            <a:cxnLst/>
            <a:rect l="l" t="t" r="r" b="b"/>
            <a:pathLst>
              <a:path w="1756029" h="2195037">
                <a:moveTo>
                  <a:pt x="0" y="0"/>
                </a:moveTo>
                <a:lnTo>
                  <a:pt x="1756029" y="0"/>
                </a:lnTo>
                <a:lnTo>
                  <a:pt x="1756029" y="2195037"/>
                </a:lnTo>
                <a:lnTo>
                  <a:pt x="0" y="2195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6" name="TextBox 26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 EXAMPLE: DISNEY VS WB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79851" y="2041931"/>
            <a:ext cx="277638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>
                <a:solidFill>
                  <a:srgbClr val="000000"/>
                </a:solidFill>
                <a:latin typeface="Open Sans Light"/>
              </a:rPr>
              <a:t>Disney or WB?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2487850"/>
            <a:ext cx="3695700" cy="6363681"/>
          </a:xfrm>
          <a:custGeom>
            <a:avLst/>
            <a:gdLst/>
            <a:ahLst/>
            <a:cxnLst/>
            <a:rect l="l" t="t" r="r" b="b"/>
            <a:pathLst>
              <a:path w="3695700" h="6363681">
                <a:moveTo>
                  <a:pt x="0" y="0"/>
                </a:moveTo>
                <a:lnTo>
                  <a:pt x="3695700" y="0"/>
                </a:lnTo>
                <a:lnTo>
                  <a:pt x="369570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9175"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9" name="Group 9"/>
          <p:cNvGrpSpPr/>
          <p:nvPr/>
        </p:nvGrpSpPr>
        <p:grpSpPr>
          <a:xfrm>
            <a:off x="1383234" y="2752725"/>
            <a:ext cx="1752600" cy="2095500"/>
            <a:chOff x="0" y="0"/>
            <a:chExt cx="1913890" cy="22883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35834" y="2752725"/>
            <a:ext cx="1752600" cy="2095500"/>
            <a:chOff x="0" y="0"/>
            <a:chExt cx="1913890" cy="22883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2288347"/>
            </a:xfrm>
            <a:custGeom>
              <a:avLst/>
              <a:gdLst/>
              <a:ahLst/>
              <a:cxnLst/>
              <a:rect l="l" t="t" r="r" b="b"/>
              <a:pathLst>
                <a:path w="1913890" h="2288347">
                  <a:moveTo>
                    <a:pt x="0" y="0"/>
                  </a:moveTo>
                  <a:lnTo>
                    <a:pt x="0" y="2288347"/>
                  </a:lnTo>
                  <a:lnTo>
                    <a:pt x="1913890" y="2288347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3234" y="4848225"/>
            <a:ext cx="1752600" cy="1752600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35834" y="4848225"/>
            <a:ext cx="1752600" cy="1943100"/>
            <a:chOff x="0" y="0"/>
            <a:chExt cx="1913890" cy="21219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3234" y="6600825"/>
            <a:ext cx="1752600" cy="1943100"/>
            <a:chOff x="0" y="0"/>
            <a:chExt cx="1913890" cy="21219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78984" y="7315200"/>
            <a:ext cx="1752600" cy="1943100"/>
            <a:chOff x="0" y="0"/>
            <a:chExt cx="1913890" cy="212192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2121921"/>
            </a:xfrm>
            <a:custGeom>
              <a:avLst/>
              <a:gdLst/>
              <a:ahLst/>
              <a:cxnLst/>
              <a:rect l="l" t="t" r="r" b="b"/>
              <a:pathLst>
                <a:path w="1913890" h="2121921">
                  <a:moveTo>
                    <a:pt x="0" y="0"/>
                  </a:moveTo>
                  <a:lnTo>
                    <a:pt x="0" y="2121921"/>
                  </a:lnTo>
                  <a:lnTo>
                    <a:pt x="1913890" y="2121921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2060961"/>
                  </a:moveTo>
                  <a:lnTo>
                    <a:pt x="59690" y="2060961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2060961"/>
                  </a:lnTo>
                  <a:close/>
                </a:path>
              </a:pathLst>
            </a:custGeom>
            <a:solidFill>
              <a:srgbClr val="A72322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5630333" y="7582750"/>
            <a:ext cx="1449904" cy="1407999"/>
          </a:xfrm>
          <a:custGeom>
            <a:avLst/>
            <a:gdLst/>
            <a:ahLst/>
            <a:cxnLst/>
            <a:rect l="l" t="t" r="r" b="b"/>
            <a:pathLst>
              <a:path w="1449904" h="1407999">
                <a:moveTo>
                  <a:pt x="0" y="0"/>
                </a:moveTo>
                <a:lnTo>
                  <a:pt x="1449903" y="0"/>
                </a:lnTo>
                <a:lnTo>
                  <a:pt x="1449903" y="1408000"/>
                </a:lnTo>
                <a:lnTo>
                  <a:pt x="0" y="140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2" name="Freeform 22"/>
          <p:cNvSpPr/>
          <p:nvPr/>
        </p:nvSpPr>
        <p:spPr>
          <a:xfrm>
            <a:off x="8538534" y="7642451"/>
            <a:ext cx="2415775" cy="1615849"/>
          </a:xfrm>
          <a:custGeom>
            <a:avLst/>
            <a:gdLst/>
            <a:ahLst/>
            <a:cxnLst/>
            <a:rect l="l" t="t" r="r" b="b"/>
            <a:pathLst>
              <a:path w="2415775" h="1615849">
                <a:moveTo>
                  <a:pt x="0" y="0"/>
                </a:moveTo>
                <a:lnTo>
                  <a:pt x="2415775" y="0"/>
                </a:lnTo>
                <a:lnTo>
                  <a:pt x="2415775" y="1615849"/>
                </a:lnTo>
                <a:lnTo>
                  <a:pt x="0" y="161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23" name="Group 23"/>
          <p:cNvGrpSpPr/>
          <p:nvPr/>
        </p:nvGrpSpPr>
        <p:grpSpPr>
          <a:xfrm>
            <a:off x="8273850" y="7582750"/>
            <a:ext cx="2849169" cy="1675550"/>
            <a:chOff x="0" y="0"/>
            <a:chExt cx="3891193" cy="22883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91192" cy="2288347"/>
            </a:xfrm>
            <a:custGeom>
              <a:avLst/>
              <a:gdLst/>
              <a:ahLst/>
              <a:cxnLst/>
              <a:rect l="l" t="t" r="r" b="b"/>
              <a:pathLst>
                <a:path w="3891192" h="2288347">
                  <a:moveTo>
                    <a:pt x="0" y="0"/>
                  </a:moveTo>
                  <a:lnTo>
                    <a:pt x="0" y="2288347"/>
                  </a:lnTo>
                  <a:lnTo>
                    <a:pt x="3891192" y="2288347"/>
                  </a:lnTo>
                  <a:lnTo>
                    <a:pt x="3891192" y="0"/>
                  </a:lnTo>
                  <a:lnTo>
                    <a:pt x="0" y="0"/>
                  </a:lnTo>
                  <a:close/>
                  <a:moveTo>
                    <a:pt x="3830232" y="2227387"/>
                  </a:moveTo>
                  <a:lnTo>
                    <a:pt x="59690" y="2227387"/>
                  </a:lnTo>
                  <a:lnTo>
                    <a:pt x="59690" y="59690"/>
                  </a:lnTo>
                  <a:lnTo>
                    <a:pt x="3830232" y="59690"/>
                  </a:lnTo>
                  <a:lnTo>
                    <a:pt x="3830232" y="22273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25" name="Freeform 25"/>
          <p:cNvSpPr/>
          <p:nvPr/>
        </p:nvSpPr>
        <p:spPr>
          <a:xfrm>
            <a:off x="9144000" y="2896437"/>
            <a:ext cx="1756029" cy="2195037"/>
          </a:xfrm>
          <a:custGeom>
            <a:avLst/>
            <a:gdLst/>
            <a:ahLst/>
            <a:cxnLst/>
            <a:rect l="l" t="t" r="r" b="b"/>
            <a:pathLst>
              <a:path w="1756029" h="2195037">
                <a:moveTo>
                  <a:pt x="0" y="0"/>
                </a:moveTo>
                <a:lnTo>
                  <a:pt x="1756029" y="0"/>
                </a:lnTo>
                <a:lnTo>
                  <a:pt x="1756029" y="2195037"/>
                </a:lnTo>
                <a:lnTo>
                  <a:pt x="0" y="2195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26" name="TextBox 26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 EXAMPLE: DISNEY VS WB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79851" y="2041931"/>
            <a:ext cx="277638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>
                <a:solidFill>
                  <a:srgbClr val="000000"/>
                </a:solidFill>
                <a:latin typeface="Open Sans Light"/>
              </a:rPr>
              <a:t>Disney or WB?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968885" y="2896437"/>
            <a:ext cx="2344633" cy="2247063"/>
            <a:chOff x="0" y="0"/>
            <a:chExt cx="6724705" cy="644486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724704" cy="6444861"/>
            </a:xfrm>
            <a:custGeom>
              <a:avLst/>
              <a:gdLst/>
              <a:ahLst/>
              <a:cxnLst/>
              <a:rect l="l" t="t" r="r" b="b"/>
              <a:pathLst>
                <a:path w="6724704" h="6444861">
                  <a:moveTo>
                    <a:pt x="0" y="0"/>
                  </a:moveTo>
                  <a:lnTo>
                    <a:pt x="0" y="6444861"/>
                  </a:lnTo>
                  <a:lnTo>
                    <a:pt x="6724704" y="6444861"/>
                  </a:lnTo>
                  <a:lnTo>
                    <a:pt x="6724704" y="0"/>
                  </a:lnTo>
                  <a:lnTo>
                    <a:pt x="0" y="0"/>
                  </a:lnTo>
                  <a:close/>
                  <a:moveTo>
                    <a:pt x="6663744" y="6383901"/>
                  </a:moveTo>
                  <a:lnTo>
                    <a:pt x="59690" y="6383901"/>
                  </a:lnTo>
                  <a:lnTo>
                    <a:pt x="59690" y="59690"/>
                  </a:lnTo>
                  <a:lnTo>
                    <a:pt x="6663744" y="59690"/>
                  </a:lnTo>
                  <a:lnTo>
                    <a:pt x="6663744" y="638390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2487850"/>
            <a:ext cx="11028090" cy="6363681"/>
          </a:xfrm>
          <a:custGeom>
            <a:avLst/>
            <a:gdLst/>
            <a:ahLst/>
            <a:cxnLst/>
            <a:rect l="l" t="t" r="r" b="b"/>
            <a:pathLst>
              <a:path w="11028090" h="6363681">
                <a:moveTo>
                  <a:pt x="0" y="0"/>
                </a:moveTo>
                <a:lnTo>
                  <a:pt x="11028090" y="0"/>
                </a:lnTo>
                <a:lnTo>
                  <a:pt x="1102809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7175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UNSUPERVISED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7" name="AutoShape 7"/>
          <p:cNvSpPr/>
          <p:nvPr/>
        </p:nvSpPr>
        <p:spPr>
          <a:xfrm>
            <a:off x="949008" y="2896437"/>
            <a:ext cx="1539127" cy="22223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034850" y="2487850"/>
            <a:ext cx="16230600" cy="6363681"/>
          </a:xfrm>
          <a:custGeom>
            <a:avLst/>
            <a:gdLst/>
            <a:ahLst/>
            <a:cxnLst/>
            <a:rect l="l" t="t" r="r" b="b"/>
            <a:pathLst>
              <a:path w="16230600" h="6363681">
                <a:moveTo>
                  <a:pt x="0" y="0"/>
                </a:moveTo>
                <a:lnTo>
                  <a:pt x="16230600" y="0"/>
                </a:lnTo>
                <a:lnTo>
                  <a:pt x="16230600" y="6363681"/>
                </a:lnTo>
                <a:lnTo>
                  <a:pt x="0" y="636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949008" y="1028700"/>
            <a:ext cx="165562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MACHINE LEARNING: UNSUPERVISED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04195" y="594897"/>
            <a:ext cx="15962727" cy="8420180"/>
          </a:xfrm>
          <a:custGeom>
            <a:avLst/>
            <a:gdLst/>
            <a:ahLst/>
            <a:cxnLst/>
            <a:rect l="l" t="t" r="r" b="b"/>
            <a:pathLst>
              <a:path w="15962727" h="8420180">
                <a:moveTo>
                  <a:pt x="0" y="0"/>
                </a:moveTo>
                <a:lnTo>
                  <a:pt x="15962727" y="0"/>
                </a:lnTo>
                <a:lnTo>
                  <a:pt x="15962727" y="8420179"/>
                </a:lnTo>
                <a:lnTo>
                  <a:pt x="0" y="842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029305" y="2894865"/>
            <a:ext cx="7758941" cy="4183742"/>
          </a:xfrm>
          <a:custGeom>
            <a:avLst/>
            <a:gdLst/>
            <a:ahLst/>
            <a:cxnLst/>
            <a:rect l="l" t="t" r="r" b="b"/>
            <a:pathLst>
              <a:path w="7758941" h="4183742">
                <a:moveTo>
                  <a:pt x="0" y="0"/>
                </a:moveTo>
                <a:lnTo>
                  <a:pt x="7758941" y="0"/>
                </a:lnTo>
                <a:lnTo>
                  <a:pt x="7758941" y="4183743"/>
                </a:lnTo>
                <a:lnTo>
                  <a:pt x="0" y="41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803887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WHY PYTHON?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266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Scikit Learn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71749" y="2719605"/>
            <a:ext cx="4086701" cy="3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https://scikit-learn.org/stable/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080330" y="2044342"/>
            <a:ext cx="11425983" cy="6930514"/>
          </a:xfrm>
          <a:custGeom>
            <a:avLst/>
            <a:gdLst/>
            <a:ahLst/>
            <a:cxnLst/>
            <a:rect l="l" t="t" r="r" b="b"/>
            <a:pathLst>
              <a:path w="11425983" h="6930514">
                <a:moveTo>
                  <a:pt x="0" y="0"/>
                </a:moveTo>
                <a:lnTo>
                  <a:pt x="11425983" y="0"/>
                </a:lnTo>
                <a:lnTo>
                  <a:pt x="11425983" y="6930514"/>
                </a:lnTo>
                <a:lnTo>
                  <a:pt x="0" y="6930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506351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ARTIFICIAL INTELIGENCE (AI)?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803887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WHY PYTHON?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266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Scikit Learn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08" y="4034278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TensorFlow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803887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WHY PYTHON?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266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Scikit Learn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08" y="4034278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TensorFlow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871622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PyTorch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679043"/>
            <a:ext cx="14767192" cy="7697125"/>
          </a:xfrm>
          <a:custGeom>
            <a:avLst/>
            <a:gdLst/>
            <a:ahLst/>
            <a:cxnLst/>
            <a:rect l="l" t="t" r="r" b="b"/>
            <a:pathLst>
              <a:path w="14767192" h="7697125">
                <a:moveTo>
                  <a:pt x="0" y="0"/>
                </a:moveTo>
                <a:lnTo>
                  <a:pt x="14767192" y="0"/>
                </a:lnTo>
                <a:lnTo>
                  <a:pt x="14767192" y="7697125"/>
                </a:lnTo>
                <a:lnTo>
                  <a:pt x="0" y="7697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546698" y="2894865"/>
            <a:ext cx="5481104" cy="5820933"/>
          </a:xfrm>
          <a:custGeom>
            <a:avLst/>
            <a:gdLst/>
            <a:ahLst/>
            <a:cxnLst/>
            <a:rect l="l" t="t" r="r" b="b"/>
            <a:pathLst>
              <a:path w="5481104" h="5820933">
                <a:moveTo>
                  <a:pt x="0" y="0"/>
                </a:moveTo>
                <a:lnTo>
                  <a:pt x="5481104" y="0"/>
                </a:lnTo>
                <a:lnTo>
                  <a:pt x="5481104" y="5820933"/>
                </a:lnTo>
                <a:lnTo>
                  <a:pt x="0" y="5820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TODAY: WE WILL LEARN ABOUT OUR FIRST ALGORITHM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266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K- </a:t>
            </a:r>
            <a:r>
              <a:rPr lang="en-US" sz="2909">
                <a:solidFill>
                  <a:srgbClr val="2199D4"/>
                </a:solidFill>
                <a:latin typeface="Fredoka"/>
              </a:rPr>
              <a:t>Nearest </a:t>
            </a:r>
            <a:r>
              <a:rPr lang="en-US" sz="2909">
                <a:solidFill>
                  <a:srgbClr val="009600"/>
                </a:solidFill>
                <a:latin typeface="Fredoka"/>
              </a:rPr>
              <a:t>N</a:t>
            </a:r>
            <a:r>
              <a:rPr lang="en-US" sz="2909">
                <a:solidFill>
                  <a:srgbClr val="2199D4"/>
                </a:solidFill>
                <a:latin typeface="Fredoka"/>
              </a:rPr>
              <a:t>eighbours </a:t>
            </a:r>
            <a:r>
              <a:rPr lang="en-US" sz="2909">
                <a:solidFill>
                  <a:srgbClr val="009600"/>
                </a:solidFill>
                <a:latin typeface="Fredoka"/>
              </a:rPr>
              <a:t>(KNN)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3500" y="4131557"/>
            <a:ext cx="6596659" cy="341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2199D4"/>
                </a:solidFill>
                <a:latin typeface="Fredoka"/>
              </a:rPr>
              <a:t>Can be used for both classification or regression</a:t>
            </a: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2199D4"/>
                </a:solidFill>
                <a:latin typeface="Fredoka"/>
              </a:rPr>
              <a:t>Supervised ML Algorithm</a:t>
            </a: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2199D4"/>
                </a:solidFill>
                <a:latin typeface="Fredoka"/>
              </a:rPr>
              <a:t>Assumes that similar things are "closer* together"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3500" y="8677698"/>
            <a:ext cx="6596659" cy="32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2199D4"/>
                </a:solidFill>
                <a:latin typeface="Fredoka"/>
              </a:rPr>
              <a:t>*Question for next classes: what does closer mean?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283270" y="3503096"/>
            <a:ext cx="8254476" cy="5755204"/>
          </a:xfrm>
          <a:custGeom>
            <a:avLst/>
            <a:gdLst/>
            <a:ahLst/>
            <a:cxnLst/>
            <a:rect l="l" t="t" r="r" b="b"/>
            <a:pathLst>
              <a:path w="8254476" h="5755204">
                <a:moveTo>
                  <a:pt x="0" y="0"/>
                </a:moveTo>
                <a:lnTo>
                  <a:pt x="8254476" y="0"/>
                </a:lnTo>
                <a:lnTo>
                  <a:pt x="8254476" y="5755204"/>
                </a:lnTo>
                <a:lnTo>
                  <a:pt x="0" y="5755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KNN: THE ALGORITHM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266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Imagine you have two independent variables: Hours Slept and Hours studied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7725" y="4341107"/>
            <a:ext cx="7415809" cy="4944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These are known as our </a:t>
            </a:r>
            <a:r>
              <a:rPr lang="en-US" sz="2909">
                <a:solidFill>
                  <a:srgbClr val="009600"/>
                </a:solidFill>
                <a:latin typeface="Fredoka"/>
              </a:rPr>
              <a:t>features 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9600"/>
                </a:solidFill>
                <a:latin typeface="Fredoka"/>
              </a:rPr>
              <a:t>or inputs</a:t>
            </a:r>
            <a:r>
              <a:rPr lang="en-US" sz="2909">
                <a:solidFill>
                  <a:srgbClr val="000000"/>
                </a:solidFill>
                <a:latin typeface="Fredoka"/>
              </a:rPr>
              <a:t>.</a:t>
            </a: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We are trying to predict if a person with certain hours studied and hours slept before a test will pass or fail.</a:t>
            </a:r>
          </a:p>
          <a:p>
            <a:pPr algn="l">
              <a:lnSpc>
                <a:spcPts val="4073"/>
              </a:lnSpc>
            </a:pPr>
            <a:endParaRPr lang="en-US" sz="2909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The category </a:t>
            </a:r>
            <a:r>
              <a:rPr lang="en-US" sz="2909">
                <a:solidFill>
                  <a:srgbClr val="009600"/>
                </a:solidFill>
                <a:latin typeface="Fredoka"/>
              </a:rPr>
              <a:t>pass</a:t>
            </a:r>
            <a:r>
              <a:rPr lang="en-US" sz="2909">
                <a:solidFill>
                  <a:srgbClr val="000000"/>
                </a:solidFill>
                <a:latin typeface="Fredoka"/>
              </a:rPr>
              <a:t> or </a:t>
            </a:r>
            <a:r>
              <a:rPr lang="en-US" sz="2909">
                <a:solidFill>
                  <a:srgbClr val="009600"/>
                </a:solidFill>
                <a:latin typeface="Fredoka"/>
              </a:rPr>
              <a:t>fail </a:t>
            </a:r>
            <a:r>
              <a:rPr lang="en-US" sz="2909">
                <a:solidFill>
                  <a:srgbClr val="000000"/>
                </a:solidFill>
                <a:latin typeface="Fredoka"/>
              </a:rPr>
              <a:t>is an example of the target variable we are trying to predict in supervised ML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91033" y="3178567"/>
            <a:ext cx="4402154" cy="3352803"/>
          </a:xfrm>
          <a:custGeom>
            <a:avLst/>
            <a:gdLst/>
            <a:ahLst/>
            <a:cxnLst/>
            <a:rect l="l" t="t" r="r" b="b"/>
            <a:pathLst>
              <a:path w="4402154" h="3352803">
                <a:moveTo>
                  <a:pt x="0" y="0"/>
                </a:moveTo>
                <a:lnTo>
                  <a:pt x="4402153" y="0"/>
                </a:lnTo>
                <a:lnTo>
                  <a:pt x="4402153" y="3352803"/>
                </a:lnTo>
                <a:lnTo>
                  <a:pt x="0" y="335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8765679" y="3178567"/>
            <a:ext cx="8282001" cy="5774395"/>
          </a:xfrm>
          <a:custGeom>
            <a:avLst/>
            <a:gdLst/>
            <a:ahLst/>
            <a:cxnLst/>
            <a:rect l="l" t="t" r="r" b="b"/>
            <a:pathLst>
              <a:path w="8282001" h="5774395">
                <a:moveTo>
                  <a:pt x="0" y="0"/>
                </a:moveTo>
                <a:lnTo>
                  <a:pt x="8282001" y="0"/>
                </a:lnTo>
                <a:lnTo>
                  <a:pt x="8282001" y="5774394"/>
                </a:lnTo>
                <a:lnTo>
                  <a:pt x="0" y="5774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5943600" y="4845824"/>
            <a:ext cx="2640676" cy="595352"/>
          </a:xfrm>
          <a:custGeom>
            <a:avLst/>
            <a:gdLst/>
            <a:ahLst/>
            <a:cxnLst/>
            <a:rect l="l" t="t" r="r" b="b"/>
            <a:pathLst>
              <a:path w="2640676" h="595352">
                <a:moveTo>
                  <a:pt x="0" y="0"/>
                </a:moveTo>
                <a:lnTo>
                  <a:pt x="2640676" y="0"/>
                </a:lnTo>
                <a:lnTo>
                  <a:pt x="2640676" y="595352"/>
                </a:lnTo>
                <a:lnTo>
                  <a:pt x="0" y="595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KNN: THE ALGORITHM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2075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The process involved mapping the points available to the feature space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0297" y="7405261"/>
            <a:ext cx="7635383" cy="1408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Very Simple Training Process -&gt; there are no model parameters to optimise only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9600"/>
                </a:solidFill>
                <a:latin typeface="Fredoka"/>
              </a:rPr>
              <a:t>hyperparameter</a:t>
            </a:r>
            <a:r>
              <a:rPr lang="en-US" sz="2818">
                <a:solidFill>
                  <a:srgbClr val="000000"/>
                </a:solidFill>
                <a:latin typeface="Fredoka"/>
              </a:rPr>
              <a:t> K (number of neighbours)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87654" y="4675175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Freeform 13"/>
          <p:cNvSpPr/>
          <p:nvPr/>
        </p:nvSpPr>
        <p:spPr>
          <a:xfrm>
            <a:off x="4978129" y="5828821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Freeform 14"/>
          <p:cNvSpPr/>
          <p:nvPr/>
        </p:nvSpPr>
        <p:spPr>
          <a:xfrm>
            <a:off x="5011613" y="5251030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2"/>
                </a:lnTo>
                <a:lnTo>
                  <a:pt x="0" y="380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Freeform 15"/>
          <p:cNvSpPr/>
          <p:nvPr/>
        </p:nvSpPr>
        <p:spPr>
          <a:xfrm>
            <a:off x="5021138" y="4100374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1"/>
                </a:lnTo>
                <a:lnTo>
                  <a:pt x="0" y="3802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65679" y="3178567"/>
            <a:ext cx="8282001" cy="5774395"/>
          </a:xfrm>
          <a:custGeom>
            <a:avLst/>
            <a:gdLst/>
            <a:ahLst/>
            <a:cxnLst/>
            <a:rect l="l" t="t" r="r" b="b"/>
            <a:pathLst>
              <a:path w="8282001" h="5774395">
                <a:moveTo>
                  <a:pt x="0" y="0"/>
                </a:moveTo>
                <a:lnTo>
                  <a:pt x="8282001" y="0"/>
                </a:lnTo>
                <a:lnTo>
                  <a:pt x="8282001" y="5774394"/>
                </a:lnTo>
                <a:lnTo>
                  <a:pt x="0" y="577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5943600" y="4845824"/>
            <a:ext cx="2640676" cy="595352"/>
          </a:xfrm>
          <a:custGeom>
            <a:avLst/>
            <a:gdLst/>
            <a:ahLst/>
            <a:cxnLst/>
            <a:rect l="l" t="t" r="r" b="b"/>
            <a:pathLst>
              <a:path w="2640676" h="595352">
                <a:moveTo>
                  <a:pt x="0" y="0"/>
                </a:moveTo>
                <a:lnTo>
                  <a:pt x="2640676" y="0"/>
                </a:lnTo>
                <a:lnTo>
                  <a:pt x="2640676" y="595352"/>
                </a:lnTo>
                <a:lnTo>
                  <a:pt x="0" y="595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8" name="Group 8"/>
          <p:cNvGrpSpPr/>
          <p:nvPr/>
        </p:nvGrpSpPr>
        <p:grpSpPr>
          <a:xfrm>
            <a:off x="13496925" y="4626749"/>
            <a:ext cx="219075" cy="21907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600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KNN: THE ALGORITHM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2075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The process involved mapping the points available to the feature space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1033" y="7655807"/>
            <a:ext cx="7193243" cy="1427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K = 3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Insert a new point from the test data set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Evaluate the 3 closest neighbours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91033" y="3178567"/>
            <a:ext cx="4402154" cy="3352803"/>
          </a:xfrm>
          <a:custGeom>
            <a:avLst/>
            <a:gdLst/>
            <a:ahLst/>
            <a:cxnLst/>
            <a:rect l="l" t="t" r="r" b="b"/>
            <a:pathLst>
              <a:path w="4402154" h="3352803">
                <a:moveTo>
                  <a:pt x="0" y="0"/>
                </a:moveTo>
                <a:lnTo>
                  <a:pt x="4402153" y="0"/>
                </a:lnTo>
                <a:lnTo>
                  <a:pt x="4402153" y="3352803"/>
                </a:lnTo>
                <a:lnTo>
                  <a:pt x="0" y="33528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Freeform 14"/>
          <p:cNvSpPr/>
          <p:nvPr/>
        </p:nvSpPr>
        <p:spPr>
          <a:xfrm>
            <a:off x="4987654" y="4675175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Freeform 15"/>
          <p:cNvSpPr/>
          <p:nvPr/>
        </p:nvSpPr>
        <p:spPr>
          <a:xfrm>
            <a:off x="4978129" y="5828821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6" name="Freeform 16"/>
          <p:cNvSpPr/>
          <p:nvPr/>
        </p:nvSpPr>
        <p:spPr>
          <a:xfrm>
            <a:off x="5011613" y="5251030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2"/>
                </a:lnTo>
                <a:lnTo>
                  <a:pt x="0" y="380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7" name="Freeform 17"/>
          <p:cNvSpPr/>
          <p:nvPr/>
        </p:nvSpPr>
        <p:spPr>
          <a:xfrm>
            <a:off x="5021138" y="4100374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1"/>
                </a:lnTo>
                <a:lnTo>
                  <a:pt x="0" y="38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65679" y="3178567"/>
            <a:ext cx="8282001" cy="5774395"/>
          </a:xfrm>
          <a:custGeom>
            <a:avLst/>
            <a:gdLst/>
            <a:ahLst/>
            <a:cxnLst/>
            <a:rect l="l" t="t" r="r" b="b"/>
            <a:pathLst>
              <a:path w="8282001" h="5774395">
                <a:moveTo>
                  <a:pt x="0" y="0"/>
                </a:moveTo>
                <a:lnTo>
                  <a:pt x="8282001" y="0"/>
                </a:lnTo>
                <a:lnTo>
                  <a:pt x="8282001" y="5774394"/>
                </a:lnTo>
                <a:lnTo>
                  <a:pt x="0" y="577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5943600" y="4845824"/>
            <a:ext cx="2640676" cy="595352"/>
          </a:xfrm>
          <a:custGeom>
            <a:avLst/>
            <a:gdLst/>
            <a:ahLst/>
            <a:cxnLst/>
            <a:rect l="l" t="t" r="r" b="b"/>
            <a:pathLst>
              <a:path w="2640676" h="595352">
                <a:moveTo>
                  <a:pt x="0" y="0"/>
                </a:moveTo>
                <a:lnTo>
                  <a:pt x="2640676" y="0"/>
                </a:lnTo>
                <a:lnTo>
                  <a:pt x="2640676" y="595352"/>
                </a:lnTo>
                <a:lnTo>
                  <a:pt x="0" y="595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8" name="Group 8"/>
          <p:cNvGrpSpPr/>
          <p:nvPr/>
        </p:nvGrpSpPr>
        <p:grpSpPr>
          <a:xfrm>
            <a:off x="13496925" y="4626749"/>
            <a:ext cx="219075" cy="21907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600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182600" y="4295775"/>
            <a:ext cx="847725" cy="847725"/>
            <a:chOff x="0" y="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9600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KNN: THE ALGORITHM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2075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The process involved mapping the points available to the feature space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1033" y="7655807"/>
            <a:ext cx="7193243" cy="1427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K = 3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Insert a new point from the test data set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Evaluate the 3 closest neighbours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91033" y="3178567"/>
            <a:ext cx="4402154" cy="3352803"/>
          </a:xfrm>
          <a:custGeom>
            <a:avLst/>
            <a:gdLst/>
            <a:ahLst/>
            <a:cxnLst/>
            <a:rect l="l" t="t" r="r" b="b"/>
            <a:pathLst>
              <a:path w="4402154" h="3352803">
                <a:moveTo>
                  <a:pt x="0" y="0"/>
                </a:moveTo>
                <a:lnTo>
                  <a:pt x="4402153" y="0"/>
                </a:lnTo>
                <a:lnTo>
                  <a:pt x="4402153" y="3352803"/>
                </a:lnTo>
                <a:lnTo>
                  <a:pt x="0" y="33528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6" name="Freeform 16"/>
          <p:cNvSpPr/>
          <p:nvPr/>
        </p:nvSpPr>
        <p:spPr>
          <a:xfrm>
            <a:off x="4987654" y="4675175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7" name="Freeform 17"/>
          <p:cNvSpPr/>
          <p:nvPr/>
        </p:nvSpPr>
        <p:spPr>
          <a:xfrm>
            <a:off x="4978129" y="5828821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8" name="Freeform 18"/>
          <p:cNvSpPr/>
          <p:nvPr/>
        </p:nvSpPr>
        <p:spPr>
          <a:xfrm>
            <a:off x="5011613" y="5251030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2"/>
                </a:lnTo>
                <a:lnTo>
                  <a:pt x="0" y="380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9" name="Freeform 19"/>
          <p:cNvSpPr/>
          <p:nvPr/>
        </p:nvSpPr>
        <p:spPr>
          <a:xfrm>
            <a:off x="5021138" y="4100374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1"/>
                </a:lnTo>
                <a:lnTo>
                  <a:pt x="0" y="38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65679" y="3178567"/>
            <a:ext cx="8282001" cy="5774395"/>
          </a:xfrm>
          <a:custGeom>
            <a:avLst/>
            <a:gdLst/>
            <a:ahLst/>
            <a:cxnLst/>
            <a:rect l="l" t="t" r="r" b="b"/>
            <a:pathLst>
              <a:path w="8282001" h="5774395">
                <a:moveTo>
                  <a:pt x="0" y="0"/>
                </a:moveTo>
                <a:lnTo>
                  <a:pt x="8282001" y="0"/>
                </a:lnTo>
                <a:lnTo>
                  <a:pt x="8282001" y="5774394"/>
                </a:lnTo>
                <a:lnTo>
                  <a:pt x="0" y="577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5943600" y="4845824"/>
            <a:ext cx="2640676" cy="595352"/>
          </a:xfrm>
          <a:custGeom>
            <a:avLst/>
            <a:gdLst/>
            <a:ahLst/>
            <a:cxnLst/>
            <a:rect l="l" t="t" r="r" b="b"/>
            <a:pathLst>
              <a:path w="2640676" h="595352">
                <a:moveTo>
                  <a:pt x="0" y="0"/>
                </a:moveTo>
                <a:lnTo>
                  <a:pt x="2640676" y="0"/>
                </a:lnTo>
                <a:lnTo>
                  <a:pt x="2640676" y="595352"/>
                </a:lnTo>
                <a:lnTo>
                  <a:pt x="0" y="595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3182600" y="4295775"/>
            <a:ext cx="847725" cy="847725"/>
            <a:chOff x="0" y="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9600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96925" y="4626749"/>
            <a:ext cx="219075" cy="21907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KNN: THE ALGORITHM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2075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The process involved mapping the points available to the feature space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1033" y="7655807"/>
            <a:ext cx="7193243" cy="946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Apply a majority vote system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Fredoka"/>
              </a:rPr>
              <a:t>And assign the class of the winner.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91033" y="3178567"/>
            <a:ext cx="4402154" cy="3352803"/>
          </a:xfrm>
          <a:custGeom>
            <a:avLst/>
            <a:gdLst/>
            <a:ahLst/>
            <a:cxnLst/>
            <a:rect l="l" t="t" r="r" b="b"/>
            <a:pathLst>
              <a:path w="4402154" h="3352803">
                <a:moveTo>
                  <a:pt x="0" y="0"/>
                </a:moveTo>
                <a:lnTo>
                  <a:pt x="4402153" y="0"/>
                </a:lnTo>
                <a:lnTo>
                  <a:pt x="4402153" y="3352803"/>
                </a:lnTo>
                <a:lnTo>
                  <a:pt x="0" y="33528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6" name="Freeform 16"/>
          <p:cNvSpPr/>
          <p:nvPr/>
        </p:nvSpPr>
        <p:spPr>
          <a:xfrm>
            <a:off x="4987654" y="4675175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7" name="Freeform 17"/>
          <p:cNvSpPr/>
          <p:nvPr/>
        </p:nvSpPr>
        <p:spPr>
          <a:xfrm>
            <a:off x="4978129" y="5828821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8" name="Freeform 18"/>
          <p:cNvSpPr/>
          <p:nvPr/>
        </p:nvSpPr>
        <p:spPr>
          <a:xfrm>
            <a:off x="5011613" y="5251030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2"/>
                </a:lnTo>
                <a:lnTo>
                  <a:pt x="0" y="380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9" name="Freeform 19"/>
          <p:cNvSpPr/>
          <p:nvPr/>
        </p:nvSpPr>
        <p:spPr>
          <a:xfrm>
            <a:off x="5021138" y="4100374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1"/>
                </a:lnTo>
                <a:lnTo>
                  <a:pt x="0" y="38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570662" y="1878174"/>
            <a:ext cx="13146676" cy="7208676"/>
          </a:xfrm>
          <a:custGeom>
            <a:avLst/>
            <a:gdLst/>
            <a:ahLst/>
            <a:cxnLst/>
            <a:rect l="l" t="t" r="r" b="b"/>
            <a:pathLst>
              <a:path w="13146676" h="7208676">
                <a:moveTo>
                  <a:pt x="0" y="0"/>
                </a:moveTo>
                <a:lnTo>
                  <a:pt x="13146676" y="0"/>
                </a:lnTo>
                <a:lnTo>
                  <a:pt x="13146676" y="7208676"/>
                </a:lnTo>
                <a:lnTo>
                  <a:pt x="0" y="7208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378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5063519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SOME DEFINITIONS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65679" y="3178567"/>
            <a:ext cx="8282001" cy="5774395"/>
          </a:xfrm>
          <a:custGeom>
            <a:avLst/>
            <a:gdLst/>
            <a:ahLst/>
            <a:cxnLst/>
            <a:rect l="l" t="t" r="r" b="b"/>
            <a:pathLst>
              <a:path w="8282001" h="5774395">
                <a:moveTo>
                  <a:pt x="0" y="0"/>
                </a:moveTo>
                <a:lnTo>
                  <a:pt x="8282001" y="0"/>
                </a:lnTo>
                <a:lnTo>
                  <a:pt x="8282001" y="5774394"/>
                </a:lnTo>
                <a:lnTo>
                  <a:pt x="0" y="577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5943600" y="4845824"/>
            <a:ext cx="2640676" cy="595352"/>
          </a:xfrm>
          <a:custGeom>
            <a:avLst/>
            <a:gdLst/>
            <a:ahLst/>
            <a:cxnLst/>
            <a:rect l="l" t="t" r="r" b="b"/>
            <a:pathLst>
              <a:path w="2640676" h="595352">
                <a:moveTo>
                  <a:pt x="0" y="0"/>
                </a:moveTo>
                <a:lnTo>
                  <a:pt x="2640676" y="0"/>
                </a:lnTo>
                <a:lnTo>
                  <a:pt x="2640676" y="595352"/>
                </a:lnTo>
                <a:lnTo>
                  <a:pt x="0" y="595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3182600" y="4295775"/>
            <a:ext cx="847725" cy="847725"/>
            <a:chOff x="0" y="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9600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96925" y="4626749"/>
            <a:ext cx="219075" cy="21907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KNN: THE ALGORITHM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207507"/>
            <a:ext cx="15473959" cy="47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Fredoka"/>
              </a:rPr>
              <a:t>What if it were </a:t>
            </a:r>
            <a:r>
              <a:rPr lang="en-US" sz="2909">
                <a:solidFill>
                  <a:srgbClr val="009600"/>
                </a:solidFill>
                <a:latin typeface="Fredoka"/>
              </a:rPr>
              <a:t>regression?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1033" y="7655807"/>
            <a:ext cx="7193243" cy="946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200"/>
                </a:solidFill>
                <a:latin typeface="Fredoka"/>
              </a:rPr>
              <a:t>Evaluate the neighbours and perform an anverage of the target variable's results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91033" y="3178567"/>
            <a:ext cx="4402154" cy="3352803"/>
          </a:xfrm>
          <a:custGeom>
            <a:avLst/>
            <a:gdLst/>
            <a:ahLst/>
            <a:cxnLst/>
            <a:rect l="l" t="t" r="r" b="b"/>
            <a:pathLst>
              <a:path w="4402154" h="3352803">
                <a:moveTo>
                  <a:pt x="0" y="0"/>
                </a:moveTo>
                <a:lnTo>
                  <a:pt x="4402153" y="0"/>
                </a:lnTo>
                <a:lnTo>
                  <a:pt x="4402153" y="3352803"/>
                </a:lnTo>
                <a:lnTo>
                  <a:pt x="0" y="33528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6" name="Freeform 16"/>
          <p:cNvSpPr/>
          <p:nvPr/>
        </p:nvSpPr>
        <p:spPr>
          <a:xfrm>
            <a:off x="4987654" y="4675175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7" name="Freeform 17"/>
          <p:cNvSpPr/>
          <p:nvPr/>
        </p:nvSpPr>
        <p:spPr>
          <a:xfrm>
            <a:off x="4978129" y="5828821"/>
            <a:ext cx="331503" cy="359587"/>
          </a:xfrm>
          <a:custGeom>
            <a:avLst/>
            <a:gdLst/>
            <a:ahLst/>
            <a:cxnLst/>
            <a:rect l="l" t="t" r="r" b="b"/>
            <a:pathLst>
              <a:path w="331503" h="359587">
                <a:moveTo>
                  <a:pt x="0" y="0"/>
                </a:moveTo>
                <a:lnTo>
                  <a:pt x="331504" y="0"/>
                </a:lnTo>
                <a:lnTo>
                  <a:pt x="331504" y="359586"/>
                </a:lnTo>
                <a:lnTo>
                  <a:pt x="0" y="35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6833" t="-479535" r="-1876129" b="-1042149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8" name="Freeform 18"/>
          <p:cNvSpPr/>
          <p:nvPr/>
        </p:nvSpPr>
        <p:spPr>
          <a:xfrm>
            <a:off x="5011613" y="5251030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2"/>
                </a:lnTo>
                <a:lnTo>
                  <a:pt x="0" y="380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9" name="Freeform 19"/>
          <p:cNvSpPr/>
          <p:nvPr/>
        </p:nvSpPr>
        <p:spPr>
          <a:xfrm>
            <a:off x="5021138" y="4100374"/>
            <a:ext cx="264535" cy="380291"/>
          </a:xfrm>
          <a:custGeom>
            <a:avLst/>
            <a:gdLst/>
            <a:ahLst/>
            <a:cxnLst/>
            <a:rect l="l" t="t" r="r" b="b"/>
            <a:pathLst>
              <a:path w="264535" h="380291">
                <a:moveTo>
                  <a:pt x="0" y="0"/>
                </a:moveTo>
                <a:lnTo>
                  <a:pt x="264536" y="0"/>
                </a:lnTo>
                <a:lnTo>
                  <a:pt x="264536" y="380291"/>
                </a:lnTo>
                <a:lnTo>
                  <a:pt x="0" y="38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242" t="-654950" r="-1487529" b="-763462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159428" y="1966970"/>
            <a:ext cx="7833343" cy="6635441"/>
          </a:xfrm>
          <a:custGeom>
            <a:avLst/>
            <a:gdLst/>
            <a:ahLst/>
            <a:cxnLst/>
            <a:rect l="l" t="t" r="r" b="b"/>
            <a:pathLst>
              <a:path w="7833343" h="6635441">
                <a:moveTo>
                  <a:pt x="0" y="0"/>
                </a:moveTo>
                <a:lnTo>
                  <a:pt x="7833343" y="0"/>
                </a:lnTo>
                <a:lnTo>
                  <a:pt x="7833343" y="6635441"/>
                </a:lnTo>
                <a:lnTo>
                  <a:pt x="0" y="663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PYTHON CODE TIME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9033" y="3026657"/>
            <a:ext cx="7193243" cy="46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00200"/>
                </a:solidFill>
                <a:latin typeface="Fredoka"/>
              </a:rPr>
              <a:t>Iris Dataset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7288" y="4085410"/>
            <a:ext cx="17773425" cy="299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199" dirty="0">
                <a:solidFill>
                  <a:srgbClr val="2199D4"/>
                </a:solidFill>
                <a:latin typeface="Fredoka"/>
              </a:rPr>
              <a:t>EXAMPLES</a:t>
            </a:r>
          </a:p>
          <a:p>
            <a:pPr algn="ctr">
              <a:lnSpc>
                <a:spcPts val="11999"/>
              </a:lnSpc>
            </a:pPr>
            <a:r>
              <a:rPr lang="en-US" sz="9999" spc="199" dirty="0">
                <a:solidFill>
                  <a:srgbClr val="2199D4"/>
                </a:solidFill>
                <a:latin typeface="Fredoka"/>
              </a:rPr>
              <a:t>(Lets see it in Python)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240991" y="2187791"/>
            <a:ext cx="12702862" cy="6873357"/>
          </a:xfrm>
          <a:custGeom>
            <a:avLst/>
            <a:gdLst/>
            <a:ahLst/>
            <a:cxnLst/>
            <a:rect l="l" t="t" r="r" b="b"/>
            <a:pathLst>
              <a:path w="12702862" h="6873357">
                <a:moveTo>
                  <a:pt x="0" y="0"/>
                </a:moveTo>
                <a:lnTo>
                  <a:pt x="12702862" y="0"/>
                </a:lnTo>
                <a:lnTo>
                  <a:pt x="12702862" y="6873357"/>
                </a:lnTo>
                <a:lnTo>
                  <a:pt x="0" y="68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96558" y="1028700"/>
            <a:ext cx="177734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PYTHON CODE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3984995" y="2148524"/>
            <a:ext cx="10318009" cy="6728045"/>
          </a:xfrm>
          <a:custGeom>
            <a:avLst/>
            <a:gdLst/>
            <a:ahLst/>
            <a:cxnLst/>
            <a:rect l="l" t="t" r="r" b="b"/>
            <a:pathLst>
              <a:path w="10318009" h="6728045">
                <a:moveTo>
                  <a:pt x="0" y="0"/>
                </a:moveTo>
                <a:lnTo>
                  <a:pt x="10318010" y="0"/>
                </a:lnTo>
                <a:lnTo>
                  <a:pt x="10318010" y="6728045"/>
                </a:lnTo>
                <a:lnTo>
                  <a:pt x="0" y="672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803887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TURING TEST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>
            <a:off x="7357137" y="3200607"/>
            <a:ext cx="8148502" cy="5456329"/>
          </a:xfrm>
          <a:custGeom>
            <a:avLst/>
            <a:gdLst/>
            <a:ahLst/>
            <a:cxnLst/>
            <a:rect l="l" t="t" r="r" b="b"/>
            <a:pathLst>
              <a:path w="8148502" h="5456329">
                <a:moveTo>
                  <a:pt x="0" y="0"/>
                </a:moveTo>
                <a:lnTo>
                  <a:pt x="8148502" y="0"/>
                </a:lnTo>
                <a:lnTo>
                  <a:pt x="8148502" y="5456330"/>
                </a:lnTo>
                <a:lnTo>
                  <a:pt x="0" y="545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4556631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GENERALIZATION, UNDERFITTING &amp; OVERFITTING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4883"/>
            <a:ext cx="18796165" cy="907256"/>
            <a:chOff x="0" y="0"/>
            <a:chExt cx="25061553" cy="120967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66251" y="704081"/>
            <a:ext cx="15551547" cy="7800381"/>
          </a:xfrm>
          <a:custGeom>
            <a:avLst/>
            <a:gdLst/>
            <a:ahLst/>
            <a:cxnLst/>
            <a:rect l="l" t="t" r="r" b="b"/>
            <a:pathLst>
              <a:path w="15551547" h="7800381">
                <a:moveTo>
                  <a:pt x="0" y="0"/>
                </a:moveTo>
                <a:lnTo>
                  <a:pt x="15551548" y="0"/>
                </a:lnTo>
                <a:lnTo>
                  <a:pt x="15551548" y="7800381"/>
                </a:lnTo>
                <a:lnTo>
                  <a:pt x="0" y="7800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2053677"/>
            <a:ext cx="15098219" cy="6137780"/>
          </a:xfrm>
          <a:custGeom>
            <a:avLst/>
            <a:gdLst/>
            <a:ahLst/>
            <a:cxnLst/>
            <a:rect l="l" t="t" r="r" b="b"/>
            <a:pathLst>
              <a:path w="15098219" h="6137780">
                <a:moveTo>
                  <a:pt x="0" y="0"/>
                </a:moveTo>
                <a:lnTo>
                  <a:pt x="15098219" y="0"/>
                </a:lnTo>
                <a:lnTo>
                  <a:pt x="15098219" y="6137781"/>
                </a:lnTo>
                <a:lnTo>
                  <a:pt x="0" y="61377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58458" y="1028700"/>
            <a:ext cx="1792954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HOT TOPIC IN OUR SOCIETY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20598"/>
            <a:ext cx="18796165" cy="901541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409332" y="2729077"/>
            <a:ext cx="13622627" cy="4238151"/>
          </a:xfrm>
          <a:custGeom>
            <a:avLst/>
            <a:gdLst/>
            <a:ahLst/>
            <a:cxnLst/>
            <a:rect l="l" t="t" r="r" b="b"/>
            <a:pathLst>
              <a:path w="13622627" h="4238151">
                <a:moveTo>
                  <a:pt x="0" y="0"/>
                </a:moveTo>
                <a:lnTo>
                  <a:pt x="13622628" y="0"/>
                </a:lnTo>
                <a:lnTo>
                  <a:pt x="13622628" y="4238150"/>
                </a:lnTo>
                <a:lnTo>
                  <a:pt x="0" y="423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358458" y="1028700"/>
            <a:ext cx="1792954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HOT TOPIC IN OUR SOCIETY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66251" y="704081"/>
            <a:ext cx="15551547" cy="1639902"/>
          </a:xfrm>
          <a:custGeom>
            <a:avLst/>
            <a:gdLst/>
            <a:ahLst/>
            <a:cxnLst/>
            <a:rect l="l" t="t" r="r" b="b"/>
            <a:pathLst>
              <a:path w="15551547" h="1639902">
                <a:moveTo>
                  <a:pt x="0" y="0"/>
                </a:moveTo>
                <a:lnTo>
                  <a:pt x="15551548" y="0"/>
                </a:lnTo>
                <a:lnTo>
                  <a:pt x="15551548" y="1639902"/>
                </a:lnTo>
                <a:lnTo>
                  <a:pt x="0" y="1639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661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2827633" y="3930166"/>
            <a:ext cx="12645033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Above everything... computational power</a:t>
            </a:r>
          </a:p>
          <a:p>
            <a:pPr algn="ctr">
              <a:lnSpc>
                <a:spcPts val="7279"/>
              </a:lnSpc>
            </a:pPr>
            <a:endParaRPr lang="en-US" sz="5199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"Finally" we are able to properly do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Intro to AI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66251" y="704081"/>
            <a:ext cx="15551547" cy="1639902"/>
          </a:xfrm>
          <a:custGeom>
            <a:avLst/>
            <a:gdLst/>
            <a:ahLst/>
            <a:cxnLst/>
            <a:rect l="l" t="t" r="r" b="b"/>
            <a:pathLst>
              <a:path w="15551547" h="1639902">
                <a:moveTo>
                  <a:pt x="0" y="0"/>
                </a:moveTo>
                <a:lnTo>
                  <a:pt x="15551548" y="0"/>
                </a:lnTo>
                <a:lnTo>
                  <a:pt x="15551548" y="1639902"/>
                </a:lnTo>
                <a:lnTo>
                  <a:pt x="0" y="1639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661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4302385" y="2145634"/>
            <a:ext cx="10610971" cy="7112666"/>
          </a:xfrm>
          <a:custGeom>
            <a:avLst/>
            <a:gdLst/>
            <a:ahLst/>
            <a:cxnLst/>
            <a:rect l="l" t="t" r="r" b="b"/>
            <a:pathLst>
              <a:path w="10610971" h="7112666">
                <a:moveTo>
                  <a:pt x="0" y="0"/>
                </a:moveTo>
                <a:lnTo>
                  <a:pt x="10610970" y="0"/>
                </a:lnTo>
                <a:lnTo>
                  <a:pt x="10610970" y="7112666"/>
                </a:lnTo>
                <a:lnTo>
                  <a:pt x="0" y="7112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1037</Words>
  <Application>Microsoft Macintosh PowerPoint</Application>
  <PresentationFormat>Custom</PresentationFormat>
  <Paragraphs>167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Open Sans Light Bold Italics</vt:lpstr>
      <vt:lpstr>Open Sans Light</vt:lpstr>
      <vt:lpstr>Open Sans</vt:lpstr>
      <vt:lpstr>Open Sans Light Italics</vt:lpstr>
      <vt:lpstr>Quicksand Bold</vt:lpstr>
      <vt:lpstr>Calibri</vt:lpstr>
      <vt:lpstr>Fredoka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IntrotoAI</dc:title>
  <cp:lastModifiedBy>João Rocha Melo</cp:lastModifiedBy>
  <cp:revision>2</cp:revision>
  <dcterms:created xsi:type="dcterms:W3CDTF">2006-08-16T00:00:00Z</dcterms:created>
  <dcterms:modified xsi:type="dcterms:W3CDTF">2024-05-22T16:35:51Z</dcterms:modified>
  <dc:identifier>DAEXa93LiRk</dc:identifier>
</cp:coreProperties>
</file>