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Fredoka" charset="1" panose="02000000000000000000"/>
      <p:regular r:id="rId47"/>
    </p:embeddedFont>
    <p:embeddedFont>
      <p:font typeface="Quicksand Bold" charset="1" panose="0000080000000000000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1.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8992" y="4506595"/>
            <a:ext cx="17110016" cy="1473835"/>
          </a:xfrm>
          <a:prstGeom prst="rect">
            <a:avLst/>
          </a:prstGeom>
        </p:spPr>
        <p:txBody>
          <a:bodyPr anchor="t" rtlCol="false" tIns="0" lIns="0" bIns="0" rIns="0">
            <a:spAutoFit/>
          </a:bodyPr>
          <a:lstStyle/>
          <a:p>
            <a:pPr algn="ctr">
              <a:lnSpc>
                <a:spcPts val="11000"/>
              </a:lnSpc>
            </a:pPr>
            <a:r>
              <a:rPr lang="en-US" sz="11000" spc="220">
                <a:solidFill>
                  <a:srgbClr val="2199D4"/>
                </a:solidFill>
                <a:latin typeface="Fredoka"/>
              </a:rPr>
              <a:t>SUPERVISED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
        <p:nvSpPr>
          <p:cNvPr name="TextBox 6" id="6"/>
          <p:cNvSpPr txBox="true"/>
          <p:nvPr/>
        </p:nvSpPr>
        <p:spPr>
          <a:xfrm rot="0">
            <a:off x="4351083" y="4687108"/>
            <a:ext cx="6363047" cy="1635558"/>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Once we are happy with our algorithm training we need to see an appropriate evaluation metric to make our final judgement</a:t>
            </a:r>
          </a:p>
        </p:txBody>
      </p:sp>
      <p:grpSp>
        <p:nvGrpSpPr>
          <p:cNvPr name="Group 7" id="7"/>
          <p:cNvGrpSpPr/>
          <p:nvPr/>
        </p:nvGrpSpPr>
        <p:grpSpPr>
          <a:xfrm rot="0">
            <a:off x="1028700" y="2858119"/>
            <a:ext cx="2365906" cy="1298949"/>
            <a:chOff x="0" y="0"/>
            <a:chExt cx="3154541" cy="1731931"/>
          </a:xfrm>
        </p:grpSpPr>
        <p:grpSp>
          <p:nvGrpSpPr>
            <p:cNvPr name="Group 8" id="8"/>
            <p:cNvGrpSpPr/>
            <p:nvPr/>
          </p:nvGrpSpPr>
          <p:grpSpPr>
            <a:xfrm rot="0">
              <a:off x="0" y="0"/>
              <a:ext cx="3154541" cy="1731931"/>
              <a:chOff x="0" y="0"/>
              <a:chExt cx="1981326" cy="1087803"/>
            </a:xfrm>
          </p:grpSpPr>
          <p:sp>
            <p:nvSpPr>
              <p:cNvPr name="Freeform 9" id="9"/>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0" id="10"/>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11" id="11"/>
          <p:cNvGrpSpPr/>
          <p:nvPr/>
        </p:nvGrpSpPr>
        <p:grpSpPr>
          <a:xfrm rot="0">
            <a:off x="10424742" y="2858119"/>
            <a:ext cx="2365906" cy="1298949"/>
            <a:chOff x="0" y="0"/>
            <a:chExt cx="3154541" cy="1731931"/>
          </a:xfrm>
        </p:grpSpPr>
        <p:grpSp>
          <p:nvGrpSpPr>
            <p:cNvPr name="Group 12" id="12"/>
            <p:cNvGrpSpPr/>
            <p:nvPr/>
          </p:nvGrpSpPr>
          <p:grpSpPr>
            <a:xfrm rot="0">
              <a:off x="0" y="0"/>
              <a:ext cx="3154541" cy="1731931"/>
              <a:chOff x="0" y="0"/>
              <a:chExt cx="1981326" cy="1087803"/>
            </a:xfrm>
          </p:grpSpPr>
          <p:sp>
            <p:nvSpPr>
              <p:cNvPr name="Freeform 13" id="13"/>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4" id="14"/>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5" id="15"/>
          <p:cNvGrpSpPr/>
          <p:nvPr/>
        </p:nvGrpSpPr>
        <p:grpSpPr>
          <a:xfrm rot="0">
            <a:off x="5744221" y="2858119"/>
            <a:ext cx="2365906" cy="1298949"/>
            <a:chOff x="0" y="0"/>
            <a:chExt cx="3154541" cy="1731931"/>
          </a:xfrm>
        </p:grpSpPr>
        <p:grpSp>
          <p:nvGrpSpPr>
            <p:cNvPr name="Group 16" id="16"/>
            <p:cNvGrpSpPr/>
            <p:nvPr/>
          </p:nvGrpSpPr>
          <p:grpSpPr>
            <a:xfrm rot="0">
              <a:off x="0" y="0"/>
              <a:ext cx="3154541" cy="1731931"/>
              <a:chOff x="0" y="0"/>
              <a:chExt cx="1981326" cy="1087803"/>
            </a:xfrm>
          </p:grpSpPr>
          <p:sp>
            <p:nvSpPr>
              <p:cNvPr name="Freeform 17" id="1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8" id="18"/>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9" id="19"/>
          <p:cNvGrpSpPr/>
          <p:nvPr/>
        </p:nvGrpSpPr>
        <p:grpSpPr>
          <a:xfrm rot="0">
            <a:off x="12960792" y="4879225"/>
            <a:ext cx="3090632" cy="1298949"/>
            <a:chOff x="0" y="0"/>
            <a:chExt cx="4120842" cy="1731931"/>
          </a:xfrm>
        </p:grpSpPr>
        <p:grpSp>
          <p:nvGrpSpPr>
            <p:cNvPr name="Group 20" id="20"/>
            <p:cNvGrpSpPr/>
            <p:nvPr/>
          </p:nvGrpSpPr>
          <p:grpSpPr>
            <a:xfrm rot="0">
              <a:off x="0" y="0"/>
              <a:ext cx="4120842" cy="1731931"/>
              <a:chOff x="0" y="0"/>
              <a:chExt cx="2588247" cy="1087803"/>
            </a:xfrm>
          </p:grpSpPr>
          <p:sp>
            <p:nvSpPr>
              <p:cNvPr name="Freeform 21" id="21"/>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2" id="22"/>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3" id="23"/>
          <p:cNvGrpSpPr/>
          <p:nvPr/>
        </p:nvGrpSpPr>
        <p:grpSpPr>
          <a:xfrm rot="0">
            <a:off x="8652701" y="6493948"/>
            <a:ext cx="3090632" cy="2757718"/>
            <a:chOff x="0" y="0"/>
            <a:chExt cx="4120842" cy="3676958"/>
          </a:xfrm>
        </p:grpSpPr>
        <p:grpSp>
          <p:nvGrpSpPr>
            <p:cNvPr name="Group 24" id="24"/>
            <p:cNvGrpSpPr/>
            <p:nvPr/>
          </p:nvGrpSpPr>
          <p:grpSpPr>
            <a:xfrm rot="0">
              <a:off x="0" y="0"/>
              <a:ext cx="4120842" cy="3676958"/>
              <a:chOff x="0" y="0"/>
              <a:chExt cx="2588247" cy="2309449"/>
            </a:xfrm>
          </p:grpSpPr>
          <p:sp>
            <p:nvSpPr>
              <p:cNvPr name="Freeform 25" id="25"/>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6" id="26"/>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7" id="27"/>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8" id="28"/>
          <p:cNvGrpSpPr/>
          <p:nvPr/>
        </p:nvGrpSpPr>
        <p:grpSpPr>
          <a:xfrm rot="0">
            <a:off x="1877629" y="7155136"/>
            <a:ext cx="3754963" cy="1298949"/>
            <a:chOff x="0" y="0"/>
            <a:chExt cx="5006618" cy="1731931"/>
          </a:xfrm>
        </p:grpSpPr>
        <p:grpSp>
          <p:nvGrpSpPr>
            <p:cNvPr name="Group 29" id="29"/>
            <p:cNvGrpSpPr/>
            <p:nvPr/>
          </p:nvGrpSpPr>
          <p:grpSpPr>
            <a:xfrm rot="0">
              <a:off x="0" y="0"/>
              <a:ext cx="5006618" cy="1731931"/>
              <a:chOff x="0" y="0"/>
              <a:chExt cx="3144591" cy="1087803"/>
            </a:xfrm>
          </p:grpSpPr>
          <p:sp>
            <p:nvSpPr>
              <p:cNvPr name="Freeform 30" id="30"/>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1" id="31"/>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Evaluate Algorithm with appropriate metric</a:t>
              </a:r>
            </a:p>
          </p:txBody>
        </p:sp>
      </p:grpSp>
      <p:sp>
        <p:nvSpPr>
          <p:cNvPr name="Freeform 32" id="32"/>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grpSp>
        <p:nvGrpSpPr>
          <p:cNvPr name="Group 5" id="5"/>
          <p:cNvGrpSpPr/>
          <p:nvPr/>
        </p:nvGrpSpPr>
        <p:grpSpPr>
          <a:xfrm rot="0">
            <a:off x="1028700" y="2858119"/>
            <a:ext cx="2365906" cy="1298949"/>
            <a:chOff x="0" y="0"/>
            <a:chExt cx="3154541" cy="1731931"/>
          </a:xfrm>
        </p:grpSpPr>
        <p:grpSp>
          <p:nvGrpSpPr>
            <p:cNvPr name="Group 6" id="6"/>
            <p:cNvGrpSpPr/>
            <p:nvPr/>
          </p:nvGrpSpPr>
          <p:grpSpPr>
            <a:xfrm rot="0">
              <a:off x="0" y="0"/>
              <a:ext cx="3154541" cy="1731931"/>
              <a:chOff x="0" y="0"/>
              <a:chExt cx="1981326" cy="1087803"/>
            </a:xfrm>
          </p:grpSpPr>
          <p:sp>
            <p:nvSpPr>
              <p:cNvPr name="Freeform 7" id="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8" id="8"/>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9" id="9"/>
          <p:cNvGrpSpPr/>
          <p:nvPr/>
        </p:nvGrpSpPr>
        <p:grpSpPr>
          <a:xfrm rot="0">
            <a:off x="10424742" y="2858119"/>
            <a:ext cx="2365906" cy="1298949"/>
            <a:chOff x="0" y="0"/>
            <a:chExt cx="3154541" cy="1731931"/>
          </a:xfrm>
        </p:grpSpPr>
        <p:grpSp>
          <p:nvGrpSpPr>
            <p:cNvPr name="Group 10" id="10"/>
            <p:cNvGrpSpPr/>
            <p:nvPr/>
          </p:nvGrpSpPr>
          <p:grpSpPr>
            <a:xfrm rot="0">
              <a:off x="0" y="0"/>
              <a:ext cx="3154541" cy="1731931"/>
              <a:chOff x="0" y="0"/>
              <a:chExt cx="1981326" cy="1087803"/>
            </a:xfrm>
          </p:grpSpPr>
          <p:sp>
            <p:nvSpPr>
              <p:cNvPr name="Freeform 11" id="11"/>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2" id="12"/>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3" id="13"/>
          <p:cNvGrpSpPr/>
          <p:nvPr/>
        </p:nvGrpSpPr>
        <p:grpSpPr>
          <a:xfrm rot="0">
            <a:off x="5744221" y="2858119"/>
            <a:ext cx="2365906" cy="1298949"/>
            <a:chOff x="0" y="0"/>
            <a:chExt cx="3154541" cy="1731931"/>
          </a:xfrm>
        </p:grpSpPr>
        <p:grpSp>
          <p:nvGrpSpPr>
            <p:cNvPr name="Group 14" id="14"/>
            <p:cNvGrpSpPr/>
            <p:nvPr/>
          </p:nvGrpSpPr>
          <p:grpSpPr>
            <a:xfrm rot="0">
              <a:off x="0" y="0"/>
              <a:ext cx="3154541" cy="1731931"/>
              <a:chOff x="0" y="0"/>
              <a:chExt cx="1981326" cy="1087803"/>
            </a:xfrm>
          </p:grpSpPr>
          <p:sp>
            <p:nvSpPr>
              <p:cNvPr name="Freeform 15" id="15"/>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6" id="16"/>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7" id="17"/>
          <p:cNvGrpSpPr/>
          <p:nvPr/>
        </p:nvGrpSpPr>
        <p:grpSpPr>
          <a:xfrm rot="0">
            <a:off x="12960792" y="4879225"/>
            <a:ext cx="3090632" cy="1298949"/>
            <a:chOff x="0" y="0"/>
            <a:chExt cx="4120842" cy="1731931"/>
          </a:xfrm>
        </p:grpSpPr>
        <p:grpSp>
          <p:nvGrpSpPr>
            <p:cNvPr name="Group 18" id="18"/>
            <p:cNvGrpSpPr/>
            <p:nvPr/>
          </p:nvGrpSpPr>
          <p:grpSpPr>
            <a:xfrm rot="0">
              <a:off x="0" y="0"/>
              <a:ext cx="4120842" cy="1731931"/>
              <a:chOff x="0" y="0"/>
              <a:chExt cx="2588247" cy="1087803"/>
            </a:xfrm>
          </p:grpSpPr>
          <p:sp>
            <p:nvSpPr>
              <p:cNvPr name="Freeform 19" id="19"/>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0" id="20"/>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1" id="21"/>
          <p:cNvGrpSpPr/>
          <p:nvPr/>
        </p:nvGrpSpPr>
        <p:grpSpPr>
          <a:xfrm rot="0">
            <a:off x="8652701" y="6493948"/>
            <a:ext cx="3090632" cy="2757718"/>
            <a:chOff x="0" y="0"/>
            <a:chExt cx="4120842" cy="3676958"/>
          </a:xfrm>
        </p:grpSpPr>
        <p:grpSp>
          <p:nvGrpSpPr>
            <p:cNvPr name="Group 22" id="22"/>
            <p:cNvGrpSpPr/>
            <p:nvPr/>
          </p:nvGrpSpPr>
          <p:grpSpPr>
            <a:xfrm rot="0">
              <a:off x="0" y="0"/>
              <a:ext cx="4120842" cy="3676958"/>
              <a:chOff x="0" y="0"/>
              <a:chExt cx="2588247" cy="2309449"/>
            </a:xfrm>
          </p:grpSpPr>
          <p:sp>
            <p:nvSpPr>
              <p:cNvPr name="Freeform 23" id="23"/>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4" id="24"/>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5" id="25"/>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6" id="26"/>
          <p:cNvGrpSpPr/>
          <p:nvPr/>
        </p:nvGrpSpPr>
        <p:grpSpPr>
          <a:xfrm rot="0">
            <a:off x="1877629" y="7155136"/>
            <a:ext cx="3754963" cy="1298949"/>
            <a:chOff x="0" y="0"/>
            <a:chExt cx="5006618" cy="1731931"/>
          </a:xfrm>
        </p:grpSpPr>
        <p:grpSp>
          <p:nvGrpSpPr>
            <p:cNvPr name="Group 27" id="27"/>
            <p:cNvGrpSpPr/>
            <p:nvPr/>
          </p:nvGrpSpPr>
          <p:grpSpPr>
            <a:xfrm rot="0">
              <a:off x="0" y="0"/>
              <a:ext cx="5006618" cy="1731931"/>
              <a:chOff x="0" y="0"/>
              <a:chExt cx="3144591" cy="1087803"/>
            </a:xfrm>
          </p:grpSpPr>
          <p:sp>
            <p:nvSpPr>
              <p:cNvPr name="Freeform 28" id="28"/>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29" id="29"/>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0" id="30"/>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0">
            <a:off x="2968058" y="4157068"/>
            <a:ext cx="5684643" cy="2816446"/>
          </a:xfrm>
          <a:custGeom>
            <a:avLst/>
            <a:gdLst/>
            <a:ahLst/>
            <a:cxnLst/>
            <a:rect r="r" b="b" t="t" l="l"/>
            <a:pathLst>
              <a:path h="2816446" w="5684643">
                <a:moveTo>
                  <a:pt x="0" y="0"/>
                </a:moveTo>
                <a:lnTo>
                  <a:pt x="5684643" y="0"/>
                </a:lnTo>
                <a:lnTo>
                  <a:pt x="5684643" y="2816446"/>
                </a:lnTo>
                <a:lnTo>
                  <a:pt x="0" y="2816446"/>
                </a:lnTo>
                <a:lnTo>
                  <a:pt x="0" y="0"/>
                </a:lnTo>
                <a:close/>
              </a:path>
            </a:pathLst>
          </a:custGeom>
          <a:blipFill>
            <a:blip r:embed="rId4"/>
            <a:stretch>
              <a:fillRect l="0" t="0" r="-23862" b="0"/>
            </a:stretch>
          </a:blipFill>
        </p:spPr>
      </p:sp>
      <p:sp>
        <p:nvSpPr>
          <p:cNvPr name="TextBox 36" id="36"/>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2032298" y="2051184"/>
            <a:ext cx="13377891" cy="4010456"/>
          </a:xfrm>
          <a:custGeom>
            <a:avLst/>
            <a:gdLst/>
            <a:ahLst/>
            <a:cxnLst/>
            <a:rect r="r" b="b" t="t" l="l"/>
            <a:pathLst>
              <a:path h="4010456" w="13377891">
                <a:moveTo>
                  <a:pt x="0" y="0"/>
                </a:moveTo>
                <a:lnTo>
                  <a:pt x="13377891" y="0"/>
                </a:lnTo>
                <a:lnTo>
                  <a:pt x="13377891" y="4010455"/>
                </a:lnTo>
                <a:lnTo>
                  <a:pt x="0" y="4010455"/>
                </a:lnTo>
                <a:lnTo>
                  <a:pt x="0" y="0"/>
                </a:lnTo>
                <a:close/>
              </a:path>
            </a:pathLst>
          </a:custGeom>
          <a:blipFill>
            <a:blip r:embed="rId2"/>
            <a:stretch>
              <a:fillRect l="0" t="0" r="0" b="0"/>
            </a:stretch>
          </a:blipFill>
        </p:spPr>
      </p:sp>
      <p:sp>
        <p:nvSpPr>
          <p:cNvPr name="TextBox 7" id="7"/>
          <p:cNvSpPr txBox="true"/>
          <p:nvPr/>
        </p:nvSpPr>
        <p:spPr>
          <a:xfrm rot="0">
            <a:off x="949008" y="1028700"/>
            <a:ext cx="15063519"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CLASSIFICATION ALGORITHMS</a:t>
            </a:r>
          </a:p>
        </p:txBody>
      </p:sp>
      <p:sp>
        <p:nvSpPr>
          <p:cNvPr name="TextBox 8" id="8"/>
          <p:cNvSpPr txBox="true"/>
          <p:nvPr/>
        </p:nvSpPr>
        <p:spPr>
          <a:xfrm rot="0">
            <a:off x="1402877" y="6206664"/>
            <a:ext cx="14636732" cy="2515927"/>
          </a:xfrm>
          <a:prstGeom prst="rect">
            <a:avLst/>
          </a:prstGeom>
        </p:spPr>
        <p:txBody>
          <a:bodyPr anchor="t" rtlCol="false" tIns="0" lIns="0" bIns="0" rIns="0">
            <a:spAutoFit/>
          </a:bodyPr>
          <a:lstStyle/>
          <a:p>
            <a:pPr algn="l" marL="490804" indent="-245402" lvl="1">
              <a:lnSpc>
                <a:spcPts val="4161"/>
              </a:lnSpc>
              <a:buFont typeface="Arial"/>
              <a:buChar char="•"/>
            </a:pPr>
            <a:r>
              <a:rPr lang="en-US" sz="2972">
                <a:solidFill>
                  <a:srgbClr val="000000"/>
                </a:solidFill>
                <a:latin typeface="Fredoka"/>
              </a:rPr>
              <a:t>This is the biggest danger when creating machine learning algorithms</a:t>
            </a:r>
          </a:p>
          <a:p>
            <a:pPr algn="l">
              <a:lnSpc>
                <a:spcPts val="4161"/>
              </a:lnSpc>
            </a:pPr>
          </a:p>
          <a:p>
            <a:pPr algn="l">
              <a:lnSpc>
                <a:spcPts val="4161"/>
              </a:lnSpc>
            </a:pPr>
            <a:r>
              <a:rPr lang="en-US" sz="2972">
                <a:solidFill>
                  <a:srgbClr val="000000"/>
                </a:solidFill>
                <a:latin typeface="Fredoka"/>
              </a:rPr>
              <a:t>Underfitting: model is too simplistic</a:t>
            </a:r>
          </a:p>
          <a:p>
            <a:pPr algn="l">
              <a:lnSpc>
                <a:spcPts val="4161"/>
              </a:lnSpc>
            </a:pPr>
            <a:r>
              <a:rPr lang="en-US" sz="2972">
                <a:solidFill>
                  <a:srgbClr val="000000"/>
                </a:solidFill>
                <a:latin typeface="Fredoka"/>
              </a:rPr>
              <a:t>Overfitting: model adapts too much to the training data and does not </a:t>
            </a:r>
            <a:r>
              <a:rPr lang="en-US" sz="2972">
                <a:solidFill>
                  <a:srgbClr val="008037"/>
                </a:solidFill>
                <a:latin typeface="Fredoka"/>
              </a:rPr>
              <a:t>generalize properly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2032298" y="1760220"/>
            <a:ext cx="13377891" cy="4010456"/>
          </a:xfrm>
          <a:custGeom>
            <a:avLst/>
            <a:gdLst/>
            <a:ahLst/>
            <a:cxnLst/>
            <a:rect r="r" b="b" t="t" l="l"/>
            <a:pathLst>
              <a:path h="4010456" w="13377891">
                <a:moveTo>
                  <a:pt x="0" y="0"/>
                </a:moveTo>
                <a:lnTo>
                  <a:pt x="13377891" y="0"/>
                </a:lnTo>
                <a:lnTo>
                  <a:pt x="13377891" y="4010456"/>
                </a:lnTo>
                <a:lnTo>
                  <a:pt x="0" y="4010456"/>
                </a:lnTo>
                <a:lnTo>
                  <a:pt x="0" y="0"/>
                </a:lnTo>
                <a:close/>
              </a:path>
            </a:pathLst>
          </a:custGeom>
          <a:blipFill>
            <a:blip r:embed="rId2"/>
            <a:stretch>
              <a:fillRect l="0" t="0" r="0" b="0"/>
            </a:stretch>
          </a:blipFill>
        </p:spPr>
      </p:sp>
      <p:sp>
        <p:nvSpPr>
          <p:cNvPr name="TextBox 7" id="7"/>
          <p:cNvSpPr txBox="true"/>
          <p:nvPr/>
        </p:nvSpPr>
        <p:spPr>
          <a:xfrm rot="0">
            <a:off x="949008" y="1028700"/>
            <a:ext cx="15063519"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CLASSIFICATION ALGORITHMS</a:t>
            </a:r>
          </a:p>
        </p:txBody>
      </p:sp>
      <p:sp>
        <p:nvSpPr>
          <p:cNvPr name="TextBox 8" id="8"/>
          <p:cNvSpPr txBox="true"/>
          <p:nvPr/>
        </p:nvSpPr>
        <p:spPr>
          <a:xfrm rot="0">
            <a:off x="1543796" y="5728659"/>
            <a:ext cx="14636732" cy="3529641"/>
          </a:xfrm>
          <a:prstGeom prst="rect">
            <a:avLst/>
          </a:prstGeom>
        </p:spPr>
        <p:txBody>
          <a:bodyPr anchor="t" rtlCol="false" tIns="0" lIns="0" bIns="0" rIns="0">
            <a:spAutoFit/>
          </a:bodyPr>
          <a:lstStyle/>
          <a:p>
            <a:pPr algn="l" marL="490804" indent="-245402" lvl="1">
              <a:lnSpc>
                <a:spcPts val="4161"/>
              </a:lnSpc>
              <a:buFont typeface="Arial"/>
              <a:buChar char="•"/>
            </a:pPr>
            <a:r>
              <a:rPr lang="en-US" sz="2972">
                <a:solidFill>
                  <a:srgbClr val="000000"/>
                </a:solidFill>
                <a:latin typeface="Fredoka"/>
              </a:rPr>
              <a:t>Model Generelization is how well will the trained model perform on new unseen data?</a:t>
            </a:r>
          </a:p>
          <a:p>
            <a:pPr algn="l">
              <a:lnSpc>
                <a:spcPts val="4161"/>
              </a:lnSpc>
            </a:pPr>
          </a:p>
          <a:p>
            <a:pPr algn="l" marL="490804" indent="-245402" lvl="1">
              <a:lnSpc>
                <a:spcPts val="4161"/>
              </a:lnSpc>
              <a:buFont typeface="Arial"/>
              <a:buChar char="•"/>
            </a:pPr>
            <a:r>
              <a:rPr lang="en-US" sz="2972">
                <a:solidFill>
                  <a:srgbClr val="A72322"/>
                </a:solidFill>
                <a:latin typeface="Fredoka"/>
              </a:rPr>
              <a:t>This is why we perform the train-test split!!!</a:t>
            </a:r>
          </a:p>
          <a:p>
            <a:pPr algn="l">
              <a:lnSpc>
                <a:spcPts val="4161"/>
              </a:lnSpc>
            </a:pPr>
          </a:p>
          <a:p>
            <a:pPr algn="l" marL="490804" indent="-245402" lvl="1">
              <a:lnSpc>
                <a:spcPts val="4161"/>
              </a:lnSpc>
              <a:buFont typeface="Arial"/>
              <a:buChar char="•"/>
            </a:pPr>
            <a:r>
              <a:rPr lang="en-US" sz="2972">
                <a:solidFill>
                  <a:srgbClr val="000000"/>
                </a:solidFill>
                <a:latin typeface="Fredoka"/>
              </a:rPr>
              <a:t>This way we give the algorithm some data to train, and then a smaller sample to test how does the model behave on unseen data</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sp>
        <p:nvSpPr>
          <p:cNvPr name="TextBox 3" id="3"/>
          <p:cNvSpPr txBox="true"/>
          <p:nvPr/>
        </p:nvSpPr>
        <p:spPr>
          <a:xfrm rot="0">
            <a:off x="949008" y="1028700"/>
            <a:ext cx="15063519"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CLASSIFICATION ALGORITHMS</a:t>
            </a:r>
          </a:p>
        </p:txBody>
      </p:sp>
      <p:sp>
        <p:nvSpPr>
          <p:cNvPr name="TextBox 4" id="4"/>
          <p:cNvSpPr txBox="true"/>
          <p:nvPr/>
        </p:nvSpPr>
        <p:spPr>
          <a:xfrm rot="0">
            <a:off x="1233098" y="2359433"/>
            <a:ext cx="14636732" cy="4543355"/>
          </a:xfrm>
          <a:prstGeom prst="rect">
            <a:avLst/>
          </a:prstGeom>
        </p:spPr>
        <p:txBody>
          <a:bodyPr anchor="t" rtlCol="false" tIns="0" lIns="0" bIns="0" rIns="0">
            <a:spAutoFit/>
          </a:bodyPr>
          <a:lstStyle/>
          <a:p>
            <a:pPr algn="l" marL="490804" indent="-245402" lvl="1">
              <a:lnSpc>
                <a:spcPts val="4161"/>
              </a:lnSpc>
              <a:buFont typeface="Arial"/>
              <a:buChar char="•"/>
            </a:pPr>
            <a:r>
              <a:rPr lang="en-US" sz="2972">
                <a:solidFill>
                  <a:srgbClr val="000000"/>
                </a:solidFill>
                <a:latin typeface="Fredoka"/>
              </a:rPr>
              <a:t>KNN </a:t>
            </a:r>
            <a:r>
              <a:rPr lang="en-US" sz="2972">
                <a:solidFill>
                  <a:srgbClr val="008037"/>
                </a:solidFill>
                <a:latin typeface="Fredoka"/>
              </a:rPr>
              <a:t>(Regression Friendly) (Multi Class)</a:t>
            </a:r>
          </a:p>
          <a:p>
            <a:pPr algn="l">
              <a:lnSpc>
                <a:spcPts val="4161"/>
              </a:lnSpc>
            </a:pPr>
          </a:p>
          <a:p>
            <a:pPr algn="l" marL="490804" indent="-245402" lvl="1">
              <a:lnSpc>
                <a:spcPts val="4161"/>
              </a:lnSpc>
              <a:buFont typeface="Arial"/>
              <a:buChar char="•"/>
            </a:pPr>
            <a:r>
              <a:rPr lang="en-US" sz="2972">
                <a:solidFill>
                  <a:srgbClr val="000000"/>
                </a:solidFill>
                <a:latin typeface="Fredoka"/>
              </a:rPr>
              <a:t>Logistic Regression</a:t>
            </a:r>
          </a:p>
          <a:p>
            <a:pPr algn="l">
              <a:lnSpc>
                <a:spcPts val="4161"/>
              </a:lnSpc>
            </a:pPr>
          </a:p>
          <a:p>
            <a:pPr algn="l" marL="490804" indent="-245402" lvl="1">
              <a:lnSpc>
                <a:spcPts val="4161"/>
              </a:lnSpc>
              <a:buFont typeface="Arial"/>
              <a:buChar char="•"/>
            </a:pPr>
            <a:r>
              <a:rPr lang="en-US" sz="2972">
                <a:solidFill>
                  <a:srgbClr val="000000"/>
                </a:solidFill>
                <a:latin typeface="Fredoka"/>
              </a:rPr>
              <a:t>Decision Trees </a:t>
            </a:r>
            <a:r>
              <a:rPr lang="en-US" sz="2972">
                <a:solidFill>
                  <a:srgbClr val="008037"/>
                </a:solidFill>
                <a:latin typeface="Fredoka"/>
              </a:rPr>
              <a:t>(Regression Friendly) (Multi Class)</a:t>
            </a:r>
          </a:p>
          <a:p>
            <a:pPr algn="l">
              <a:lnSpc>
                <a:spcPts val="4161"/>
              </a:lnSpc>
            </a:pPr>
          </a:p>
          <a:p>
            <a:pPr algn="l" marL="490804" indent="-245402" lvl="1">
              <a:lnSpc>
                <a:spcPts val="4161"/>
              </a:lnSpc>
              <a:buFont typeface="Arial"/>
              <a:buChar char="•"/>
            </a:pPr>
            <a:r>
              <a:rPr lang="en-US" sz="2972">
                <a:solidFill>
                  <a:srgbClr val="000000"/>
                </a:solidFill>
                <a:latin typeface="Fredoka"/>
              </a:rPr>
              <a:t>Naive-Bayes Classifier </a:t>
            </a:r>
            <a:r>
              <a:rPr lang="en-US" sz="2972">
                <a:solidFill>
                  <a:srgbClr val="008037"/>
                </a:solidFill>
                <a:latin typeface="Fredoka"/>
              </a:rPr>
              <a:t>(Multi Class)</a:t>
            </a:r>
          </a:p>
          <a:p>
            <a:pPr algn="l">
              <a:lnSpc>
                <a:spcPts val="4161"/>
              </a:lnSpc>
            </a:pPr>
          </a:p>
          <a:p>
            <a:pPr algn="l" marL="490804" indent="-245402" lvl="1">
              <a:lnSpc>
                <a:spcPts val="4161"/>
              </a:lnSpc>
              <a:buFont typeface="Arial"/>
              <a:buChar char="•"/>
            </a:pPr>
            <a:r>
              <a:rPr lang="en-US" sz="2972">
                <a:solidFill>
                  <a:srgbClr val="000000"/>
                </a:solidFill>
                <a:latin typeface="Fredoka"/>
              </a:rPr>
              <a:t>Support Vector Machine (SVM)</a:t>
            </a:r>
          </a:p>
        </p:txBody>
      </p:sp>
      <p:grpSp>
        <p:nvGrpSpPr>
          <p:cNvPr name="Group 5" id="5"/>
          <p:cNvGrpSpPr/>
          <p:nvPr/>
        </p:nvGrpSpPr>
        <p:grpSpPr>
          <a:xfrm rot="0">
            <a:off x="-247933" y="9614883"/>
            <a:ext cx="18796165" cy="907256"/>
            <a:chOff x="0" y="0"/>
            <a:chExt cx="25061553" cy="1209675"/>
          </a:xfrm>
        </p:grpSpPr>
        <p:sp>
          <p:nvSpPr>
            <p:cNvPr name="AutoShape 6" id="6"/>
            <p:cNvSpPr/>
            <p:nvPr/>
          </p:nvSpPr>
          <p:spPr>
            <a:xfrm rot="0">
              <a:off x="0" y="0"/>
              <a:ext cx="25061553" cy="1209675"/>
            </a:xfrm>
            <a:prstGeom prst="rect">
              <a:avLst/>
            </a:prstGeom>
            <a:solidFill>
              <a:srgbClr val="EAF0F1"/>
            </a:solidFill>
          </p:spPr>
        </p:sp>
        <p:sp>
          <p:nvSpPr>
            <p:cNvPr name="TextBox 7" id="7"/>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9546698" y="2894865"/>
            <a:ext cx="5481104" cy="5820933"/>
          </a:xfrm>
          <a:custGeom>
            <a:avLst/>
            <a:gdLst/>
            <a:ahLst/>
            <a:cxnLst/>
            <a:rect r="r" b="b" t="t" l="l"/>
            <a:pathLst>
              <a:path h="5820933" w="5481104">
                <a:moveTo>
                  <a:pt x="0" y="0"/>
                </a:moveTo>
                <a:lnTo>
                  <a:pt x="5481104" y="0"/>
                </a:lnTo>
                <a:lnTo>
                  <a:pt x="5481104" y="5820933"/>
                </a:lnTo>
                <a:lnTo>
                  <a:pt x="0" y="5820933"/>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K NEAREST NEIGHBOURS</a:t>
            </a:r>
          </a:p>
        </p:txBody>
      </p:sp>
      <p:sp>
        <p:nvSpPr>
          <p:cNvPr name="TextBox 8" id="8"/>
          <p:cNvSpPr txBox="true"/>
          <p:nvPr/>
        </p:nvSpPr>
        <p:spPr>
          <a:xfrm rot="0">
            <a:off x="1028700" y="2626607"/>
            <a:ext cx="15473959" cy="479367"/>
          </a:xfrm>
          <a:prstGeom prst="rect">
            <a:avLst/>
          </a:prstGeom>
        </p:spPr>
        <p:txBody>
          <a:bodyPr anchor="t" rtlCol="false" tIns="0" lIns="0" bIns="0" rIns="0">
            <a:spAutoFit/>
          </a:bodyPr>
          <a:lstStyle/>
          <a:p>
            <a:pPr algn="l">
              <a:lnSpc>
                <a:spcPts val="4073"/>
              </a:lnSpc>
            </a:pPr>
            <a:r>
              <a:rPr lang="en-US" sz="2909">
                <a:solidFill>
                  <a:srgbClr val="009600"/>
                </a:solidFill>
                <a:latin typeface="Fredoka"/>
              </a:rPr>
              <a:t>K- </a:t>
            </a:r>
            <a:r>
              <a:rPr lang="en-US" sz="2909">
                <a:solidFill>
                  <a:srgbClr val="2199D4"/>
                </a:solidFill>
                <a:latin typeface="Fredoka"/>
              </a:rPr>
              <a:t>Nearest </a:t>
            </a:r>
            <a:r>
              <a:rPr lang="en-US" sz="2909">
                <a:solidFill>
                  <a:srgbClr val="009600"/>
                </a:solidFill>
                <a:latin typeface="Fredoka"/>
              </a:rPr>
              <a:t>N</a:t>
            </a:r>
            <a:r>
              <a:rPr lang="en-US" sz="2909">
                <a:solidFill>
                  <a:srgbClr val="2199D4"/>
                </a:solidFill>
                <a:latin typeface="Fredoka"/>
              </a:rPr>
              <a:t>eighbours </a:t>
            </a:r>
            <a:r>
              <a:rPr lang="en-US" sz="2909">
                <a:solidFill>
                  <a:srgbClr val="009600"/>
                </a:solidFill>
                <a:latin typeface="Fredoka"/>
              </a:rPr>
              <a:t>(KNN)</a:t>
            </a:r>
          </a:p>
        </p:txBody>
      </p:sp>
      <p:sp>
        <p:nvSpPr>
          <p:cNvPr name="TextBox 9" id="9"/>
          <p:cNvSpPr txBox="true"/>
          <p:nvPr/>
        </p:nvSpPr>
        <p:spPr>
          <a:xfrm rot="0">
            <a:off x="1333500" y="4131557"/>
            <a:ext cx="6272809" cy="479367"/>
          </a:xfrm>
          <a:prstGeom prst="rect">
            <a:avLst/>
          </a:prstGeom>
        </p:spPr>
        <p:txBody>
          <a:bodyPr anchor="t" rtlCol="false" tIns="0" lIns="0" bIns="0" rIns="0">
            <a:spAutoFit/>
          </a:bodyPr>
          <a:lstStyle/>
          <a:p>
            <a:pPr algn="l">
              <a:lnSpc>
                <a:spcPts val="4073"/>
              </a:lnSpc>
            </a:pPr>
            <a:r>
              <a:rPr lang="en-US" sz="2909">
                <a:solidFill>
                  <a:srgbClr val="2199D4"/>
                </a:solidFill>
                <a:latin typeface="Fredoka"/>
              </a:rPr>
              <a:t>The Copy-Cat of the Neighbours</a:t>
            </a:r>
          </a:p>
        </p:txBody>
      </p:sp>
      <p:sp>
        <p:nvSpPr>
          <p:cNvPr name="TextBox 10" id="10"/>
          <p:cNvSpPr txBox="true"/>
          <p:nvPr/>
        </p:nvSpPr>
        <p:spPr>
          <a:xfrm rot="0">
            <a:off x="1333500" y="5537073"/>
            <a:ext cx="7138453" cy="2463876"/>
          </a:xfrm>
          <a:prstGeom prst="rect">
            <a:avLst/>
          </a:prstGeom>
        </p:spPr>
        <p:txBody>
          <a:bodyPr anchor="t" rtlCol="false" tIns="0" lIns="0" bIns="0" rIns="0">
            <a:spAutoFit/>
          </a:bodyPr>
          <a:lstStyle/>
          <a:p>
            <a:pPr algn="l">
              <a:lnSpc>
                <a:spcPts val="4073"/>
              </a:lnSpc>
            </a:pPr>
            <a:r>
              <a:rPr lang="en-US" sz="2909">
                <a:solidFill>
                  <a:srgbClr val="2199D4"/>
                </a:solidFill>
                <a:latin typeface="Fredoka"/>
              </a:rPr>
              <a:t>Hyperparameters:</a:t>
            </a:r>
          </a:p>
          <a:p>
            <a:pPr algn="l">
              <a:lnSpc>
                <a:spcPts val="4073"/>
              </a:lnSpc>
            </a:pPr>
          </a:p>
          <a:p>
            <a:pPr algn="l" marL="628234" indent="-314117" lvl="1">
              <a:lnSpc>
                <a:spcPts val="4073"/>
              </a:lnSpc>
              <a:buFont typeface="Arial"/>
              <a:buChar char="•"/>
            </a:pPr>
            <a:r>
              <a:rPr lang="en-US" sz="2909">
                <a:solidFill>
                  <a:srgbClr val="2199D4"/>
                </a:solidFill>
                <a:latin typeface="Fredoka"/>
              </a:rPr>
              <a:t>K - # of neighbours</a:t>
            </a:r>
          </a:p>
          <a:p>
            <a:pPr algn="l" marL="628234" indent="-314117" lvl="1">
              <a:lnSpc>
                <a:spcPts val="4073"/>
              </a:lnSpc>
              <a:buFont typeface="Arial"/>
              <a:buChar char="•"/>
            </a:pPr>
            <a:r>
              <a:rPr lang="en-US" sz="2909">
                <a:solidFill>
                  <a:srgbClr val="2199D4"/>
                </a:solidFill>
                <a:latin typeface="Fredoka"/>
              </a:rPr>
              <a:t>Method of weight of neighbours</a:t>
            </a:r>
          </a:p>
          <a:p>
            <a:pPr algn="l">
              <a:lnSpc>
                <a:spcPts val="4073"/>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8911925" y="2855589"/>
            <a:ext cx="8194557" cy="5340810"/>
          </a:xfrm>
          <a:custGeom>
            <a:avLst/>
            <a:gdLst/>
            <a:ahLst/>
            <a:cxnLst/>
            <a:rect r="r" b="b" t="t" l="l"/>
            <a:pathLst>
              <a:path h="5340810" w="8194557">
                <a:moveTo>
                  <a:pt x="0" y="0"/>
                </a:moveTo>
                <a:lnTo>
                  <a:pt x="8194557" y="0"/>
                </a:lnTo>
                <a:lnTo>
                  <a:pt x="8194557" y="5340810"/>
                </a:lnTo>
                <a:lnTo>
                  <a:pt x="0" y="5340810"/>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K NEAREST NEIGHBOURS</a:t>
            </a:r>
          </a:p>
        </p:txBody>
      </p:sp>
      <p:sp>
        <p:nvSpPr>
          <p:cNvPr name="TextBox 8" id="8"/>
          <p:cNvSpPr txBox="true"/>
          <p:nvPr/>
        </p:nvSpPr>
        <p:spPr>
          <a:xfrm rot="0">
            <a:off x="1333500" y="4168006"/>
            <a:ext cx="6272809" cy="975494"/>
          </a:xfrm>
          <a:prstGeom prst="rect">
            <a:avLst/>
          </a:prstGeom>
        </p:spPr>
        <p:txBody>
          <a:bodyPr anchor="t" rtlCol="false" tIns="0" lIns="0" bIns="0" rIns="0">
            <a:spAutoFit/>
          </a:bodyPr>
          <a:lstStyle/>
          <a:p>
            <a:pPr algn="l">
              <a:lnSpc>
                <a:spcPts val="4073"/>
              </a:lnSpc>
            </a:pPr>
            <a:r>
              <a:rPr lang="en-US" sz="2909">
                <a:solidFill>
                  <a:srgbClr val="000000"/>
                </a:solidFill>
                <a:latin typeface="Fredoka"/>
              </a:rPr>
              <a:t>Example of Overfitting and training vs test tradeoff</a:t>
            </a:r>
          </a:p>
        </p:txBody>
      </p:sp>
      <p:sp>
        <p:nvSpPr>
          <p:cNvPr name="TextBox 9" id="9"/>
          <p:cNvSpPr txBox="true"/>
          <p:nvPr/>
        </p:nvSpPr>
        <p:spPr>
          <a:xfrm rot="0">
            <a:off x="10986491" y="8594533"/>
            <a:ext cx="6272809" cy="472839"/>
          </a:xfrm>
          <a:prstGeom prst="rect">
            <a:avLst/>
          </a:prstGeom>
        </p:spPr>
        <p:txBody>
          <a:bodyPr anchor="t" rtlCol="false" tIns="0" lIns="0" bIns="0" rIns="0">
            <a:spAutoFit/>
          </a:bodyPr>
          <a:lstStyle/>
          <a:p>
            <a:pPr algn="r">
              <a:lnSpc>
                <a:spcPts val="4073"/>
              </a:lnSpc>
            </a:pPr>
            <a:r>
              <a:rPr lang="en-US" sz="2909">
                <a:solidFill>
                  <a:srgbClr val="000000"/>
                </a:solidFill>
                <a:latin typeface="Fredoka"/>
              </a:rPr>
              <a:t>go to colab</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7805657" y="2411151"/>
            <a:ext cx="9852221" cy="4930727"/>
          </a:xfrm>
          <a:custGeom>
            <a:avLst/>
            <a:gdLst/>
            <a:ahLst/>
            <a:cxnLst/>
            <a:rect r="r" b="b" t="t" l="l"/>
            <a:pathLst>
              <a:path h="4930727" w="9852221">
                <a:moveTo>
                  <a:pt x="0" y="0"/>
                </a:moveTo>
                <a:lnTo>
                  <a:pt x="9852221" y="0"/>
                </a:lnTo>
                <a:lnTo>
                  <a:pt x="9852221" y="4930727"/>
                </a:lnTo>
                <a:lnTo>
                  <a:pt x="0" y="4930727"/>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a:t>
            </a:r>
          </a:p>
        </p:txBody>
      </p:sp>
      <p:sp>
        <p:nvSpPr>
          <p:cNvPr name="TextBox 8" id="8"/>
          <p:cNvSpPr txBox="true"/>
          <p:nvPr/>
        </p:nvSpPr>
        <p:spPr>
          <a:xfrm rot="0">
            <a:off x="588643" y="2984074"/>
            <a:ext cx="6272809" cy="479367"/>
          </a:xfrm>
          <a:prstGeom prst="rect">
            <a:avLst/>
          </a:prstGeom>
        </p:spPr>
        <p:txBody>
          <a:bodyPr anchor="t" rtlCol="false" tIns="0" lIns="0" bIns="0" rIns="0">
            <a:spAutoFit/>
          </a:bodyPr>
          <a:lstStyle/>
          <a:p>
            <a:pPr algn="l">
              <a:lnSpc>
                <a:spcPts val="4073"/>
              </a:lnSpc>
            </a:pPr>
            <a:r>
              <a:rPr lang="en-US" sz="2909">
                <a:solidFill>
                  <a:srgbClr val="000000"/>
                </a:solidFill>
                <a:latin typeface="Fredoka"/>
              </a:rPr>
              <a:t>Binary Classification Algorithm</a:t>
            </a:r>
          </a:p>
        </p:txBody>
      </p:sp>
      <p:sp>
        <p:nvSpPr>
          <p:cNvPr name="TextBox 9" id="9"/>
          <p:cNvSpPr txBox="true"/>
          <p:nvPr/>
        </p:nvSpPr>
        <p:spPr>
          <a:xfrm rot="0">
            <a:off x="588643" y="6862511"/>
            <a:ext cx="7217014" cy="479367"/>
          </a:xfrm>
          <a:prstGeom prst="rect">
            <a:avLst/>
          </a:prstGeom>
        </p:spPr>
        <p:txBody>
          <a:bodyPr anchor="t" rtlCol="false" tIns="0" lIns="0" bIns="0" rIns="0">
            <a:spAutoFit/>
          </a:bodyPr>
          <a:lstStyle/>
          <a:p>
            <a:pPr algn="l">
              <a:lnSpc>
                <a:spcPts val="4073"/>
              </a:lnSpc>
            </a:pPr>
            <a:r>
              <a:rPr lang="en-US" sz="2909">
                <a:solidFill>
                  <a:srgbClr val="2199D4"/>
                </a:solidFill>
                <a:latin typeface="Fredoka"/>
              </a:rPr>
              <a:t>Hyperparameter: </a:t>
            </a:r>
            <a:r>
              <a:rPr lang="en-US" sz="2909">
                <a:solidFill>
                  <a:srgbClr val="000000"/>
                </a:solidFill>
                <a:latin typeface="Fredoka"/>
              </a:rPr>
              <a:t>Decision Boundary</a:t>
            </a:r>
          </a:p>
        </p:txBody>
      </p:sp>
      <p:sp>
        <p:nvSpPr>
          <p:cNvPr name="TextBox 10" id="10"/>
          <p:cNvSpPr txBox="true"/>
          <p:nvPr/>
        </p:nvSpPr>
        <p:spPr>
          <a:xfrm rot="0">
            <a:off x="588643" y="4201269"/>
            <a:ext cx="6272809" cy="479367"/>
          </a:xfrm>
          <a:prstGeom prst="rect">
            <a:avLst/>
          </a:prstGeom>
        </p:spPr>
        <p:txBody>
          <a:bodyPr anchor="t" rtlCol="false" tIns="0" lIns="0" bIns="0" rIns="0">
            <a:spAutoFit/>
          </a:bodyPr>
          <a:lstStyle/>
          <a:p>
            <a:pPr algn="l">
              <a:lnSpc>
                <a:spcPts val="4073"/>
              </a:lnSpc>
            </a:pPr>
            <a:r>
              <a:rPr lang="en-US" sz="2909">
                <a:solidFill>
                  <a:srgbClr val="000000"/>
                </a:solidFill>
                <a:latin typeface="Fredoka"/>
              </a:rPr>
              <a:t>Takes in numerical inputs and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746862" y="2504250"/>
            <a:ext cx="7581588" cy="5215627"/>
          </a:xfrm>
          <a:custGeom>
            <a:avLst/>
            <a:gdLst/>
            <a:ahLst/>
            <a:cxnLst/>
            <a:rect r="r" b="b" t="t" l="l"/>
            <a:pathLst>
              <a:path h="5215627" w="7581588">
                <a:moveTo>
                  <a:pt x="0" y="0"/>
                </a:moveTo>
                <a:lnTo>
                  <a:pt x="7581588" y="0"/>
                </a:lnTo>
                <a:lnTo>
                  <a:pt x="7581588" y="5215626"/>
                </a:lnTo>
                <a:lnTo>
                  <a:pt x="0" y="5215626"/>
                </a:lnTo>
                <a:lnTo>
                  <a:pt x="0" y="0"/>
                </a:lnTo>
                <a:close/>
              </a:path>
            </a:pathLst>
          </a:custGeom>
          <a:blipFill>
            <a:blip r:embed="rId2"/>
            <a:stretch>
              <a:fillRect l="0" t="0" r="-62664" b="0"/>
            </a:stretch>
          </a:blipFill>
        </p:spPr>
      </p:sp>
      <p:sp>
        <p:nvSpPr>
          <p:cNvPr name="Freeform 7" id="7"/>
          <p:cNvSpPr/>
          <p:nvPr/>
        </p:nvSpPr>
        <p:spPr>
          <a:xfrm flipH="false" flipV="false" rot="0">
            <a:off x="11177635" y="1760220"/>
            <a:ext cx="4400893" cy="3351843"/>
          </a:xfrm>
          <a:custGeom>
            <a:avLst/>
            <a:gdLst/>
            <a:ahLst/>
            <a:cxnLst/>
            <a:rect r="r" b="b" t="t" l="l"/>
            <a:pathLst>
              <a:path h="3351843" w="4400893">
                <a:moveTo>
                  <a:pt x="0" y="0"/>
                </a:moveTo>
                <a:lnTo>
                  <a:pt x="4400893" y="0"/>
                </a:lnTo>
                <a:lnTo>
                  <a:pt x="4400893" y="3351843"/>
                </a:lnTo>
                <a:lnTo>
                  <a:pt x="0" y="3351843"/>
                </a:lnTo>
                <a:lnTo>
                  <a:pt x="0" y="0"/>
                </a:lnTo>
                <a:close/>
              </a:path>
            </a:pathLst>
          </a:custGeom>
          <a:blipFill>
            <a:blip r:embed="rId3"/>
            <a:stretch>
              <a:fillRect l="0" t="0" r="0" b="0"/>
            </a:stretch>
          </a:blipFill>
        </p:spPr>
      </p:sp>
      <p:sp>
        <p:nvSpPr>
          <p:cNvPr name="TextBox 8" id="8"/>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a:t>
            </a:r>
          </a:p>
        </p:txBody>
      </p:sp>
      <p:sp>
        <p:nvSpPr>
          <p:cNvPr name="TextBox 9" id="9"/>
          <p:cNvSpPr txBox="true"/>
          <p:nvPr/>
        </p:nvSpPr>
        <p:spPr>
          <a:xfrm rot="0">
            <a:off x="9283270" y="5590327"/>
            <a:ext cx="7700696" cy="2813788"/>
          </a:xfrm>
          <a:prstGeom prst="rect">
            <a:avLst/>
          </a:prstGeom>
        </p:spPr>
        <p:txBody>
          <a:bodyPr anchor="t" rtlCol="false" tIns="0" lIns="0" bIns="0" rIns="0">
            <a:spAutoFit/>
          </a:bodyPr>
          <a:lstStyle/>
          <a:p>
            <a:pPr algn="l">
              <a:lnSpc>
                <a:spcPts val="3868"/>
              </a:lnSpc>
            </a:pPr>
            <a:r>
              <a:rPr lang="en-US" sz="2763">
                <a:solidFill>
                  <a:srgbClr val="2199D4"/>
                </a:solidFill>
                <a:latin typeface="Fredoka"/>
              </a:rPr>
              <a:t>Steps: </a:t>
            </a:r>
          </a:p>
          <a:p>
            <a:pPr algn="l" marL="596590" indent="-298295" lvl="1">
              <a:lnSpc>
                <a:spcPts val="3868"/>
              </a:lnSpc>
              <a:buFont typeface="Arial"/>
              <a:buChar char="•"/>
            </a:pPr>
            <a:r>
              <a:rPr lang="en-US" sz="2763">
                <a:solidFill>
                  <a:srgbClr val="000000"/>
                </a:solidFill>
                <a:latin typeface="Fredoka"/>
              </a:rPr>
              <a:t>Perform usual linear Regression</a:t>
            </a:r>
          </a:p>
          <a:p>
            <a:pPr algn="l" marL="596590" indent="-298295" lvl="1">
              <a:lnSpc>
                <a:spcPts val="3868"/>
              </a:lnSpc>
              <a:buFont typeface="Arial"/>
              <a:buChar char="•"/>
            </a:pPr>
            <a:r>
              <a:rPr lang="en-US" sz="2763">
                <a:solidFill>
                  <a:srgbClr val="000000"/>
                </a:solidFill>
                <a:latin typeface="Fredoka"/>
              </a:rPr>
              <a:t>Pass result through sigmoid function</a:t>
            </a:r>
          </a:p>
          <a:p>
            <a:pPr algn="l" marL="596590" indent="-298295" lvl="1">
              <a:lnSpc>
                <a:spcPts val="3868"/>
              </a:lnSpc>
              <a:buFont typeface="Arial"/>
              <a:buChar char="•"/>
            </a:pPr>
            <a:r>
              <a:rPr lang="en-US" sz="2763">
                <a:solidFill>
                  <a:srgbClr val="000000"/>
                </a:solidFill>
                <a:latin typeface="Fredoka"/>
              </a:rPr>
              <a:t>Compare result to decision boundary</a:t>
            </a:r>
          </a:p>
          <a:p>
            <a:pPr algn="l" marL="596590" indent="-298295" lvl="1">
              <a:lnSpc>
                <a:spcPts val="3868"/>
              </a:lnSpc>
              <a:buFont typeface="Arial"/>
              <a:buChar char="•"/>
            </a:pPr>
            <a:r>
              <a:rPr lang="en-US" sz="2763">
                <a:solidFill>
                  <a:srgbClr val="000000"/>
                </a:solidFill>
                <a:latin typeface="Fredoka"/>
              </a:rPr>
              <a:t>Make Prediction</a:t>
            </a:r>
          </a:p>
          <a:p>
            <a:pPr algn="l">
              <a:lnSpc>
                <a:spcPts val="386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330669" y="2930124"/>
            <a:ext cx="4400893" cy="3351843"/>
          </a:xfrm>
          <a:custGeom>
            <a:avLst/>
            <a:gdLst/>
            <a:ahLst/>
            <a:cxnLst/>
            <a:rect r="r" b="b" t="t" l="l"/>
            <a:pathLst>
              <a:path h="3351843" w="4400893">
                <a:moveTo>
                  <a:pt x="0" y="0"/>
                </a:moveTo>
                <a:lnTo>
                  <a:pt x="4400893" y="0"/>
                </a:lnTo>
                <a:lnTo>
                  <a:pt x="4400893" y="3351843"/>
                </a:lnTo>
                <a:lnTo>
                  <a:pt x="0" y="3351843"/>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LINEAR REGRESSION STEP</a:t>
            </a:r>
          </a:p>
        </p:txBody>
      </p:sp>
      <p:sp>
        <p:nvSpPr>
          <p:cNvPr name="Freeform 8" id="8"/>
          <p:cNvSpPr/>
          <p:nvPr/>
        </p:nvSpPr>
        <p:spPr>
          <a:xfrm flipH="false" flipV="false" rot="0">
            <a:off x="8700063" y="3433406"/>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3"/>
            <a:stretch>
              <a:fillRect l="0" t="0" r="0" b="0"/>
            </a:stretch>
          </a:blipFill>
        </p:spPr>
      </p:sp>
      <p:sp>
        <p:nvSpPr>
          <p:cNvPr name="TextBox 9" id="9"/>
          <p:cNvSpPr txBox="true"/>
          <p:nvPr/>
        </p:nvSpPr>
        <p:spPr>
          <a:xfrm rot="0">
            <a:off x="8881244" y="5228992"/>
            <a:ext cx="7700696" cy="2813788"/>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Here there is the need to optimize the parameters of the linear regression</a:t>
            </a:r>
          </a:p>
          <a:p>
            <a:pPr algn="l">
              <a:lnSpc>
                <a:spcPts val="3868"/>
              </a:lnSpc>
            </a:pPr>
          </a:p>
          <a:p>
            <a:pPr algn="l">
              <a:lnSpc>
                <a:spcPts val="3868"/>
              </a:lnSpc>
            </a:pPr>
            <a:r>
              <a:rPr lang="en-US" sz="2763">
                <a:solidFill>
                  <a:srgbClr val="2199D4"/>
                </a:solidFill>
                <a:latin typeface="Fredoka"/>
              </a:rPr>
              <a:t>But do we compare z directly to something?</a:t>
            </a:r>
          </a:p>
          <a:p>
            <a:pPr algn="l">
              <a:lnSpc>
                <a:spcPts val="3868"/>
              </a:lnSpc>
            </a:pPr>
            <a:r>
              <a:rPr lang="en-US" sz="2763">
                <a:solidFill>
                  <a:srgbClr val="A72322"/>
                </a:solidFill>
                <a:latin typeface="Fredoka"/>
              </a:rPr>
              <a:t>NO</a:t>
            </a:r>
          </a:p>
          <a:p>
            <a:pPr algn="l">
              <a:lnSpc>
                <a:spcPts val="386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2018630" y="2604485"/>
            <a:ext cx="14958833" cy="4036498"/>
          </a:xfrm>
          <a:prstGeom prst="rect">
            <a:avLst/>
          </a:prstGeom>
        </p:spPr>
        <p:txBody>
          <a:bodyPr anchor="t" rtlCol="false" tIns="0" lIns="0" bIns="0" rIns="0">
            <a:spAutoFit/>
          </a:bodyPr>
          <a:lstStyle/>
          <a:p>
            <a:pPr algn="l" marL="490804" indent="-245402" lvl="1">
              <a:lnSpc>
                <a:spcPts val="4161"/>
              </a:lnSpc>
              <a:buFont typeface="Arial"/>
              <a:buChar char="•"/>
            </a:pPr>
            <a:r>
              <a:rPr lang="en-US" sz="2972">
                <a:solidFill>
                  <a:srgbClr val="000000"/>
                </a:solidFill>
                <a:latin typeface="Fredoka"/>
              </a:rPr>
              <a:t>Recap of what is supervised learning</a:t>
            </a:r>
          </a:p>
          <a:p>
            <a:pPr algn="l">
              <a:lnSpc>
                <a:spcPts val="4161"/>
              </a:lnSpc>
            </a:pPr>
          </a:p>
          <a:p>
            <a:pPr algn="l" marL="490804" indent="-245402" lvl="1">
              <a:lnSpc>
                <a:spcPts val="4161"/>
              </a:lnSpc>
              <a:buFont typeface="Arial"/>
              <a:buChar char="•"/>
            </a:pPr>
            <a:r>
              <a:rPr lang="en-US" sz="2972">
                <a:solidFill>
                  <a:srgbClr val="000000"/>
                </a:solidFill>
                <a:latin typeface="Fredoka"/>
              </a:rPr>
              <a:t>Core Concepts required</a:t>
            </a:r>
          </a:p>
          <a:p>
            <a:pPr algn="l">
              <a:lnSpc>
                <a:spcPts val="4161"/>
              </a:lnSpc>
            </a:pPr>
          </a:p>
          <a:p>
            <a:pPr algn="l" marL="490804" indent="-245402" lvl="1">
              <a:lnSpc>
                <a:spcPts val="4161"/>
              </a:lnSpc>
              <a:buFont typeface="Arial"/>
              <a:buChar char="•"/>
            </a:pPr>
            <a:r>
              <a:rPr lang="en-US" sz="2972">
                <a:solidFill>
                  <a:srgbClr val="000000"/>
                </a:solidFill>
                <a:latin typeface="Fredoka"/>
              </a:rPr>
              <a:t>Classification Algorithms</a:t>
            </a:r>
          </a:p>
          <a:p>
            <a:pPr algn="l">
              <a:lnSpc>
                <a:spcPts val="4161"/>
              </a:lnSpc>
            </a:pPr>
          </a:p>
          <a:p>
            <a:pPr algn="l" marL="490804" indent="-245402" lvl="1">
              <a:lnSpc>
                <a:spcPts val="4161"/>
              </a:lnSpc>
              <a:buFont typeface="Arial"/>
              <a:buChar char="•"/>
            </a:pPr>
            <a:r>
              <a:rPr lang="en-US" sz="2972">
                <a:solidFill>
                  <a:srgbClr val="000000"/>
                </a:solidFill>
                <a:latin typeface="Fredoka"/>
              </a:rPr>
              <a:t>Regression Algorithms</a:t>
            </a:r>
          </a:p>
          <a:p>
            <a:pPr algn="l">
              <a:lnSpc>
                <a:spcPts val="4161"/>
              </a:lnSpc>
            </a:pPr>
          </a:p>
        </p:txBody>
      </p:sp>
      <p:sp>
        <p:nvSpPr>
          <p:cNvPr name="Freeform 6" id="6"/>
          <p:cNvSpPr/>
          <p:nvPr/>
        </p:nvSpPr>
        <p:spPr>
          <a:xfrm flipH="false" flipV="false" rot="0">
            <a:off x="11019297" y="1760220"/>
            <a:ext cx="5509791" cy="5509791"/>
          </a:xfrm>
          <a:custGeom>
            <a:avLst/>
            <a:gdLst/>
            <a:ahLst/>
            <a:cxnLst/>
            <a:rect r="r" b="b" t="t" l="l"/>
            <a:pathLst>
              <a:path h="5509791" w="5509791">
                <a:moveTo>
                  <a:pt x="0" y="0"/>
                </a:moveTo>
                <a:lnTo>
                  <a:pt x="5509790" y="0"/>
                </a:lnTo>
                <a:lnTo>
                  <a:pt x="5509790" y="5509791"/>
                </a:lnTo>
                <a:lnTo>
                  <a:pt x="0" y="5509791"/>
                </a:lnTo>
                <a:lnTo>
                  <a:pt x="0" y="0"/>
                </a:lnTo>
                <a:close/>
              </a:path>
            </a:pathLst>
          </a:custGeom>
          <a:blipFill>
            <a:blip r:embed="rId2"/>
            <a:stretch>
              <a:fillRect l="0" t="0" r="0" b="0"/>
            </a:stretch>
          </a:blipFill>
        </p:spPr>
      </p:sp>
      <p:sp>
        <p:nvSpPr>
          <p:cNvPr name="TextBox 7" id="7"/>
          <p:cNvSpPr txBox="true"/>
          <p:nvPr/>
        </p:nvSpPr>
        <p:spPr>
          <a:xfrm rot="0">
            <a:off x="949008" y="1028700"/>
            <a:ext cx="17076646"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WHAT WILL WE COVER?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1196340" y="2789205"/>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2"/>
            <a:stretch>
              <a:fillRect l="0" t="0" r="0" b="0"/>
            </a:stretch>
          </a:blipFill>
        </p:spPr>
      </p:sp>
      <p:sp>
        <p:nvSpPr>
          <p:cNvPr name="Freeform 7" id="7"/>
          <p:cNvSpPr/>
          <p:nvPr/>
        </p:nvSpPr>
        <p:spPr>
          <a:xfrm flipH="false" flipV="false" rot="0">
            <a:off x="2198397" y="3311118"/>
            <a:ext cx="7710905" cy="5285287"/>
          </a:xfrm>
          <a:custGeom>
            <a:avLst/>
            <a:gdLst/>
            <a:ahLst/>
            <a:cxnLst/>
            <a:rect r="r" b="b" t="t" l="l"/>
            <a:pathLst>
              <a:path h="5285287" w="7710905">
                <a:moveTo>
                  <a:pt x="0" y="0"/>
                </a:moveTo>
                <a:lnTo>
                  <a:pt x="7710906" y="0"/>
                </a:lnTo>
                <a:lnTo>
                  <a:pt x="7710906" y="5285287"/>
                </a:lnTo>
                <a:lnTo>
                  <a:pt x="0" y="5285287"/>
                </a:lnTo>
                <a:lnTo>
                  <a:pt x="0" y="0"/>
                </a:lnTo>
                <a:close/>
              </a:path>
            </a:pathLst>
          </a:custGeom>
          <a:blipFill>
            <a:blip r:embed="rId3"/>
            <a:stretch>
              <a:fillRect l="-12792" t="0" r="0" b="-8760"/>
            </a:stretch>
          </a:blipFill>
        </p:spPr>
      </p:sp>
      <p:sp>
        <p:nvSpPr>
          <p:cNvPr name="TextBox 8" id="8"/>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SIGMOID FUNCTION</a:t>
            </a:r>
          </a:p>
        </p:txBody>
      </p:sp>
      <p:sp>
        <p:nvSpPr>
          <p:cNvPr name="TextBox 9" id="9"/>
          <p:cNvSpPr txBox="true"/>
          <p:nvPr/>
        </p:nvSpPr>
        <p:spPr>
          <a:xfrm rot="0">
            <a:off x="999367" y="2381880"/>
            <a:ext cx="7700696" cy="929238"/>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This is where things become Nonlinear</a:t>
            </a:r>
          </a:p>
          <a:p>
            <a:pPr algn="l">
              <a:lnSpc>
                <a:spcPts val="3868"/>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6051697" y="2951018"/>
            <a:ext cx="6463145" cy="4384964"/>
          </a:xfrm>
          <a:custGeom>
            <a:avLst/>
            <a:gdLst/>
            <a:ahLst/>
            <a:cxnLst/>
            <a:rect r="r" b="b" t="t" l="l"/>
            <a:pathLst>
              <a:path h="4384964" w="6463145">
                <a:moveTo>
                  <a:pt x="0" y="0"/>
                </a:moveTo>
                <a:lnTo>
                  <a:pt x="6463146" y="0"/>
                </a:lnTo>
                <a:lnTo>
                  <a:pt x="6463146" y="4384964"/>
                </a:lnTo>
                <a:lnTo>
                  <a:pt x="0" y="4384964"/>
                </a:lnTo>
                <a:lnTo>
                  <a:pt x="0" y="0"/>
                </a:lnTo>
                <a:close/>
              </a:path>
            </a:pathLst>
          </a:custGeom>
          <a:blipFill>
            <a:blip r:embed="rId2"/>
            <a:stretch>
              <a:fillRect l="-24825" t="-13737" r="-9742" b="-17354"/>
            </a:stretch>
          </a:blipFill>
        </p:spPr>
      </p:sp>
      <p:grpSp>
        <p:nvGrpSpPr>
          <p:cNvPr name="Group 7" id="7"/>
          <p:cNvGrpSpPr/>
          <p:nvPr/>
        </p:nvGrpSpPr>
        <p:grpSpPr>
          <a:xfrm rot="0">
            <a:off x="5295753" y="2655232"/>
            <a:ext cx="3987517" cy="2294693"/>
            <a:chOff x="0" y="0"/>
            <a:chExt cx="2734038" cy="1573354"/>
          </a:xfrm>
        </p:grpSpPr>
        <p:sp>
          <p:nvSpPr>
            <p:cNvPr name="Freeform 8" id="8"/>
            <p:cNvSpPr/>
            <p:nvPr/>
          </p:nvSpPr>
          <p:spPr>
            <a:xfrm flipH="false" flipV="false" rot="0">
              <a:off x="0" y="0"/>
              <a:ext cx="2734038" cy="1573354"/>
            </a:xfrm>
            <a:custGeom>
              <a:avLst/>
              <a:gdLst/>
              <a:ahLst/>
              <a:cxnLst/>
              <a:rect r="r" b="b" t="t" l="l"/>
              <a:pathLst>
                <a:path h="1573354" w="2734038">
                  <a:moveTo>
                    <a:pt x="0" y="0"/>
                  </a:moveTo>
                  <a:lnTo>
                    <a:pt x="2734038" y="0"/>
                  </a:lnTo>
                  <a:lnTo>
                    <a:pt x="2734038" y="1573354"/>
                  </a:lnTo>
                  <a:lnTo>
                    <a:pt x="0" y="1573354"/>
                  </a:lnTo>
                  <a:close/>
                </a:path>
              </a:pathLst>
            </a:custGeom>
            <a:solidFill>
              <a:srgbClr val="FFFFFF"/>
            </a:solidFill>
          </p:spPr>
        </p:sp>
      </p:grpSp>
      <p:sp>
        <p:nvSpPr>
          <p:cNvPr name="TextBox 9" id="9"/>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a:t>
            </a:r>
          </a:p>
        </p:txBody>
      </p:sp>
      <p:grpSp>
        <p:nvGrpSpPr>
          <p:cNvPr name="Group 10" id="10"/>
          <p:cNvGrpSpPr/>
          <p:nvPr/>
        </p:nvGrpSpPr>
        <p:grpSpPr>
          <a:xfrm rot="0">
            <a:off x="6504562" y="5280668"/>
            <a:ext cx="1909335" cy="1147346"/>
            <a:chOff x="0" y="0"/>
            <a:chExt cx="1309134" cy="786677"/>
          </a:xfrm>
        </p:grpSpPr>
        <p:sp>
          <p:nvSpPr>
            <p:cNvPr name="Freeform 11" id="11"/>
            <p:cNvSpPr/>
            <p:nvPr/>
          </p:nvSpPr>
          <p:spPr>
            <a:xfrm flipH="false" flipV="false" rot="0">
              <a:off x="0" y="0"/>
              <a:ext cx="1309134" cy="786677"/>
            </a:xfrm>
            <a:custGeom>
              <a:avLst/>
              <a:gdLst/>
              <a:ahLst/>
              <a:cxnLst/>
              <a:rect r="r" b="b" t="t" l="l"/>
              <a:pathLst>
                <a:path h="786677" w="1309134">
                  <a:moveTo>
                    <a:pt x="0" y="0"/>
                  </a:moveTo>
                  <a:lnTo>
                    <a:pt x="1309134" y="0"/>
                  </a:lnTo>
                  <a:lnTo>
                    <a:pt x="1309134" y="786677"/>
                  </a:lnTo>
                  <a:lnTo>
                    <a:pt x="0" y="786677"/>
                  </a:lnTo>
                  <a:close/>
                </a:path>
              </a:pathLst>
            </a:custGeom>
            <a:solidFill>
              <a:srgbClr val="FFFFFF"/>
            </a:solidFill>
          </p:spPr>
        </p:sp>
      </p:grpSp>
      <p:grpSp>
        <p:nvGrpSpPr>
          <p:cNvPr name="Group 12" id="12"/>
          <p:cNvGrpSpPr/>
          <p:nvPr/>
        </p:nvGrpSpPr>
        <p:grpSpPr>
          <a:xfrm rot="0">
            <a:off x="9283270" y="5280668"/>
            <a:ext cx="3987517" cy="2294693"/>
            <a:chOff x="0" y="0"/>
            <a:chExt cx="2734038" cy="1573354"/>
          </a:xfrm>
        </p:grpSpPr>
        <p:sp>
          <p:nvSpPr>
            <p:cNvPr name="Freeform 13" id="13"/>
            <p:cNvSpPr/>
            <p:nvPr/>
          </p:nvSpPr>
          <p:spPr>
            <a:xfrm flipH="false" flipV="false" rot="0">
              <a:off x="0" y="0"/>
              <a:ext cx="2734038" cy="1573354"/>
            </a:xfrm>
            <a:custGeom>
              <a:avLst/>
              <a:gdLst/>
              <a:ahLst/>
              <a:cxnLst/>
              <a:rect r="r" b="b" t="t" l="l"/>
              <a:pathLst>
                <a:path h="1573354" w="2734038">
                  <a:moveTo>
                    <a:pt x="0" y="0"/>
                  </a:moveTo>
                  <a:lnTo>
                    <a:pt x="2734038" y="0"/>
                  </a:lnTo>
                  <a:lnTo>
                    <a:pt x="2734038" y="1573354"/>
                  </a:lnTo>
                  <a:lnTo>
                    <a:pt x="0" y="1573354"/>
                  </a:lnTo>
                  <a:close/>
                </a:path>
              </a:pathLst>
            </a:custGeom>
            <a:solidFill>
              <a:srgbClr val="FFFFFF"/>
            </a:solidFill>
          </p:spPr>
        </p:sp>
      </p:grpSp>
      <p:grpSp>
        <p:nvGrpSpPr>
          <p:cNvPr name="Group 14" id="14"/>
          <p:cNvGrpSpPr/>
          <p:nvPr/>
        </p:nvGrpSpPr>
        <p:grpSpPr>
          <a:xfrm rot="0">
            <a:off x="10138788" y="3802578"/>
            <a:ext cx="1993759" cy="1147346"/>
            <a:chOff x="0" y="0"/>
            <a:chExt cx="2734038" cy="1573354"/>
          </a:xfrm>
        </p:grpSpPr>
        <p:sp>
          <p:nvSpPr>
            <p:cNvPr name="Freeform 15" id="15"/>
            <p:cNvSpPr/>
            <p:nvPr/>
          </p:nvSpPr>
          <p:spPr>
            <a:xfrm flipH="false" flipV="false" rot="0">
              <a:off x="0" y="0"/>
              <a:ext cx="2734038" cy="1573354"/>
            </a:xfrm>
            <a:custGeom>
              <a:avLst/>
              <a:gdLst/>
              <a:ahLst/>
              <a:cxnLst/>
              <a:rect r="r" b="b" t="t" l="l"/>
              <a:pathLst>
                <a:path h="1573354" w="2734038">
                  <a:moveTo>
                    <a:pt x="0" y="0"/>
                  </a:moveTo>
                  <a:lnTo>
                    <a:pt x="2734038" y="0"/>
                  </a:lnTo>
                  <a:lnTo>
                    <a:pt x="2734038" y="1573354"/>
                  </a:lnTo>
                  <a:lnTo>
                    <a:pt x="0" y="1573354"/>
                  </a:lnTo>
                  <a:close/>
                </a:path>
              </a:pathLst>
            </a:custGeom>
            <a:solidFill>
              <a:srgbClr val="FFFFFF"/>
            </a:solidFill>
          </p:spPr>
        </p:sp>
      </p:grpSp>
      <p:sp>
        <p:nvSpPr>
          <p:cNvPr name="Freeform 16" id="16"/>
          <p:cNvSpPr/>
          <p:nvPr/>
        </p:nvSpPr>
        <p:spPr>
          <a:xfrm flipH="false" flipV="false" rot="0">
            <a:off x="5492476" y="2672855"/>
            <a:ext cx="7581588" cy="5215627"/>
          </a:xfrm>
          <a:custGeom>
            <a:avLst/>
            <a:gdLst/>
            <a:ahLst/>
            <a:cxnLst/>
            <a:rect r="r" b="b" t="t" l="l"/>
            <a:pathLst>
              <a:path h="5215627" w="7581588">
                <a:moveTo>
                  <a:pt x="0" y="0"/>
                </a:moveTo>
                <a:lnTo>
                  <a:pt x="7581588" y="0"/>
                </a:lnTo>
                <a:lnTo>
                  <a:pt x="7581588" y="5215626"/>
                </a:lnTo>
                <a:lnTo>
                  <a:pt x="0" y="5215626"/>
                </a:lnTo>
                <a:lnTo>
                  <a:pt x="0" y="0"/>
                </a:lnTo>
                <a:close/>
              </a:path>
            </a:pathLst>
          </a:custGeom>
          <a:blipFill>
            <a:blip r:embed="rId3">
              <a:alphaModFix amt="44999"/>
            </a:blip>
            <a:stretch>
              <a:fillRect l="0" t="0" r="-62664"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6051697" y="2951018"/>
            <a:ext cx="6463145" cy="4384964"/>
          </a:xfrm>
          <a:custGeom>
            <a:avLst/>
            <a:gdLst/>
            <a:ahLst/>
            <a:cxnLst/>
            <a:rect r="r" b="b" t="t" l="l"/>
            <a:pathLst>
              <a:path h="4384964" w="6463145">
                <a:moveTo>
                  <a:pt x="0" y="0"/>
                </a:moveTo>
                <a:lnTo>
                  <a:pt x="6463146" y="0"/>
                </a:lnTo>
                <a:lnTo>
                  <a:pt x="6463146" y="4384964"/>
                </a:lnTo>
                <a:lnTo>
                  <a:pt x="0" y="4384964"/>
                </a:lnTo>
                <a:lnTo>
                  <a:pt x="0" y="0"/>
                </a:lnTo>
                <a:close/>
              </a:path>
            </a:pathLst>
          </a:custGeom>
          <a:blipFill>
            <a:blip r:embed="rId2"/>
            <a:stretch>
              <a:fillRect l="-24825" t="-13737" r="-9742" b="-17354"/>
            </a:stretch>
          </a:blipFill>
        </p:spPr>
      </p:sp>
      <p:sp>
        <p:nvSpPr>
          <p:cNvPr name="Freeform 7" id="7"/>
          <p:cNvSpPr/>
          <p:nvPr/>
        </p:nvSpPr>
        <p:spPr>
          <a:xfrm flipH="false" flipV="false" rot="0">
            <a:off x="4933255" y="2535687"/>
            <a:ext cx="7581588" cy="5215627"/>
          </a:xfrm>
          <a:custGeom>
            <a:avLst/>
            <a:gdLst/>
            <a:ahLst/>
            <a:cxnLst/>
            <a:rect r="r" b="b" t="t" l="l"/>
            <a:pathLst>
              <a:path h="5215627" w="7581588">
                <a:moveTo>
                  <a:pt x="0" y="0"/>
                </a:moveTo>
                <a:lnTo>
                  <a:pt x="7581588" y="0"/>
                </a:lnTo>
                <a:lnTo>
                  <a:pt x="7581588" y="5215626"/>
                </a:lnTo>
                <a:lnTo>
                  <a:pt x="0" y="5215626"/>
                </a:lnTo>
                <a:lnTo>
                  <a:pt x="0" y="0"/>
                </a:lnTo>
                <a:close/>
              </a:path>
            </a:pathLst>
          </a:custGeom>
          <a:blipFill>
            <a:blip r:embed="rId3">
              <a:alphaModFix amt="44999"/>
            </a:blip>
            <a:stretch>
              <a:fillRect l="0" t="0" r="-62664" b="0"/>
            </a:stretch>
          </a:blipFill>
        </p:spPr>
      </p:sp>
      <p:grpSp>
        <p:nvGrpSpPr>
          <p:cNvPr name="Group 8" id="8"/>
          <p:cNvGrpSpPr/>
          <p:nvPr/>
        </p:nvGrpSpPr>
        <p:grpSpPr>
          <a:xfrm rot="0">
            <a:off x="5295753" y="2655232"/>
            <a:ext cx="3848247" cy="1382044"/>
            <a:chOff x="0" y="0"/>
            <a:chExt cx="2959939" cy="1063021"/>
          </a:xfrm>
        </p:grpSpPr>
        <p:sp>
          <p:nvSpPr>
            <p:cNvPr name="Freeform 9" id="9"/>
            <p:cNvSpPr/>
            <p:nvPr/>
          </p:nvSpPr>
          <p:spPr>
            <a:xfrm flipH="false" flipV="false" rot="0">
              <a:off x="0" y="0"/>
              <a:ext cx="2959939" cy="1063021"/>
            </a:xfrm>
            <a:custGeom>
              <a:avLst/>
              <a:gdLst/>
              <a:ahLst/>
              <a:cxnLst/>
              <a:rect r="r" b="b" t="t" l="l"/>
              <a:pathLst>
                <a:path h="1063021" w="2959939">
                  <a:moveTo>
                    <a:pt x="0" y="0"/>
                  </a:moveTo>
                  <a:lnTo>
                    <a:pt x="2959939" y="0"/>
                  </a:lnTo>
                  <a:lnTo>
                    <a:pt x="2959939" y="1063021"/>
                  </a:lnTo>
                  <a:lnTo>
                    <a:pt x="0" y="1063021"/>
                  </a:lnTo>
                  <a:close/>
                </a:path>
              </a:pathLst>
            </a:custGeom>
            <a:solidFill>
              <a:srgbClr val="FFFFFF"/>
            </a:solidFill>
          </p:spPr>
        </p:sp>
      </p:grpSp>
      <p:sp>
        <p:nvSpPr>
          <p:cNvPr name="Freeform 10" id="10"/>
          <p:cNvSpPr/>
          <p:nvPr/>
        </p:nvSpPr>
        <p:spPr>
          <a:xfrm flipH="false" flipV="false" rot="0">
            <a:off x="7020979" y="3086100"/>
            <a:ext cx="4246041" cy="4114800"/>
          </a:xfrm>
          <a:custGeom>
            <a:avLst/>
            <a:gdLst/>
            <a:ahLst/>
            <a:cxnLst/>
            <a:rect r="r" b="b" t="t" l="l"/>
            <a:pathLst>
              <a:path h="4114800" w="4246041">
                <a:moveTo>
                  <a:pt x="0" y="0"/>
                </a:moveTo>
                <a:lnTo>
                  <a:pt x="4246042" y="0"/>
                </a:lnTo>
                <a:lnTo>
                  <a:pt x="424604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1196340" y="2789205"/>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2"/>
            <a:stretch>
              <a:fillRect l="0" t="0" r="0" b="0"/>
            </a:stretch>
          </a:blipFill>
        </p:spPr>
      </p:sp>
      <p:sp>
        <p:nvSpPr>
          <p:cNvPr name="Freeform 7" id="7"/>
          <p:cNvSpPr/>
          <p:nvPr/>
        </p:nvSpPr>
        <p:spPr>
          <a:xfrm flipH="false" flipV="false" rot="0">
            <a:off x="2198397" y="3311118"/>
            <a:ext cx="7710905" cy="5285287"/>
          </a:xfrm>
          <a:custGeom>
            <a:avLst/>
            <a:gdLst/>
            <a:ahLst/>
            <a:cxnLst/>
            <a:rect r="r" b="b" t="t" l="l"/>
            <a:pathLst>
              <a:path h="5285287" w="7710905">
                <a:moveTo>
                  <a:pt x="0" y="0"/>
                </a:moveTo>
                <a:lnTo>
                  <a:pt x="7710906" y="0"/>
                </a:lnTo>
                <a:lnTo>
                  <a:pt x="7710906" y="5285287"/>
                </a:lnTo>
                <a:lnTo>
                  <a:pt x="0" y="5285287"/>
                </a:lnTo>
                <a:lnTo>
                  <a:pt x="0" y="0"/>
                </a:lnTo>
                <a:close/>
              </a:path>
            </a:pathLst>
          </a:custGeom>
          <a:blipFill>
            <a:blip r:embed="rId3"/>
            <a:stretch>
              <a:fillRect l="-12792" t="0" r="0" b="-8760"/>
            </a:stretch>
          </a:blipFill>
        </p:spPr>
      </p:sp>
      <p:sp>
        <p:nvSpPr>
          <p:cNvPr name="Freeform 8" id="8"/>
          <p:cNvSpPr/>
          <p:nvPr/>
        </p:nvSpPr>
        <p:spPr>
          <a:xfrm flipH="false" flipV="false" rot="0">
            <a:off x="14149813" y="4468413"/>
            <a:ext cx="2660283" cy="921673"/>
          </a:xfrm>
          <a:custGeom>
            <a:avLst/>
            <a:gdLst/>
            <a:ahLst/>
            <a:cxnLst/>
            <a:rect r="r" b="b" t="t" l="l"/>
            <a:pathLst>
              <a:path h="921673" w="2660283">
                <a:moveTo>
                  <a:pt x="0" y="0"/>
                </a:moveTo>
                <a:lnTo>
                  <a:pt x="2660283" y="0"/>
                </a:lnTo>
                <a:lnTo>
                  <a:pt x="2660283" y="921673"/>
                </a:lnTo>
                <a:lnTo>
                  <a:pt x="0" y="921673"/>
                </a:lnTo>
                <a:lnTo>
                  <a:pt x="0" y="0"/>
                </a:lnTo>
                <a:close/>
              </a:path>
            </a:pathLst>
          </a:custGeom>
          <a:blipFill>
            <a:blip r:embed="rId4"/>
            <a:stretch>
              <a:fillRect l="0" t="0" r="0" b="0"/>
            </a:stretch>
          </a:blipFill>
        </p:spPr>
      </p:sp>
      <p:sp>
        <p:nvSpPr>
          <p:cNvPr name="TextBox 9" id="9"/>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SIGMOID FUNCTION</a:t>
            </a:r>
          </a:p>
        </p:txBody>
      </p:sp>
      <p:sp>
        <p:nvSpPr>
          <p:cNvPr name="TextBox 10" id="10"/>
          <p:cNvSpPr txBox="true"/>
          <p:nvPr/>
        </p:nvSpPr>
        <p:spPr>
          <a:xfrm rot="0">
            <a:off x="999367" y="2381880"/>
            <a:ext cx="7700696" cy="929238"/>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This is where things become Nonlinear</a:t>
            </a:r>
          </a:p>
          <a:p>
            <a:pPr algn="l">
              <a:lnSpc>
                <a:spcPts val="3868"/>
              </a:lnSpc>
            </a:pPr>
          </a:p>
        </p:txBody>
      </p:sp>
      <p:sp>
        <p:nvSpPr>
          <p:cNvPr name="TextBox 11" id="11"/>
          <p:cNvSpPr txBox="true"/>
          <p:nvPr/>
        </p:nvSpPr>
        <p:spPr>
          <a:xfrm rot="0">
            <a:off x="5432922" y="8685645"/>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
        <p:nvSpPr>
          <p:cNvPr name="TextBox 12" id="12"/>
          <p:cNvSpPr txBox="true"/>
          <p:nvPr/>
        </p:nvSpPr>
        <p:spPr>
          <a:xfrm rot="-5400000">
            <a:off x="589032" y="5524236"/>
            <a:ext cx="198341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Sigmoid(z)</a:t>
            </a:r>
          </a:p>
        </p:txBody>
      </p:sp>
      <p:sp>
        <p:nvSpPr>
          <p:cNvPr name="TextBox 13" id="13"/>
          <p:cNvSpPr txBox="true"/>
          <p:nvPr/>
        </p:nvSpPr>
        <p:spPr>
          <a:xfrm rot="0">
            <a:off x="14501312" y="4671625"/>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
        <p:nvSpPr>
          <p:cNvPr name="TextBox 14" id="14"/>
          <p:cNvSpPr txBox="true"/>
          <p:nvPr/>
        </p:nvSpPr>
        <p:spPr>
          <a:xfrm rot="0">
            <a:off x="16549190" y="4872100"/>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1196340" y="2789205"/>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2"/>
            <a:stretch>
              <a:fillRect l="0" t="0" r="0" b="0"/>
            </a:stretch>
          </a:blipFill>
        </p:spPr>
      </p:sp>
      <p:sp>
        <p:nvSpPr>
          <p:cNvPr name="Freeform 7" id="7"/>
          <p:cNvSpPr/>
          <p:nvPr/>
        </p:nvSpPr>
        <p:spPr>
          <a:xfrm flipH="false" flipV="false" rot="0">
            <a:off x="2198397" y="3311118"/>
            <a:ext cx="7710905" cy="5285287"/>
          </a:xfrm>
          <a:custGeom>
            <a:avLst/>
            <a:gdLst/>
            <a:ahLst/>
            <a:cxnLst/>
            <a:rect r="r" b="b" t="t" l="l"/>
            <a:pathLst>
              <a:path h="5285287" w="7710905">
                <a:moveTo>
                  <a:pt x="0" y="0"/>
                </a:moveTo>
                <a:lnTo>
                  <a:pt x="7710906" y="0"/>
                </a:lnTo>
                <a:lnTo>
                  <a:pt x="7710906" y="5285287"/>
                </a:lnTo>
                <a:lnTo>
                  <a:pt x="0" y="5285287"/>
                </a:lnTo>
                <a:lnTo>
                  <a:pt x="0" y="0"/>
                </a:lnTo>
                <a:close/>
              </a:path>
            </a:pathLst>
          </a:custGeom>
          <a:blipFill>
            <a:blip r:embed="rId3"/>
            <a:stretch>
              <a:fillRect l="-12792" t="0" r="0" b="-8760"/>
            </a:stretch>
          </a:blipFill>
        </p:spPr>
      </p:sp>
      <p:sp>
        <p:nvSpPr>
          <p:cNvPr name="Freeform 8" id="8"/>
          <p:cNvSpPr/>
          <p:nvPr/>
        </p:nvSpPr>
        <p:spPr>
          <a:xfrm flipH="false" flipV="false" rot="0">
            <a:off x="14149813" y="4468413"/>
            <a:ext cx="2660283" cy="921673"/>
          </a:xfrm>
          <a:custGeom>
            <a:avLst/>
            <a:gdLst/>
            <a:ahLst/>
            <a:cxnLst/>
            <a:rect r="r" b="b" t="t" l="l"/>
            <a:pathLst>
              <a:path h="921673" w="2660283">
                <a:moveTo>
                  <a:pt x="0" y="0"/>
                </a:moveTo>
                <a:lnTo>
                  <a:pt x="2660283" y="0"/>
                </a:lnTo>
                <a:lnTo>
                  <a:pt x="2660283" y="921673"/>
                </a:lnTo>
                <a:lnTo>
                  <a:pt x="0" y="921673"/>
                </a:lnTo>
                <a:lnTo>
                  <a:pt x="0" y="0"/>
                </a:lnTo>
                <a:close/>
              </a:path>
            </a:pathLst>
          </a:custGeom>
          <a:blipFill>
            <a:blip r:embed="rId4"/>
            <a:stretch>
              <a:fillRect l="0" t="0" r="0" b="0"/>
            </a:stretch>
          </a:blipFill>
        </p:spPr>
      </p:sp>
      <p:grpSp>
        <p:nvGrpSpPr>
          <p:cNvPr name="Group 9" id="9"/>
          <p:cNvGrpSpPr/>
          <p:nvPr/>
        </p:nvGrpSpPr>
        <p:grpSpPr>
          <a:xfrm rot="-5400000">
            <a:off x="8870641" y="4597936"/>
            <a:ext cx="2077324" cy="662627"/>
            <a:chOff x="0" y="0"/>
            <a:chExt cx="1345723" cy="429260"/>
          </a:xfrm>
        </p:grpSpPr>
        <p:sp>
          <p:nvSpPr>
            <p:cNvPr name="Freeform 10" id="10"/>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008037"/>
            </a:solidFill>
          </p:spPr>
        </p:sp>
      </p:grpSp>
      <p:grpSp>
        <p:nvGrpSpPr>
          <p:cNvPr name="Group 11" id="11"/>
          <p:cNvGrpSpPr/>
          <p:nvPr/>
        </p:nvGrpSpPr>
        <p:grpSpPr>
          <a:xfrm rot="5400000">
            <a:off x="8870641" y="6830324"/>
            <a:ext cx="2077324" cy="662627"/>
            <a:chOff x="0" y="0"/>
            <a:chExt cx="1345723" cy="429260"/>
          </a:xfrm>
        </p:grpSpPr>
        <p:sp>
          <p:nvSpPr>
            <p:cNvPr name="Freeform 12" id="12"/>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545454"/>
            </a:solidFill>
          </p:spPr>
        </p:sp>
      </p:grpSp>
      <p:sp>
        <p:nvSpPr>
          <p:cNvPr name="Freeform 13" id="13"/>
          <p:cNvSpPr/>
          <p:nvPr/>
        </p:nvSpPr>
        <p:spPr>
          <a:xfrm flipH="false" flipV="false" rot="0">
            <a:off x="12097457" y="6378619"/>
            <a:ext cx="5564009" cy="1566037"/>
          </a:xfrm>
          <a:custGeom>
            <a:avLst/>
            <a:gdLst/>
            <a:ahLst/>
            <a:cxnLst/>
            <a:rect r="r" b="b" t="t" l="l"/>
            <a:pathLst>
              <a:path h="1566037" w="5564009">
                <a:moveTo>
                  <a:pt x="0" y="0"/>
                </a:moveTo>
                <a:lnTo>
                  <a:pt x="5564010" y="0"/>
                </a:lnTo>
                <a:lnTo>
                  <a:pt x="5564010" y="1566037"/>
                </a:lnTo>
                <a:lnTo>
                  <a:pt x="0" y="1566037"/>
                </a:lnTo>
                <a:lnTo>
                  <a:pt x="0" y="0"/>
                </a:lnTo>
                <a:close/>
              </a:path>
            </a:pathLst>
          </a:custGeom>
          <a:blipFill>
            <a:blip r:embed="rId5"/>
            <a:stretch>
              <a:fillRect l="0" t="-3226" r="0" b="0"/>
            </a:stretch>
          </a:blipFill>
        </p:spPr>
      </p:sp>
      <p:sp>
        <p:nvSpPr>
          <p:cNvPr name="TextBox 14" id="14"/>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SIGMOID FUNCTION</a:t>
            </a:r>
          </a:p>
        </p:txBody>
      </p:sp>
      <p:sp>
        <p:nvSpPr>
          <p:cNvPr name="TextBox 15" id="15"/>
          <p:cNvSpPr txBox="true"/>
          <p:nvPr/>
        </p:nvSpPr>
        <p:spPr>
          <a:xfrm rot="0">
            <a:off x="5432922" y="8685645"/>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
        <p:nvSpPr>
          <p:cNvPr name="TextBox 16" id="16"/>
          <p:cNvSpPr txBox="true"/>
          <p:nvPr/>
        </p:nvSpPr>
        <p:spPr>
          <a:xfrm rot="-5400000">
            <a:off x="589032" y="5524236"/>
            <a:ext cx="198341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Sigmoid(z)</a:t>
            </a:r>
          </a:p>
        </p:txBody>
      </p:sp>
      <p:sp>
        <p:nvSpPr>
          <p:cNvPr name="TextBox 17" id="17"/>
          <p:cNvSpPr txBox="true"/>
          <p:nvPr/>
        </p:nvSpPr>
        <p:spPr>
          <a:xfrm rot="0">
            <a:off x="6436173" y="5495661"/>
            <a:ext cx="3473130" cy="458100"/>
          </a:xfrm>
          <a:prstGeom prst="rect">
            <a:avLst/>
          </a:prstGeom>
        </p:spPr>
        <p:txBody>
          <a:bodyPr anchor="t" rtlCol="false" tIns="0" lIns="0" bIns="0" rIns="0">
            <a:spAutoFit/>
          </a:bodyPr>
          <a:lstStyle/>
          <a:p>
            <a:pPr algn="l">
              <a:lnSpc>
                <a:spcPts val="3868"/>
              </a:lnSpc>
            </a:pPr>
            <a:r>
              <a:rPr lang="en-US" sz="2763">
                <a:solidFill>
                  <a:srgbClr val="004AAD"/>
                </a:solidFill>
                <a:latin typeface="Fredoka"/>
              </a:rPr>
              <a:t>Decision Boundary</a:t>
            </a:r>
          </a:p>
        </p:txBody>
      </p:sp>
      <p:sp>
        <p:nvSpPr>
          <p:cNvPr name="TextBox 18" id="18"/>
          <p:cNvSpPr txBox="true"/>
          <p:nvPr/>
        </p:nvSpPr>
        <p:spPr>
          <a:xfrm rot="0">
            <a:off x="10240616" y="4704429"/>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1</a:t>
            </a:r>
          </a:p>
        </p:txBody>
      </p:sp>
      <p:sp>
        <p:nvSpPr>
          <p:cNvPr name="TextBox 19" id="19"/>
          <p:cNvSpPr txBox="true"/>
          <p:nvPr/>
        </p:nvSpPr>
        <p:spPr>
          <a:xfrm rot="0">
            <a:off x="10295223" y="6687844"/>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1196340" y="2789205"/>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2"/>
            <a:stretch>
              <a:fillRect l="0" t="0" r="0" b="0"/>
            </a:stretch>
          </a:blipFill>
        </p:spPr>
      </p:sp>
      <p:sp>
        <p:nvSpPr>
          <p:cNvPr name="Freeform 7" id="7"/>
          <p:cNvSpPr/>
          <p:nvPr/>
        </p:nvSpPr>
        <p:spPr>
          <a:xfrm flipH="false" flipV="false" rot="0">
            <a:off x="1103022" y="3311118"/>
            <a:ext cx="7710905" cy="5285287"/>
          </a:xfrm>
          <a:custGeom>
            <a:avLst/>
            <a:gdLst/>
            <a:ahLst/>
            <a:cxnLst/>
            <a:rect r="r" b="b" t="t" l="l"/>
            <a:pathLst>
              <a:path h="5285287" w="7710905">
                <a:moveTo>
                  <a:pt x="0" y="0"/>
                </a:moveTo>
                <a:lnTo>
                  <a:pt x="7710906" y="0"/>
                </a:lnTo>
                <a:lnTo>
                  <a:pt x="7710906" y="5285287"/>
                </a:lnTo>
                <a:lnTo>
                  <a:pt x="0" y="5285287"/>
                </a:lnTo>
                <a:lnTo>
                  <a:pt x="0" y="0"/>
                </a:lnTo>
                <a:close/>
              </a:path>
            </a:pathLst>
          </a:custGeom>
          <a:blipFill>
            <a:blip r:embed="rId3"/>
            <a:stretch>
              <a:fillRect l="-12792" t="0" r="0" b="-8760"/>
            </a:stretch>
          </a:blipFill>
        </p:spPr>
      </p:sp>
      <p:grpSp>
        <p:nvGrpSpPr>
          <p:cNvPr name="Group 8" id="8"/>
          <p:cNvGrpSpPr/>
          <p:nvPr/>
        </p:nvGrpSpPr>
        <p:grpSpPr>
          <a:xfrm rot="-5400000">
            <a:off x="7775266" y="4597936"/>
            <a:ext cx="2077324" cy="662627"/>
            <a:chOff x="0" y="0"/>
            <a:chExt cx="1345723" cy="429260"/>
          </a:xfrm>
        </p:grpSpPr>
        <p:sp>
          <p:nvSpPr>
            <p:cNvPr name="Freeform 9" id="9"/>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008037"/>
            </a:solidFill>
          </p:spPr>
        </p:sp>
      </p:grpSp>
      <p:grpSp>
        <p:nvGrpSpPr>
          <p:cNvPr name="Group 10" id="10"/>
          <p:cNvGrpSpPr/>
          <p:nvPr/>
        </p:nvGrpSpPr>
        <p:grpSpPr>
          <a:xfrm rot="5400000">
            <a:off x="7775266" y="6830324"/>
            <a:ext cx="2077324" cy="662627"/>
            <a:chOff x="0" y="0"/>
            <a:chExt cx="1345723" cy="429260"/>
          </a:xfrm>
        </p:grpSpPr>
        <p:sp>
          <p:nvSpPr>
            <p:cNvPr name="Freeform 11" id="11"/>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545454"/>
            </a:solidFill>
          </p:spPr>
        </p:sp>
      </p:grpSp>
      <p:sp>
        <p:nvSpPr>
          <p:cNvPr name="TextBox 12" id="12"/>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SIGMOID FUNCTION</a:t>
            </a:r>
          </a:p>
        </p:txBody>
      </p:sp>
      <p:sp>
        <p:nvSpPr>
          <p:cNvPr name="TextBox 13" id="13"/>
          <p:cNvSpPr txBox="true"/>
          <p:nvPr/>
        </p:nvSpPr>
        <p:spPr>
          <a:xfrm rot="0">
            <a:off x="4337547" y="8685645"/>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
        <p:nvSpPr>
          <p:cNvPr name="TextBox 14" id="14"/>
          <p:cNvSpPr txBox="true"/>
          <p:nvPr/>
        </p:nvSpPr>
        <p:spPr>
          <a:xfrm rot="-5400000">
            <a:off x="-506343" y="5524236"/>
            <a:ext cx="198341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Sigmoid(z)</a:t>
            </a:r>
          </a:p>
        </p:txBody>
      </p:sp>
      <p:sp>
        <p:nvSpPr>
          <p:cNvPr name="TextBox 15" id="15"/>
          <p:cNvSpPr txBox="true"/>
          <p:nvPr/>
        </p:nvSpPr>
        <p:spPr>
          <a:xfrm rot="0">
            <a:off x="5086014" y="5509811"/>
            <a:ext cx="3255681" cy="458100"/>
          </a:xfrm>
          <a:prstGeom prst="rect">
            <a:avLst/>
          </a:prstGeom>
        </p:spPr>
        <p:txBody>
          <a:bodyPr anchor="t" rtlCol="false" tIns="0" lIns="0" bIns="0" rIns="0">
            <a:spAutoFit/>
          </a:bodyPr>
          <a:lstStyle/>
          <a:p>
            <a:pPr algn="l">
              <a:lnSpc>
                <a:spcPts val="3868"/>
              </a:lnSpc>
            </a:pPr>
            <a:r>
              <a:rPr lang="en-US" sz="2763">
                <a:solidFill>
                  <a:srgbClr val="004AAD"/>
                </a:solidFill>
                <a:latin typeface="Fredoka"/>
              </a:rPr>
              <a:t>Decision Boundary</a:t>
            </a:r>
          </a:p>
        </p:txBody>
      </p:sp>
      <p:sp>
        <p:nvSpPr>
          <p:cNvPr name="TextBox 16" id="16"/>
          <p:cNvSpPr txBox="true"/>
          <p:nvPr/>
        </p:nvSpPr>
        <p:spPr>
          <a:xfrm rot="0">
            <a:off x="9145241" y="4704429"/>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1</a:t>
            </a:r>
          </a:p>
        </p:txBody>
      </p:sp>
      <p:sp>
        <p:nvSpPr>
          <p:cNvPr name="TextBox 17" id="17"/>
          <p:cNvSpPr txBox="true"/>
          <p:nvPr/>
        </p:nvSpPr>
        <p:spPr>
          <a:xfrm rot="0">
            <a:off x="9199848" y="6687844"/>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0</a:t>
            </a:r>
          </a:p>
        </p:txBody>
      </p:sp>
      <p:sp>
        <p:nvSpPr>
          <p:cNvPr name="TextBox 18" id="18"/>
          <p:cNvSpPr txBox="true"/>
          <p:nvPr/>
        </p:nvSpPr>
        <p:spPr>
          <a:xfrm rot="0">
            <a:off x="11715940" y="3833438"/>
            <a:ext cx="5906946"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For a set of the regression parameters, predictions are made and then compared with labels</a:t>
            </a:r>
          </a:p>
        </p:txBody>
      </p:sp>
      <p:sp>
        <p:nvSpPr>
          <p:cNvPr name="TextBox 19" id="19"/>
          <p:cNvSpPr txBox="true"/>
          <p:nvPr/>
        </p:nvSpPr>
        <p:spPr>
          <a:xfrm rot="0">
            <a:off x="11715940" y="5629782"/>
            <a:ext cx="5906946" cy="1381778"/>
          </a:xfrm>
          <a:prstGeom prst="rect">
            <a:avLst/>
          </a:prstGeom>
        </p:spPr>
        <p:txBody>
          <a:bodyPr anchor="t" rtlCol="false" tIns="0" lIns="0" bIns="0" rIns="0">
            <a:spAutoFit/>
          </a:bodyPr>
          <a:lstStyle/>
          <a:p>
            <a:pPr algn="l">
              <a:lnSpc>
                <a:spcPts val="3868"/>
              </a:lnSpc>
            </a:pPr>
            <a:r>
              <a:rPr lang="en-US" sz="2763">
                <a:solidFill>
                  <a:srgbClr val="2199D4"/>
                </a:solidFill>
                <a:latin typeface="Fredoka"/>
              </a:rPr>
              <a:t>instead of maximising the # of correct answers, ML algos usually try to minimize the # errors...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1196340" y="2789205"/>
            <a:ext cx="5906946" cy="819987"/>
          </a:xfrm>
          <a:custGeom>
            <a:avLst/>
            <a:gdLst/>
            <a:ahLst/>
            <a:cxnLst/>
            <a:rect r="r" b="b" t="t" l="l"/>
            <a:pathLst>
              <a:path h="819987" w="5906946">
                <a:moveTo>
                  <a:pt x="0" y="0"/>
                </a:moveTo>
                <a:lnTo>
                  <a:pt x="5906946" y="0"/>
                </a:lnTo>
                <a:lnTo>
                  <a:pt x="5906946" y="819987"/>
                </a:lnTo>
                <a:lnTo>
                  <a:pt x="0" y="819987"/>
                </a:lnTo>
                <a:lnTo>
                  <a:pt x="0" y="0"/>
                </a:lnTo>
                <a:close/>
              </a:path>
            </a:pathLst>
          </a:custGeom>
          <a:blipFill>
            <a:blip r:embed="rId2"/>
            <a:stretch>
              <a:fillRect l="0" t="0" r="0" b="0"/>
            </a:stretch>
          </a:blipFill>
        </p:spPr>
      </p:sp>
      <p:sp>
        <p:nvSpPr>
          <p:cNvPr name="Freeform 7" id="7"/>
          <p:cNvSpPr/>
          <p:nvPr/>
        </p:nvSpPr>
        <p:spPr>
          <a:xfrm flipH="false" flipV="false" rot="0">
            <a:off x="1103022" y="3311118"/>
            <a:ext cx="7710905" cy="5285287"/>
          </a:xfrm>
          <a:custGeom>
            <a:avLst/>
            <a:gdLst/>
            <a:ahLst/>
            <a:cxnLst/>
            <a:rect r="r" b="b" t="t" l="l"/>
            <a:pathLst>
              <a:path h="5285287" w="7710905">
                <a:moveTo>
                  <a:pt x="0" y="0"/>
                </a:moveTo>
                <a:lnTo>
                  <a:pt x="7710906" y="0"/>
                </a:lnTo>
                <a:lnTo>
                  <a:pt x="7710906" y="5285287"/>
                </a:lnTo>
                <a:lnTo>
                  <a:pt x="0" y="5285287"/>
                </a:lnTo>
                <a:lnTo>
                  <a:pt x="0" y="0"/>
                </a:lnTo>
                <a:close/>
              </a:path>
            </a:pathLst>
          </a:custGeom>
          <a:blipFill>
            <a:blip r:embed="rId3"/>
            <a:stretch>
              <a:fillRect l="-12792" t="0" r="0" b="-8760"/>
            </a:stretch>
          </a:blipFill>
        </p:spPr>
      </p:sp>
      <p:grpSp>
        <p:nvGrpSpPr>
          <p:cNvPr name="Group 8" id="8"/>
          <p:cNvGrpSpPr/>
          <p:nvPr/>
        </p:nvGrpSpPr>
        <p:grpSpPr>
          <a:xfrm rot="-5400000">
            <a:off x="7775266" y="4597936"/>
            <a:ext cx="2077324" cy="662627"/>
            <a:chOff x="0" y="0"/>
            <a:chExt cx="1345723" cy="429260"/>
          </a:xfrm>
        </p:grpSpPr>
        <p:sp>
          <p:nvSpPr>
            <p:cNvPr name="Freeform 9" id="9"/>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008037"/>
            </a:solidFill>
          </p:spPr>
        </p:sp>
      </p:grpSp>
      <p:grpSp>
        <p:nvGrpSpPr>
          <p:cNvPr name="Group 10" id="10"/>
          <p:cNvGrpSpPr/>
          <p:nvPr/>
        </p:nvGrpSpPr>
        <p:grpSpPr>
          <a:xfrm rot="5400000">
            <a:off x="7775266" y="6830324"/>
            <a:ext cx="2077324" cy="662627"/>
            <a:chOff x="0" y="0"/>
            <a:chExt cx="1345723" cy="429260"/>
          </a:xfrm>
        </p:grpSpPr>
        <p:sp>
          <p:nvSpPr>
            <p:cNvPr name="Freeform 11" id="11"/>
            <p:cNvSpPr/>
            <p:nvPr/>
          </p:nvSpPr>
          <p:spPr>
            <a:xfrm flipH="false" flipV="false" rot="0">
              <a:off x="0" y="-5080"/>
              <a:ext cx="1345723" cy="434340"/>
            </a:xfrm>
            <a:custGeom>
              <a:avLst/>
              <a:gdLst/>
              <a:ahLst/>
              <a:cxnLst/>
              <a:rect r="r" b="b" t="t" l="l"/>
              <a:pathLst>
                <a:path h="434340" w="1345723">
                  <a:moveTo>
                    <a:pt x="1327943" y="187960"/>
                  </a:moveTo>
                  <a:lnTo>
                    <a:pt x="1066323" y="11430"/>
                  </a:lnTo>
                  <a:cubicBezTo>
                    <a:pt x="1048543" y="0"/>
                    <a:pt x="1025683" y="3810"/>
                    <a:pt x="1012983" y="21590"/>
                  </a:cubicBezTo>
                  <a:cubicBezTo>
                    <a:pt x="1001553" y="39370"/>
                    <a:pt x="1005363" y="62230"/>
                    <a:pt x="1023143" y="74930"/>
                  </a:cubicBezTo>
                  <a:lnTo>
                    <a:pt x="1181893" y="181610"/>
                  </a:lnTo>
                  <a:lnTo>
                    <a:pt x="0" y="181610"/>
                  </a:lnTo>
                  <a:lnTo>
                    <a:pt x="0" y="257810"/>
                  </a:lnTo>
                  <a:lnTo>
                    <a:pt x="1181893" y="257810"/>
                  </a:lnTo>
                  <a:lnTo>
                    <a:pt x="1023143" y="364490"/>
                  </a:lnTo>
                  <a:cubicBezTo>
                    <a:pt x="1005363" y="375920"/>
                    <a:pt x="1001553" y="400050"/>
                    <a:pt x="1012983" y="417830"/>
                  </a:cubicBezTo>
                  <a:cubicBezTo>
                    <a:pt x="1020603" y="429260"/>
                    <a:pt x="1032033" y="434340"/>
                    <a:pt x="1044733" y="434340"/>
                  </a:cubicBezTo>
                  <a:cubicBezTo>
                    <a:pt x="1052353" y="434340"/>
                    <a:pt x="1059973" y="431800"/>
                    <a:pt x="1066323" y="427990"/>
                  </a:cubicBezTo>
                  <a:lnTo>
                    <a:pt x="1329213" y="251460"/>
                  </a:lnTo>
                  <a:cubicBezTo>
                    <a:pt x="1339373" y="243840"/>
                    <a:pt x="1345723" y="232410"/>
                    <a:pt x="1345723" y="219710"/>
                  </a:cubicBezTo>
                  <a:cubicBezTo>
                    <a:pt x="1345723" y="207010"/>
                    <a:pt x="1339373" y="195580"/>
                    <a:pt x="1327943" y="187960"/>
                  </a:cubicBezTo>
                  <a:close/>
                </a:path>
              </a:pathLst>
            </a:custGeom>
            <a:solidFill>
              <a:srgbClr val="545454"/>
            </a:solidFill>
          </p:spPr>
        </p:sp>
      </p:grpSp>
      <p:sp>
        <p:nvSpPr>
          <p:cNvPr name="Freeform 12" id="12"/>
          <p:cNvSpPr/>
          <p:nvPr/>
        </p:nvSpPr>
        <p:spPr>
          <a:xfrm flipH="false" flipV="false" rot="0">
            <a:off x="11413214" y="6945470"/>
            <a:ext cx="6512399" cy="1991395"/>
          </a:xfrm>
          <a:custGeom>
            <a:avLst/>
            <a:gdLst/>
            <a:ahLst/>
            <a:cxnLst/>
            <a:rect r="r" b="b" t="t" l="l"/>
            <a:pathLst>
              <a:path h="1991395" w="6512399">
                <a:moveTo>
                  <a:pt x="0" y="0"/>
                </a:moveTo>
                <a:lnTo>
                  <a:pt x="6512398" y="0"/>
                </a:lnTo>
                <a:lnTo>
                  <a:pt x="6512398" y="1991394"/>
                </a:lnTo>
                <a:lnTo>
                  <a:pt x="0" y="1991394"/>
                </a:lnTo>
                <a:lnTo>
                  <a:pt x="0" y="0"/>
                </a:lnTo>
                <a:close/>
              </a:path>
            </a:pathLst>
          </a:custGeom>
          <a:blipFill>
            <a:blip r:embed="rId4"/>
            <a:stretch>
              <a:fillRect l="0" t="0" r="0" b="0"/>
            </a:stretch>
          </a:blipFill>
        </p:spPr>
      </p:sp>
      <p:sp>
        <p:nvSpPr>
          <p:cNvPr name="TextBox 13" id="13"/>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LOGISTIC REGRESSION  - SIGMOID FUNCTION</a:t>
            </a:r>
          </a:p>
        </p:txBody>
      </p:sp>
      <p:sp>
        <p:nvSpPr>
          <p:cNvPr name="TextBox 14" id="14"/>
          <p:cNvSpPr txBox="true"/>
          <p:nvPr/>
        </p:nvSpPr>
        <p:spPr>
          <a:xfrm rot="0">
            <a:off x="4337547" y="8685645"/>
            <a:ext cx="55409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z</a:t>
            </a:r>
          </a:p>
        </p:txBody>
      </p:sp>
      <p:sp>
        <p:nvSpPr>
          <p:cNvPr name="TextBox 15" id="15"/>
          <p:cNvSpPr txBox="true"/>
          <p:nvPr/>
        </p:nvSpPr>
        <p:spPr>
          <a:xfrm rot="-5400000">
            <a:off x="-506343" y="5524236"/>
            <a:ext cx="198341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Sigmoid(z)</a:t>
            </a:r>
          </a:p>
        </p:txBody>
      </p:sp>
      <p:sp>
        <p:nvSpPr>
          <p:cNvPr name="TextBox 16" id="16"/>
          <p:cNvSpPr txBox="true"/>
          <p:nvPr/>
        </p:nvSpPr>
        <p:spPr>
          <a:xfrm rot="0">
            <a:off x="5086014" y="5509811"/>
            <a:ext cx="3255681" cy="458100"/>
          </a:xfrm>
          <a:prstGeom prst="rect">
            <a:avLst/>
          </a:prstGeom>
        </p:spPr>
        <p:txBody>
          <a:bodyPr anchor="t" rtlCol="false" tIns="0" lIns="0" bIns="0" rIns="0">
            <a:spAutoFit/>
          </a:bodyPr>
          <a:lstStyle/>
          <a:p>
            <a:pPr algn="l">
              <a:lnSpc>
                <a:spcPts val="3868"/>
              </a:lnSpc>
            </a:pPr>
            <a:r>
              <a:rPr lang="en-US" sz="2763">
                <a:solidFill>
                  <a:srgbClr val="004AAD"/>
                </a:solidFill>
                <a:latin typeface="Fredoka"/>
              </a:rPr>
              <a:t>Decision Boundary</a:t>
            </a:r>
          </a:p>
        </p:txBody>
      </p:sp>
      <p:sp>
        <p:nvSpPr>
          <p:cNvPr name="TextBox 17" id="17"/>
          <p:cNvSpPr txBox="true"/>
          <p:nvPr/>
        </p:nvSpPr>
        <p:spPr>
          <a:xfrm rot="0">
            <a:off x="9145241" y="4704429"/>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1</a:t>
            </a:r>
          </a:p>
        </p:txBody>
      </p:sp>
      <p:sp>
        <p:nvSpPr>
          <p:cNvPr name="TextBox 18" id="18"/>
          <p:cNvSpPr txBox="true"/>
          <p:nvPr/>
        </p:nvSpPr>
        <p:spPr>
          <a:xfrm rot="0">
            <a:off x="9199848" y="6687844"/>
            <a:ext cx="1802234"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Class 0</a:t>
            </a:r>
          </a:p>
        </p:txBody>
      </p:sp>
      <p:sp>
        <p:nvSpPr>
          <p:cNvPr name="TextBox 19" id="19"/>
          <p:cNvSpPr txBox="true"/>
          <p:nvPr/>
        </p:nvSpPr>
        <p:spPr>
          <a:xfrm rot="0">
            <a:off x="11715940" y="3833438"/>
            <a:ext cx="5906946"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For a set of the regression parameters, predictions are made and then compared with labels</a:t>
            </a:r>
          </a:p>
        </p:txBody>
      </p:sp>
      <p:sp>
        <p:nvSpPr>
          <p:cNvPr name="TextBox 20" id="20"/>
          <p:cNvSpPr txBox="true"/>
          <p:nvPr/>
        </p:nvSpPr>
        <p:spPr>
          <a:xfrm rot="0">
            <a:off x="11715940" y="5629782"/>
            <a:ext cx="5906946" cy="929238"/>
          </a:xfrm>
          <a:prstGeom prst="rect">
            <a:avLst/>
          </a:prstGeom>
        </p:spPr>
        <p:txBody>
          <a:bodyPr anchor="t" rtlCol="false" tIns="0" lIns="0" bIns="0" rIns="0">
            <a:spAutoFit/>
          </a:bodyPr>
          <a:lstStyle/>
          <a:p>
            <a:pPr algn="l">
              <a:lnSpc>
                <a:spcPts val="3868"/>
              </a:lnSpc>
            </a:pPr>
            <a:r>
              <a:rPr lang="en-US" sz="2763">
                <a:solidFill>
                  <a:srgbClr val="2199D4"/>
                </a:solidFill>
                <a:latin typeface="Fredoka"/>
              </a:rPr>
              <a:t>Cost Function is used to evaluate "Penalty"</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557608" y="2404421"/>
            <a:ext cx="10035815" cy="4665293"/>
          </a:xfrm>
          <a:custGeom>
            <a:avLst/>
            <a:gdLst/>
            <a:ahLst/>
            <a:cxnLst/>
            <a:rect r="r" b="b" t="t" l="l"/>
            <a:pathLst>
              <a:path h="4665293" w="10035815">
                <a:moveTo>
                  <a:pt x="0" y="0"/>
                </a:moveTo>
                <a:lnTo>
                  <a:pt x="10035815" y="0"/>
                </a:lnTo>
                <a:lnTo>
                  <a:pt x="10035815" y="4665293"/>
                </a:lnTo>
                <a:lnTo>
                  <a:pt x="0" y="4665293"/>
                </a:lnTo>
                <a:lnTo>
                  <a:pt x="0" y="0"/>
                </a:lnTo>
                <a:close/>
              </a:path>
            </a:pathLst>
          </a:custGeom>
          <a:blipFill>
            <a:blip r:embed="rId2"/>
            <a:stretch>
              <a:fillRect l="-13630" t="-19081" r="-11033" b="-31647"/>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DECISION TREES</a:t>
            </a:r>
          </a:p>
        </p:txBody>
      </p:sp>
      <p:sp>
        <p:nvSpPr>
          <p:cNvPr name="TextBox 8" id="8"/>
          <p:cNvSpPr txBox="true"/>
          <p:nvPr/>
        </p:nvSpPr>
        <p:spPr>
          <a:xfrm rot="0">
            <a:off x="11087290" y="2347271"/>
            <a:ext cx="6687996" cy="4227201"/>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 Each level of the tree asks a "question" about a specific feature and divides the paths into several nodes</a:t>
            </a:r>
          </a:p>
          <a:p>
            <a:pPr algn="l">
              <a:lnSpc>
                <a:spcPts val="3868"/>
              </a:lnSpc>
            </a:pPr>
          </a:p>
          <a:p>
            <a:pPr algn="l">
              <a:lnSpc>
                <a:spcPts val="3868"/>
              </a:lnSpc>
            </a:pPr>
            <a:r>
              <a:rPr lang="en-US" sz="2763">
                <a:solidFill>
                  <a:srgbClr val="000000"/>
                </a:solidFill>
                <a:latin typeface="Fredoka"/>
              </a:rPr>
              <a:t>- number of levels is known as the tree depth</a:t>
            </a:r>
          </a:p>
          <a:p>
            <a:pPr algn="l">
              <a:lnSpc>
                <a:spcPts val="3868"/>
              </a:lnSpc>
            </a:pPr>
          </a:p>
          <a:p>
            <a:pPr algn="l">
              <a:lnSpc>
                <a:spcPts val="3868"/>
              </a:lnSpc>
            </a:pPr>
            <a:r>
              <a:rPr lang="en-US" sz="2763">
                <a:solidFill>
                  <a:srgbClr val="000000"/>
                </a:solidFill>
                <a:latin typeface="Fredoka"/>
              </a:rPr>
              <a:t>- Trees are constructed by trying different combinations of features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721442" y="2249949"/>
            <a:ext cx="11625416" cy="5787101"/>
          </a:xfrm>
          <a:custGeom>
            <a:avLst/>
            <a:gdLst/>
            <a:ahLst/>
            <a:cxnLst/>
            <a:rect r="r" b="b" t="t" l="l"/>
            <a:pathLst>
              <a:path h="5787101" w="11625416">
                <a:moveTo>
                  <a:pt x="0" y="0"/>
                </a:moveTo>
                <a:lnTo>
                  <a:pt x="11625416" y="0"/>
                </a:lnTo>
                <a:lnTo>
                  <a:pt x="11625416" y="5787102"/>
                </a:lnTo>
                <a:lnTo>
                  <a:pt x="0" y="5787102"/>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DECISION TREES</a:t>
            </a:r>
          </a:p>
        </p:txBody>
      </p:sp>
      <p:sp>
        <p:nvSpPr>
          <p:cNvPr name="Freeform 8" id="8"/>
          <p:cNvSpPr/>
          <p:nvPr/>
        </p:nvSpPr>
        <p:spPr>
          <a:xfrm flipH="false" flipV="false" rot="0">
            <a:off x="9649015" y="1394460"/>
            <a:ext cx="1266825" cy="1266825"/>
          </a:xfrm>
          <a:custGeom>
            <a:avLst/>
            <a:gdLst/>
            <a:ahLst/>
            <a:cxnLst/>
            <a:rect r="r" b="b" t="t" l="l"/>
            <a:pathLst>
              <a:path h="1266825" w="1266825">
                <a:moveTo>
                  <a:pt x="0" y="0"/>
                </a:moveTo>
                <a:lnTo>
                  <a:pt x="1266825" y="0"/>
                </a:lnTo>
                <a:lnTo>
                  <a:pt x="1266825" y="1266825"/>
                </a:lnTo>
                <a:lnTo>
                  <a:pt x="0" y="12668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656295" y="4676775"/>
            <a:ext cx="1381125" cy="1381125"/>
          </a:xfrm>
          <a:custGeom>
            <a:avLst/>
            <a:gdLst/>
            <a:ahLst/>
            <a:cxnLst/>
            <a:rect r="r" b="b" t="t" l="l"/>
            <a:pathLst>
              <a:path h="1381125" w="1381125">
                <a:moveTo>
                  <a:pt x="0" y="0"/>
                </a:moveTo>
                <a:lnTo>
                  <a:pt x="1381125" y="0"/>
                </a:lnTo>
                <a:lnTo>
                  <a:pt x="1381125" y="1381125"/>
                </a:lnTo>
                <a:lnTo>
                  <a:pt x="0" y="13811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1087290" y="2347271"/>
            <a:ext cx="6687996" cy="1871513"/>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Very simple to build and train</a:t>
            </a:r>
          </a:p>
          <a:p>
            <a:pPr algn="l">
              <a:lnSpc>
                <a:spcPts val="3868"/>
              </a:lnSpc>
            </a:pPr>
          </a:p>
          <a:p>
            <a:pPr algn="l">
              <a:lnSpc>
                <a:spcPts val="3868"/>
              </a:lnSpc>
            </a:pPr>
            <a:r>
              <a:rPr lang="en-US" sz="2763">
                <a:solidFill>
                  <a:srgbClr val="000000"/>
                </a:solidFill>
                <a:latin typeface="Fredoka"/>
              </a:rPr>
              <a:t>Very robust to different types of features</a:t>
            </a:r>
          </a:p>
        </p:txBody>
      </p:sp>
      <p:sp>
        <p:nvSpPr>
          <p:cNvPr name="TextBox 11" id="11"/>
          <p:cNvSpPr txBox="true"/>
          <p:nvPr/>
        </p:nvSpPr>
        <p:spPr>
          <a:xfrm rot="0">
            <a:off x="13354240" y="4793938"/>
            <a:ext cx="5685966"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Quickly Overfit if hyperparameters are not controlled</a:t>
            </a:r>
          </a:p>
        </p:txBody>
      </p:sp>
      <p:sp>
        <p:nvSpPr>
          <p:cNvPr name="TextBox 12" id="12"/>
          <p:cNvSpPr txBox="true"/>
          <p:nvPr/>
        </p:nvSpPr>
        <p:spPr>
          <a:xfrm rot="0">
            <a:off x="12858940" y="6636675"/>
            <a:ext cx="5429060"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Generalization Problems: what happens if feature outside possible ranges appears?</a:t>
            </a:r>
          </a:p>
        </p:txBody>
      </p:sp>
      <p:sp>
        <p:nvSpPr>
          <p:cNvPr name="TextBox 13" id="13"/>
          <p:cNvSpPr txBox="true"/>
          <p:nvPr/>
        </p:nvSpPr>
        <p:spPr>
          <a:xfrm rot="0">
            <a:off x="12740922" y="8214507"/>
            <a:ext cx="5429060" cy="929238"/>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Online Learning problem: quickly change when re-trained</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9144000" y="2174718"/>
            <a:ext cx="6058739" cy="5937565"/>
          </a:xfrm>
          <a:custGeom>
            <a:avLst/>
            <a:gdLst/>
            <a:ahLst/>
            <a:cxnLst/>
            <a:rect r="r" b="b" t="t" l="l"/>
            <a:pathLst>
              <a:path h="5937565" w="6058739">
                <a:moveTo>
                  <a:pt x="0" y="0"/>
                </a:moveTo>
                <a:lnTo>
                  <a:pt x="6058739" y="0"/>
                </a:lnTo>
                <a:lnTo>
                  <a:pt x="6058739" y="5937564"/>
                </a:lnTo>
                <a:lnTo>
                  <a:pt x="0" y="5937564"/>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SUPPORT VECTOR MACHINE (SVM)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AutoShape 5" id="5"/>
          <p:cNvSpPr/>
          <p:nvPr/>
        </p:nvSpPr>
        <p:spPr>
          <a:xfrm rot="0">
            <a:off x="949008" y="2896437"/>
            <a:ext cx="1539127" cy="222238"/>
          </a:xfrm>
          <a:prstGeom prst="rect">
            <a:avLst/>
          </a:prstGeom>
          <a:solidFill>
            <a:srgbClr val="EAF0F1"/>
          </a:solidFill>
        </p:spPr>
      </p:sp>
      <p:sp>
        <p:nvSpPr>
          <p:cNvPr name="Freeform 6" id="6"/>
          <p:cNvSpPr/>
          <p:nvPr/>
        </p:nvSpPr>
        <p:spPr>
          <a:xfrm flipH="false" flipV="false" rot="0">
            <a:off x="2488134" y="1760220"/>
            <a:ext cx="6283292" cy="7349982"/>
          </a:xfrm>
          <a:custGeom>
            <a:avLst/>
            <a:gdLst/>
            <a:ahLst/>
            <a:cxnLst/>
            <a:rect r="r" b="b" t="t" l="l"/>
            <a:pathLst>
              <a:path h="7349982" w="6283292">
                <a:moveTo>
                  <a:pt x="0" y="0"/>
                </a:moveTo>
                <a:lnTo>
                  <a:pt x="6283293" y="0"/>
                </a:lnTo>
                <a:lnTo>
                  <a:pt x="6283293" y="7349982"/>
                </a:lnTo>
                <a:lnTo>
                  <a:pt x="0" y="7349982"/>
                </a:lnTo>
                <a:lnTo>
                  <a:pt x="0" y="0"/>
                </a:lnTo>
                <a:close/>
              </a:path>
            </a:pathLst>
          </a:custGeom>
          <a:blipFill>
            <a:blip r:embed="rId2"/>
            <a:stretch>
              <a:fillRect l="0" t="0" r="-22107" b="0"/>
            </a:stretch>
          </a:blipFill>
        </p:spPr>
      </p:sp>
      <p:sp>
        <p:nvSpPr>
          <p:cNvPr name="TextBox 7" id="7"/>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SUPERVISED: SHOULD I PLAY GOLF?</a:t>
            </a:r>
          </a:p>
        </p:txBody>
      </p:sp>
      <p:sp>
        <p:nvSpPr>
          <p:cNvPr name="TextBox 8" id="8"/>
          <p:cNvSpPr txBox="true"/>
          <p:nvPr/>
        </p:nvSpPr>
        <p:spPr>
          <a:xfrm rot="0">
            <a:off x="10209391" y="2452652"/>
            <a:ext cx="6363047" cy="1223218"/>
          </a:xfrm>
          <a:prstGeom prst="rect">
            <a:avLst/>
          </a:prstGeom>
        </p:spPr>
        <p:txBody>
          <a:bodyPr anchor="t" rtlCol="false" tIns="0" lIns="0" bIns="0" rIns="0">
            <a:spAutoFit/>
          </a:bodyPr>
          <a:lstStyle/>
          <a:p>
            <a:pPr algn="l">
              <a:lnSpc>
                <a:spcPts val="3385"/>
              </a:lnSpc>
            </a:pPr>
            <a:r>
              <a:rPr lang="en-US" sz="2418">
                <a:solidFill>
                  <a:srgbClr val="000000"/>
                </a:solidFill>
                <a:latin typeface="Fredoka"/>
              </a:rPr>
              <a:t>The objective is to predict if based on the weather conditions of a particular day, we should go play Golf?</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533400" y="2358414"/>
            <a:ext cx="10762647" cy="5810270"/>
          </a:xfrm>
          <a:custGeom>
            <a:avLst/>
            <a:gdLst/>
            <a:ahLst/>
            <a:cxnLst/>
            <a:rect r="r" b="b" t="t" l="l"/>
            <a:pathLst>
              <a:path h="5810270" w="10762647">
                <a:moveTo>
                  <a:pt x="0" y="0"/>
                </a:moveTo>
                <a:lnTo>
                  <a:pt x="10762647" y="0"/>
                </a:lnTo>
                <a:lnTo>
                  <a:pt x="10762647" y="5810270"/>
                </a:lnTo>
                <a:lnTo>
                  <a:pt x="0" y="5810270"/>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SUPPORT VECTOR MACHINE (SVM)</a:t>
            </a:r>
          </a:p>
        </p:txBody>
      </p:sp>
      <p:sp>
        <p:nvSpPr>
          <p:cNvPr name="TextBox 8" id="8"/>
          <p:cNvSpPr txBox="true"/>
          <p:nvPr/>
        </p:nvSpPr>
        <p:spPr>
          <a:xfrm rot="0">
            <a:off x="12083636" y="3419709"/>
            <a:ext cx="5715000" cy="3399957"/>
          </a:xfrm>
          <a:prstGeom prst="rect">
            <a:avLst/>
          </a:prstGeom>
        </p:spPr>
        <p:txBody>
          <a:bodyPr anchor="t" rtlCol="false" tIns="0" lIns="0" bIns="0" rIns="0">
            <a:spAutoFit/>
          </a:bodyPr>
          <a:lstStyle/>
          <a:p>
            <a:pPr algn="ctr">
              <a:lnSpc>
                <a:spcPts val="3385"/>
              </a:lnSpc>
              <a:spcBef>
                <a:spcPct val="0"/>
              </a:spcBef>
            </a:pPr>
            <a:r>
              <a:rPr lang="en-US" sz="2418">
                <a:solidFill>
                  <a:srgbClr val="000000"/>
                </a:solidFill>
                <a:latin typeface="Fredoka"/>
              </a:rPr>
              <a:t>Our objective is to find a plane that has the maximum margin, i.e the maximum distance between data points of both classes. Maximizing the margin distance provides some reinforcement so that future data points can be classified with more confidence.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547317" y="469244"/>
            <a:ext cx="17193367" cy="8644074"/>
          </a:xfrm>
          <a:custGeom>
            <a:avLst/>
            <a:gdLst/>
            <a:ahLst/>
            <a:cxnLst/>
            <a:rect r="r" b="b" t="t" l="l"/>
            <a:pathLst>
              <a:path h="8644074" w="17193367">
                <a:moveTo>
                  <a:pt x="0" y="0"/>
                </a:moveTo>
                <a:lnTo>
                  <a:pt x="17193366" y="0"/>
                </a:lnTo>
                <a:lnTo>
                  <a:pt x="17193366" y="8644074"/>
                </a:lnTo>
                <a:lnTo>
                  <a:pt x="0" y="8644074"/>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6" id="6"/>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SVM</a:t>
            </a:r>
          </a:p>
        </p:txBody>
      </p:sp>
      <p:sp>
        <p:nvSpPr>
          <p:cNvPr name="Freeform 7" id="7"/>
          <p:cNvSpPr/>
          <p:nvPr/>
        </p:nvSpPr>
        <p:spPr>
          <a:xfrm flipH="false" flipV="false" rot="0">
            <a:off x="1028700" y="2270760"/>
            <a:ext cx="1266825" cy="1266825"/>
          </a:xfrm>
          <a:custGeom>
            <a:avLst/>
            <a:gdLst/>
            <a:ahLst/>
            <a:cxnLst/>
            <a:rect r="r" b="b" t="t" l="l"/>
            <a:pathLst>
              <a:path h="1266825" w="1266825">
                <a:moveTo>
                  <a:pt x="0" y="0"/>
                </a:moveTo>
                <a:lnTo>
                  <a:pt x="1266825" y="0"/>
                </a:lnTo>
                <a:lnTo>
                  <a:pt x="1266825" y="1266825"/>
                </a:lnTo>
                <a:lnTo>
                  <a:pt x="0" y="12668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683495" y="5312700"/>
            <a:ext cx="1381125" cy="1381125"/>
          </a:xfrm>
          <a:custGeom>
            <a:avLst/>
            <a:gdLst/>
            <a:ahLst/>
            <a:cxnLst/>
            <a:rect r="r" b="b" t="t" l="l"/>
            <a:pathLst>
              <a:path h="1381125" w="1381125">
                <a:moveTo>
                  <a:pt x="0" y="0"/>
                </a:moveTo>
                <a:lnTo>
                  <a:pt x="1381125" y="0"/>
                </a:lnTo>
                <a:lnTo>
                  <a:pt x="1381125" y="1381125"/>
                </a:lnTo>
                <a:lnTo>
                  <a:pt x="0" y="13811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238690" y="2979575"/>
            <a:ext cx="14020610"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Can Model NonLinear Boundaries (if nonlinear version is used)</a:t>
            </a:r>
          </a:p>
          <a:p>
            <a:pPr algn="l">
              <a:lnSpc>
                <a:spcPts val="3868"/>
              </a:lnSpc>
            </a:pPr>
          </a:p>
          <a:p>
            <a:pPr algn="l">
              <a:lnSpc>
                <a:spcPts val="3868"/>
              </a:lnSpc>
            </a:pPr>
            <a:r>
              <a:rPr lang="en-US" sz="2763">
                <a:solidFill>
                  <a:srgbClr val="000000"/>
                </a:solidFill>
                <a:latin typeface="Fredoka"/>
              </a:rPr>
              <a:t>Unlikely to overfit</a:t>
            </a:r>
          </a:p>
        </p:txBody>
      </p:sp>
      <p:sp>
        <p:nvSpPr>
          <p:cNvPr name="TextBox 10" id="10"/>
          <p:cNvSpPr txBox="true"/>
          <p:nvPr/>
        </p:nvSpPr>
        <p:spPr>
          <a:xfrm rot="0">
            <a:off x="3238690" y="5965062"/>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Memory intensive: is more successful on small dataset</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6" id="6"/>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7" id="7"/>
          <p:cNvSpPr txBox="true"/>
          <p:nvPr/>
        </p:nvSpPr>
        <p:spPr>
          <a:xfrm rot="0">
            <a:off x="1028700" y="2350673"/>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Just to make the process more confusing!</a:t>
            </a:r>
          </a:p>
        </p:txBody>
      </p:sp>
      <p:sp>
        <p:nvSpPr>
          <p:cNvPr name="TextBox 8" id="8"/>
          <p:cNvSpPr txBox="true"/>
          <p:nvPr/>
        </p:nvSpPr>
        <p:spPr>
          <a:xfrm rot="0">
            <a:off x="1028700" y="3653293"/>
            <a:ext cx="9075722" cy="5640613"/>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Currently we've learnt that the train-test split is performed in a random way. </a:t>
            </a:r>
          </a:p>
          <a:p>
            <a:pPr algn="l">
              <a:lnSpc>
                <a:spcPts val="3868"/>
              </a:lnSpc>
            </a:pPr>
          </a:p>
          <a:p>
            <a:pPr algn="l">
              <a:lnSpc>
                <a:spcPts val="3868"/>
              </a:lnSpc>
            </a:pPr>
            <a:r>
              <a:rPr lang="en-US" sz="2763">
                <a:solidFill>
                  <a:srgbClr val="000000"/>
                </a:solidFill>
                <a:latin typeface="Fredoka"/>
              </a:rPr>
              <a:t>But are we leaving information on the table? How do we know a super representative point is being placed in the test dataset thus not allowing our algorithm to "learn"?</a:t>
            </a:r>
          </a:p>
          <a:p>
            <a:pPr algn="l">
              <a:lnSpc>
                <a:spcPts val="3868"/>
              </a:lnSpc>
            </a:pPr>
          </a:p>
          <a:p>
            <a:pPr algn="l">
              <a:lnSpc>
                <a:spcPts val="3868"/>
              </a:lnSpc>
            </a:pPr>
            <a:r>
              <a:rPr lang="en-US" sz="2763">
                <a:solidFill>
                  <a:srgbClr val="000000"/>
                </a:solidFill>
                <a:latin typeface="Fredoka"/>
              </a:rPr>
              <a:t>This is where Cross Validation comes in</a:t>
            </a:r>
          </a:p>
          <a:p>
            <a:pPr algn="l">
              <a:lnSpc>
                <a:spcPts val="3868"/>
              </a:lnSpc>
            </a:pPr>
          </a:p>
          <a:p>
            <a:pPr algn="l">
              <a:lnSpc>
                <a:spcPts val="3868"/>
              </a:lnSpc>
            </a:pPr>
            <a:r>
              <a:rPr lang="en-US" sz="2763">
                <a:solidFill>
                  <a:srgbClr val="000000"/>
                </a:solidFill>
                <a:latin typeface="Fredoka"/>
              </a:rPr>
              <a:t>Cros Validation is the process of performing </a:t>
            </a:r>
            <a:r>
              <a:rPr lang="en-US" sz="2763">
                <a:solidFill>
                  <a:srgbClr val="2199D4"/>
                </a:solidFill>
                <a:latin typeface="Fredoka"/>
              </a:rPr>
              <a:t>several different test-train splits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8600050" y="2808773"/>
            <a:ext cx="8659250" cy="5997876"/>
          </a:xfrm>
          <a:custGeom>
            <a:avLst/>
            <a:gdLst/>
            <a:ahLst/>
            <a:cxnLst/>
            <a:rect r="r" b="b" t="t" l="l"/>
            <a:pathLst>
              <a:path h="5997876" w="8659250">
                <a:moveTo>
                  <a:pt x="0" y="0"/>
                </a:moveTo>
                <a:lnTo>
                  <a:pt x="8659250" y="0"/>
                </a:lnTo>
                <a:lnTo>
                  <a:pt x="8659250" y="5997877"/>
                </a:lnTo>
                <a:lnTo>
                  <a:pt x="0" y="5997877"/>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8" id="8"/>
          <p:cNvSpPr txBox="true"/>
          <p:nvPr/>
        </p:nvSpPr>
        <p:spPr>
          <a:xfrm rot="0">
            <a:off x="396558" y="2751623"/>
            <a:ext cx="7506497" cy="6111751"/>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Currently we've learnt that the train-test split is performed in a random way. </a:t>
            </a:r>
          </a:p>
          <a:p>
            <a:pPr algn="l">
              <a:lnSpc>
                <a:spcPts val="3868"/>
              </a:lnSpc>
            </a:pPr>
          </a:p>
          <a:p>
            <a:pPr algn="l">
              <a:lnSpc>
                <a:spcPts val="3868"/>
              </a:lnSpc>
            </a:pPr>
            <a:r>
              <a:rPr lang="en-US" sz="2763">
                <a:solidFill>
                  <a:srgbClr val="000000"/>
                </a:solidFill>
                <a:latin typeface="Fredoka"/>
              </a:rPr>
              <a:t>But are we leaving information on the table? How do we know a super representative point is being placed in the test dataset thus not allowing our algorithm to "learn"?</a:t>
            </a:r>
          </a:p>
          <a:p>
            <a:pPr algn="l">
              <a:lnSpc>
                <a:spcPts val="3868"/>
              </a:lnSpc>
            </a:pPr>
          </a:p>
          <a:p>
            <a:pPr algn="l">
              <a:lnSpc>
                <a:spcPts val="3868"/>
              </a:lnSpc>
            </a:pPr>
            <a:r>
              <a:rPr lang="en-US" sz="2763">
                <a:solidFill>
                  <a:srgbClr val="000000"/>
                </a:solidFill>
                <a:latin typeface="Fredoka"/>
              </a:rPr>
              <a:t>This is where Cross Validation comes in</a:t>
            </a:r>
          </a:p>
          <a:p>
            <a:pPr algn="l">
              <a:lnSpc>
                <a:spcPts val="3868"/>
              </a:lnSpc>
            </a:pPr>
          </a:p>
          <a:p>
            <a:pPr algn="l">
              <a:lnSpc>
                <a:spcPts val="3868"/>
              </a:lnSpc>
            </a:pPr>
            <a:r>
              <a:rPr lang="en-US" sz="2763">
                <a:solidFill>
                  <a:srgbClr val="000000"/>
                </a:solidFill>
                <a:latin typeface="Fredoka"/>
              </a:rPr>
              <a:t>Cros Validation is the process of performing </a:t>
            </a:r>
            <a:r>
              <a:rPr lang="en-US" sz="2763">
                <a:solidFill>
                  <a:srgbClr val="2199D4"/>
                </a:solidFill>
                <a:latin typeface="Fredoka"/>
              </a:rPr>
              <a:t>several different test-train splits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0" y="3361660"/>
            <a:ext cx="10483757" cy="5307263"/>
          </a:xfrm>
          <a:custGeom>
            <a:avLst/>
            <a:gdLst/>
            <a:ahLst/>
            <a:cxnLst/>
            <a:rect r="r" b="b" t="t" l="l"/>
            <a:pathLst>
              <a:path h="5307263" w="10483757">
                <a:moveTo>
                  <a:pt x="0" y="0"/>
                </a:moveTo>
                <a:lnTo>
                  <a:pt x="10483757" y="0"/>
                </a:lnTo>
                <a:lnTo>
                  <a:pt x="10483757" y="5307263"/>
                </a:lnTo>
                <a:lnTo>
                  <a:pt x="0" y="5307263"/>
                </a:lnTo>
                <a:lnTo>
                  <a:pt x="0" y="0"/>
                </a:lnTo>
                <a:close/>
              </a:path>
            </a:pathLst>
          </a:custGeom>
          <a:blipFill>
            <a:blip r:embed="rId2"/>
            <a:stretch>
              <a:fillRect l="0" t="0" r="-1247"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8" id="8"/>
          <p:cNvSpPr txBox="true"/>
          <p:nvPr/>
        </p:nvSpPr>
        <p:spPr>
          <a:xfrm rot="0">
            <a:off x="2261234" y="2219904"/>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K-Fold Cross Validation</a:t>
            </a:r>
          </a:p>
        </p:txBody>
      </p:sp>
      <p:sp>
        <p:nvSpPr>
          <p:cNvPr name="TextBox 9" id="9"/>
          <p:cNvSpPr txBox="true"/>
          <p:nvPr/>
        </p:nvSpPr>
        <p:spPr>
          <a:xfrm rot="0">
            <a:off x="11518362" y="4132192"/>
            <a:ext cx="5959068" cy="234265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This is the simplest Cross Validation technique whereby data is split into k times into different Test-Train splits always preserving the length of each</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396558" y="3252686"/>
            <a:ext cx="10614526" cy="5307263"/>
          </a:xfrm>
          <a:custGeom>
            <a:avLst/>
            <a:gdLst/>
            <a:ahLst/>
            <a:cxnLst/>
            <a:rect r="r" b="b" t="t" l="l"/>
            <a:pathLst>
              <a:path h="5307263" w="10614526">
                <a:moveTo>
                  <a:pt x="0" y="0"/>
                </a:moveTo>
                <a:lnTo>
                  <a:pt x="10614526" y="0"/>
                </a:lnTo>
                <a:lnTo>
                  <a:pt x="10614526" y="5307263"/>
                </a:lnTo>
                <a:lnTo>
                  <a:pt x="0" y="5307263"/>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8" id="8"/>
          <p:cNvSpPr txBox="true"/>
          <p:nvPr/>
        </p:nvSpPr>
        <p:spPr>
          <a:xfrm rot="0">
            <a:off x="2261234" y="2219904"/>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Shuffle Split Cross Validation</a:t>
            </a:r>
          </a:p>
        </p:txBody>
      </p:sp>
      <p:sp>
        <p:nvSpPr>
          <p:cNvPr name="TextBox 9" id="9"/>
          <p:cNvSpPr txBox="true"/>
          <p:nvPr/>
        </p:nvSpPr>
        <p:spPr>
          <a:xfrm rot="0">
            <a:off x="11518362" y="4132192"/>
            <a:ext cx="5959068"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Performing a shuffled split further ensures more randomness is created when performing the split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589315" y="3187301"/>
            <a:ext cx="10614526" cy="5307263"/>
          </a:xfrm>
          <a:custGeom>
            <a:avLst/>
            <a:gdLst/>
            <a:ahLst/>
            <a:cxnLst/>
            <a:rect r="r" b="b" t="t" l="l"/>
            <a:pathLst>
              <a:path h="5307263" w="10614526">
                <a:moveTo>
                  <a:pt x="0" y="0"/>
                </a:moveTo>
                <a:lnTo>
                  <a:pt x="10614526" y="0"/>
                </a:lnTo>
                <a:lnTo>
                  <a:pt x="10614526" y="5307263"/>
                </a:lnTo>
                <a:lnTo>
                  <a:pt x="0" y="5307263"/>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8" id="8"/>
          <p:cNvSpPr txBox="true"/>
          <p:nvPr/>
        </p:nvSpPr>
        <p:spPr>
          <a:xfrm rot="0">
            <a:off x="2261234" y="2219904"/>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Stratified KFold </a:t>
            </a:r>
          </a:p>
        </p:txBody>
      </p:sp>
      <p:sp>
        <p:nvSpPr>
          <p:cNvPr name="TextBox 9" id="9"/>
          <p:cNvSpPr txBox="true"/>
          <p:nvPr/>
        </p:nvSpPr>
        <p:spPr>
          <a:xfrm rot="0">
            <a:off x="11518362" y="4132192"/>
            <a:ext cx="5959068" cy="2813788"/>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Whenever you have a severe class imbalance you may want to perform stratified sampling: you create your splits always preserving the same ratio of each class types (1/10)</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6" id="6"/>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7" id="7"/>
          <p:cNvSpPr txBox="true"/>
          <p:nvPr/>
        </p:nvSpPr>
        <p:spPr>
          <a:xfrm rot="0">
            <a:off x="1028700" y="2132725"/>
            <a:ext cx="10143666" cy="1400375"/>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How about the train-testing process for time series data?</a:t>
            </a:r>
          </a:p>
          <a:p>
            <a:pPr algn="l">
              <a:lnSpc>
                <a:spcPts val="3868"/>
              </a:lnSpc>
            </a:pPr>
          </a:p>
          <a:p>
            <a:pPr algn="l">
              <a:lnSpc>
                <a:spcPts val="3868"/>
              </a:lnSpc>
            </a:pPr>
            <a:r>
              <a:rPr lang="en-US" sz="2763">
                <a:solidFill>
                  <a:srgbClr val="000000"/>
                </a:solidFill>
                <a:latin typeface="Fredoka"/>
              </a:rPr>
              <a:t>Consider the problem if we used K-Fold </a:t>
            </a:r>
          </a:p>
        </p:txBody>
      </p:sp>
      <p:sp>
        <p:nvSpPr>
          <p:cNvPr name="Freeform 8" id="8"/>
          <p:cNvSpPr/>
          <p:nvPr/>
        </p:nvSpPr>
        <p:spPr>
          <a:xfrm flipH="false" flipV="false" rot="0">
            <a:off x="396558" y="3710376"/>
            <a:ext cx="10483757" cy="5307263"/>
          </a:xfrm>
          <a:custGeom>
            <a:avLst/>
            <a:gdLst/>
            <a:ahLst/>
            <a:cxnLst/>
            <a:rect r="r" b="b" t="t" l="l"/>
            <a:pathLst>
              <a:path h="5307263" w="10483757">
                <a:moveTo>
                  <a:pt x="0" y="0"/>
                </a:moveTo>
                <a:lnTo>
                  <a:pt x="10483757" y="0"/>
                </a:lnTo>
                <a:lnTo>
                  <a:pt x="10483757" y="5307263"/>
                </a:lnTo>
                <a:lnTo>
                  <a:pt x="0" y="5307263"/>
                </a:lnTo>
                <a:lnTo>
                  <a:pt x="0" y="0"/>
                </a:lnTo>
                <a:close/>
              </a:path>
            </a:pathLst>
          </a:custGeom>
          <a:blipFill>
            <a:blip r:embed="rId2"/>
            <a:stretch>
              <a:fillRect l="0" t="0" r="-1247"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028700" y="3558731"/>
            <a:ext cx="10614526" cy="5307263"/>
          </a:xfrm>
          <a:custGeom>
            <a:avLst/>
            <a:gdLst/>
            <a:ahLst/>
            <a:cxnLst/>
            <a:rect r="r" b="b" t="t" l="l"/>
            <a:pathLst>
              <a:path h="5307263" w="10614526">
                <a:moveTo>
                  <a:pt x="0" y="0"/>
                </a:moveTo>
                <a:lnTo>
                  <a:pt x="10614526" y="0"/>
                </a:lnTo>
                <a:lnTo>
                  <a:pt x="10614526" y="5307263"/>
                </a:lnTo>
                <a:lnTo>
                  <a:pt x="0" y="5307263"/>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CROSS VALIDATION</a:t>
            </a:r>
          </a:p>
        </p:txBody>
      </p:sp>
      <p:sp>
        <p:nvSpPr>
          <p:cNvPr name="TextBox 8" id="8"/>
          <p:cNvSpPr txBox="true"/>
          <p:nvPr/>
        </p:nvSpPr>
        <p:spPr>
          <a:xfrm rot="0">
            <a:off x="1028700" y="2350673"/>
            <a:ext cx="10143666" cy="45810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How about the train-testing process for time series data?</a:t>
            </a:r>
          </a:p>
        </p:txBody>
      </p:sp>
      <p:sp>
        <p:nvSpPr>
          <p:cNvPr name="TextBox 9" id="9"/>
          <p:cNvSpPr txBox="true"/>
          <p:nvPr/>
        </p:nvSpPr>
        <p:spPr>
          <a:xfrm rot="0">
            <a:off x="11952037" y="3865842"/>
            <a:ext cx="5307263" cy="2342650"/>
          </a:xfrm>
          <a:prstGeom prst="rect">
            <a:avLst/>
          </a:prstGeom>
        </p:spPr>
        <p:txBody>
          <a:bodyPr anchor="t" rtlCol="false" tIns="0" lIns="0" bIns="0" rIns="0">
            <a:spAutoFit/>
          </a:bodyPr>
          <a:lstStyle/>
          <a:p>
            <a:pPr algn="l">
              <a:lnSpc>
                <a:spcPts val="3868"/>
              </a:lnSpc>
            </a:pPr>
            <a:r>
              <a:rPr lang="en-US" sz="2763">
                <a:solidFill>
                  <a:srgbClr val="000000"/>
                </a:solidFill>
                <a:latin typeface="Fredoka"/>
              </a:rPr>
              <a:t>Super common mistake that I see in using Time Series Data is to use </a:t>
            </a:r>
            <a:r>
              <a:rPr lang="en-US" sz="2763">
                <a:solidFill>
                  <a:srgbClr val="2199D4"/>
                </a:solidFill>
                <a:latin typeface="Fredoka"/>
              </a:rPr>
              <a:t>data from the future</a:t>
            </a:r>
            <a:r>
              <a:rPr lang="en-US" sz="2763">
                <a:solidFill>
                  <a:srgbClr val="000000"/>
                </a:solidFill>
                <a:latin typeface="Fredoka"/>
              </a:rPr>
              <a:t> to build a model to </a:t>
            </a:r>
            <a:r>
              <a:rPr lang="en-US" sz="2763">
                <a:solidFill>
                  <a:srgbClr val="2199D4"/>
                </a:solidFill>
                <a:latin typeface="Fredoka"/>
              </a:rPr>
              <a:t>predict the past!!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AutoShape 5" id="5"/>
          <p:cNvSpPr/>
          <p:nvPr/>
        </p:nvSpPr>
        <p:spPr>
          <a:xfrm rot="0">
            <a:off x="949008" y="2896437"/>
            <a:ext cx="1539127" cy="222238"/>
          </a:xfrm>
          <a:prstGeom prst="rect">
            <a:avLst/>
          </a:prstGeom>
          <a:solidFill>
            <a:srgbClr val="EAF0F1"/>
          </a:solidFill>
        </p:spPr>
      </p:sp>
      <p:sp>
        <p:nvSpPr>
          <p:cNvPr name="Freeform 6" id="6"/>
          <p:cNvSpPr/>
          <p:nvPr/>
        </p:nvSpPr>
        <p:spPr>
          <a:xfrm flipH="false" flipV="false" rot="0">
            <a:off x="2488134" y="1760220"/>
            <a:ext cx="6283292" cy="7349982"/>
          </a:xfrm>
          <a:custGeom>
            <a:avLst/>
            <a:gdLst/>
            <a:ahLst/>
            <a:cxnLst/>
            <a:rect r="r" b="b" t="t" l="l"/>
            <a:pathLst>
              <a:path h="7349982" w="6283292">
                <a:moveTo>
                  <a:pt x="0" y="0"/>
                </a:moveTo>
                <a:lnTo>
                  <a:pt x="6283293" y="0"/>
                </a:lnTo>
                <a:lnTo>
                  <a:pt x="6283293" y="7349982"/>
                </a:lnTo>
                <a:lnTo>
                  <a:pt x="0" y="7349982"/>
                </a:lnTo>
                <a:lnTo>
                  <a:pt x="0" y="0"/>
                </a:lnTo>
                <a:close/>
              </a:path>
            </a:pathLst>
          </a:custGeom>
          <a:blipFill>
            <a:blip r:embed="rId2"/>
            <a:stretch>
              <a:fillRect l="0" t="0" r="-22107" b="0"/>
            </a:stretch>
          </a:blipFill>
        </p:spPr>
      </p:sp>
      <p:sp>
        <p:nvSpPr>
          <p:cNvPr name="TextBox 7" id="7"/>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SUPERVISED: SHOULD I PLAY GOLF?</a:t>
            </a:r>
          </a:p>
        </p:txBody>
      </p:sp>
      <p:sp>
        <p:nvSpPr>
          <p:cNvPr name="Freeform 8" id="8"/>
          <p:cNvSpPr/>
          <p:nvPr/>
        </p:nvSpPr>
        <p:spPr>
          <a:xfrm flipH="false" flipV="false" rot="0">
            <a:off x="9483003" y="1760220"/>
            <a:ext cx="1371263" cy="7349982"/>
          </a:xfrm>
          <a:custGeom>
            <a:avLst/>
            <a:gdLst/>
            <a:ahLst/>
            <a:cxnLst/>
            <a:rect r="r" b="b" t="t" l="l"/>
            <a:pathLst>
              <a:path h="7349982" w="1371263">
                <a:moveTo>
                  <a:pt x="0" y="0"/>
                </a:moveTo>
                <a:lnTo>
                  <a:pt x="1371263" y="0"/>
                </a:lnTo>
                <a:lnTo>
                  <a:pt x="1371263" y="7349982"/>
                </a:lnTo>
                <a:lnTo>
                  <a:pt x="0" y="7349982"/>
                </a:lnTo>
                <a:lnTo>
                  <a:pt x="0" y="0"/>
                </a:lnTo>
                <a:close/>
              </a:path>
            </a:pathLst>
          </a:custGeom>
          <a:blipFill>
            <a:blip r:embed="rId3"/>
            <a:stretch>
              <a:fillRect l="-459509" t="0" r="0" b="0"/>
            </a:stretch>
          </a:blipFill>
        </p:spPr>
      </p:sp>
      <p:sp>
        <p:nvSpPr>
          <p:cNvPr name="TextBox 9" id="9"/>
          <p:cNvSpPr txBox="true"/>
          <p:nvPr/>
        </p:nvSpPr>
        <p:spPr>
          <a:xfrm rot="0">
            <a:off x="11658734" y="2848812"/>
            <a:ext cx="6363047" cy="2047898"/>
          </a:xfrm>
          <a:prstGeom prst="rect">
            <a:avLst/>
          </a:prstGeom>
        </p:spPr>
        <p:txBody>
          <a:bodyPr anchor="t" rtlCol="false" tIns="0" lIns="0" bIns="0" rIns="0">
            <a:spAutoFit/>
          </a:bodyPr>
          <a:lstStyle/>
          <a:p>
            <a:pPr algn="l">
              <a:lnSpc>
                <a:spcPts val="3385"/>
              </a:lnSpc>
            </a:pPr>
            <a:r>
              <a:rPr lang="en-US" sz="2418">
                <a:solidFill>
                  <a:srgbClr val="000000"/>
                </a:solidFill>
                <a:latin typeface="Fredoka"/>
              </a:rPr>
              <a:t>But how does my algorithm learn?</a:t>
            </a:r>
          </a:p>
          <a:p>
            <a:pPr algn="l">
              <a:lnSpc>
                <a:spcPts val="3385"/>
              </a:lnSpc>
            </a:pPr>
          </a:p>
          <a:p>
            <a:pPr algn="l">
              <a:lnSpc>
                <a:spcPts val="3385"/>
              </a:lnSpc>
            </a:pPr>
            <a:r>
              <a:rPr lang="en-US" sz="2418">
                <a:solidFill>
                  <a:srgbClr val="000000"/>
                </a:solidFill>
                <a:latin typeface="Fredoka"/>
              </a:rPr>
              <a:t>Based on past datapoints!!!</a:t>
            </a:r>
          </a:p>
          <a:p>
            <a:pPr algn="l">
              <a:lnSpc>
                <a:spcPts val="3385"/>
              </a:lnSpc>
            </a:pPr>
          </a:p>
          <a:p>
            <a:pPr algn="l">
              <a:lnSpc>
                <a:spcPts val="3385"/>
              </a:lnSpc>
            </a:pPr>
            <a:r>
              <a:rPr lang="en-US" sz="2418">
                <a:solidFill>
                  <a:srgbClr val="000000"/>
                </a:solidFill>
                <a:latin typeface="Fredoka"/>
              </a:rPr>
              <a:t>This is the </a:t>
            </a:r>
            <a:r>
              <a:rPr lang="en-US" sz="2418">
                <a:solidFill>
                  <a:srgbClr val="008037"/>
                </a:solidFill>
                <a:latin typeface="Fredoka"/>
              </a:rPr>
              <a:t>"Supervised"</a:t>
            </a:r>
            <a:r>
              <a:rPr lang="en-US" sz="2418">
                <a:solidFill>
                  <a:srgbClr val="000000"/>
                </a:solidFill>
                <a:latin typeface="Fredoka"/>
              </a:rPr>
              <a:t> component</a:t>
            </a:r>
          </a:p>
        </p:txBody>
      </p:sp>
      <p:sp>
        <p:nvSpPr>
          <p:cNvPr name="TextBox 10" id="10"/>
          <p:cNvSpPr txBox="true"/>
          <p:nvPr/>
        </p:nvSpPr>
        <p:spPr>
          <a:xfrm rot="0">
            <a:off x="11658734" y="5938215"/>
            <a:ext cx="6363047" cy="398537"/>
          </a:xfrm>
          <a:prstGeom prst="rect">
            <a:avLst/>
          </a:prstGeom>
        </p:spPr>
        <p:txBody>
          <a:bodyPr anchor="t" rtlCol="false" tIns="0" lIns="0" bIns="0" rIns="0">
            <a:spAutoFit/>
          </a:bodyPr>
          <a:lstStyle/>
          <a:p>
            <a:pPr algn="l">
              <a:lnSpc>
                <a:spcPts val="3385"/>
              </a:lnSpc>
            </a:pPr>
            <a:r>
              <a:rPr lang="en-US" sz="2418">
                <a:solidFill>
                  <a:srgbClr val="000000"/>
                </a:solidFill>
                <a:latin typeface="Fredoka"/>
              </a:rPr>
              <a:t>These are called the labels</a:t>
            </a:r>
          </a:p>
        </p:txBody>
      </p:sp>
      <p:sp>
        <p:nvSpPr>
          <p:cNvPr name="TextBox 11" id="11"/>
          <p:cNvSpPr txBox="true"/>
          <p:nvPr/>
        </p:nvSpPr>
        <p:spPr>
          <a:xfrm rot="0">
            <a:off x="11658734" y="7175541"/>
            <a:ext cx="6363047" cy="810877"/>
          </a:xfrm>
          <a:prstGeom prst="rect">
            <a:avLst/>
          </a:prstGeom>
        </p:spPr>
        <p:txBody>
          <a:bodyPr anchor="t" rtlCol="false" tIns="0" lIns="0" bIns="0" rIns="0">
            <a:spAutoFit/>
          </a:bodyPr>
          <a:lstStyle/>
          <a:p>
            <a:pPr algn="l">
              <a:lnSpc>
                <a:spcPts val="3385"/>
              </a:lnSpc>
            </a:pPr>
            <a:r>
              <a:rPr lang="en-US" sz="2418">
                <a:solidFill>
                  <a:srgbClr val="000000"/>
                </a:solidFill>
                <a:latin typeface="Fredoka"/>
              </a:rPr>
              <a:t>Supervised Learning is performed on labelled data</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47933" y="9614883"/>
            <a:ext cx="18796165" cy="907256"/>
          </a:xfrm>
          <a:prstGeom prst="rect">
            <a:avLst/>
          </a:prstGeom>
          <a:solidFill>
            <a:srgbClr val="EAF0F1"/>
          </a:solidFill>
        </p:spPr>
      </p:sp>
      <p:grpSp>
        <p:nvGrpSpPr>
          <p:cNvPr name="Group 3" id="3"/>
          <p:cNvGrpSpPr/>
          <p:nvPr/>
        </p:nvGrpSpPr>
        <p:grpSpPr>
          <a:xfrm rot="0">
            <a:off x="-247933" y="9614883"/>
            <a:ext cx="18796165" cy="907256"/>
            <a:chOff x="0" y="0"/>
            <a:chExt cx="25061553" cy="1209675"/>
          </a:xfrm>
        </p:grpSpPr>
        <p:sp>
          <p:nvSpPr>
            <p:cNvPr name="AutoShape 4" id="4"/>
            <p:cNvSpPr/>
            <p:nvPr/>
          </p:nvSpPr>
          <p:spPr>
            <a:xfrm rot="0">
              <a:off x="0" y="0"/>
              <a:ext cx="25061553" cy="1209675"/>
            </a:xfrm>
            <a:prstGeom prst="rect">
              <a:avLst/>
            </a:prstGeom>
            <a:solidFill>
              <a:srgbClr val="EAF0F1"/>
            </a:solidFill>
          </p:spPr>
        </p:sp>
        <p:sp>
          <p:nvSpPr>
            <p:cNvPr name="TextBox 5" id="5"/>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Freeform 6" id="6"/>
          <p:cNvSpPr/>
          <p:nvPr/>
        </p:nvSpPr>
        <p:spPr>
          <a:xfrm flipH="false" flipV="false" rot="0">
            <a:off x="1755085" y="3512437"/>
            <a:ext cx="7528185" cy="5386018"/>
          </a:xfrm>
          <a:custGeom>
            <a:avLst/>
            <a:gdLst/>
            <a:ahLst/>
            <a:cxnLst/>
            <a:rect r="r" b="b" t="t" l="l"/>
            <a:pathLst>
              <a:path h="5386018" w="7528185">
                <a:moveTo>
                  <a:pt x="0" y="0"/>
                </a:moveTo>
                <a:lnTo>
                  <a:pt x="7528185" y="0"/>
                </a:lnTo>
                <a:lnTo>
                  <a:pt x="7528185" y="5386018"/>
                </a:lnTo>
                <a:lnTo>
                  <a:pt x="0" y="5386018"/>
                </a:lnTo>
                <a:lnTo>
                  <a:pt x="0" y="0"/>
                </a:lnTo>
                <a:close/>
              </a:path>
            </a:pathLst>
          </a:custGeom>
          <a:blipFill>
            <a:blip r:embed="rId2"/>
            <a:stretch>
              <a:fillRect l="0" t="0" r="0" b="0"/>
            </a:stretch>
          </a:blipFill>
        </p:spPr>
      </p:sp>
      <p:sp>
        <p:nvSpPr>
          <p:cNvPr name="TextBox 7" id="7"/>
          <p:cNvSpPr txBox="true"/>
          <p:nvPr/>
        </p:nvSpPr>
        <p:spPr>
          <a:xfrm rot="0">
            <a:off x="396558" y="1028700"/>
            <a:ext cx="17773425"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PERFORMANCE EVALUATION METRICS - ROC CURVE</a:t>
            </a:r>
          </a:p>
        </p:txBody>
      </p:sp>
      <p:sp>
        <p:nvSpPr>
          <p:cNvPr name="TextBox 8" id="8"/>
          <p:cNvSpPr txBox="true"/>
          <p:nvPr/>
        </p:nvSpPr>
        <p:spPr>
          <a:xfrm rot="0">
            <a:off x="585812" y="2493513"/>
            <a:ext cx="17317689" cy="839637"/>
          </a:xfrm>
          <a:prstGeom prst="rect">
            <a:avLst/>
          </a:prstGeom>
        </p:spPr>
        <p:txBody>
          <a:bodyPr anchor="t" rtlCol="false" tIns="0" lIns="0" bIns="0" rIns="0">
            <a:spAutoFit/>
          </a:bodyPr>
          <a:lstStyle/>
          <a:p>
            <a:pPr algn="ctr">
              <a:lnSpc>
                <a:spcPts val="3385"/>
              </a:lnSpc>
              <a:spcBef>
                <a:spcPct val="0"/>
              </a:spcBef>
            </a:pPr>
            <a:r>
              <a:rPr lang="en-US" sz="2418">
                <a:solidFill>
                  <a:srgbClr val="000000"/>
                </a:solidFill>
                <a:latin typeface="Fredoka"/>
              </a:rPr>
              <a:t>It is a plot of the false positive rate (x-axis) versus the true positive rate (y-axis) for a number of different candidate threshold values between 0.0 and 1.0. </a:t>
            </a:r>
            <a:r>
              <a:rPr lang="en-US" sz="2418">
                <a:solidFill>
                  <a:srgbClr val="008037"/>
                </a:solidFill>
                <a:latin typeface="Fredoka"/>
              </a:rPr>
              <a:t>Put another way, it plots the false alarm rate versus the hit rate.</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2199D4"/>
        </a:solidFill>
      </p:bgPr>
    </p:bg>
    <p:spTree>
      <p:nvGrpSpPr>
        <p:cNvPr id="1" name=""/>
        <p:cNvGrpSpPr/>
        <p:nvPr/>
      </p:nvGrpSpPr>
      <p:grpSpPr>
        <a:xfrm>
          <a:off x="0" y="0"/>
          <a:ext cx="0" cy="0"/>
          <a:chOff x="0" y="0"/>
          <a:chExt cx="0" cy="0"/>
        </a:xfrm>
      </p:grpSpPr>
      <p:sp>
        <p:nvSpPr>
          <p:cNvPr name="TextBox 2" id="2"/>
          <p:cNvSpPr txBox="true"/>
          <p:nvPr/>
        </p:nvSpPr>
        <p:spPr>
          <a:xfrm rot="0">
            <a:off x="3518124" y="3806825"/>
            <a:ext cx="11251751" cy="2873375"/>
          </a:xfrm>
          <a:prstGeom prst="rect">
            <a:avLst/>
          </a:prstGeom>
        </p:spPr>
        <p:txBody>
          <a:bodyPr anchor="t" rtlCol="false" tIns="0" lIns="0" bIns="0" rIns="0">
            <a:spAutoFit/>
          </a:bodyPr>
          <a:lstStyle/>
          <a:p>
            <a:pPr algn="ctr">
              <a:lnSpc>
                <a:spcPts val="11000"/>
              </a:lnSpc>
            </a:pPr>
            <a:r>
              <a:rPr lang="en-US" sz="11000" spc="220">
                <a:solidFill>
                  <a:srgbClr val="FFFFFF"/>
                </a:solidFill>
                <a:latin typeface="Fredoka"/>
              </a:rPr>
              <a:t>ANY QUESTIONS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grpSp>
        <p:nvGrpSpPr>
          <p:cNvPr name="Group 6" id="6"/>
          <p:cNvGrpSpPr/>
          <p:nvPr/>
        </p:nvGrpSpPr>
        <p:grpSpPr>
          <a:xfrm rot="0">
            <a:off x="1028700" y="2858119"/>
            <a:ext cx="2365906" cy="1298949"/>
            <a:chOff x="0" y="0"/>
            <a:chExt cx="3154541" cy="1731931"/>
          </a:xfrm>
        </p:grpSpPr>
        <p:grpSp>
          <p:nvGrpSpPr>
            <p:cNvPr name="Group 7" id="7"/>
            <p:cNvGrpSpPr/>
            <p:nvPr/>
          </p:nvGrpSpPr>
          <p:grpSpPr>
            <a:xfrm rot="0">
              <a:off x="0" y="0"/>
              <a:ext cx="3154541" cy="1731931"/>
              <a:chOff x="0" y="0"/>
              <a:chExt cx="1981326" cy="1087803"/>
            </a:xfrm>
          </p:grpSpPr>
          <p:sp>
            <p:nvSpPr>
              <p:cNvPr name="Freeform 8" id="8"/>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9" id="9"/>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Labeled Data</a:t>
              </a:r>
            </a:p>
          </p:txBody>
        </p:sp>
      </p:grpSp>
      <p:grpSp>
        <p:nvGrpSpPr>
          <p:cNvPr name="Group 10" id="10"/>
          <p:cNvGrpSpPr/>
          <p:nvPr/>
        </p:nvGrpSpPr>
        <p:grpSpPr>
          <a:xfrm rot="0">
            <a:off x="10424742" y="2858119"/>
            <a:ext cx="2365906" cy="1298949"/>
            <a:chOff x="0" y="0"/>
            <a:chExt cx="3154541" cy="1731931"/>
          </a:xfrm>
        </p:grpSpPr>
        <p:grpSp>
          <p:nvGrpSpPr>
            <p:cNvPr name="Group 11" id="11"/>
            <p:cNvGrpSpPr/>
            <p:nvPr/>
          </p:nvGrpSpPr>
          <p:grpSpPr>
            <a:xfrm rot="0">
              <a:off x="0" y="0"/>
              <a:ext cx="3154541" cy="1731931"/>
              <a:chOff x="0" y="0"/>
              <a:chExt cx="1981326" cy="1087803"/>
            </a:xfrm>
          </p:grpSpPr>
          <p:sp>
            <p:nvSpPr>
              <p:cNvPr name="Freeform 12" id="12"/>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3" id="13"/>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4" id="14"/>
          <p:cNvGrpSpPr/>
          <p:nvPr/>
        </p:nvGrpSpPr>
        <p:grpSpPr>
          <a:xfrm rot="0">
            <a:off x="5744221" y="2858119"/>
            <a:ext cx="2365906" cy="1298949"/>
            <a:chOff x="0" y="0"/>
            <a:chExt cx="3154541" cy="1731931"/>
          </a:xfrm>
        </p:grpSpPr>
        <p:grpSp>
          <p:nvGrpSpPr>
            <p:cNvPr name="Group 15" id="15"/>
            <p:cNvGrpSpPr/>
            <p:nvPr/>
          </p:nvGrpSpPr>
          <p:grpSpPr>
            <a:xfrm rot="0">
              <a:off x="0" y="0"/>
              <a:ext cx="3154541" cy="1731931"/>
              <a:chOff x="0" y="0"/>
              <a:chExt cx="1981326" cy="1087803"/>
            </a:xfrm>
          </p:grpSpPr>
          <p:sp>
            <p:nvSpPr>
              <p:cNvPr name="Freeform 16" id="16"/>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7" id="17"/>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8" id="18"/>
          <p:cNvGrpSpPr/>
          <p:nvPr/>
        </p:nvGrpSpPr>
        <p:grpSpPr>
          <a:xfrm rot="0">
            <a:off x="12960792" y="4879225"/>
            <a:ext cx="3090632" cy="1298949"/>
            <a:chOff x="0" y="0"/>
            <a:chExt cx="4120842" cy="1731931"/>
          </a:xfrm>
        </p:grpSpPr>
        <p:grpSp>
          <p:nvGrpSpPr>
            <p:cNvPr name="Group 19" id="19"/>
            <p:cNvGrpSpPr/>
            <p:nvPr/>
          </p:nvGrpSpPr>
          <p:grpSpPr>
            <a:xfrm rot="0">
              <a:off x="0" y="0"/>
              <a:ext cx="4120842" cy="1731931"/>
              <a:chOff x="0" y="0"/>
              <a:chExt cx="2588247" cy="1087803"/>
            </a:xfrm>
          </p:grpSpPr>
          <p:sp>
            <p:nvSpPr>
              <p:cNvPr name="Freeform 20" id="20"/>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1" id="21"/>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2" id="22"/>
          <p:cNvGrpSpPr/>
          <p:nvPr/>
        </p:nvGrpSpPr>
        <p:grpSpPr>
          <a:xfrm rot="0">
            <a:off x="8652701" y="6493948"/>
            <a:ext cx="3090632" cy="2757718"/>
            <a:chOff x="0" y="0"/>
            <a:chExt cx="4120842" cy="3676958"/>
          </a:xfrm>
        </p:grpSpPr>
        <p:grpSp>
          <p:nvGrpSpPr>
            <p:cNvPr name="Group 23" id="23"/>
            <p:cNvGrpSpPr/>
            <p:nvPr/>
          </p:nvGrpSpPr>
          <p:grpSpPr>
            <a:xfrm rot="0">
              <a:off x="0" y="0"/>
              <a:ext cx="4120842" cy="3676958"/>
              <a:chOff x="0" y="0"/>
              <a:chExt cx="2588247" cy="2309449"/>
            </a:xfrm>
          </p:grpSpPr>
          <p:sp>
            <p:nvSpPr>
              <p:cNvPr name="Freeform 24" id="24"/>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5" id="25"/>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6" id="26"/>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7" id="27"/>
          <p:cNvGrpSpPr/>
          <p:nvPr/>
        </p:nvGrpSpPr>
        <p:grpSpPr>
          <a:xfrm rot="0">
            <a:off x="1877629" y="7155136"/>
            <a:ext cx="3754963" cy="1298949"/>
            <a:chOff x="0" y="0"/>
            <a:chExt cx="5006618" cy="1731931"/>
          </a:xfrm>
        </p:grpSpPr>
        <p:grpSp>
          <p:nvGrpSpPr>
            <p:cNvPr name="Group 28" id="28"/>
            <p:cNvGrpSpPr/>
            <p:nvPr/>
          </p:nvGrpSpPr>
          <p:grpSpPr>
            <a:xfrm rot="0">
              <a:off x="0" y="0"/>
              <a:ext cx="5006618" cy="1731931"/>
              <a:chOff x="0" y="0"/>
              <a:chExt cx="3144591" cy="1087803"/>
            </a:xfrm>
          </p:grpSpPr>
          <p:sp>
            <p:nvSpPr>
              <p:cNvPr name="Freeform 29" id="29"/>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0" id="30"/>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1" id="31"/>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4713446" y="4954956"/>
            <a:ext cx="6363047" cy="1223218"/>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Process of obtaining labeled data is tricky and many times the bottleneck of obtaining an efficient algorithm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
        <p:nvSpPr>
          <p:cNvPr name="TextBox 6" id="6"/>
          <p:cNvSpPr txBox="true"/>
          <p:nvPr/>
        </p:nvSpPr>
        <p:spPr>
          <a:xfrm rot="0">
            <a:off x="4713446" y="4954956"/>
            <a:ext cx="6363047" cy="398537"/>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See Previous Class</a:t>
            </a:r>
          </a:p>
        </p:txBody>
      </p:sp>
      <p:grpSp>
        <p:nvGrpSpPr>
          <p:cNvPr name="Group 7" id="7"/>
          <p:cNvGrpSpPr/>
          <p:nvPr/>
        </p:nvGrpSpPr>
        <p:grpSpPr>
          <a:xfrm rot="0">
            <a:off x="1028700" y="2858119"/>
            <a:ext cx="2365906" cy="1298949"/>
            <a:chOff x="0" y="0"/>
            <a:chExt cx="3154541" cy="1731931"/>
          </a:xfrm>
        </p:grpSpPr>
        <p:grpSp>
          <p:nvGrpSpPr>
            <p:cNvPr name="Group 8" id="8"/>
            <p:cNvGrpSpPr/>
            <p:nvPr/>
          </p:nvGrpSpPr>
          <p:grpSpPr>
            <a:xfrm rot="0">
              <a:off x="0" y="0"/>
              <a:ext cx="3154541" cy="1731931"/>
              <a:chOff x="0" y="0"/>
              <a:chExt cx="1981326" cy="1087803"/>
            </a:xfrm>
          </p:grpSpPr>
          <p:sp>
            <p:nvSpPr>
              <p:cNvPr name="Freeform 9" id="9"/>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0" id="10"/>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11" id="11"/>
          <p:cNvGrpSpPr/>
          <p:nvPr/>
        </p:nvGrpSpPr>
        <p:grpSpPr>
          <a:xfrm rot="0">
            <a:off x="10424742" y="2858119"/>
            <a:ext cx="2365906" cy="1298949"/>
            <a:chOff x="0" y="0"/>
            <a:chExt cx="3154541" cy="1731931"/>
          </a:xfrm>
        </p:grpSpPr>
        <p:grpSp>
          <p:nvGrpSpPr>
            <p:cNvPr name="Group 12" id="12"/>
            <p:cNvGrpSpPr/>
            <p:nvPr/>
          </p:nvGrpSpPr>
          <p:grpSpPr>
            <a:xfrm rot="0">
              <a:off x="0" y="0"/>
              <a:ext cx="3154541" cy="1731931"/>
              <a:chOff x="0" y="0"/>
              <a:chExt cx="1981326" cy="1087803"/>
            </a:xfrm>
          </p:grpSpPr>
          <p:sp>
            <p:nvSpPr>
              <p:cNvPr name="Freeform 13" id="13"/>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4" id="14"/>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5" id="15"/>
          <p:cNvGrpSpPr/>
          <p:nvPr/>
        </p:nvGrpSpPr>
        <p:grpSpPr>
          <a:xfrm rot="0">
            <a:off x="5744221" y="2858119"/>
            <a:ext cx="2365906" cy="1298949"/>
            <a:chOff x="0" y="0"/>
            <a:chExt cx="3154541" cy="1731931"/>
          </a:xfrm>
        </p:grpSpPr>
        <p:grpSp>
          <p:nvGrpSpPr>
            <p:cNvPr name="Group 16" id="16"/>
            <p:cNvGrpSpPr/>
            <p:nvPr/>
          </p:nvGrpSpPr>
          <p:grpSpPr>
            <a:xfrm rot="0">
              <a:off x="0" y="0"/>
              <a:ext cx="3154541" cy="1731931"/>
              <a:chOff x="0" y="0"/>
              <a:chExt cx="1981326" cy="1087803"/>
            </a:xfrm>
          </p:grpSpPr>
          <p:sp>
            <p:nvSpPr>
              <p:cNvPr name="Freeform 17" id="1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8" id="18"/>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Feature Engineering</a:t>
              </a:r>
            </a:p>
          </p:txBody>
        </p:sp>
      </p:grpSp>
      <p:grpSp>
        <p:nvGrpSpPr>
          <p:cNvPr name="Group 19" id="19"/>
          <p:cNvGrpSpPr/>
          <p:nvPr/>
        </p:nvGrpSpPr>
        <p:grpSpPr>
          <a:xfrm rot="0">
            <a:off x="12960792" y="4879225"/>
            <a:ext cx="3090632" cy="1298949"/>
            <a:chOff x="0" y="0"/>
            <a:chExt cx="4120842" cy="1731931"/>
          </a:xfrm>
        </p:grpSpPr>
        <p:grpSp>
          <p:nvGrpSpPr>
            <p:cNvPr name="Group 20" id="20"/>
            <p:cNvGrpSpPr/>
            <p:nvPr/>
          </p:nvGrpSpPr>
          <p:grpSpPr>
            <a:xfrm rot="0">
              <a:off x="0" y="0"/>
              <a:ext cx="4120842" cy="1731931"/>
              <a:chOff x="0" y="0"/>
              <a:chExt cx="2588247" cy="1087803"/>
            </a:xfrm>
          </p:grpSpPr>
          <p:sp>
            <p:nvSpPr>
              <p:cNvPr name="Freeform 21" id="21"/>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2" id="22"/>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3" id="23"/>
          <p:cNvGrpSpPr/>
          <p:nvPr/>
        </p:nvGrpSpPr>
        <p:grpSpPr>
          <a:xfrm rot="0">
            <a:off x="8652701" y="6493948"/>
            <a:ext cx="3090632" cy="2757718"/>
            <a:chOff x="0" y="0"/>
            <a:chExt cx="4120842" cy="3676958"/>
          </a:xfrm>
        </p:grpSpPr>
        <p:grpSp>
          <p:nvGrpSpPr>
            <p:cNvPr name="Group 24" id="24"/>
            <p:cNvGrpSpPr/>
            <p:nvPr/>
          </p:nvGrpSpPr>
          <p:grpSpPr>
            <a:xfrm rot="0">
              <a:off x="0" y="0"/>
              <a:ext cx="4120842" cy="3676958"/>
              <a:chOff x="0" y="0"/>
              <a:chExt cx="2588247" cy="2309449"/>
            </a:xfrm>
          </p:grpSpPr>
          <p:sp>
            <p:nvSpPr>
              <p:cNvPr name="Freeform 25" id="25"/>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6" id="26"/>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7" id="27"/>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8" id="28"/>
          <p:cNvGrpSpPr/>
          <p:nvPr/>
        </p:nvGrpSpPr>
        <p:grpSpPr>
          <a:xfrm rot="0">
            <a:off x="1877629" y="7155136"/>
            <a:ext cx="3754963" cy="1298949"/>
            <a:chOff x="0" y="0"/>
            <a:chExt cx="5006618" cy="1731931"/>
          </a:xfrm>
        </p:grpSpPr>
        <p:grpSp>
          <p:nvGrpSpPr>
            <p:cNvPr name="Group 29" id="29"/>
            <p:cNvGrpSpPr/>
            <p:nvPr/>
          </p:nvGrpSpPr>
          <p:grpSpPr>
            <a:xfrm rot="0">
              <a:off x="0" y="0"/>
              <a:ext cx="5006618" cy="1731931"/>
              <a:chOff x="0" y="0"/>
              <a:chExt cx="3144591" cy="1087803"/>
            </a:xfrm>
          </p:grpSpPr>
          <p:sp>
            <p:nvSpPr>
              <p:cNvPr name="Freeform 30" id="30"/>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1" id="31"/>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2" id="32"/>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
        <p:nvSpPr>
          <p:cNvPr name="TextBox 6" id="6"/>
          <p:cNvSpPr txBox="true"/>
          <p:nvPr/>
        </p:nvSpPr>
        <p:spPr>
          <a:xfrm rot="0">
            <a:off x="4713446" y="4954956"/>
            <a:ext cx="6363047" cy="1223218"/>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Can be done in a conventional way or with more advaned technique (balancing dataset or cross validation)</a:t>
            </a:r>
          </a:p>
        </p:txBody>
      </p:sp>
      <p:grpSp>
        <p:nvGrpSpPr>
          <p:cNvPr name="Group 7" id="7"/>
          <p:cNvGrpSpPr/>
          <p:nvPr/>
        </p:nvGrpSpPr>
        <p:grpSpPr>
          <a:xfrm rot="0">
            <a:off x="1028700" y="2858119"/>
            <a:ext cx="2365906" cy="1298949"/>
            <a:chOff x="0" y="0"/>
            <a:chExt cx="3154541" cy="1731931"/>
          </a:xfrm>
        </p:grpSpPr>
        <p:grpSp>
          <p:nvGrpSpPr>
            <p:cNvPr name="Group 8" id="8"/>
            <p:cNvGrpSpPr/>
            <p:nvPr/>
          </p:nvGrpSpPr>
          <p:grpSpPr>
            <a:xfrm rot="0">
              <a:off x="0" y="0"/>
              <a:ext cx="3154541" cy="1731931"/>
              <a:chOff x="0" y="0"/>
              <a:chExt cx="1981326" cy="1087803"/>
            </a:xfrm>
          </p:grpSpPr>
          <p:sp>
            <p:nvSpPr>
              <p:cNvPr name="Freeform 9" id="9"/>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0" id="10"/>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11" id="11"/>
          <p:cNvGrpSpPr/>
          <p:nvPr/>
        </p:nvGrpSpPr>
        <p:grpSpPr>
          <a:xfrm rot="0">
            <a:off x="10424742" y="2858119"/>
            <a:ext cx="2365906" cy="1298949"/>
            <a:chOff x="0" y="0"/>
            <a:chExt cx="3154541" cy="1731931"/>
          </a:xfrm>
        </p:grpSpPr>
        <p:grpSp>
          <p:nvGrpSpPr>
            <p:cNvPr name="Group 12" id="12"/>
            <p:cNvGrpSpPr/>
            <p:nvPr/>
          </p:nvGrpSpPr>
          <p:grpSpPr>
            <a:xfrm rot="0">
              <a:off x="0" y="0"/>
              <a:ext cx="3154541" cy="1731931"/>
              <a:chOff x="0" y="0"/>
              <a:chExt cx="1981326" cy="1087803"/>
            </a:xfrm>
          </p:grpSpPr>
          <p:sp>
            <p:nvSpPr>
              <p:cNvPr name="Freeform 13" id="13"/>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4" id="14"/>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Train-Test Split</a:t>
              </a:r>
            </a:p>
          </p:txBody>
        </p:sp>
      </p:grpSp>
      <p:grpSp>
        <p:nvGrpSpPr>
          <p:cNvPr name="Group 15" id="15"/>
          <p:cNvGrpSpPr/>
          <p:nvPr/>
        </p:nvGrpSpPr>
        <p:grpSpPr>
          <a:xfrm rot="0">
            <a:off x="5744221" y="2858119"/>
            <a:ext cx="2365906" cy="1298949"/>
            <a:chOff x="0" y="0"/>
            <a:chExt cx="3154541" cy="1731931"/>
          </a:xfrm>
        </p:grpSpPr>
        <p:grpSp>
          <p:nvGrpSpPr>
            <p:cNvPr name="Group 16" id="16"/>
            <p:cNvGrpSpPr/>
            <p:nvPr/>
          </p:nvGrpSpPr>
          <p:grpSpPr>
            <a:xfrm rot="0">
              <a:off x="0" y="0"/>
              <a:ext cx="3154541" cy="1731931"/>
              <a:chOff x="0" y="0"/>
              <a:chExt cx="1981326" cy="1087803"/>
            </a:xfrm>
          </p:grpSpPr>
          <p:sp>
            <p:nvSpPr>
              <p:cNvPr name="Freeform 17" id="1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8" id="18"/>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9" id="19"/>
          <p:cNvGrpSpPr/>
          <p:nvPr/>
        </p:nvGrpSpPr>
        <p:grpSpPr>
          <a:xfrm rot="0">
            <a:off x="12960792" y="4879225"/>
            <a:ext cx="3090632" cy="1298949"/>
            <a:chOff x="0" y="0"/>
            <a:chExt cx="4120842" cy="1731931"/>
          </a:xfrm>
        </p:grpSpPr>
        <p:grpSp>
          <p:nvGrpSpPr>
            <p:cNvPr name="Group 20" id="20"/>
            <p:cNvGrpSpPr/>
            <p:nvPr/>
          </p:nvGrpSpPr>
          <p:grpSpPr>
            <a:xfrm rot="0">
              <a:off x="0" y="0"/>
              <a:ext cx="4120842" cy="1731931"/>
              <a:chOff x="0" y="0"/>
              <a:chExt cx="2588247" cy="1087803"/>
            </a:xfrm>
          </p:grpSpPr>
          <p:sp>
            <p:nvSpPr>
              <p:cNvPr name="Freeform 21" id="21"/>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2" id="22"/>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3" id="23"/>
          <p:cNvGrpSpPr/>
          <p:nvPr/>
        </p:nvGrpSpPr>
        <p:grpSpPr>
          <a:xfrm rot="0">
            <a:off x="8652701" y="6493948"/>
            <a:ext cx="3090632" cy="2757718"/>
            <a:chOff x="0" y="0"/>
            <a:chExt cx="4120842" cy="3676958"/>
          </a:xfrm>
        </p:grpSpPr>
        <p:grpSp>
          <p:nvGrpSpPr>
            <p:cNvPr name="Group 24" id="24"/>
            <p:cNvGrpSpPr/>
            <p:nvPr/>
          </p:nvGrpSpPr>
          <p:grpSpPr>
            <a:xfrm rot="0">
              <a:off x="0" y="0"/>
              <a:ext cx="4120842" cy="3676958"/>
              <a:chOff x="0" y="0"/>
              <a:chExt cx="2588247" cy="2309449"/>
            </a:xfrm>
          </p:grpSpPr>
          <p:sp>
            <p:nvSpPr>
              <p:cNvPr name="Freeform 25" id="25"/>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6" id="26"/>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7" id="27"/>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8" id="28"/>
          <p:cNvGrpSpPr/>
          <p:nvPr/>
        </p:nvGrpSpPr>
        <p:grpSpPr>
          <a:xfrm rot="0">
            <a:off x="1877629" y="7155136"/>
            <a:ext cx="3754963" cy="1298949"/>
            <a:chOff x="0" y="0"/>
            <a:chExt cx="5006618" cy="1731931"/>
          </a:xfrm>
        </p:grpSpPr>
        <p:grpSp>
          <p:nvGrpSpPr>
            <p:cNvPr name="Group 29" id="29"/>
            <p:cNvGrpSpPr/>
            <p:nvPr/>
          </p:nvGrpSpPr>
          <p:grpSpPr>
            <a:xfrm rot="0">
              <a:off x="0" y="0"/>
              <a:ext cx="5006618" cy="1731931"/>
              <a:chOff x="0" y="0"/>
              <a:chExt cx="3144591" cy="1087803"/>
            </a:xfrm>
          </p:grpSpPr>
          <p:sp>
            <p:nvSpPr>
              <p:cNvPr name="Freeform 30" id="30"/>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1" id="31"/>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2" id="32"/>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
        <p:nvSpPr>
          <p:cNvPr name="TextBox 6" id="6"/>
          <p:cNvSpPr txBox="true"/>
          <p:nvPr/>
        </p:nvSpPr>
        <p:spPr>
          <a:xfrm rot="0">
            <a:off x="3834969" y="4480938"/>
            <a:ext cx="6363047" cy="2047898"/>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This is where you earn your salary. With experience you will have intuition of which algorithm will be best suited for your situation. The hyperparameters have to be set</a:t>
            </a:r>
          </a:p>
        </p:txBody>
      </p:sp>
      <p:grpSp>
        <p:nvGrpSpPr>
          <p:cNvPr name="Group 7" id="7"/>
          <p:cNvGrpSpPr/>
          <p:nvPr/>
        </p:nvGrpSpPr>
        <p:grpSpPr>
          <a:xfrm rot="0">
            <a:off x="1028700" y="2858119"/>
            <a:ext cx="2365906" cy="1298949"/>
            <a:chOff x="0" y="0"/>
            <a:chExt cx="3154541" cy="1731931"/>
          </a:xfrm>
        </p:grpSpPr>
        <p:grpSp>
          <p:nvGrpSpPr>
            <p:cNvPr name="Group 8" id="8"/>
            <p:cNvGrpSpPr/>
            <p:nvPr/>
          </p:nvGrpSpPr>
          <p:grpSpPr>
            <a:xfrm rot="0">
              <a:off x="0" y="0"/>
              <a:ext cx="3154541" cy="1731931"/>
              <a:chOff x="0" y="0"/>
              <a:chExt cx="1981326" cy="1087803"/>
            </a:xfrm>
          </p:grpSpPr>
          <p:sp>
            <p:nvSpPr>
              <p:cNvPr name="Freeform 9" id="9"/>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0" id="10"/>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11" id="11"/>
          <p:cNvGrpSpPr/>
          <p:nvPr/>
        </p:nvGrpSpPr>
        <p:grpSpPr>
          <a:xfrm rot="0">
            <a:off x="10424742" y="2858119"/>
            <a:ext cx="2365906" cy="1298949"/>
            <a:chOff x="0" y="0"/>
            <a:chExt cx="3154541" cy="1731931"/>
          </a:xfrm>
        </p:grpSpPr>
        <p:grpSp>
          <p:nvGrpSpPr>
            <p:cNvPr name="Group 12" id="12"/>
            <p:cNvGrpSpPr/>
            <p:nvPr/>
          </p:nvGrpSpPr>
          <p:grpSpPr>
            <a:xfrm rot="0">
              <a:off x="0" y="0"/>
              <a:ext cx="3154541" cy="1731931"/>
              <a:chOff x="0" y="0"/>
              <a:chExt cx="1981326" cy="1087803"/>
            </a:xfrm>
          </p:grpSpPr>
          <p:sp>
            <p:nvSpPr>
              <p:cNvPr name="Freeform 13" id="13"/>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4" id="14"/>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5" id="15"/>
          <p:cNvGrpSpPr/>
          <p:nvPr/>
        </p:nvGrpSpPr>
        <p:grpSpPr>
          <a:xfrm rot="0">
            <a:off x="5744221" y="2858119"/>
            <a:ext cx="2365906" cy="1298949"/>
            <a:chOff x="0" y="0"/>
            <a:chExt cx="3154541" cy="1731931"/>
          </a:xfrm>
        </p:grpSpPr>
        <p:grpSp>
          <p:nvGrpSpPr>
            <p:cNvPr name="Group 16" id="16"/>
            <p:cNvGrpSpPr/>
            <p:nvPr/>
          </p:nvGrpSpPr>
          <p:grpSpPr>
            <a:xfrm rot="0">
              <a:off x="0" y="0"/>
              <a:ext cx="3154541" cy="1731931"/>
              <a:chOff x="0" y="0"/>
              <a:chExt cx="1981326" cy="1087803"/>
            </a:xfrm>
          </p:grpSpPr>
          <p:sp>
            <p:nvSpPr>
              <p:cNvPr name="Freeform 17" id="1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8" id="18"/>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9" id="19"/>
          <p:cNvGrpSpPr/>
          <p:nvPr/>
        </p:nvGrpSpPr>
        <p:grpSpPr>
          <a:xfrm rot="0">
            <a:off x="12960792" y="4879225"/>
            <a:ext cx="3090632" cy="1298949"/>
            <a:chOff x="0" y="0"/>
            <a:chExt cx="4120842" cy="1731931"/>
          </a:xfrm>
        </p:grpSpPr>
        <p:grpSp>
          <p:nvGrpSpPr>
            <p:cNvPr name="Group 20" id="20"/>
            <p:cNvGrpSpPr/>
            <p:nvPr/>
          </p:nvGrpSpPr>
          <p:grpSpPr>
            <a:xfrm rot="0">
              <a:off x="0" y="0"/>
              <a:ext cx="4120842" cy="1731931"/>
              <a:chOff x="0" y="0"/>
              <a:chExt cx="2588247" cy="1087803"/>
            </a:xfrm>
          </p:grpSpPr>
          <p:sp>
            <p:nvSpPr>
              <p:cNvPr name="Freeform 21" id="21"/>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2" id="22"/>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Pick Algorithm </a:t>
              </a:r>
              <a:r>
                <a:rPr lang="en-US" sz="2418">
                  <a:solidFill>
                    <a:srgbClr val="FFFFFF"/>
                  </a:solidFill>
                  <a:latin typeface="Fredoka"/>
                </a:rPr>
                <a:t>&amp; Hyperparameters</a:t>
              </a:r>
            </a:p>
          </p:txBody>
        </p:sp>
      </p:grpSp>
      <p:grpSp>
        <p:nvGrpSpPr>
          <p:cNvPr name="Group 23" id="23"/>
          <p:cNvGrpSpPr/>
          <p:nvPr/>
        </p:nvGrpSpPr>
        <p:grpSpPr>
          <a:xfrm rot="0">
            <a:off x="8652701" y="6493948"/>
            <a:ext cx="3090632" cy="2757718"/>
            <a:chOff x="0" y="0"/>
            <a:chExt cx="4120842" cy="3676958"/>
          </a:xfrm>
        </p:grpSpPr>
        <p:grpSp>
          <p:nvGrpSpPr>
            <p:cNvPr name="Group 24" id="24"/>
            <p:cNvGrpSpPr/>
            <p:nvPr/>
          </p:nvGrpSpPr>
          <p:grpSpPr>
            <a:xfrm rot="0">
              <a:off x="0" y="0"/>
              <a:ext cx="4120842" cy="3676958"/>
              <a:chOff x="0" y="0"/>
              <a:chExt cx="2588247" cy="2309449"/>
            </a:xfrm>
          </p:grpSpPr>
          <p:sp>
            <p:nvSpPr>
              <p:cNvPr name="Freeform 25" id="25"/>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6" id="26"/>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Optimize Parameters of Algorithm</a:t>
              </a:r>
            </a:p>
          </p:txBody>
        </p:sp>
        <p:sp>
          <p:nvSpPr>
            <p:cNvPr name="TextBox 27" id="27"/>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Based on Loss Function </a:t>
              </a:r>
            </a:p>
          </p:txBody>
        </p:sp>
      </p:grpSp>
      <p:grpSp>
        <p:nvGrpSpPr>
          <p:cNvPr name="Group 28" id="28"/>
          <p:cNvGrpSpPr/>
          <p:nvPr/>
        </p:nvGrpSpPr>
        <p:grpSpPr>
          <a:xfrm rot="0">
            <a:off x="1877629" y="7155136"/>
            <a:ext cx="3754963" cy="1298949"/>
            <a:chOff x="0" y="0"/>
            <a:chExt cx="5006618" cy="1731931"/>
          </a:xfrm>
        </p:grpSpPr>
        <p:grpSp>
          <p:nvGrpSpPr>
            <p:cNvPr name="Group 29" id="29"/>
            <p:cNvGrpSpPr/>
            <p:nvPr/>
          </p:nvGrpSpPr>
          <p:grpSpPr>
            <a:xfrm rot="0">
              <a:off x="0" y="0"/>
              <a:ext cx="5006618" cy="1731931"/>
              <a:chOff x="0" y="0"/>
              <a:chExt cx="3144591" cy="1087803"/>
            </a:xfrm>
          </p:grpSpPr>
          <p:sp>
            <p:nvSpPr>
              <p:cNvPr name="Freeform 30" id="30"/>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1" id="31"/>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2" id="32"/>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933" y="9614883"/>
            <a:ext cx="18796165" cy="907256"/>
            <a:chOff x="0" y="0"/>
            <a:chExt cx="25061553" cy="1209675"/>
          </a:xfrm>
        </p:grpSpPr>
        <p:sp>
          <p:nvSpPr>
            <p:cNvPr name="AutoShape 3" id="3"/>
            <p:cNvSpPr/>
            <p:nvPr/>
          </p:nvSpPr>
          <p:spPr>
            <a:xfrm rot="0">
              <a:off x="0" y="0"/>
              <a:ext cx="25061553" cy="1209675"/>
            </a:xfrm>
            <a:prstGeom prst="rect">
              <a:avLst/>
            </a:prstGeom>
            <a:solidFill>
              <a:srgbClr val="EAF0F1"/>
            </a:solidFill>
          </p:spPr>
        </p:sp>
        <p:sp>
          <p:nvSpPr>
            <p:cNvPr name="TextBox 4" id="4"/>
            <p:cNvSpPr txBox="true"/>
            <p:nvPr/>
          </p:nvSpPr>
          <p:spPr>
            <a:xfrm rot="0">
              <a:off x="9291787" y="238385"/>
              <a:ext cx="15002335" cy="413385"/>
            </a:xfrm>
            <a:prstGeom prst="rect">
              <a:avLst/>
            </a:prstGeom>
          </p:spPr>
          <p:txBody>
            <a:bodyPr anchor="t" rtlCol="false" tIns="0" lIns="0" bIns="0" rIns="0">
              <a:spAutoFit/>
            </a:bodyPr>
            <a:lstStyle/>
            <a:p>
              <a:pPr algn="r">
                <a:lnSpc>
                  <a:spcPts val="2520"/>
                </a:lnSpc>
              </a:pPr>
              <a:r>
                <a:rPr lang="en-US" sz="1800" spc="144">
                  <a:solidFill>
                    <a:srgbClr val="2199D4"/>
                  </a:solidFill>
                  <a:latin typeface="Quicksand Bold"/>
                </a:rPr>
                <a:t>Data Squad | Supervised Learning</a:t>
              </a:r>
            </a:p>
          </p:txBody>
        </p:sp>
      </p:grpSp>
      <p:sp>
        <p:nvSpPr>
          <p:cNvPr name="TextBox 5" id="5"/>
          <p:cNvSpPr txBox="true"/>
          <p:nvPr/>
        </p:nvSpPr>
        <p:spPr>
          <a:xfrm rot="0">
            <a:off x="949008" y="1028700"/>
            <a:ext cx="16556280" cy="731520"/>
          </a:xfrm>
          <a:prstGeom prst="rect">
            <a:avLst/>
          </a:prstGeom>
        </p:spPr>
        <p:txBody>
          <a:bodyPr anchor="t" rtlCol="false" tIns="0" lIns="0" bIns="0" rIns="0">
            <a:spAutoFit/>
          </a:bodyPr>
          <a:lstStyle/>
          <a:p>
            <a:pPr algn="l">
              <a:lnSpc>
                <a:spcPts val="5759"/>
              </a:lnSpc>
            </a:pPr>
            <a:r>
              <a:rPr lang="en-US" sz="4800" spc="96">
                <a:solidFill>
                  <a:srgbClr val="2199D4"/>
                </a:solidFill>
                <a:latin typeface="Fredoka"/>
              </a:rPr>
              <a:t>THE MACHINE LEARNING PROCESS</a:t>
            </a:r>
          </a:p>
        </p:txBody>
      </p:sp>
      <p:sp>
        <p:nvSpPr>
          <p:cNvPr name="TextBox 6" id="6"/>
          <p:cNvSpPr txBox="true"/>
          <p:nvPr/>
        </p:nvSpPr>
        <p:spPr>
          <a:xfrm rot="0">
            <a:off x="4061695" y="4831600"/>
            <a:ext cx="6363047" cy="1635558"/>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Loss Function vs Cost Function</a:t>
            </a:r>
          </a:p>
          <a:p>
            <a:pPr algn="ctr">
              <a:lnSpc>
                <a:spcPts val="3385"/>
              </a:lnSpc>
            </a:pPr>
            <a:r>
              <a:rPr lang="en-US" sz="2418">
                <a:solidFill>
                  <a:srgbClr val="000000"/>
                </a:solidFill>
                <a:latin typeface="Fredoka"/>
              </a:rPr>
              <a:t>Attributes a Penalty to each incorrect prediction. Parameters are optimized to minimize this</a:t>
            </a:r>
          </a:p>
        </p:txBody>
      </p:sp>
      <p:grpSp>
        <p:nvGrpSpPr>
          <p:cNvPr name="Group 7" id="7"/>
          <p:cNvGrpSpPr/>
          <p:nvPr/>
        </p:nvGrpSpPr>
        <p:grpSpPr>
          <a:xfrm rot="0">
            <a:off x="1028700" y="2858119"/>
            <a:ext cx="2365906" cy="1298949"/>
            <a:chOff x="0" y="0"/>
            <a:chExt cx="3154541" cy="1731931"/>
          </a:xfrm>
        </p:grpSpPr>
        <p:grpSp>
          <p:nvGrpSpPr>
            <p:cNvPr name="Group 8" id="8"/>
            <p:cNvGrpSpPr/>
            <p:nvPr/>
          </p:nvGrpSpPr>
          <p:grpSpPr>
            <a:xfrm rot="0">
              <a:off x="0" y="0"/>
              <a:ext cx="3154541" cy="1731931"/>
              <a:chOff x="0" y="0"/>
              <a:chExt cx="1981326" cy="1087803"/>
            </a:xfrm>
          </p:grpSpPr>
          <p:sp>
            <p:nvSpPr>
              <p:cNvPr name="Freeform 9" id="9"/>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0" id="10"/>
            <p:cNvSpPr txBox="true"/>
            <p:nvPr/>
          </p:nvSpPr>
          <p:spPr>
            <a:xfrm rot="0">
              <a:off x="489138" y="309506"/>
              <a:ext cx="2176265"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Labeled Data</a:t>
              </a:r>
            </a:p>
          </p:txBody>
        </p:sp>
      </p:grpSp>
      <p:grpSp>
        <p:nvGrpSpPr>
          <p:cNvPr name="Group 11" id="11"/>
          <p:cNvGrpSpPr/>
          <p:nvPr/>
        </p:nvGrpSpPr>
        <p:grpSpPr>
          <a:xfrm rot="0">
            <a:off x="10424742" y="2858119"/>
            <a:ext cx="2365906" cy="1298949"/>
            <a:chOff x="0" y="0"/>
            <a:chExt cx="3154541" cy="1731931"/>
          </a:xfrm>
        </p:grpSpPr>
        <p:grpSp>
          <p:nvGrpSpPr>
            <p:cNvPr name="Group 12" id="12"/>
            <p:cNvGrpSpPr/>
            <p:nvPr/>
          </p:nvGrpSpPr>
          <p:grpSpPr>
            <a:xfrm rot="0">
              <a:off x="0" y="0"/>
              <a:ext cx="3154541" cy="1731931"/>
              <a:chOff x="0" y="0"/>
              <a:chExt cx="1981326" cy="1087803"/>
            </a:xfrm>
          </p:grpSpPr>
          <p:sp>
            <p:nvSpPr>
              <p:cNvPr name="Freeform 13" id="13"/>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4" id="14"/>
            <p:cNvSpPr txBox="true"/>
            <p:nvPr/>
          </p:nvSpPr>
          <p:spPr>
            <a:xfrm rot="0">
              <a:off x="99934" y="377257"/>
              <a:ext cx="2954674"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Train-Test Split</a:t>
              </a:r>
            </a:p>
          </p:txBody>
        </p:sp>
      </p:grpSp>
      <p:grpSp>
        <p:nvGrpSpPr>
          <p:cNvPr name="Group 15" id="15"/>
          <p:cNvGrpSpPr/>
          <p:nvPr/>
        </p:nvGrpSpPr>
        <p:grpSpPr>
          <a:xfrm rot="0">
            <a:off x="5744221" y="2858119"/>
            <a:ext cx="2365906" cy="1298949"/>
            <a:chOff x="0" y="0"/>
            <a:chExt cx="3154541" cy="1731931"/>
          </a:xfrm>
        </p:grpSpPr>
        <p:grpSp>
          <p:nvGrpSpPr>
            <p:cNvPr name="Group 16" id="16"/>
            <p:cNvGrpSpPr/>
            <p:nvPr/>
          </p:nvGrpSpPr>
          <p:grpSpPr>
            <a:xfrm rot="0">
              <a:off x="0" y="0"/>
              <a:ext cx="3154541" cy="1731931"/>
              <a:chOff x="0" y="0"/>
              <a:chExt cx="1981326" cy="1087803"/>
            </a:xfrm>
          </p:grpSpPr>
          <p:sp>
            <p:nvSpPr>
              <p:cNvPr name="Freeform 17" id="17"/>
              <p:cNvSpPr/>
              <p:nvPr/>
            </p:nvSpPr>
            <p:spPr>
              <a:xfrm flipH="false" flipV="false" rot="0">
                <a:off x="0" y="0"/>
                <a:ext cx="1981326" cy="1087803"/>
              </a:xfrm>
              <a:custGeom>
                <a:avLst/>
                <a:gdLst/>
                <a:ahLst/>
                <a:cxnLst/>
                <a:rect r="r" b="b" t="t" l="l"/>
                <a:pathLst>
                  <a:path h="1087803" w="1981326">
                    <a:moveTo>
                      <a:pt x="0" y="0"/>
                    </a:moveTo>
                    <a:lnTo>
                      <a:pt x="1981326" y="0"/>
                    </a:lnTo>
                    <a:lnTo>
                      <a:pt x="1981326" y="1087803"/>
                    </a:lnTo>
                    <a:lnTo>
                      <a:pt x="0" y="1087803"/>
                    </a:lnTo>
                    <a:close/>
                  </a:path>
                </a:pathLst>
              </a:custGeom>
              <a:solidFill>
                <a:srgbClr val="2199D4"/>
              </a:solidFill>
            </p:spPr>
          </p:sp>
        </p:grpSp>
        <p:sp>
          <p:nvSpPr>
            <p:cNvPr name="TextBox 18" id="18"/>
            <p:cNvSpPr txBox="true"/>
            <p:nvPr/>
          </p:nvSpPr>
          <p:spPr>
            <a:xfrm rot="0">
              <a:off x="287825" y="309506"/>
              <a:ext cx="257889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Feature Engineering</a:t>
              </a:r>
            </a:p>
          </p:txBody>
        </p:sp>
      </p:grpSp>
      <p:grpSp>
        <p:nvGrpSpPr>
          <p:cNvPr name="Group 19" id="19"/>
          <p:cNvGrpSpPr/>
          <p:nvPr/>
        </p:nvGrpSpPr>
        <p:grpSpPr>
          <a:xfrm rot="0">
            <a:off x="12960792" y="4879225"/>
            <a:ext cx="3090632" cy="1298949"/>
            <a:chOff x="0" y="0"/>
            <a:chExt cx="4120842" cy="1731931"/>
          </a:xfrm>
        </p:grpSpPr>
        <p:grpSp>
          <p:nvGrpSpPr>
            <p:cNvPr name="Group 20" id="20"/>
            <p:cNvGrpSpPr/>
            <p:nvPr/>
          </p:nvGrpSpPr>
          <p:grpSpPr>
            <a:xfrm rot="0">
              <a:off x="0" y="0"/>
              <a:ext cx="4120842" cy="1731931"/>
              <a:chOff x="0" y="0"/>
              <a:chExt cx="2588247" cy="1087803"/>
            </a:xfrm>
          </p:grpSpPr>
          <p:sp>
            <p:nvSpPr>
              <p:cNvPr name="Freeform 21" id="21"/>
              <p:cNvSpPr/>
              <p:nvPr/>
            </p:nvSpPr>
            <p:spPr>
              <a:xfrm flipH="false" flipV="false" rot="0">
                <a:off x="0" y="0"/>
                <a:ext cx="2588246" cy="1087803"/>
              </a:xfrm>
              <a:custGeom>
                <a:avLst/>
                <a:gdLst/>
                <a:ahLst/>
                <a:cxnLst/>
                <a:rect r="r" b="b" t="t" l="l"/>
                <a:pathLst>
                  <a:path h="1087803" w="2588246">
                    <a:moveTo>
                      <a:pt x="0" y="0"/>
                    </a:moveTo>
                    <a:lnTo>
                      <a:pt x="2588246" y="0"/>
                    </a:lnTo>
                    <a:lnTo>
                      <a:pt x="2588246" y="1087803"/>
                    </a:lnTo>
                    <a:lnTo>
                      <a:pt x="0" y="1087803"/>
                    </a:lnTo>
                    <a:close/>
                  </a:path>
                </a:pathLst>
              </a:custGeom>
              <a:solidFill>
                <a:srgbClr val="2199D4"/>
              </a:solidFill>
            </p:spPr>
          </p:sp>
        </p:grpSp>
        <p:sp>
          <p:nvSpPr>
            <p:cNvPr name="TextBox 22" id="22"/>
            <p:cNvSpPr txBox="true"/>
            <p:nvPr/>
          </p:nvSpPr>
          <p:spPr>
            <a:xfrm rot="0">
              <a:off x="260984" y="377257"/>
              <a:ext cx="3518350"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Pick Algorithm </a:t>
              </a:r>
              <a:r>
                <a:rPr lang="en-US" sz="2418">
                  <a:solidFill>
                    <a:srgbClr val="000000"/>
                  </a:solidFill>
                  <a:latin typeface="Fredoka"/>
                </a:rPr>
                <a:t>&amp; Hyperparameters</a:t>
              </a:r>
            </a:p>
          </p:txBody>
        </p:sp>
      </p:grpSp>
      <p:grpSp>
        <p:nvGrpSpPr>
          <p:cNvPr name="Group 23" id="23"/>
          <p:cNvGrpSpPr/>
          <p:nvPr/>
        </p:nvGrpSpPr>
        <p:grpSpPr>
          <a:xfrm rot="0">
            <a:off x="8652701" y="6493948"/>
            <a:ext cx="3090632" cy="2757718"/>
            <a:chOff x="0" y="0"/>
            <a:chExt cx="4120842" cy="3676958"/>
          </a:xfrm>
        </p:grpSpPr>
        <p:grpSp>
          <p:nvGrpSpPr>
            <p:cNvPr name="Group 24" id="24"/>
            <p:cNvGrpSpPr/>
            <p:nvPr/>
          </p:nvGrpSpPr>
          <p:grpSpPr>
            <a:xfrm rot="0">
              <a:off x="0" y="0"/>
              <a:ext cx="4120842" cy="3676958"/>
              <a:chOff x="0" y="0"/>
              <a:chExt cx="2588247" cy="2309449"/>
            </a:xfrm>
          </p:grpSpPr>
          <p:sp>
            <p:nvSpPr>
              <p:cNvPr name="Freeform 25" id="25"/>
              <p:cNvSpPr/>
              <p:nvPr/>
            </p:nvSpPr>
            <p:spPr>
              <a:xfrm flipH="false" flipV="false" rot="0">
                <a:off x="0" y="0"/>
                <a:ext cx="2588246" cy="2309449"/>
              </a:xfrm>
              <a:custGeom>
                <a:avLst/>
                <a:gdLst/>
                <a:ahLst/>
                <a:cxnLst/>
                <a:rect r="r" b="b" t="t" l="l"/>
                <a:pathLst>
                  <a:path h="2309449" w="2588246">
                    <a:moveTo>
                      <a:pt x="0" y="0"/>
                    </a:moveTo>
                    <a:lnTo>
                      <a:pt x="2588246" y="0"/>
                    </a:lnTo>
                    <a:lnTo>
                      <a:pt x="2588246" y="2309449"/>
                    </a:lnTo>
                    <a:lnTo>
                      <a:pt x="0" y="2309449"/>
                    </a:lnTo>
                    <a:close/>
                  </a:path>
                </a:pathLst>
              </a:custGeom>
              <a:solidFill>
                <a:srgbClr val="2199D4"/>
              </a:solidFill>
            </p:spPr>
          </p:sp>
        </p:grpSp>
        <p:sp>
          <p:nvSpPr>
            <p:cNvPr name="TextBox 26" id="26"/>
            <p:cNvSpPr txBox="true"/>
            <p:nvPr/>
          </p:nvSpPr>
          <p:spPr>
            <a:xfrm rot="0">
              <a:off x="536834" y="377257"/>
              <a:ext cx="2954674" cy="1615082"/>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Optimize Parameters of Algorithm</a:t>
              </a:r>
            </a:p>
          </p:txBody>
        </p:sp>
        <p:sp>
          <p:nvSpPr>
            <p:cNvPr name="TextBox 27" id="27"/>
            <p:cNvSpPr txBox="true"/>
            <p:nvPr/>
          </p:nvSpPr>
          <p:spPr>
            <a:xfrm rot="0">
              <a:off x="697884" y="2322283"/>
              <a:ext cx="2954674" cy="1065295"/>
            </a:xfrm>
            <a:prstGeom prst="rect">
              <a:avLst/>
            </a:prstGeom>
          </p:spPr>
          <p:txBody>
            <a:bodyPr anchor="t" rtlCol="false" tIns="0" lIns="0" bIns="0" rIns="0">
              <a:spAutoFit/>
            </a:bodyPr>
            <a:lstStyle/>
            <a:p>
              <a:pPr algn="ctr">
                <a:lnSpc>
                  <a:spcPts val="3385"/>
                </a:lnSpc>
              </a:pPr>
              <a:r>
                <a:rPr lang="en-US" sz="2418">
                  <a:solidFill>
                    <a:srgbClr val="FFFFFF"/>
                  </a:solidFill>
                  <a:latin typeface="Fredoka"/>
                </a:rPr>
                <a:t>Based on Loss Function </a:t>
              </a:r>
            </a:p>
          </p:txBody>
        </p:sp>
      </p:grpSp>
      <p:grpSp>
        <p:nvGrpSpPr>
          <p:cNvPr name="Group 28" id="28"/>
          <p:cNvGrpSpPr/>
          <p:nvPr/>
        </p:nvGrpSpPr>
        <p:grpSpPr>
          <a:xfrm rot="0">
            <a:off x="1877629" y="7155136"/>
            <a:ext cx="3754963" cy="1298949"/>
            <a:chOff x="0" y="0"/>
            <a:chExt cx="5006618" cy="1731931"/>
          </a:xfrm>
        </p:grpSpPr>
        <p:grpSp>
          <p:nvGrpSpPr>
            <p:cNvPr name="Group 29" id="29"/>
            <p:cNvGrpSpPr/>
            <p:nvPr/>
          </p:nvGrpSpPr>
          <p:grpSpPr>
            <a:xfrm rot="0">
              <a:off x="0" y="0"/>
              <a:ext cx="5006618" cy="1731931"/>
              <a:chOff x="0" y="0"/>
              <a:chExt cx="3144591" cy="1087803"/>
            </a:xfrm>
          </p:grpSpPr>
          <p:sp>
            <p:nvSpPr>
              <p:cNvPr name="Freeform 30" id="30"/>
              <p:cNvSpPr/>
              <p:nvPr/>
            </p:nvSpPr>
            <p:spPr>
              <a:xfrm flipH="false" flipV="false" rot="0">
                <a:off x="0" y="0"/>
                <a:ext cx="3144591" cy="1087803"/>
              </a:xfrm>
              <a:custGeom>
                <a:avLst/>
                <a:gdLst/>
                <a:ahLst/>
                <a:cxnLst/>
                <a:rect r="r" b="b" t="t" l="l"/>
                <a:pathLst>
                  <a:path h="1087803" w="3144591">
                    <a:moveTo>
                      <a:pt x="0" y="0"/>
                    </a:moveTo>
                    <a:lnTo>
                      <a:pt x="3144591" y="0"/>
                    </a:lnTo>
                    <a:lnTo>
                      <a:pt x="3144591" y="1087803"/>
                    </a:lnTo>
                    <a:lnTo>
                      <a:pt x="0" y="1087803"/>
                    </a:lnTo>
                    <a:close/>
                  </a:path>
                </a:pathLst>
              </a:custGeom>
              <a:solidFill>
                <a:srgbClr val="2199D4"/>
              </a:solidFill>
            </p:spPr>
          </p:sp>
        </p:grpSp>
        <p:sp>
          <p:nvSpPr>
            <p:cNvPr name="TextBox 31" id="31"/>
            <p:cNvSpPr txBox="true"/>
            <p:nvPr/>
          </p:nvSpPr>
          <p:spPr>
            <a:xfrm rot="0">
              <a:off x="140196" y="309506"/>
              <a:ext cx="4726226" cy="1065295"/>
            </a:xfrm>
            <a:prstGeom prst="rect">
              <a:avLst/>
            </a:prstGeom>
          </p:spPr>
          <p:txBody>
            <a:bodyPr anchor="t" rtlCol="false" tIns="0" lIns="0" bIns="0" rIns="0">
              <a:spAutoFit/>
            </a:bodyPr>
            <a:lstStyle/>
            <a:p>
              <a:pPr algn="ctr">
                <a:lnSpc>
                  <a:spcPts val="3385"/>
                </a:lnSpc>
              </a:pPr>
              <a:r>
                <a:rPr lang="en-US" sz="2418">
                  <a:solidFill>
                    <a:srgbClr val="000000"/>
                  </a:solidFill>
                  <a:latin typeface="Fredoka"/>
                </a:rPr>
                <a:t>Evaluate Algorithm with appropriate metric</a:t>
              </a:r>
            </a:p>
          </p:txBody>
        </p:sp>
      </p:grpSp>
      <p:sp>
        <p:nvSpPr>
          <p:cNvPr name="Freeform 32" id="32"/>
          <p:cNvSpPr/>
          <p:nvPr/>
        </p:nvSpPr>
        <p:spPr>
          <a:xfrm flipH="false" flipV="false" rot="0">
            <a:off x="3755111"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8445123" y="3331283"/>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2037381">
            <a:off x="12755764" y="3914335"/>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8917821">
            <a:off x="12178768" y="6559490"/>
            <a:ext cx="1564049" cy="352622"/>
          </a:xfrm>
          <a:custGeom>
            <a:avLst/>
            <a:gdLst/>
            <a:ahLst/>
            <a:cxnLst/>
            <a:rect r="r" b="b" t="t" l="l"/>
            <a:pathLst>
              <a:path h="352622" w="1564049">
                <a:moveTo>
                  <a:pt x="0" y="0"/>
                </a:moveTo>
                <a:lnTo>
                  <a:pt x="1564049" y="0"/>
                </a:lnTo>
                <a:lnTo>
                  <a:pt x="1564049"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665925">
            <a:off x="6324640" y="7658832"/>
            <a:ext cx="1564049" cy="352622"/>
          </a:xfrm>
          <a:custGeom>
            <a:avLst/>
            <a:gdLst/>
            <a:ahLst/>
            <a:cxnLst/>
            <a:rect r="r" b="b" t="t" l="l"/>
            <a:pathLst>
              <a:path h="352622" w="1564049">
                <a:moveTo>
                  <a:pt x="0" y="0"/>
                </a:moveTo>
                <a:lnTo>
                  <a:pt x="1564050" y="0"/>
                </a:lnTo>
                <a:lnTo>
                  <a:pt x="1564050" y="352622"/>
                </a:lnTo>
                <a:lnTo>
                  <a:pt x="0" y="352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DAEYaIBmfwM</dc:identifier>
  <dcterms:modified xsi:type="dcterms:W3CDTF">2011-08-01T06:04:30Z</dcterms:modified>
  <cp:revision>1</cp:revision>
  <dc:title>Supervised Learning</dc:title>
</cp:coreProperties>
</file>