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Fredoka One" panose="02000000000000000000" pitchFamily="2" charset="77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a0oloanAKeNRNNBq2tewpFylU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78" d="100"/>
          <a:sy n="78" d="100"/>
        </p:scale>
        <p:origin x="80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10889" y="5011679"/>
            <a:ext cx="17306169" cy="286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0" b="0" i="0" u="none" strike="noStrike" cap="none">
                <a:solidFill>
                  <a:srgbClr val="2199D4"/>
                </a:solidFill>
                <a:latin typeface="Fredoka One"/>
                <a:ea typeface="Fredoka One"/>
                <a:cs typeface="Fredoka One"/>
                <a:sym typeface="Fredoka One"/>
              </a:rPr>
              <a:t>IMBALANCED DATASETS</a:t>
            </a:r>
            <a:endParaRPr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4513" y="1028700"/>
            <a:ext cx="3578973" cy="3578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/>
          <p:nvPr/>
        </p:nvSpPr>
        <p:spPr>
          <a:xfrm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1" name="Google Shape;151;p10"/>
          <p:cNvPicPr preferRelativeResize="0"/>
          <p:nvPr/>
        </p:nvPicPr>
        <p:blipFill rotWithShape="1">
          <a:blip r:embed="rId3">
            <a:alphaModFix/>
          </a:blip>
          <a:srcRect l="8752" t="5771" r="16289" b="46283"/>
          <a:stretch/>
        </p:blipFill>
        <p:spPr>
          <a:xfrm>
            <a:off x="743026" y="3052993"/>
            <a:ext cx="6206665" cy="418101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0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199D4"/>
                </a:solidFill>
                <a:latin typeface="Fredoka One"/>
                <a:ea typeface="Fredoka One"/>
                <a:cs typeface="Fredoka One"/>
                <a:sym typeface="Fredoka One"/>
              </a:rPr>
              <a:t>RE-SAMPLING - OVERSAMPLING MINORITY CLASS</a:t>
            </a:r>
            <a:endParaRPr/>
          </a:p>
        </p:txBody>
      </p:sp>
      <p:sp>
        <p:nvSpPr>
          <p:cNvPr id="153" name="Google Shape;153;p10"/>
          <p:cNvSpPr txBox="1"/>
          <p:nvPr/>
        </p:nvSpPr>
        <p:spPr>
          <a:xfrm>
            <a:off x="9150150" y="2586115"/>
            <a:ext cx="6991713" cy="2084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Counting the minority class instances several times in order to create an artificial balance </a:t>
            </a:r>
            <a:endParaRPr/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73" b="0" i="0" u="none" strike="noStrike" cap="none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54" name="Google Shape;154;p10"/>
          <p:cNvSpPr txBox="1"/>
          <p:nvPr/>
        </p:nvSpPr>
        <p:spPr>
          <a:xfrm>
            <a:off x="9150150" y="5735912"/>
            <a:ext cx="6991713" cy="2574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You should ALWAYS perform the oversampling technique </a:t>
            </a:r>
            <a:r>
              <a:rPr lang="en-US" sz="3073" b="0" i="0" u="sng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after</a:t>
            </a: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 the train test split, or else you may incur serious overfitting</a:t>
            </a:r>
            <a:endParaRPr/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73" b="0" i="0" u="none" strike="noStrike" cap="none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/>
          <p:nvPr/>
        </p:nvSpPr>
        <p:spPr>
          <a:xfrm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1" name="Google Shape;161;p11"/>
          <p:cNvPicPr preferRelativeResize="0"/>
          <p:nvPr/>
        </p:nvPicPr>
        <p:blipFill rotWithShape="1">
          <a:blip r:embed="rId3">
            <a:alphaModFix/>
          </a:blip>
          <a:srcRect l="8752" t="5771" r="16289" b="46283"/>
          <a:stretch/>
        </p:blipFill>
        <p:spPr>
          <a:xfrm>
            <a:off x="743026" y="3052993"/>
            <a:ext cx="6206665" cy="418101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1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199D4"/>
                </a:solidFill>
                <a:latin typeface="Fredoka One"/>
                <a:ea typeface="Fredoka One"/>
                <a:cs typeface="Fredoka One"/>
                <a:sym typeface="Fredoka One"/>
              </a:rPr>
              <a:t>RE-SAMPLING - OVERSAMPLING MINORITY CLASS</a:t>
            </a:r>
            <a:endParaRPr/>
          </a:p>
        </p:txBody>
      </p:sp>
      <p:sp>
        <p:nvSpPr>
          <p:cNvPr id="163" name="Google Shape;163;p11"/>
          <p:cNvSpPr txBox="1"/>
          <p:nvPr/>
        </p:nvSpPr>
        <p:spPr>
          <a:xfrm>
            <a:off x="9150150" y="3822943"/>
            <a:ext cx="6991713" cy="2574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After doing this on our previous example we improved recall a lot (still bad)!</a:t>
            </a:r>
            <a:endParaRPr/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73" b="0" i="0" u="none" strike="noStrike" cap="none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73" b="0" i="0" u="none" strike="noStrike" cap="none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/>
          <p:nvPr/>
        </p:nvSpPr>
        <p:spPr>
          <a:xfrm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9" name="Google Shape;169;p12"/>
          <p:cNvPicPr preferRelativeResize="0"/>
          <p:nvPr/>
        </p:nvPicPr>
        <p:blipFill rotWithShape="1">
          <a:blip r:embed="rId3">
            <a:alphaModFix/>
          </a:blip>
          <a:srcRect l="8752" t="56096" r="16289" b="575"/>
          <a:stretch/>
        </p:blipFill>
        <p:spPr>
          <a:xfrm>
            <a:off x="743026" y="3616669"/>
            <a:ext cx="6206665" cy="377838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2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199D4"/>
                </a:solidFill>
                <a:latin typeface="Fredoka One"/>
                <a:ea typeface="Fredoka One"/>
                <a:cs typeface="Fredoka One"/>
                <a:sym typeface="Fredoka One"/>
              </a:rPr>
              <a:t>RE-SAMPLING - UNDERSAMPLING MAJORITY CLASS</a:t>
            </a:r>
            <a:endParaRPr/>
          </a:p>
        </p:txBody>
      </p:sp>
      <p:sp>
        <p:nvSpPr>
          <p:cNvPr id="171" name="Google Shape;171;p12"/>
          <p:cNvSpPr txBox="1"/>
          <p:nvPr/>
        </p:nvSpPr>
        <p:spPr>
          <a:xfrm>
            <a:off x="9150150" y="3805704"/>
            <a:ext cx="6991713" cy="2608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On the other hand, you can perform undersampling of the majority class by simply removing instanced of the majority thus creating again an artificial balance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/>
          <p:nvPr/>
        </p:nvSpPr>
        <p:spPr>
          <a:xfrm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3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199D4"/>
                </a:solidFill>
                <a:latin typeface="Fredoka One"/>
                <a:ea typeface="Fredoka One"/>
                <a:cs typeface="Fredoka One"/>
                <a:sym typeface="Fredoka One"/>
              </a:rPr>
              <a:t>RE-SAMPLING - SYNTHETIC SAMPLE GENERATION</a:t>
            </a:r>
            <a:endParaRPr/>
          </a:p>
        </p:txBody>
      </p:sp>
      <p:sp>
        <p:nvSpPr>
          <p:cNvPr id="179" name="Google Shape;179;p13"/>
          <p:cNvSpPr txBox="1"/>
          <p:nvPr/>
        </p:nvSpPr>
        <p:spPr>
          <a:xfrm>
            <a:off x="949008" y="2234124"/>
            <a:ext cx="16310292" cy="2057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SMOTE - Sythetic minority oversampling technique</a:t>
            </a:r>
            <a:endParaRPr/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73" b="0" i="0" u="none" strike="noStrike" cap="none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Performs oversampling but by generating nearest neighbours of the minority class </a:t>
            </a:r>
            <a:r>
              <a:rPr lang="en-US" sz="3073" b="0" i="0" u="none" strike="noStrike" cap="none">
                <a:solidFill>
                  <a:srgbClr val="2199D4"/>
                </a:solidFill>
                <a:latin typeface="Fredoka One"/>
                <a:ea typeface="Fredoka One"/>
                <a:cs typeface="Fredoka One"/>
                <a:sym typeface="Fredoka One"/>
              </a:rPr>
              <a:t>without copying them</a:t>
            </a:r>
            <a:endParaRPr/>
          </a:p>
        </p:txBody>
      </p:sp>
      <p:pic>
        <p:nvPicPr>
          <p:cNvPr id="180" name="Google Shape;18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1809" y="4814056"/>
            <a:ext cx="12713756" cy="3897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/>
          <p:nvPr/>
        </p:nvSpPr>
        <p:spPr>
          <a:xfrm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4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199D4"/>
                </a:solidFill>
                <a:latin typeface="Fredoka One"/>
                <a:ea typeface="Fredoka One"/>
                <a:cs typeface="Fredoka One"/>
                <a:sym typeface="Fredoka One"/>
              </a:rPr>
              <a:t>CLUSTERING THE ABUNDANT CLASS</a:t>
            </a:r>
            <a:endParaRPr/>
          </a:p>
        </p:txBody>
      </p:sp>
      <p:pic>
        <p:nvPicPr>
          <p:cNvPr id="188" name="Google Shape;188;p14"/>
          <p:cNvPicPr preferRelativeResize="0"/>
          <p:nvPr/>
        </p:nvPicPr>
        <p:blipFill rotWithShape="1">
          <a:blip r:embed="rId3">
            <a:alphaModFix/>
          </a:blip>
          <a:srcRect l="8752" t="56096" r="16289" b="575"/>
          <a:stretch/>
        </p:blipFill>
        <p:spPr>
          <a:xfrm>
            <a:off x="743026" y="3616669"/>
            <a:ext cx="6206665" cy="377838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4"/>
          <p:cNvSpPr txBox="1"/>
          <p:nvPr/>
        </p:nvSpPr>
        <p:spPr>
          <a:xfrm>
            <a:off x="9150150" y="3347124"/>
            <a:ext cx="6991713" cy="3091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Similar to undersampling but instead of taking a random subset, you create clusters of the majority class and use the cluster centers as the "samples" do be inserted in the final dataset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/>
          <p:nvPr/>
        </p:nvSpPr>
        <p:spPr>
          <a:xfrm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5" name="Google Shape;19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697" y="2465091"/>
            <a:ext cx="12138114" cy="5920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5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199D4"/>
                </a:solidFill>
                <a:latin typeface="Fredoka One"/>
                <a:ea typeface="Fredoka One"/>
                <a:cs typeface="Fredoka One"/>
                <a:sym typeface="Fredoka One"/>
              </a:rPr>
              <a:t>ENSEMBLE METHODS - BAGGING AND PASTING</a:t>
            </a:r>
            <a:endParaRPr/>
          </a:p>
        </p:txBody>
      </p:sp>
      <p:sp>
        <p:nvSpPr>
          <p:cNvPr id="197" name="Google Shape;197;p15"/>
          <p:cNvSpPr txBox="1"/>
          <p:nvPr/>
        </p:nvSpPr>
        <p:spPr>
          <a:xfrm>
            <a:off x="12663208" y="3582709"/>
            <a:ext cx="4810125" cy="4125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creating an ensemble of undersampled classifiers</a:t>
            </a:r>
            <a:endParaRPr/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73" b="0" i="0" u="none" strike="noStrike" cap="none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or</a:t>
            </a:r>
            <a:endParaRPr/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73" b="0" i="0" u="none" strike="noStrike" cap="none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k-fold, but always make sure the minority class is all included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/>
          <p:nvPr/>
        </p:nvSpPr>
        <p:spPr>
          <a:xfrm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3" name="Google Shape;20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151" y="3049224"/>
            <a:ext cx="8742999" cy="495354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6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199D4"/>
                </a:solidFill>
                <a:latin typeface="Fredoka One"/>
                <a:ea typeface="Fredoka One"/>
                <a:cs typeface="Fredoka One"/>
                <a:sym typeface="Fredoka One"/>
              </a:rPr>
              <a:t>MODEL MODIFICATION - COST FUNCTION</a:t>
            </a:r>
            <a:endParaRPr/>
          </a:p>
        </p:txBody>
      </p:sp>
      <p:sp>
        <p:nvSpPr>
          <p:cNvPr id="205" name="Google Shape;205;p16"/>
          <p:cNvSpPr txBox="1"/>
          <p:nvPr/>
        </p:nvSpPr>
        <p:spPr>
          <a:xfrm>
            <a:off x="10267587" y="3281642"/>
            <a:ext cx="6991713" cy="4643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The cost function attributes a penalty to an incorrect submission</a:t>
            </a:r>
            <a:endParaRPr/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73" b="0" i="0" u="none" strike="noStrike" cap="none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If we modify the cost function to attribute a much larger penalty to an incorrect prediction of the minority class this will "force" the algorithm to take more attention for those cases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949008" y="1028700"/>
            <a:ext cx="17076646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199D4"/>
                </a:solidFill>
                <a:latin typeface="Fredoka One"/>
                <a:ea typeface="Fredoka One"/>
                <a:cs typeface="Fredoka One"/>
                <a:sym typeface="Fredoka One"/>
              </a:rPr>
              <a:t>WHAT IS IMBALANCED DATA?</a:t>
            </a:r>
            <a:endParaRPr/>
          </a:p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0" i="0" u="none" strike="noStrike" cap="none">
              <a:solidFill>
                <a:srgbClr val="2199D4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1028700" y="2820817"/>
            <a:ext cx="14178576" cy="2608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Imbalanced data applies to supervised classification problems and deals with the fact one or more of the target classes are </a:t>
            </a:r>
            <a:r>
              <a:rPr lang="en-US" sz="3073" b="0" i="0" u="none" strike="noStrike" cap="none">
                <a:solidFill>
                  <a:srgbClr val="008037"/>
                </a:solidFill>
                <a:latin typeface="Fredoka One"/>
                <a:ea typeface="Fredoka One"/>
                <a:cs typeface="Fredoka One"/>
                <a:sym typeface="Fredoka One"/>
              </a:rPr>
              <a:t>extremely under represented in the dataset</a:t>
            </a: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, compared to other classes</a:t>
            </a:r>
            <a:endParaRPr/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73" b="0" i="0" u="none" strike="noStrike" cap="none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in 2018 in Britain 0.2% of credit card payments were fraudulent</a:t>
            </a: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5625" y="5987277"/>
            <a:ext cx="10804726" cy="29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/>
          <p:nvPr/>
        </p:nvSpPr>
        <p:spPr>
          <a:xfrm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 txBox="1"/>
          <p:nvPr/>
        </p:nvSpPr>
        <p:spPr>
          <a:xfrm>
            <a:off x="949008" y="1028700"/>
            <a:ext cx="17076646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199D4"/>
                </a:solidFill>
                <a:latin typeface="Fredoka One"/>
                <a:ea typeface="Fredoka One"/>
                <a:cs typeface="Fredoka One"/>
                <a:sym typeface="Fredoka One"/>
              </a:rPr>
              <a:t>BEFORE WE MOVE ON</a:t>
            </a:r>
            <a:endParaRPr/>
          </a:p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0" i="0" u="none" strike="noStrike" cap="none">
              <a:solidFill>
                <a:srgbClr val="2199D4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1028700" y="2820817"/>
            <a:ext cx="16230600" cy="2057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Imbalanced data is a problem that mostly affects in a serious way the </a:t>
            </a:r>
            <a:r>
              <a:rPr lang="en-US" sz="3073" b="0" i="0" u="none" strike="noStrike" cap="none">
                <a:solidFill>
                  <a:srgbClr val="008037"/>
                </a:solidFill>
                <a:latin typeface="Fredoka One"/>
                <a:ea typeface="Fredoka One"/>
                <a:cs typeface="Fredoka One"/>
                <a:sym typeface="Fredoka One"/>
              </a:rPr>
              <a:t>target variable</a:t>
            </a: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 we are trying to predict</a:t>
            </a:r>
            <a:endParaRPr/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73" b="0" i="0" u="none" strike="noStrike" cap="none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Imbalance in a particular feature, on the other hand, is not necessarily a bad thing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/>
          <p:nvPr/>
        </p:nvSpPr>
        <p:spPr>
          <a:xfrm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"/>
          <p:cNvSpPr txBox="1"/>
          <p:nvPr/>
        </p:nvSpPr>
        <p:spPr>
          <a:xfrm>
            <a:off x="949008" y="1028700"/>
            <a:ext cx="17076646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199D4"/>
                </a:solidFill>
                <a:latin typeface="Fredoka One"/>
                <a:ea typeface="Fredoka One"/>
                <a:cs typeface="Fredoka One"/>
                <a:sym typeface="Fredoka One"/>
              </a:rPr>
              <a:t>HOW CAN WE SOLVE THIS PROBLEM?</a:t>
            </a:r>
            <a:endParaRPr/>
          </a:p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0" i="0" u="none" strike="noStrike" cap="none">
              <a:solidFill>
                <a:srgbClr val="2199D4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1260347" y="2274646"/>
            <a:ext cx="15168018" cy="56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- Use the correct evaluation metrics</a:t>
            </a:r>
            <a:endParaRPr/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73" b="0" i="0" u="none" strike="noStrike" cap="none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- ReSampling the training set</a:t>
            </a:r>
            <a:endParaRPr/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- Under-Sampling</a:t>
            </a:r>
            <a:endParaRPr/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- Over-Sampling</a:t>
            </a:r>
            <a:endParaRPr/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73" b="0" i="0" u="none" strike="noStrike" cap="none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- Use K-Fold Cross-Validation</a:t>
            </a:r>
            <a:endParaRPr/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73" b="0" i="0" u="none" strike="noStrike" cap="none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- Cluster the abundant class / disperse the minority class</a:t>
            </a:r>
            <a:endParaRPr/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73" b="0" i="0" u="none" strike="noStrike" cap="none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- Design your own Cost Function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/>
          <p:nvPr/>
        </p:nvSpPr>
        <p:spPr>
          <a:xfrm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" name="Google Shape;11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6922" y="2564483"/>
            <a:ext cx="8110962" cy="515803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5"/>
          <p:cNvSpPr txBox="1"/>
          <p:nvPr/>
        </p:nvSpPr>
        <p:spPr>
          <a:xfrm>
            <a:off x="949008" y="1028700"/>
            <a:ext cx="17076646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199D4"/>
                </a:solidFill>
                <a:latin typeface="Fredoka One"/>
                <a:ea typeface="Fredoka One"/>
                <a:cs typeface="Fredoka One"/>
                <a:sym typeface="Fredoka One"/>
              </a:rPr>
              <a:t>CONSIDER THE FOLLOWING PROBLEM</a:t>
            </a:r>
            <a:endParaRPr/>
          </a:p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0" i="0" u="none" strike="noStrike" cap="none">
              <a:solidFill>
                <a:srgbClr val="2199D4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10123230" y="7722517"/>
            <a:ext cx="1561207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DIABETES</a:t>
            </a:r>
            <a:endParaRPr/>
          </a:p>
        </p:txBody>
      </p:sp>
      <p:sp>
        <p:nvSpPr>
          <p:cNvPr id="116" name="Google Shape;116;p5"/>
          <p:cNvSpPr txBox="1"/>
          <p:nvPr/>
        </p:nvSpPr>
        <p:spPr>
          <a:xfrm>
            <a:off x="6375818" y="7722517"/>
            <a:ext cx="2112318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NO DIABETES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/>
          <p:nvPr/>
        </p:nvSpPr>
        <p:spPr>
          <a:xfrm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"/>
          <p:cNvSpPr txBox="1"/>
          <p:nvPr/>
        </p:nvSpPr>
        <p:spPr>
          <a:xfrm>
            <a:off x="949008" y="1028700"/>
            <a:ext cx="17076646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199D4"/>
                </a:solidFill>
                <a:latin typeface="Fredoka One"/>
                <a:ea typeface="Fredoka One"/>
                <a:cs typeface="Fredoka One"/>
                <a:sym typeface="Fredoka One"/>
              </a:rPr>
              <a:t>EVALUATION METRICS</a:t>
            </a:r>
            <a:endParaRPr/>
          </a:p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0" i="0" u="none" strike="noStrike" cap="none">
              <a:solidFill>
                <a:srgbClr val="2199D4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23" name="Google Shape;123;p6"/>
          <p:cNvSpPr txBox="1"/>
          <p:nvPr/>
        </p:nvSpPr>
        <p:spPr>
          <a:xfrm>
            <a:off x="1028700" y="2720514"/>
            <a:ext cx="15749120" cy="5160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A Linear Regression yields an </a:t>
            </a:r>
            <a:r>
              <a:rPr lang="en-US" sz="3073" b="0" i="0" u="none" strike="noStrike" cap="none">
                <a:solidFill>
                  <a:srgbClr val="008037"/>
                </a:solidFill>
                <a:latin typeface="Fredoka One"/>
                <a:ea typeface="Fredoka One"/>
                <a:cs typeface="Fredoka One"/>
                <a:sym typeface="Fredoka One"/>
              </a:rPr>
              <a:t>accuracy of 0.80</a:t>
            </a:r>
            <a:endParaRPr/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73" b="0" i="0" u="none" strike="noStrike" cap="none">
              <a:solidFill>
                <a:srgbClr val="008037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What about precision? Recall? F1?</a:t>
            </a:r>
            <a:endParaRPr/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73" b="0" i="0" u="none" strike="noStrike" cap="none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73" b="0" i="0" u="none" strike="noStrike" cap="none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73" b="0" i="0" u="none" strike="noStrike" cap="none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73" b="0" i="0" u="none" strike="noStrike" cap="none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73" b="0" i="0" u="none" strike="noStrike" cap="none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73" b="0" i="0" u="none" strike="noStrike" cap="none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To not be deceived always make sure you test using the correct metric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/>
          <p:nvPr/>
        </p:nvSpPr>
        <p:spPr>
          <a:xfrm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"/>
          <p:cNvSpPr txBox="1"/>
          <p:nvPr/>
        </p:nvSpPr>
        <p:spPr>
          <a:xfrm>
            <a:off x="949008" y="1028700"/>
            <a:ext cx="17076646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199D4"/>
                </a:solidFill>
                <a:latin typeface="Fredoka One"/>
                <a:ea typeface="Fredoka One"/>
                <a:cs typeface="Fredoka One"/>
                <a:sym typeface="Fredoka One"/>
              </a:rPr>
              <a:t>THE MODEL</a:t>
            </a:r>
            <a:endParaRPr/>
          </a:p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0" i="0" u="none" strike="noStrike" cap="none">
              <a:solidFill>
                <a:srgbClr val="2199D4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31" name="Google Shape;131;p7"/>
          <p:cNvSpPr txBox="1"/>
          <p:nvPr/>
        </p:nvSpPr>
        <p:spPr>
          <a:xfrm>
            <a:off x="1271108" y="2425065"/>
            <a:ext cx="14178576" cy="156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Some models perform better than other when it comes to imbalanced data</a:t>
            </a:r>
            <a:endParaRPr/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73" b="0" i="0" u="none" strike="noStrike" cap="none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Which algorithms do you think will perform poorly?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/>
          <p:nvPr/>
        </p:nvSpPr>
        <p:spPr>
          <a:xfrm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"/>
          <p:cNvSpPr txBox="1"/>
          <p:nvPr/>
        </p:nvSpPr>
        <p:spPr>
          <a:xfrm>
            <a:off x="949008" y="1028700"/>
            <a:ext cx="17076646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199D4"/>
                </a:solidFill>
                <a:latin typeface="Fredoka One"/>
                <a:ea typeface="Fredoka One"/>
                <a:cs typeface="Fredoka One"/>
                <a:sym typeface="Fredoka One"/>
              </a:rPr>
              <a:t>THE MODEL</a:t>
            </a:r>
            <a:endParaRPr/>
          </a:p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0" i="0" u="none" strike="noStrike" cap="none">
              <a:solidFill>
                <a:srgbClr val="2199D4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1271108" y="2425065"/>
            <a:ext cx="14178576" cy="2608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Some models perform better than other when it comes to imbalanced data</a:t>
            </a:r>
            <a:endParaRPr/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73" b="0" i="0" u="none" strike="noStrike" cap="none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Which algorithms do you think will perform poorly?</a:t>
            </a:r>
            <a:endParaRPr/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73" b="0" i="0" u="none" strike="noStrike" cap="none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Poorly -&gt; neighbour voting algorithms -&gt; KNN, Logistic Regression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/>
          <p:nvPr/>
        </p:nvSpPr>
        <p:spPr>
          <a:xfrm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"/>
          <p:cNvSpPr txBox="1"/>
          <p:nvPr/>
        </p:nvSpPr>
        <p:spPr>
          <a:xfrm>
            <a:off x="949008" y="1028700"/>
            <a:ext cx="17076646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199D4"/>
                </a:solidFill>
                <a:latin typeface="Fredoka One"/>
                <a:ea typeface="Fredoka One"/>
                <a:cs typeface="Fredoka One"/>
                <a:sym typeface="Fredoka One"/>
              </a:rPr>
              <a:t>THE MODEL</a:t>
            </a:r>
            <a:endParaRPr/>
          </a:p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0" i="0" u="none" strike="noStrike" cap="none">
              <a:solidFill>
                <a:srgbClr val="2199D4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45" name="Google Shape;145;p9"/>
          <p:cNvSpPr txBox="1"/>
          <p:nvPr/>
        </p:nvSpPr>
        <p:spPr>
          <a:xfrm>
            <a:off x="1271108" y="2425065"/>
            <a:ext cx="15988192" cy="5160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Some models perform better than other when it comes to imbalanced data</a:t>
            </a:r>
            <a:endParaRPr/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73" b="0" i="0" u="none" strike="noStrike" cap="none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Which algorithms do you think will perform poorly?</a:t>
            </a:r>
            <a:endParaRPr/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73" b="0" i="0" u="none" strike="noStrike" cap="none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Poorly -&gt; neighbour voting algorithms -&gt; KNN, Logistic Regression</a:t>
            </a:r>
            <a:endParaRPr/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73" b="0" i="0" u="none" strike="noStrike" cap="none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8037"/>
                </a:solidFill>
                <a:latin typeface="Fredoka One"/>
                <a:ea typeface="Fredoka One"/>
                <a:cs typeface="Fredoka One"/>
                <a:sym typeface="Fredoka One"/>
              </a:rPr>
              <a:t>Tree based models </a:t>
            </a: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are more greedy and therefore significantly improve the ability to deal with imbalanced classes</a:t>
            </a:r>
            <a:endParaRPr/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73" b="0" i="0" u="none" strike="noStrike" cap="none">
              <a:solidFill>
                <a:srgbClr val="000000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marL="0" marR="0" lvl="0" indent="0" algn="l" rtl="0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3" b="0" i="0" u="none" strike="noStrike" cap="none">
                <a:solidFill>
                  <a:srgbClr val="000000"/>
                </a:solidFill>
                <a:latin typeface="Fredoka One"/>
                <a:ea typeface="Fredoka One"/>
                <a:cs typeface="Fredoka One"/>
                <a:sym typeface="Fredoka One"/>
              </a:rPr>
              <a:t>So we should try a Random Forest method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514</Words>
  <Application>Microsoft Macintosh PowerPoint</Application>
  <PresentationFormat>Custom</PresentationFormat>
  <Paragraphs>78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Fredoka One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João Rocha Melo</cp:lastModifiedBy>
  <cp:revision>1</cp:revision>
  <dcterms:created xsi:type="dcterms:W3CDTF">2006-08-16T00:00:00Z</dcterms:created>
  <dcterms:modified xsi:type="dcterms:W3CDTF">2024-05-23T21:06:07Z</dcterms:modified>
</cp:coreProperties>
</file>