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Fredoka" charset="1" panose="02000000000000000000"/>
      <p:regular r:id="rId24"/>
    </p:embeddedFont>
    <p:embeddedFont>
      <p:font typeface="Quicksand Bold" charset="1" panose="00000800000000000000"/>
      <p:regular r:id="rId25"/>
    </p:embeddedFont>
    <p:embeddedFont>
      <p:font typeface="Open Sans Light" charset="1" panose="020B0306030504020204"/>
      <p:regular r:id="rId26"/>
    </p:embeddedFont>
    <p:embeddedFont>
      <p:font typeface="Cooper Hewitt Italics" charset="1" panose="00000000000000000000"/>
      <p:regular r:id="rId31"/>
    </p:embeddedFont>
    <p:embeddedFont>
      <p:font typeface="Open Sans" charset="1" panose="020B0606030504020204"/>
      <p:regular r:id="rId32"/>
    </p:embeddedFont>
    <p:embeddedFont>
      <p:font typeface="Open Sans Italics" charset="1" panose="020B060603050402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Masters/notesMaster1.xml" Type="http://schemas.openxmlformats.org/officeDocument/2006/relationships/notesMaster"/><Relationship Id="rId28" Target="theme/theme2.xml" Type="http://schemas.openxmlformats.org/officeDocument/2006/relationships/theme"/><Relationship Id="rId29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notesSlides/notesSlide3.xml" Type="http://schemas.openxmlformats.org/officeDocument/2006/relationships/notesSlide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Talk about:</a:t>
            </a:r>
          </a:p>
          <a:p>
            <a:r>
              <a:rPr lang="en-US"/>
              <a:t>lower-upper limit</a:t>
            </a:r>
          </a:p>
          <a:p>
            <a:r>
              <a:rPr lang="en-US"/>
              <a:t>Properties:</a:t>
            </a:r>
          </a:p>
          <a:p>
            <a:r>
              <a:rPr lang="en-US"/>
              <a:t> -&gt; sig(4x) = 4*sig(x)</a:t>
            </a:r>
          </a:p>
          <a:p>
            <a:r>
              <a:rPr lang="en-US"/>
              <a:t>-&gt; sig(x + y) = sig(x) + sig(y)</a:t>
            </a:r>
          </a:p>
          <a:p>
            <a:r>
              <a:rPr lang="en-US"/>
              <a:t/>
            </a:r>
          </a:p>
          <a:p>
            <a:r>
              <a:rPr lang="en-US"/>
              <a:t>Notation:</a:t>
            </a:r>
          </a:p>
          <a:p>
            <a:r>
              <a:rPr lang="en-US"/>
              <a:t>1/n * sig(xn)</a:t>
            </a:r>
          </a:p>
          <a:p>
            <a:r>
              <a:rPr lang="en-US"/>
              <a:t/>
            </a:r>
          </a:p>
          <a:p>
            <a:r>
              <a:rPr lang="en-US"/>
              <a:t>Known results:</a:t>
            </a:r>
          </a:p>
          <a:p>
            <a:r>
              <a:rPr lang="en-US"/>
              <a:t>sig(1/i), i/2=0 -&gt; 1</a:t>
            </a:r>
          </a:p>
          <a:p>
            <a:r>
              <a:rPr lang="en-US"/>
              <a:t>sig(1/i)             -&gt; inf</a:t>
            </a:r>
          </a:p>
          <a:p>
            <a:r>
              <a:rPr lang="en-US"/>
              <a:t/>
            </a:r>
          </a:p>
          <a:p>
            <a:r>
              <a:rPr lang="en-US"/>
              <a:t>sig(i) = n(n+1)/2</a:t>
            </a:r>
          </a:p>
          <a:p>
            <a:r>
              <a:rPr lang="en-US"/>
              <a:t/>
            </a:r>
          </a:p>
          <a:p>
            <a:r>
              <a:rPr lang="en-US"/>
              <a:t>Exercise: </a:t>
            </a:r>
          </a:p>
          <a:p>
            <a:r>
              <a:rPr lang="en-US"/>
              <a:t>sig(4k + 3k+ 2), i=1-&gt;n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Exercise for (x-1)^2:</a:t>
            </a:r>
          </a:p>
          <a:p>
            <a:r>
              <a:rPr lang="en-US"/>
              <a:t>x=0 -&gt; y=1</a:t>
            </a:r>
          </a:p>
          <a:p>
            <a:r>
              <a:rPr lang="en-US"/>
              <a:t>x= -1 -&gt; y=4</a:t>
            </a:r>
          </a:p>
          <a:p>
            <a:r>
              <a:rPr lang="en-US"/>
              <a:t>x= 2 -&gt; y=1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Events are independent</a:t>
            </a:r>
          </a:p>
          <a:p>
            <a:r>
              <a:rPr lang="en-US"/>
              <a:t>Sum of probs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088655"/>
            <a:ext cx="15305154" cy="286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MATH CONCEPTS</a:t>
            </a:r>
          </a:p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(REVIEW 1)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354513" y="1028700"/>
            <a:ext cx="3578973" cy="3578973"/>
          </a:xfrm>
          <a:custGeom>
            <a:avLst/>
            <a:gdLst/>
            <a:ahLst/>
            <a:cxnLst/>
            <a:rect r="r" b="b" t="t" l="l"/>
            <a:pathLst>
              <a:path h="3578973" w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01055" y="8797925"/>
            <a:ext cx="11885890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90170" y="562164"/>
            <a:ext cx="8445159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878686"/>
                </a:solidFill>
                <a:latin typeface="Cooper Hewitt Italics"/>
              </a:rPr>
              <a:t>What if I only wanted 3 students?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96790" y="4547380"/>
            <a:ext cx="2120733" cy="212073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616036"/>
            <a:ext cx="7450139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0044" y="2555498"/>
            <a:ext cx="704505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Factorial: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n! = n x (n-1) x (n-2) x ... x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31075" y="5334613"/>
            <a:ext cx="264840" cy="26484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928336" y="5069773"/>
            <a:ext cx="264840" cy="26484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118836" y="5508852"/>
            <a:ext cx="264840" cy="264840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764677" y="5906113"/>
            <a:ext cx="264840" cy="264840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499836" y="5641273"/>
            <a:ext cx="264840" cy="264840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2764677" y="5247109"/>
            <a:ext cx="264840" cy="26484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2118836" y="6170954"/>
            <a:ext cx="264840" cy="26484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2499836" y="4804932"/>
            <a:ext cx="264840" cy="26484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663496" y="5906113"/>
            <a:ext cx="264840" cy="264840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3712726" y="4539087"/>
            <a:ext cx="2120733" cy="2120733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3947011" y="5326320"/>
            <a:ext cx="264840" cy="264840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4344272" y="5061480"/>
            <a:ext cx="264840" cy="264840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4534772" y="5500559"/>
            <a:ext cx="264840" cy="264840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5180613" y="5897820"/>
            <a:ext cx="264840" cy="264840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4915772" y="5632980"/>
            <a:ext cx="264840" cy="264840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5180613" y="5238816"/>
            <a:ext cx="264840" cy="264840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4915772" y="4796639"/>
            <a:ext cx="264840" cy="264840"/>
            <a:chOff x="0" y="0"/>
            <a:chExt cx="6350000" cy="6350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79432" y="5897820"/>
            <a:ext cx="264840" cy="264840"/>
            <a:chOff x="0" y="0"/>
            <a:chExt cx="6350000" cy="63500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6040235" y="4448486"/>
            <a:ext cx="2120733" cy="2120733"/>
            <a:chOff x="0" y="0"/>
            <a:chExt cx="6350000" cy="6350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6274520" y="5235719"/>
            <a:ext cx="264840" cy="264840"/>
            <a:chOff x="0" y="0"/>
            <a:chExt cx="6350000" cy="63500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6671780" y="4970878"/>
            <a:ext cx="264840" cy="264840"/>
            <a:chOff x="0" y="0"/>
            <a:chExt cx="6350000" cy="63500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6862280" y="5409958"/>
            <a:ext cx="264840" cy="264840"/>
            <a:chOff x="0" y="0"/>
            <a:chExt cx="6350000" cy="63500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7508121" y="5807219"/>
            <a:ext cx="264840" cy="264840"/>
            <a:chOff x="0" y="0"/>
            <a:chExt cx="6350000" cy="63500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243280" y="5542378"/>
            <a:ext cx="264840" cy="264840"/>
            <a:chOff x="0" y="0"/>
            <a:chExt cx="6350000" cy="63500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7508121" y="5148215"/>
            <a:ext cx="264840" cy="264840"/>
            <a:chOff x="0" y="0"/>
            <a:chExt cx="6350000" cy="63500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7243280" y="4706038"/>
            <a:ext cx="264840" cy="264840"/>
            <a:chOff x="0" y="0"/>
            <a:chExt cx="6350000" cy="63500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sp>
        <p:nvSpPr>
          <p:cNvPr name="AutoShape 63" id="63"/>
          <p:cNvSpPr/>
          <p:nvPr/>
        </p:nvSpPr>
        <p:spPr>
          <a:xfrm rot="5400000">
            <a:off x="2056342" y="6995448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4" id="64"/>
          <p:cNvSpPr/>
          <p:nvPr/>
        </p:nvSpPr>
        <p:spPr>
          <a:xfrm rot="5400000">
            <a:off x="4448465" y="6995448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5" id="65"/>
          <p:cNvSpPr/>
          <p:nvPr/>
        </p:nvSpPr>
        <p:spPr>
          <a:xfrm rot="5400000">
            <a:off x="6799786" y="6896554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6" id="66"/>
          <p:cNvSpPr txBox="true"/>
          <p:nvPr/>
        </p:nvSpPr>
        <p:spPr>
          <a:xfrm rot="0">
            <a:off x="902363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Maria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342111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Filipe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5669620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Tiago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490170" y="3958697"/>
            <a:ext cx="704505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What I want -&gt; 9 x 8 x 7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9! = 9 x 8 x 7 x 6 x 5 x 4 x 3 x 2 x 1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6! = 6 x 5 x 4 x 3 x 2 x 1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9x8x7 = 9! / 6!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1242950" y="8873843"/>
            <a:ext cx="7045050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 Light"/>
              </a:rPr>
              <a:t>Wanna know more on this? 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Light"/>
              </a:rPr>
              <a:t>Research PERMUTATIONS, COMBINATIONS and ARRANGEMENTS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830226" y="2899681"/>
            <a:ext cx="3020241" cy="1417320"/>
          </a:xfrm>
          <a:custGeom>
            <a:avLst/>
            <a:gdLst/>
            <a:ahLst/>
            <a:cxnLst/>
            <a:rect r="r" b="b" t="t" l="l"/>
            <a:pathLst>
              <a:path h="1417320" w="3020241">
                <a:moveTo>
                  <a:pt x="0" y="0"/>
                </a:moveTo>
                <a:lnTo>
                  <a:pt x="3020241" y="0"/>
                </a:lnTo>
                <a:lnTo>
                  <a:pt x="3020241" y="1417320"/>
                </a:lnTo>
                <a:lnTo>
                  <a:pt x="0" y="141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250877"/>
            <a:ext cx="11205691" cy="858618"/>
          </a:xfrm>
          <a:custGeom>
            <a:avLst/>
            <a:gdLst/>
            <a:ahLst/>
            <a:cxnLst/>
            <a:rect r="r" b="b" t="t" l="l"/>
            <a:pathLst>
              <a:path h="858618" w="11205691">
                <a:moveTo>
                  <a:pt x="0" y="0"/>
                </a:moveTo>
                <a:lnTo>
                  <a:pt x="11205691" y="0"/>
                </a:lnTo>
                <a:lnTo>
                  <a:pt x="11205691" y="858618"/>
                </a:lnTo>
                <a:lnTo>
                  <a:pt x="0" y="858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5765" y="5276909"/>
            <a:ext cx="11320076" cy="2598281"/>
          </a:xfrm>
          <a:custGeom>
            <a:avLst/>
            <a:gdLst/>
            <a:ahLst/>
            <a:cxnLst/>
            <a:rect r="r" b="b" t="t" l="l"/>
            <a:pathLst>
              <a:path h="2598281" w="11320076">
                <a:moveTo>
                  <a:pt x="0" y="0"/>
                </a:moveTo>
                <a:lnTo>
                  <a:pt x="11320076" y="0"/>
                </a:lnTo>
                <a:lnTo>
                  <a:pt x="11320076" y="2598281"/>
                </a:lnTo>
                <a:lnTo>
                  <a:pt x="0" y="259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465841" y="5910949"/>
            <a:ext cx="4540590" cy="665101"/>
          </a:xfrm>
          <a:custGeom>
            <a:avLst/>
            <a:gdLst/>
            <a:ahLst/>
            <a:cxnLst/>
            <a:rect r="r" b="b" t="t" l="l"/>
            <a:pathLst>
              <a:path h="665101" w="4540590">
                <a:moveTo>
                  <a:pt x="0" y="0"/>
                </a:moveTo>
                <a:lnTo>
                  <a:pt x="4540591" y="0"/>
                </a:lnTo>
                <a:lnTo>
                  <a:pt x="4540591" y="665100"/>
                </a:lnTo>
                <a:lnTo>
                  <a:pt x="0" y="665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14167441" y="6884430"/>
            <a:ext cx="1012603" cy="395843"/>
            <a:chOff x="0" y="0"/>
            <a:chExt cx="1098087" cy="4292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-5080"/>
              <a:ext cx="1098087" cy="434340"/>
            </a:xfrm>
            <a:custGeom>
              <a:avLst/>
              <a:gdLst/>
              <a:ahLst/>
              <a:cxnLst/>
              <a:rect r="r" b="b" t="t" l="l"/>
              <a:pathLst>
                <a:path h="434340" w="1098087">
                  <a:moveTo>
                    <a:pt x="1080307" y="187960"/>
                  </a:moveTo>
                  <a:lnTo>
                    <a:pt x="818687" y="11430"/>
                  </a:lnTo>
                  <a:cubicBezTo>
                    <a:pt x="800907" y="0"/>
                    <a:pt x="778047" y="3810"/>
                    <a:pt x="765347" y="21590"/>
                  </a:cubicBezTo>
                  <a:cubicBezTo>
                    <a:pt x="753917" y="39370"/>
                    <a:pt x="757727" y="62230"/>
                    <a:pt x="775507" y="74930"/>
                  </a:cubicBezTo>
                  <a:lnTo>
                    <a:pt x="93425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34257" y="257810"/>
                  </a:lnTo>
                  <a:lnTo>
                    <a:pt x="775507" y="364490"/>
                  </a:lnTo>
                  <a:cubicBezTo>
                    <a:pt x="757727" y="375920"/>
                    <a:pt x="753917" y="400050"/>
                    <a:pt x="765347" y="417830"/>
                  </a:cubicBezTo>
                  <a:cubicBezTo>
                    <a:pt x="772967" y="429260"/>
                    <a:pt x="784397" y="434340"/>
                    <a:pt x="797097" y="434340"/>
                  </a:cubicBezTo>
                  <a:cubicBezTo>
                    <a:pt x="804717" y="434340"/>
                    <a:pt x="812337" y="431800"/>
                    <a:pt x="818687" y="427990"/>
                  </a:cubicBezTo>
                  <a:lnTo>
                    <a:pt x="1081577" y="251460"/>
                  </a:lnTo>
                  <a:cubicBezTo>
                    <a:pt x="1091737" y="243840"/>
                    <a:pt x="1098087" y="232410"/>
                    <a:pt x="1098087" y="219710"/>
                  </a:cubicBezTo>
                  <a:cubicBezTo>
                    <a:pt x="1098087" y="207010"/>
                    <a:pt x="1091737" y="195580"/>
                    <a:pt x="1080307" y="187960"/>
                  </a:cubicBez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741046" y="7588653"/>
            <a:ext cx="1990181" cy="851291"/>
          </a:xfrm>
          <a:custGeom>
            <a:avLst/>
            <a:gdLst/>
            <a:ahLst/>
            <a:cxnLst/>
            <a:rect r="r" b="b" t="t" l="l"/>
            <a:pathLst>
              <a:path h="851291" w="1990181">
                <a:moveTo>
                  <a:pt x="0" y="0"/>
                </a:moveTo>
                <a:lnTo>
                  <a:pt x="1990181" y="0"/>
                </a:lnTo>
                <a:lnTo>
                  <a:pt x="1990181" y="851291"/>
                </a:lnTo>
                <a:lnTo>
                  <a:pt x="0" y="851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49008" y="1028700"/>
            <a:ext cx="1684900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CENTRAL TENDENCY AND LOCATION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45765" y="8572409"/>
            <a:ext cx="11276017" cy="868481"/>
          </a:xfrm>
          <a:custGeom>
            <a:avLst/>
            <a:gdLst/>
            <a:ahLst/>
            <a:cxnLst/>
            <a:rect r="r" b="b" t="t" l="l"/>
            <a:pathLst>
              <a:path h="868481" w="11276017">
                <a:moveTo>
                  <a:pt x="0" y="0"/>
                </a:moveTo>
                <a:lnTo>
                  <a:pt x="11276017" y="0"/>
                </a:lnTo>
                <a:lnTo>
                  <a:pt x="11276017" y="868481"/>
                </a:lnTo>
                <a:lnTo>
                  <a:pt x="0" y="8684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45765" y="2413906"/>
            <a:ext cx="398383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ARITHMETIC MEAN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5765" y="4357688"/>
            <a:ext cx="165556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MEDIAN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404" y="7875190"/>
            <a:ext cx="124628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MODE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9008" y="1028700"/>
            <a:ext cx="1684900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CENTRAL TENDENCY AND LOCATION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5765" y="2413906"/>
            <a:ext cx="398383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ARITHMETIC MEAN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48275" y="2413906"/>
            <a:ext cx="165556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MEDIAN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413906"/>
            <a:ext cx="124628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MODE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19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124" y="3806825"/>
            <a:ext cx="11251751" cy="287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088655"/>
            <a:ext cx="15305154" cy="286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MATH CONCEPTS</a:t>
            </a:r>
          </a:p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(REVIEW 2)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354513" y="1028700"/>
            <a:ext cx="3578973" cy="3578973"/>
          </a:xfrm>
          <a:custGeom>
            <a:avLst/>
            <a:gdLst/>
            <a:ahLst/>
            <a:cxnLst/>
            <a:rect r="r" b="b" t="t" l="l"/>
            <a:pathLst>
              <a:path h="3578973" w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01055" y="8797925"/>
            <a:ext cx="11885890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068" y="3988838"/>
            <a:ext cx="3296577" cy="4564111"/>
            <a:chOff x="0" y="0"/>
            <a:chExt cx="1530058" cy="2118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0058" cy="2118366"/>
            </a:xfrm>
            <a:custGeom>
              <a:avLst/>
              <a:gdLst/>
              <a:ahLst/>
              <a:cxnLst/>
              <a:rect r="r" b="b" t="t" l="l"/>
              <a:pathLst>
                <a:path h="2118366" w="1530058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8" id="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4377333" y="3988838"/>
            <a:ext cx="5035660" cy="5269462"/>
            <a:chOff x="0" y="0"/>
            <a:chExt cx="2337228" cy="24457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7228" cy="2445744"/>
            </a:xfrm>
            <a:custGeom>
              <a:avLst/>
              <a:gdLst/>
              <a:ahLst/>
              <a:cxnLst/>
              <a:rect r="r" b="b" t="t" l="l"/>
              <a:pathLst>
                <a:path h="2445744" w="2337228">
                  <a:moveTo>
                    <a:pt x="0" y="0"/>
                  </a:moveTo>
                  <a:lnTo>
                    <a:pt x="2337228" y="0"/>
                  </a:lnTo>
                  <a:lnTo>
                    <a:pt x="2337228" y="2445744"/>
                  </a:lnTo>
                  <a:lnTo>
                    <a:pt x="0" y="2445744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4103597" y="6230928"/>
            <a:ext cx="172585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-2823420">
            <a:off x="3737725" y="5327245"/>
            <a:ext cx="245495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2853912">
            <a:off x="3683015" y="7238297"/>
            <a:ext cx="262861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660516"/>
            <a:ext cx="33486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46972" y="1934519"/>
            <a:ext cx="6233913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{?}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36718" y="4313927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91094" y="6981361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3641" y="753943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62412" y="4219113"/>
            <a:ext cx="198937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Two heads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62412" y="6013758"/>
            <a:ext cx="318773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One head and one tail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64484" y="7958539"/>
            <a:ext cx="198937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Two tails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39232" y="8752458"/>
            <a:ext cx="415585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But what about this one?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87647" y="3350353"/>
            <a:ext cx="293260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1st toss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77333" y="3350353"/>
            <a:ext cx="503566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2nd toss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068" y="3988838"/>
            <a:ext cx="3296577" cy="4564111"/>
            <a:chOff x="0" y="0"/>
            <a:chExt cx="1530058" cy="2118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0058" cy="2118366"/>
            </a:xfrm>
            <a:custGeom>
              <a:avLst/>
              <a:gdLst/>
              <a:ahLst/>
              <a:cxnLst/>
              <a:rect r="r" b="b" t="t" l="l"/>
              <a:pathLst>
                <a:path h="2118366" w="1530058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8" id="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4377333" y="2957179"/>
            <a:ext cx="5035660" cy="6301121"/>
            <a:chOff x="0" y="0"/>
            <a:chExt cx="2337228" cy="29245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7228" cy="2924574"/>
            </a:xfrm>
            <a:custGeom>
              <a:avLst/>
              <a:gdLst/>
              <a:ahLst/>
              <a:cxnLst/>
              <a:rect r="r" b="b" t="t" l="l"/>
              <a:pathLst>
                <a:path h="2924574" w="2337228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2" id="12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6" id="16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660516"/>
            <a:ext cx="33486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46972" y="1934519"/>
            <a:ext cx="6233913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{HH, HT, TH, TT}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36718" y="4313927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91094" y="6981361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02252" y="3592598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02252" y="5066302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583618" y="6260031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83618" y="7733736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3641" y="753943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84743" y="3383048"/>
            <a:ext cx="6233913" cy="332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So we can say that: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1/2 * 1/2 = 1/4</a:t>
            </a:r>
          </a:p>
          <a:p>
            <a:pPr algn="l">
              <a:lnSpc>
                <a:spcPts val="3359"/>
              </a:lnSpc>
            </a:p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Italics"/>
              </a:rPr>
              <a:t>Why can we say this?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03879" y="831667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8" id="28"/>
          <p:cNvSpPr txBox="true"/>
          <p:nvPr/>
        </p:nvSpPr>
        <p:spPr>
          <a:xfrm rot="1703953">
            <a:off x="4209712" y="7296283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29" id="29"/>
          <p:cNvSpPr txBox="true"/>
          <p:nvPr/>
        </p:nvSpPr>
        <p:spPr>
          <a:xfrm rot="-1534726">
            <a:off x="4057678" y="6545637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30" id="30"/>
          <p:cNvSpPr txBox="true"/>
          <p:nvPr/>
        </p:nvSpPr>
        <p:spPr>
          <a:xfrm rot="1575743">
            <a:off x="4209267" y="4599543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31" id="31"/>
          <p:cNvSpPr txBox="true"/>
          <p:nvPr/>
        </p:nvSpPr>
        <p:spPr>
          <a:xfrm rot="-1649747">
            <a:off x="4063616" y="3867921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068" y="3988838"/>
            <a:ext cx="3296577" cy="4564111"/>
            <a:chOff x="0" y="0"/>
            <a:chExt cx="1530058" cy="2118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0058" cy="2118366"/>
            </a:xfrm>
            <a:custGeom>
              <a:avLst/>
              <a:gdLst/>
              <a:ahLst/>
              <a:cxnLst/>
              <a:rect r="r" b="b" t="t" l="l"/>
              <a:pathLst>
                <a:path h="2118366" w="1530058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8" id="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4377333" y="2957179"/>
            <a:ext cx="5035660" cy="6301121"/>
            <a:chOff x="0" y="0"/>
            <a:chExt cx="2337228" cy="29245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7228" cy="2924574"/>
            </a:xfrm>
            <a:custGeom>
              <a:avLst/>
              <a:gdLst/>
              <a:ahLst/>
              <a:cxnLst/>
              <a:rect r="r" b="b" t="t" l="l"/>
              <a:pathLst>
                <a:path h="2924574" w="2337228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2" id="12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6" id="16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1660516"/>
            <a:ext cx="122444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 is an independent event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46972" y="1934519"/>
            <a:ext cx="6233913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{HH, HT, TH, TT}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36718" y="4313927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91094" y="6981361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02252" y="3592598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02252" y="5066302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583618" y="6260031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83618" y="7733736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3641" y="753943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84743" y="3383048"/>
            <a:ext cx="6233913" cy="332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So we can say that: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1/2 * 1/2 = 1/4</a:t>
            </a:r>
          </a:p>
          <a:p>
            <a:pPr algn="l">
              <a:lnSpc>
                <a:spcPts val="3359"/>
              </a:lnSpc>
            </a:p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Italics"/>
              </a:rPr>
              <a:t>Why can we say this?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03879" y="831667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8" id="28"/>
          <p:cNvSpPr txBox="true"/>
          <p:nvPr/>
        </p:nvSpPr>
        <p:spPr>
          <a:xfrm rot="1703953">
            <a:off x="4209712" y="7296283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29" id="29"/>
          <p:cNvSpPr txBox="true"/>
          <p:nvPr/>
        </p:nvSpPr>
        <p:spPr>
          <a:xfrm rot="-1534726">
            <a:off x="4057678" y="6545637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30" id="30"/>
          <p:cNvSpPr txBox="true"/>
          <p:nvPr/>
        </p:nvSpPr>
        <p:spPr>
          <a:xfrm rot="1575743">
            <a:off x="4209267" y="4599543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31" id="31"/>
          <p:cNvSpPr txBox="true"/>
          <p:nvPr/>
        </p:nvSpPr>
        <p:spPr>
          <a:xfrm rot="-1649747">
            <a:off x="4063616" y="3867921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219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124" y="3806825"/>
            <a:ext cx="11251751" cy="287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16036"/>
            <a:ext cx="16849000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LETS REVIEW CONCEPTS YOU MIGHT HAVE FORGOTTEN SUCH 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652328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55519" y="2741911"/>
            <a:ext cx="946701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Math notation: Sigma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Functions and function family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 operations</a:t>
            </a:r>
          </a:p>
          <a:p>
            <a:pPr algn="l" marL="734060" indent="-36703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Mean, Expected Value, Median and Mode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99129" y="1945622"/>
            <a:ext cx="5430116" cy="6292039"/>
          </a:xfrm>
          <a:custGeom>
            <a:avLst/>
            <a:gdLst/>
            <a:ahLst/>
            <a:cxnLst/>
            <a:rect r="r" b="b" t="t" l="l"/>
            <a:pathLst>
              <a:path h="6292039" w="5430116">
                <a:moveTo>
                  <a:pt x="0" y="0"/>
                </a:moveTo>
                <a:lnTo>
                  <a:pt x="5430116" y="0"/>
                </a:lnTo>
                <a:lnTo>
                  <a:pt x="5430116" y="6292039"/>
                </a:lnTo>
                <a:lnTo>
                  <a:pt x="0" y="6292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80390" y="3362371"/>
            <a:ext cx="9388790" cy="3149594"/>
          </a:xfrm>
          <a:custGeom>
            <a:avLst/>
            <a:gdLst/>
            <a:ahLst/>
            <a:cxnLst/>
            <a:rect r="r" b="b" t="t" l="l"/>
            <a:pathLst>
              <a:path h="3149594" w="9388790">
                <a:moveTo>
                  <a:pt x="0" y="0"/>
                </a:moveTo>
                <a:lnTo>
                  <a:pt x="9388790" y="0"/>
                </a:lnTo>
                <a:lnTo>
                  <a:pt x="9388790" y="3149594"/>
                </a:lnTo>
                <a:lnTo>
                  <a:pt x="0" y="3149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616036"/>
            <a:ext cx="1684900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SIGMA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652328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16036"/>
            <a:ext cx="1684900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SIGMA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652328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478839" y="876414"/>
            <a:ext cx="9197545" cy="7742327"/>
          </a:xfrm>
          <a:custGeom>
            <a:avLst/>
            <a:gdLst/>
            <a:ahLst/>
            <a:cxnLst/>
            <a:rect r="r" b="b" t="t" l="l"/>
            <a:pathLst>
              <a:path h="7742327" w="9197545">
                <a:moveTo>
                  <a:pt x="0" y="0"/>
                </a:moveTo>
                <a:lnTo>
                  <a:pt x="9197545" y="0"/>
                </a:lnTo>
                <a:lnTo>
                  <a:pt x="9197545" y="7742327"/>
                </a:lnTo>
                <a:lnTo>
                  <a:pt x="0" y="7742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16036"/>
            <a:ext cx="6577970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AND </a:t>
            </a:r>
          </a:p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FAMILY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907577" y="1428319"/>
            <a:ext cx="1103812" cy="366913"/>
            <a:chOff x="0" y="0"/>
            <a:chExt cx="1913890" cy="6361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636187"/>
            </a:xfrm>
            <a:custGeom>
              <a:avLst/>
              <a:gdLst/>
              <a:ahLst/>
              <a:cxnLst/>
              <a:rect r="r" b="b" t="t" l="l"/>
              <a:pathLst>
                <a:path h="636187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636187"/>
                  </a:lnTo>
                  <a:lnTo>
                    <a:pt x="0" y="63618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171873" y="1766656"/>
            <a:ext cx="189383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"/>
              </a:rPr>
              <a:t>y= ax^2 + bx + c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171873" y="1428319"/>
            <a:ext cx="1103812" cy="366913"/>
            <a:chOff x="0" y="0"/>
            <a:chExt cx="1913890" cy="6361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3890" cy="636187"/>
            </a:xfrm>
            <a:custGeom>
              <a:avLst/>
              <a:gdLst/>
              <a:ahLst/>
              <a:cxnLst/>
              <a:rect r="r" b="b" t="t" l="l"/>
              <a:pathLst>
                <a:path h="636187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636187"/>
                  </a:lnTo>
                  <a:lnTo>
                    <a:pt x="0" y="63618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3637408"/>
            <a:ext cx="6151403" cy="5620892"/>
          </a:xfrm>
          <a:custGeom>
            <a:avLst/>
            <a:gdLst/>
            <a:ahLst/>
            <a:cxnLst/>
            <a:rect r="r" b="b" t="t" l="l"/>
            <a:pathLst>
              <a:path h="5620892" w="6151403">
                <a:moveTo>
                  <a:pt x="0" y="0"/>
                </a:moveTo>
                <a:lnTo>
                  <a:pt x="6151403" y="0"/>
                </a:lnTo>
                <a:lnTo>
                  <a:pt x="6151403" y="5620892"/>
                </a:lnTo>
                <a:lnTo>
                  <a:pt x="0" y="5620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739312" y="4652328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907577" y="1766656"/>
            <a:ext cx="104105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"/>
              </a:rPr>
              <a:t>y= a*x + 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99056" y="5242243"/>
            <a:ext cx="617041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"/>
              </a:rPr>
              <a:t>y= 1/x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56974" y="2216525"/>
            <a:ext cx="289485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f(x) = (x-1)^2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     y  = (x-1)^2 </a:t>
            </a:r>
            <a:r>
              <a:rPr lang="en-US" sz="3400">
                <a:solidFill>
                  <a:srgbClr val="000000"/>
                </a:solidFill>
                <a:latin typeface="Open Sans Ligh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16036"/>
            <a:ext cx="6577970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AND </a:t>
            </a:r>
          </a:p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FAMILY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171873" y="1428319"/>
            <a:ext cx="1103812" cy="366913"/>
            <a:chOff x="0" y="0"/>
            <a:chExt cx="1913890" cy="6361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3890" cy="636187"/>
            </a:xfrm>
            <a:custGeom>
              <a:avLst/>
              <a:gdLst/>
              <a:ahLst/>
              <a:cxnLst/>
              <a:rect r="r" b="b" t="t" l="l"/>
              <a:pathLst>
                <a:path h="636187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636187"/>
                  </a:lnTo>
                  <a:lnTo>
                    <a:pt x="0" y="63618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9739312" y="4652328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90170" y="562164"/>
            <a:ext cx="8445159" cy="307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878686"/>
                </a:solidFill>
                <a:latin typeface="Cooper Hewitt Italics"/>
              </a:rPr>
              <a:t>I'll put 9 papers in a basket to select randomly the order for the presentations on Saturday...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878686"/>
                </a:solidFill>
                <a:latin typeface="Cooper Hewitt Italics"/>
              </a:rPr>
              <a:t>How many possible outcomes there are?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96790" y="4547380"/>
            <a:ext cx="2120733" cy="212073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616036"/>
            <a:ext cx="7450139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0044" y="2555498"/>
            <a:ext cx="704505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Factorial: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n! = n x (n-1) x (n-2) x ... x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31075" y="5334613"/>
            <a:ext cx="264840" cy="26484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928336" y="5069773"/>
            <a:ext cx="264840" cy="26484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118836" y="5508852"/>
            <a:ext cx="264840" cy="264840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764677" y="5906113"/>
            <a:ext cx="264840" cy="264840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499836" y="5641273"/>
            <a:ext cx="264840" cy="264840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2764677" y="5247109"/>
            <a:ext cx="264840" cy="26484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2118836" y="6170954"/>
            <a:ext cx="264840" cy="26484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2499836" y="4804932"/>
            <a:ext cx="264840" cy="26484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663496" y="5906113"/>
            <a:ext cx="264840" cy="264840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3712726" y="4539087"/>
            <a:ext cx="2120733" cy="2120733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3947011" y="5326320"/>
            <a:ext cx="264840" cy="264840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4344272" y="5061480"/>
            <a:ext cx="264840" cy="264840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4534772" y="5500559"/>
            <a:ext cx="264840" cy="264840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5180613" y="5897820"/>
            <a:ext cx="264840" cy="264840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4915772" y="5632980"/>
            <a:ext cx="264840" cy="264840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5180613" y="5238816"/>
            <a:ext cx="264840" cy="264840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4915772" y="4796639"/>
            <a:ext cx="264840" cy="264840"/>
            <a:chOff x="0" y="0"/>
            <a:chExt cx="6350000" cy="6350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79432" y="5897820"/>
            <a:ext cx="264840" cy="264840"/>
            <a:chOff x="0" y="0"/>
            <a:chExt cx="6350000" cy="63500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6040235" y="4448486"/>
            <a:ext cx="2120733" cy="2120733"/>
            <a:chOff x="0" y="0"/>
            <a:chExt cx="6350000" cy="6350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6274520" y="5235719"/>
            <a:ext cx="264840" cy="264840"/>
            <a:chOff x="0" y="0"/>
            <a:chExt cx="6350000" cy="63500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6671780" y="4970878"/>
            <a:ext cx="264840" cy="264840"/>
            <a:chOff x="0" y="0"/>
            <a:chExt cx="6350000" cy="63500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6862280" y="5409958"/>
            <a:ext cx="264840" cy="264840"/>
            <a:chOff x="0" y="0"/>
            <a:chExt cx="6350000" cy="63500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7508121" y="5807219"/>
            <a:ext cx="264840" cy="264840"/>
            <a:chOff x="0" y="0"/>
            <a:chExt cx="6350000" cy="63500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243280" y="5542378"/>
            <a:ext cx="264840" cy="264840"/>
            <a:chOff x="0" y="0"/>
            <a:chExt cx="6350000" cy="63500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7508121" y="5148215"/>
            <a:ext cx="264840" cy="264840"/>
            <a:chOff x="0" y="0"/>
            <a:chExt cx="6350000" cy="63500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7243280" y="4706038"/>
            <a:ext cx="264840" cy="264840"/>
            <a:chOff x="0" y="0"/>
            <a:chExt cx="6350000" cy="63500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8459897" y="4440193"/>
            <a:ext cx="2120733" cy="2120733"/>
            <a:chOff x="0" y="0"/>
            <a:chExt cx="6350000" cy="63500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8694182" y="5227426"/>
            <a:ext cx="264840" cy="264840"/>
            <a:chOff x="0" y="0"/>
            <a:chExt cx="6350000" cy="63500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67" id="67"/>
          <p:cNvGrpSpPr/>
          <p:nvPr/>
        </p:nvGrpSpPr>
        <p:grpSpPr>
          <a:xfrm rot="0">
            <a:off x="9091443" y="4962585"/>
            <a:ext cx="264840" cy="264840"/>
            <a:chOff x="0" y="0"/>
            <a:chExt cx="6350000" cy="63500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9281943" y="5401665"/>
            <a:ext cx="264840" cy="264840"/>
            <a:chOff x="0" y="0"/>
            <a:chExt cx="6350000" cy="63500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9927783" y="5798926"/>
            <a:ext cx="264840" cy="264840"/>
            <a:chOff x="0" y="0"/>
            <a:chExt cx="6350000" cy="63500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73" id="73"/>
          <p:cNvGrpSpPr/>
          <p:nvPr/>
        </p:nvGrpSpPr>
        <p:grpSpPr>
          <a:xfrm rot="0">
            <a:off x="9662943" y="5534085"/>
            <a:ext cx="264840" cy="264840"/>
            <a:chOff x="0" y="0"/>
            <a:chExt cx="6350000" cy="63500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75" id="75"/>
          <p:cNvGrpSpPr/>
          <p:nvPr/>
        </p:nvGrpSpPr>
        <p:grpSpPr>
          <a:xfrm rot="0">
            <a:off x="9662943" y="4697745"/>
            <a:ext cx="264840" cy="264840"/>
            <a:chOff x="0" y="0"/>
            <a:chExt cx="6350000" cy="63500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13852906" y="4349592"/>
            <a:ext cx="2120733" cy="2120733"/>
            <a:chOff x="0" y="0"/>
            <a:chExt cx="6350000" cy="63500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14674952" y="5311064"/>
            <a:ext cx="264840" cy="264840"/>
            <a:chOff x="0" y="0"/>
            <a:chExt cx="6350000" cy="63500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sp>
        <p:nvSpPr>
          <p:cNvPr name="AutoShape 81" id="81"/>
          <p:cNvSpPr/>
          <p:nvPr/>
        </p:nvSpPr>
        <p:spPr>
          <a:xfrm rot="5400000">
            <a:off x="2056342" y="6995448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2" id="82"/>
          <p:cNvSpPr/>
          <p:nvPr/>
        </p:nvSpPr>
        <p:spPr>
          <a:xfrm rot="5400000">
            <a:off x="4448465" y="6995448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3" id="83"/>
          <p:cNvSpPr/>
          <p:nvPr/>
        </p:nvSpPr>
        <p:spPr>
          <a:xfrm rot="5400000">
            <a:off x="6799786" y="6896554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4" id="84"/>
          <p:cNvSpPr/>
          <p:nvPr/>
        </p:nvSpPr>
        <p:spPr>
          <a:xfrm rot="5400000">
            <a:off x="9219448" y="6896554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5" id="85"/>
          <p:cNvSpPr/>
          <p:nvPr/>
        </p:nvSpPr>
        <p:spPr>
          <a:xfrm rot="5400000">
            <a:off x="14612458" y="6763129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86" id="86"/>
          <p:cNvSpPr txBox="true"/>
          <p:nvPr/>
        </p:nvSpPr>
        <p:spPr>
          <a:xfrm rot="0">
            <a:off x="10750122" y="5086116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...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902363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Maria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3342111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Filipe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5669620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Tiago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8089282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Pedro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3458479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Eduardo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0" y="8677910"/>
            <a:ext cx="182880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9! = 9 x 8 x 7 x 6 x 5 x 4 x 3 x 2 x 1 = 362 880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16036"/>
            <a:ext cx="7450139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47910"/>
              <a:ext cx="15002335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90170" y="562164"/>
            <a:ext cx="8445159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878686"/>
                </a:solidFill>
                <a:latin typeface="Cooper Hewitt Italics"/>
              </a:rPr>
              <a:t>What if I only wanted 3 students?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96790" y="4547380"/>
            <a:ext cx="2120733" cy="212073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616036"/>
            <a:ext cx="7450139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0044" y="2555498"/>
            <a:ext cx="704505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Factorial: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n! = n x (n-1) x (n-2) x ... x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31075" y="5334613"/>
            <a:ext cx="264840" cy="26484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928336" y="5069773"/>
            <a:ext cx="264840" cy="26484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118836" y="5508852"/>
            <a:ext cx="264840" cy="264840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764677" y="5906113"/>
            <a:ext cx="264840" cy="264840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499836" y="5641273"/>
            <a:ext cx="264840" cy="264840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2764677" y="5247109"/>
            <a:ext cx="264840" cy="26484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2118836" y="6170954"/>
            <a:ext cx="264840" cy="26484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2499836" y="4804932"/>
            <a:ext cx="264840" cy="26484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663496" y="5906113"/>
            <a:ext cx="264840" cy="264840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3712726" y="4539087"/>
            <a:ext cx="2120733" cy="2120733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3947011" y="5326320"/>
            <a:ext cx="264840" cy="264840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4344272" y="5061480"/>
            <a:ext cx="264840" cy="264840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4534772" y="5500559"/>
            <a:ext cx="264840" cy="264840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5180613" y="5897820"/>
            <a:ext cx="264840" cy="264840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4915772" y="5632980"/>
            <a:ext cx="264840" cy="264840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5180613" y="5238816"/>
            <a:ext cx="264840" cy="264840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4915772" y="4796639"/>
            <a:ext cx="264840" cy="264840"/>
            <a:chOff x="0" y="0"/>
            <a:chExt cx="6350000" cy="6350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79432" y="5897820"/>
            <a:ext cx="264840" cy="264840"/>
            <a:chOff x="0" y="0"/>
            <a:chExt cx="6350000" cy="63500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6040235" y="4448486"/>
            <a:ext cx="2120733" cy="2120733"/>
            <a:chOff x="0" y="0"/>
            <a:chExt cx="6350000" cy="6350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6274520" y="5235719"/>
            <a:ext cx="264840" cy="264840"/>
            <a:chOff x="0" y="0"/>
            <a:chExt cx="6350000" cy="63500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6671780" y="4970878"/>
            <a:ext cx="264840" cy="264840"/>
            <a:chOff x="0" y="0"/>
            <a:chExt cx="6350000" cy="63500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6862280" y="5409958"/>
            <a:ext cx="264840" cy="264840"/>
            <a:chOff x="0" y="0"/>
            <a:chExt cx="6350000" cy="63500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7508121" y="5807219"/>
            <a:ext cx="264840" cy="264840"/>
            <a:chOff x="0" y="0"/>
            <a:chExt cx="6350000" cy="63500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243280" y="5542378"/>
            <a:ext cx="264840" cy="264840"/>
            <a:chOff x="0" y="0"/>
            <a:chExt cx="6350000" cy="63500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7508121" y="5148215"/>
            <a:ext cx="264840" cy="264840"/>
            <a:chOff x="0" y="0"/>
            <a:chExt cx="6350000" cy="63500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7243280" y="4706038"/>
            <a:ext cx="264840" cy="264840"/>
            <a:chOff x="0" y="0"/>
            <a:chExt cx="6350000" cy="63500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</p:sp>
      </p:grpSp>
      <p:sp>
        <p:nvSpPr>
          <p:cNvPr name="AutoShape 63" id="63"/>
          <p:cNvSpPr/>
          <p:nvPr/>
        </p:nvSpPr>
        <p:spPr>
          <a:xfrm rot="5400000">
            <a:off x="2056342" y="6995448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4" id="64"/>
          <p:cNvSpPr/>
          <p:nvPr/>
        </p:nvSpPr>
        <p:spPr>
          <a:xfrm rot="5400000">
            <a:off x="4448465" y="6995448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5" id="65"/>
          <p:cNvSpPr/>
          <p:nvPr/>
        </p:nvSpPr>
        <p:spPr>
          <a:xfrm rot="5400000">
            <a:off x="6799786" y="6896554"/>
            <a:ext cx="70229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6" id="66"/>
          <p:cNvSpPr txBox="true"/>
          <p:nvPr/>
        </p:nvSpPr>
        <p:spPr>
          <a:xfrm rot="0">
            <a:off x="902363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Maria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342111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Filipe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5669620" y="7428362"/>
            <a:ext cx="2962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Tiago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490170" y="3958697"/>
            <a:ext cx="704505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What I want -&gt; 9 x 8 x 7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DAES2TH62dw</dc:identifier>
  <dcterms:modified xsi:type="dcterms:W3CDTF">2011-08-01T06:04:30Z</dcterms:modified>
  <cp:revision>1</cp:revision>
  <dc:title>Math review</dc:title>
</cp:coreProperties>
</file>