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E9F555-1AB3-42B1-AB65-AE4E6F28DDA4}">
  <a:tblStyle styleId="{86E9F555-1AB3-42B1-AB65-AE4E6F28DD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dac6d00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dac6d00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bf9eb336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bf9eb336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bf9eb336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bf9eb336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889bf9424f7afe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889bf9424f7afe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889bf9424f7afe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889bf9424f7afe9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889bf9424f7afe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889bf9424f7afe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889bf9424f7afe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889bf9424f7afe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889bf9424f7afe9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889bf9424f7afe9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889bf9424f7afe9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889bf9424f7afe9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98f81eb3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98f81eb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bf9eb336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bf9eb336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bf9eb336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bf9eb336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bf9eb336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bf9eb336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bf9eb336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bf9eb336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bf9eb336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bf9eb336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bf9eb336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bf9eb336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889bf9424f7afe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889bf9424f7afe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3.png"/><Relationship Id="rId8"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22.png"/><Relationship Id="rId7"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22.png"/><Relationship Id="rId7"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10" Type="http://schemas.openxmlformats.org/officeDocument/2006/relationships/image" Target="../media/image12.png"/><Relationship Id="rId9"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26.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14.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311700" y="3153075"/>
            <a:ext cx="8520600" cy="440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Data Analytics</a:t>
            </a:r>
            <a:endParaRPr sz="1800">
              <a:solidFill>
                <a:srgbClr val="000000"/>
              </a:solidFill>
              <a:latin typeface="Roboto"/>
              <a:ea typeface="Roboto"/>
              <a:cs typeface="Roboto"/>
              <a:sym typeface="Roboto"/>
            </a:endParaRPr>
          </a:p>
          <a:p>
            <a:pPr indent="0" lvl="0" marL="0" rtl="0" algn="ctr">
              <a:spcBef>
                <a:spcPts val="0"/>
              </a:spcBef>
              <a:spcAft>
                <a:spcPts val="0"/>
              </a:spcAft>
              <a:buNone/>
            </a:pPr>
            <a:r>
              <a:rPr lang="en" sz="1800">
                <a:solidFill>
                  <a:srgbClr val="000000"/>
                </a:solidFill>
                <a:latin typeface="Roboto"/>
                <a:ea typeface="Roboto"/>
                <a:cs typeface="Roboto"/>
                <a:sym typeface="Roboto"/>
              </a:rPr>
              <a:t> Full-Time Bootcamp</a:t>
            </a:r>
            <a:endParaRPr sz="1800">
              <a:solidFill>
                <a:srgbClr val="000000"/>
              </a:solidFill>
              <a:latin typeface="Roboto"/>
              <a:ea typeface="Roboto"/>
              <a:cs typeface="Roboto"/>
              <a:sym typeface="Roboto"/>
            </a:endParaRPr>
          </a:p>
        </p:txBody>
      </p:sp>
      <p:sp>
        <p:nvSpPr>
          <p:cNvPr id="55" name="Google Shape;55;p13"/>
          <p:cNvSpPr txBox="1"/>
          <p:nvPr/>
        </p:nvSpPr>
        <p:spPr>
          <a:xfrm>
            <a:off x="311700" y="3560975"/>
            <a:ext cx="8520600" cy="3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595959"/>
                </a:solidFill>
                <a:latin typeface="Roboto"/>
                <a:ea typeface="Roboto"/>
                <a:cs typeface="Roboto"/>
                <a:sym typeface="Roboto"/>
              </a:rPr>
              <a:t>NAÏVE BAYES CLASSIFIER</a:t>
            </a:r>
            <a:endParaRPr>
              <a:solidFill>
                <a:srgbClr val="595959"/>
              </a:solidFill>
              <a:latin typeface="Roboto"/>
              <a:ea typeface="Roboto"/>
              <a:cs typeface="Roboto"/>
              <a:sym typeface="Roboto"/>
            </a:endParaRPr>
          </a:p>
        </p:txBody>
      </p:sp>
      <p:pic>
        <p:nvPicPr>
          <p:cNvPr id="56" name="Google Shape;56;p13"/>
          <p:cNvPicPr preferRelativeResize="0"/>
          <p:nvPr/>
        </p:nvPicPr>
        <p:blipFill>
          <a:blip r:embed="rId4">
            <a:alphaModFix/>
          </a:blip>
          <a:stretch>
            <a:fillRect/>
          </a:stretch>
        </p:blipFill>
        <p:spPr>
          <a:xfrm>
            <a:off x="3786563" y="1393225"/>
            <a:ext cx="1570875" cy="1570875"/>
          </a:xfrm>
          <a:prstGeom prst="rect">
            <a:avLst/>
          </a:prstGeom>
          <a:noFill/>
          <a:ln>
            <a:noFill/>
          </a:ln>
        </p:spPr>
      </p:pic>
      <p:pic>
        <p:nvPicPr>
          <p:cNvPr id="57" name="Google Shape;57;p13"/>
          <p:cNvPicPr preferRelativeResize="0"/>
          <p:nvPr/>
        </p:nvPicPr>
        <p:blipFill>
          <a:blip r:embed="rId5">
            <a:alphaModFix/>
          </a:blip>
          <a:stretch>
            <a:fillRect/>
          </a:stretch>
        </p:blipFill>
        <p:spPr>
          <a:xfrm>
            <a:off x="7298875" y="-1087175"/>
            <a:ext cx="2599849" cy="2803224"/>
          </a:xfrm>
          <a:prstGeom prst="rect">
            <a:avLst/>
          </a:prstGeom>
          <a:noFill/>
          <a:ln>
            <a:noFill/>
          </a:ln>
        </p:spPr>
      </p:pic>
      <p:pic>
        <p:nvPicPr>
          <p:cNvPr id="58" name="Google Shape;58;p13"/>
          <p:cNvPicPr preferRelativeResize="0"/>
          <p:nvPr/>
        </p:nvPicPr>
        <p:blipFill>
          <a:blip r:embed="rId5">
            <a:alphaModFix/>
          </a:blip>
          <a:stretch>
            <a:fillRect/>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pic>
        <p:nvPicPr>
          <p:cNvPr id="146" name="Google Shape;146;p22"/>
          <p:cNvPicPr preferRelativeResize="0"/>
          <p:nvPr/>
        </p:nvPicPr>
        <p:blipFill>
          <a:blip r:embed="rId4">
            <a:alphaModFix/>
          </a:blip>
          <a:stretch>
            <a:fillRect/>
          </a:stretch>
        </p:blipFill>
        <p:spPr>
          <a:xfrm>
            <a:off x="2889150" y="1996750"/>
            <a:ext cx="2410650" cy="401775"/>
          </a:xfrm>
          <a:prstGeom prst="rect">
            <a:avLst/>
          </a:prstGeom>
          <a:noFill/>
          <a:ln>
            <a:noFill/>
          </a:ln>
        </p:spPr>
      </p:pic>
      <p:sp>
        <p:nvSpPr>
          <p:cNvPr id="147" name="Google Shape;147;p22"/>
          <p:cNvSpPr txBox="1"/>
          <p:nvPr/>
        </p:nvSpPr>
        <p:spPr>
          <a:xfrm>
            <a:off x="682625" y="842675"/>
            <a:ext cx="7657200" cy="68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 In short</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So, if you have to decide between</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For different a_i, you can instead compare</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(which should be easy from your table of prior observations)</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And take the a_i which makes this value largest.</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148" name="Google Shape;148;p22"/>
          <p:cNvPicPr preferRelativeResize="0"/>
          <p:nvPr/>
        </p:nvPicPr>
        <p:blipFill>
          <a:blip r:embed="rId5">
            <a:alphaModFix/>
          </a:blip>
          <a:stretch>
            <a:fillRect/>
          </a:stretch>
        </p:blipFill>
        <p:spPr>
          <a:xfrm>
            <a:off x="-809150" y="3742975"/>
            <a:ext cx="2599849" cy="2803224"/>
          </a:xfrm>
          <a:prstGeom prst="rect">
            <a:avLst/>
          </a:prstGeom>
          <a:noFill/>
          <a:ln>
            <a:noFill/>
          </a:ln>
        </p:spPr>
      </p:pic>
      <p:pic>
        <p:nvPicPr>
          <p:cNvPr id="149" name="Google Shape;149;p22"/>
          <p:cNvPicPr preferRelativeResize="0"/>
          <p:nvPr/>
        </p:nvPicPr>
        <p:blipFill>
          <a:blip r:embed="rId6">
            <a:alphaModFix/>
          </a:blip>
          <a:stretch>
            <a:fillRect/>
          </a:stretch>
        </p:blipFill>
        <p:spPr>
          <a:xfrm>
            <a:off x="2209474" y="2783900"/>
            <a:ext cx="4953000" cy="38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23"/>
          <p:cNvSpPr txBox="1"/>
          <p:nvPr/>
        </p:nvSpPr>
        <p:spPr>
          <a:xfrm>
            <a:off x="682625" y="842675"/>
            <a:ext cx="7657200" cy="68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TO THE COLLAB!</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155" name="Google Shape;155;p23"/>
          <p:cNvPicPr preferRelativeResize="0"/>
          <p:nvPr/>
        </p:nvPicPr>
        <p:blipFill>
          <a:blip r:embed="rId4">
            <a:alphaModFix/>
          </a:blip>
          <a:stretch>
            <a:fillRect/>
          </a:stretch>
        </p:blipFill>
        <p:spPr>
          <a:xfrm>
            <a:off x="-809150" y="3742975"/>
            <a:ext cx="2599849" cy="2803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4"/>
          <p:cNvSpPr txBox="1"/>
          <p:nvPr/>
        </p:nvSpPr>
        <p:spPr>
          <a:xfrm>
            <a:off x="682625" y="842675"/>
            <a:ext cx="7657200" cy="68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 Issues</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The independence assumption: we essentially double count features that are erroneously assumed independent</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Zero-frequency problem: probability of said class automatically becomes 0 for said value. We can solve this by adding 1 to every single observation, but we need a somewhat large dataset to make this work.</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Conditioning: as we get more and more features, our numbers become very tiny and computers may have trouble doing math with</a:t>
            </a:r>
            <a:endParaRPr sz="1100">
              <a:solidFill>
                <a:schemeClr val="dk1"/>
              </a:solidFill>
            </a:endParaRPr>
          </a:p>
          <a:p>
            <a:pPr indent="0" lvl="0" marL="45720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161" name="Google Shape;161;p24"/>
          <p:cNvPicPr preferRelativeResize="0"/>
          <p:nvPr/>
        </p:nvPicPr>
        <p:blipFill>
          <a:blip r:embed="rId4">
            <a:alphaModFix/>
          </a:blip>
          <a:stretch>
            <a:fillRect/>
          </a:stretch>
        </p:blipFill>
        <p:spPr>
          <a:xfrm>
            <a:off x="-809150" y="3742975"/>
            <a:ext cx="2599849" cy="2803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26"/>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 what we would like to do</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Now, it would be really awesome if</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But if we think about it, we know this is very unrealistic: rural voters do not change from democrat to republicans as they age at the same rate as urban voters. The conditional probabilities are not independent at all.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173" name="Google Shape;173;p2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174" name="Google Shape;174;p26"/>
          <p:cNvPicPr preferRelativeResize="0"/>
          <p:nvPr/>
        </p:nvPicPr>
        <p:blipFill>
          <a:blip r:embed="rId5">
            <a:alphaModFix/>
          </a:blip>
          <a:stretch>
            <a:fillRect/>
          </a:stretch>
        </p:blipFill>
        <p:spPr>
          <a:xfrm>
            <a:off x="1019163" y="1713026"/>
            <a:ext cx="6993737" cy="362200"/>
          </a:xfrm>
          <a:prstGeom prst="rect">
            <a:avLst/>
          </a:prstGeom>
          <a:noFill/>
          <a:ln>
            <a:noFill/>
          </a:ln>
        </p:spPr>
      </p:pic>
      <p:pic>
        <p:nvPicPr>
          <p:cNvPr id="175" name="Google Shape;175;p26"/>
          <p:cNvPicPr preferRelativeResize="0"/>
          <p:nvPr/>
        </p:nvPicPr>
        <p:blipFill>
          <a:blip r:embed="rId6">
            <a:alphaModFix/>
          </a:blip>
          <a:stretch>
            <a:fillRect/>
          </a:stretch>
        </p:blipFill>
        <p:spPr>
          <a:xfrm>
            <a:off x="1294100" y="2513725"/>
            <a:ext cx="6770175" cy="414500"/>
          </a:xfrm>
          <a:prstGeom prst="rect">
            <a:avLst/>
          </a:prstGeom>
          <a:noFill/>
          <a:ln>
            <a:noFill/>
          </a:ln>
        </p:spPr>
      </p:pic>
      <p:pic>
        <p:nvPicPr>
          <p:cNvPr id="176" name="Google Shape;176;p26"/>
          <p:cNvPicPr preferRelativeResize="0"/>
          <p:nvPr/>
        </p:nvPicPr>
        <p:blipFill>
          <a:blip r:embed="rId7">
            <a:alphaModFix/>
          </a:blip>
          <a:stretch>
            <a:fillRect/>
          </a:stretch>
        </p:blipFill>
        <p:spPr>
          <a:xfrm>
            <a:off x="1606246" y="2989375"/>
            <a:ext cx="5819580" cy="414500"/>
          </a:xfrm>
          <a:prstGeom prst="rect">
            <a:avLst/>
          </a:prstGeom>
          <a:noFill/>
          <a:ln>
            <a:noFill/>
          </a:ln>
        </p:spPr>
      </p:pic>
      <p:pic>
        <p:nvPicPr>
          <p:cNvPr id="177" name="Google Shape;177;p26"/>
          <p:cNvPicPr preferRelativeResize="0"/>
          <p:nvPr/>
        </p:nvPicPr>
        <p:blipFill>
          <a:blip r:embed="rId8">
            <a:alphaModFix/>
          </a:blip>
          <a:stretch>
            <a:fillRect/>
          </a:stretch>
        </p:blipFill>
        <p:spPr>
          <a:xfrm>
            <a:off x="4092349" y="2147775"/>
            <a:ext cx="523875" cy="30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7"/>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But our problem is not this simple, let’s add back the other variables</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From Baye’s rule…</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And still from Baye’s rule</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183" name="Google Shape;183;p27"/>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184" name="Google Shape;184;p27"/>
          <p:cNvPicPr preferRelativeResize="0"/>
          <p:nvPr/>
        </p:nvPicPr>
        <p:blipFill>
          <a:blip r:embed="rId5">
            <a:alphaModFix/>
          </a:blip>
          <a:stretch>
            <a:fillRect/>
          </a:stretch>
        </p:blipFill>
        <p:spPr>
          <a:xfrm>
            <a:off x="2664000" y="1524725"/>
            <a:ext cx="3407325" cy="414225"/>
          </a:xfrm>
          <a:prstGeom prst="rect">
            <a:avLst/>
          </a:prstGeom>
          <a:noFill/>
          <a:ln>
            <a:noFill/>
          </a:ln>
        </p:spPr>
      </p:pic>
      <p:pic>
        <p:nvPicPr>
          <p:cNvPr id="185" name="Google Shape;185;p27"/>
          <p:cNvPicPr preferRelativeResize="0"/>
          <p:nvPr/>
        </p:nvPicPr>
        <p:blipFill>
          <a:blip r:embed="rId6">
            <a:alphaModFix/>
          </a:blip>
          <a:stretch>
            <a:fillRect/>
          </a:stretch>
        </p:blipFill>
        <p:spPr>
          <a:xfrm>
            <a:off x="1065850" y="2099532"/>
            <a:ext cx="6327600" cy="589866"/>
          </a:xfrm>
          <a:prstGeom prst="rect">
            <a:avLst/>
          </a:prstGeom>
          <a:noFill/>
          <a:ln>
            <a:noFill/>
          </a:ln>
        </p:spPr>
      </p:pic>
      <p:pic>
        <p:nvPicPr>
          <p:cNvPr id="186" name="Google Shape;186;p27"/>
          <p:cNvPicPr preferRelativeResize="0"/>
          <p:nvPr/>
        </p:nvPicPr>
        <p:blipFill>
          <a:blip r:embed="rId7">
            <a:alphaModFix/>
          </a:blip>
          <a:stretch>
            <a:fillRect/>
          </a:stretch>
        </p:blipFill>
        <p:spPr>
          <a:xfrm>
            <a:off x="768828" y="3521889"/>
            <a:ext cx="7466447" cy="546962"/>
          </a:xfrm>
          <a:prstGeom prst="rect">
            <a:avLst/>
          </a:prstGeom>
          <a:noFill/>
          <a:ln>
            <a:noFill/>
          </a:ln>
        </p:spPr>
      </p:pic>
      <p:sp>
        <p:nvSpPr>
          <p:cNvPr id="187" name="Google Shape;187;p27"/>
          <p:cNvSpPr txBox="1"/>
          <p:nvPr/>
        </p:nvSpPr>
        <p:spPr>
          <a:xfrm>
            <a:off x="1230925" y="3130400"/>
            <a:ext cx="413400" cy="4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88" name="Google Shape;188;p27"/>
          <p:cNvSpPr txBox="1"/>
          <p:nvPr/>
        </p:nvSpPr>
        <p:spPr>
          <a:xfrm>
            <a:off x="2531675" y="3130400"/>
            <a:ext cx="2847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89" name="Google Shape;189;p27"/>
          <p:cNvSpPr/>
          <p:nvPr/>
        </p:nvSpPr>
        <p:spPr>
          <a:xfrm rot="5400000">
            <a:off x="1337775" y="3163450"/>
            <a:ext cx="199500" cy="725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rot="5400000">
            <a:off x="2574275" y="2765050"/>
            <a:ext cx="199500" cy="1522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txBox="1"/>
          <p:nvPr/>
        </p:nvSpPr>
        <p:spPr>
          <a:xfrm>
            <a:off x="4102025" y="3236875"/>
            <a:ext cx="413400" cy="4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92" name="Google Shape;192;p27"/>
          <p:cNvSpPr txBox="1"/>
          <p:nvPr/>
        </p:nvSpPr>
        <p:spPr>
          <a:xfrm>
            <a:off x="5329300" y="3236875"/>
            <a:ext cx="2847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93" name="Google Shape;193;p27"/>
          <p:cNvSpPr txBox="1"/>
          <p:nvPr/>
        </p:nvSpPr>
        <p:spPr>
          <a:xfrm>
            <a:off x="7147900" y="3236875"/>
            <a:ext cx="2847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8"/>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But our problem is not this simple, let’s add back the other variables</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From Baye’s rule…</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And still from Baye’s rule</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199" name="Google Shape;199;p28"/>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200" name="Google Shape;200;p28"/>
          <p:cNvPicPr preferRelativeResize="0"/>
          <p:nvPr/>
        </p:nvPicPr>
        <p:blipFill>
          <a:blip r:embed="rId5">
            <a:alphaModFix/>
          </a:blip>
          <a:stretch>
            <a:fillRect/>
          </a:stretch>
        </p:blipFill>
        <p:spPr>
          <a:xfrm>
            <a:off x="2664000" y="1524725"/>
            <a:ext cx="3407325" cy="414225"/>
          </a:xfrm>
          <a:prstGeom prst="rect">
            <a:avLst/>
          </a:prstGeom>
          <a:noFill/>
          <a:ln>
            <a:noFill/>
          </a:ln>
        </p:spPr>
      </p:pic>
      <p:pic>
        <p:nvPicPr>
          <p:cNvPr id="201" name="Google Shape;201;p28"/>
          <p:cNvPicPr preferRelativeResize="0"/>
          <p:nvPr/>
        </p:nvPicPr>
        <p:blipFill>
          <a:blip r:embed="rId6">
            <a:alphaModFix/>
          </a:blip>
          <a:stretch>
            <a:fillRect/>
          </a:stretch>
        </p:blipFill>
        <p:spPr>
          <a:xfrm>
            <a:off x="1065850" y="2099532"/>
            <a:ext cx="6327600" cy="589866"/>
          </a:xfrm>
          <a:prstGeom prst="rect">
            <a:avLst/>
          </a:prstGeom>
          <a:noFill/>
          <a:ln>
            <a:noFill/>
          </a:ln>
        </p:spPr>
      </p:pic>
      <p:pic>
        <p:nvPicPr>
          <p:cNvPr id="202" name="Google Shape;202;p28"/>
          <p:cNvPicPr preferRelativeResize="0"/>
          <p:nvPr/>
        </p:nvPicPr>
        <p:blipFill>
          <a:blip r:embed="rId7">
            <a:alphaModFix/>
          </a:blip>
          <a:stretch>
            <a:fillRect/>
          </a:stretch>
        </p:blipFill>
        <p:spPr>
          <a:xfrm>
            <a:off x="768828" y="3521889"/>
            <a:ext cx="7466447" cy="546962"/>
          </a:xfrm>
          <a:prstGeom prst="rect">
            <a:avLst/>
          </a:prstGeom>
          <a:noFill/>
          <a:ln>
            <a:noFill/>
          </a:ln>
        </p:spPr>
      </p:pic>
      <p:sp>
        <p:nvSpPr>
          <p:cNvPr id="203" name="Google Shape;203;p28"/>
          <p:cNvSpPr txBox="1"/>
          <p:nvPr/>
        </p:nvSpPr>
        <p:spPr>
          <a:xfrm>
            <a:off x="1230925" y="3130400"/>
            <a:ext cx="413400" cy="4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204" name="Google Shape;204;p28"/>
          <p:cNvSpPr txBox="1"/>
          <p:nvPr/>
        </p:nvSpPr>
        <p:spPr>
          <a:xfrm>
            <a:off x="2531675" y="3130400"/>
            <a:ext cx="2847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05" name="Google Shape;205;p28"/>
          <p:cNvSpPr/>
          <p:nvPr/>
        </p:nvSpPr>
        <p:spPr>
          <a:xfrm rot="5400000">
            <a:off x="1337775" y="3163450"/>
            <a:ext cx="199500" cy="725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rot="5400000">
            <a:off x="2574275" y="2765050"/>
            <a:ext cx="199500" cy="1522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txBox="1"/>
          <p:nvPr/>
        </p:nvSpPr>
        <p:spPr>
          <a:xfrm>
            <a:off x="4102025" y="3236875"/>
            <a:ext cx="413400" cy="4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208" name="Google Shape;208;p28"/>
          <p:cNvSpPr txBox="1"/>
          <p:nvPr/>
        </p:nvSpPr>
        <p:spPr>
          <a:xfrm>
            <a:off x="5329300" y="3236875"/>
            <a:ext cx="2847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09" name="Google Shape;209;p28"/>
          <p:cNvSpPr txBox="1"/>
          <p:nvPr/>
        </p:nvSpPr>
        <p:spPr>
          <a:xfrm>
            <a:off x="7147900" y="3236875"/>
            <a:ext cx="2847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29"/>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 the magic trick</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Now the trick in Naive Bayes is the following claim: We assume that the information nonn how one votes</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215" name="Google Shape;215;p29"/>
          <p:cNvPicPr preferRelativeResize="0"/>
          <p:nvPr/>
        </p:nvPicPr>
        <p:blipFill>
          <a:blip r:embed="rId4">
            <a:alphaModFix/>
          </a:blip>
          <a:stretch>
            <a:fillRect/>
          </a:stretch>
        </p:blipFill>
        <p:spPr>
          <a:xfrm>
            <a:off x="-809150" y="3742975"/>
            <a:ext cx="2599849" cy="2803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 WHAT ABOUT THOSE PESKY CATEGORICALS?</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None/>
            </a:pPr>
            <a:r>
              <a:rPr lang="en" sz="1100">
                <a:solidFill>
                  <a:schemeClr val="dk1"/>
                </a:solidFill>
              </a:rPr>
              <a:t>Let’s say you have a table of registered voters in the USA, and the following features</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64" name="Google Shape;64;p14"/>
          <p:cNvPicPr preferRelativeResize="0"/>
          <p:nvPr/>
        </p:nvPicPr>
        <p:blipFill>
          <a:blip r:embed="rId4">
            <a:alphaModFix/>
          </a:blip>
          <a:stretch>
            <a:fillRect/>
          </a:stretch>
        </p:blipFill>
        <p:spPr>
          <a:xfrm>
            <a:off x="-809150" y="3742975"/>
            <a:ext cx="2599849" cy="2803224"/>
          </a:xfrm>
          <a:prstGeom prst="rect">
            <a:avLst/>
          </a:prstGeom>
          <a:noFill/>
          <a:ln>
            <a:noFill/>
          </a:ln>
        </p:spPr>
      </p:pic>
      <p:sp>
        <p:nvSpPr>
          <p:cNvPr id="65" name="Google Shape;65;p14"/>
          <p:cNvSpPr txBox="1"/>
          <p:nvPr/>
        </p:nvSpPr>
        <p:spPr>
          <a:xfrm>
            <a:off x="4794625" y="1580500"/>
            <a:ext cx="3627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You are interested in, given a non-registered voter for which you know the features, to understand how likely that voter is to vote Democrat, Republican or Independent.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This is not an exercise that you can do with a regression or even using classic statistics since you have no numeric variables whatsoever, so what can you do in this case?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Let’s suppose we get the following prospective voter features: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66" name="Google Shape;66;p14"/>
          <p:cNvGraphicFramePr/>
          <p:nvPr/>
        </p:nvGraphicFramePr>
        <p:xfrm>
          <a:off x="4976450" y="3998650"/>
          <a:ext cx="3000000" cy="3000000"/>
        </p:xfrm>
        <a:graphic>
          <a:graphicData uri="http://schemas.openxmlformats.org/drawingml/2006/table">
            <a:tbl>
              <a:tblPr>
                <a:noFill/>
                <a:tableStyleId>{86E9F555-1AB3-42B1-AB65-AE4E6F28DDA4}</a:tableStyleId>
              </a:tblPr>
              <a:tblGrid>
                <a:gridCol w="771550"/>
                <a:gridCol w="771550"/>
                <a:gridCol w="771550"/>
                <a:gridCol w="771550"/>
              </a:tblGrid>
              <a:tr h="277950">
                <a:tc>
                  <a:txBody>
                    <a:bodyPr/>
                    <a:lstStyle/>
                    <a:p>
                      <a:pPr indent="0" lvl="0" marL="0" rtl="0" algn="l">
                        <a:spcBef>
                          <a:spcPts val="0"/>
                        </a:spcBef>
                        <a:spcAft>
                          <a:spcPts val="0"/>
                        </a:spcAft>
                        <a:buNone/>
                      </a:pPr>
                      <a:r>
                        <a:rPr b="1" lang="en" sz="800"/>
                        <a:t>Age group</a:t>
                      </a:r>
                      <a:endParaRPr b="1" sz="800"/>
                    </a:p>
                  </a:txBody>
                  <a:tcPr marT="91425" marB="91425" marR="91425" marL="91425">
                    <a:solidFill>
                      <a:srgbClr val="B7B7B7"/>
                    </a:solidFill>
                  </a:tcPr>
                </a:tc>
                <a:tc>
                  <a:txBody>
                    <a:bodyPr/>
                    <a:lstStyle/>
                    <a:p>
                      <a:pPr indent="0" lvl="0" marL="0" rtl="0" algn="l">
                        <a:spcBef>
                          <a:spcPts val="0"/>
                        </a:spcBef>
                        <a:spcAft>
                          <a:spcPts val="0"/>
                        </a:spcAft>
                        <a:buNone/>
                      </a:pPr>
                      <a:r>
                        <a:rPr b="1" lang="en" sz="800"/>
                        <a:t>Wealth</a:t>
                      </a:r>
                      <a:endParaRPr b="1" sz="800"/>
                    </a:p>
                  </a:txBody>
                  <a:tcPr marT="91425" marB="91425" marR="91425" marL="91425">
                    <a:solidFill>
                      <a:srgbClr val="B7B7B7"/>
                    </a:solidFill>
                  </a:tcPr>
                </a:tc>
                <a:tc>
                  <a:txBody>
                    <a:bodyPr/>
                    <a:lstStyle/>
                    <a:p>
                      <a:pPr indent="0" lvl="0" marL="0" rtl="0" algn="l">
                        <a:spcBef>
                          <a:spcPts val="0"/>
                        </a:spcBef>
                        <a:spcAft>
                          <a:spcPts val="0"/>
                        </a:spcAft>
                        <a:buNone/>
                      </a:pPr>
                      <a:r>
                        <a:rPr b="1" lang="en" sz="800"/>
                        <a:t>Education</a:t>
                      </a:r>
                      <a:endParaRPr b="1" sz="800"/>
                    </a:p>
                  </a:txBody>
                  <a:tcPr marT="91425" marB="91425" marR="91425" marL="91425">
                    <a:solidFill>
                      <a:srgbClr val="B7B7B7"/>
                    </a:solidFill>
                  </a:tcPr>
                </a:tc>
                <a:tc>
                  <a:txBody>
                    <a:bodyPr/>
                    <a:lstStyle/>
                    <a:p>
                      <a:pPr indent="0" lvl="0" marL="0" marR="0" rtl="0" algn="l">
                        <a:lnSpc>
                          <a:spcPct val="100000"/>
                        </a:lnSpc>
                        <a:spcBef>
                          <a:spcPts val="0"/>
                        </a:spcBef>
                        <a:spcAft>
                          <a:spcPts val="0"/>
                        </a:spcAft>
                        <a:buNone/>
                      </a:pPr>
                      <a:r>
                        <a:rPr b="1" lang="en" sz="800"/>
                        <a:t>Location</a:t>
                      </a:r>
                      <a:endParaRPr b="1" sz="800"/>
                    </a:p>
                  </a:txBody>
                  <a:tcPr marT="91425" marB="91425" marR="91425" marL="91425">
                    <a:solidFill>
                      <a:srgbClr val="B7B7B7"/>
                    </a:solidFill>
                  </a:tcPr>
                </a:tc>
              </a:tr>
              <a:tr h="277950">
                <a:tc>
                  <a:txBody>
                    <a:bodyPr/>
                    <a:lstStyle/>
                    <a:p>
                      <a:pPr indent="0" lvl="0" marL="0" rtl="0" algn="l">
                        <a:spcBef>
                          <a:spcPts val="0"/>
                        </a:spcBef>
                        <a:spcAft>
                          <a:spcPts val="0"/>
                        </a:spcAft>
                        <a:buNone/>
                      </a:pPr>
                      <a:r>
                        <a:rPr lang="en" sz="800"/>
                        <a:t>Old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Post Grad</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bl>
          </a:graphicData>
        </a:graphic>
      </p:graphicFrame>
      <p:graphicFrame>
        <p:nvGraphicFramePr>
          <p:cNvPr id="67" name="Google Shape;67;p14"/>
          <p:cNvGraphicFramePr/>
          <p:nvPr/>
        </p:nvGraphicFramePr>
        <p:xfrm>
          <a:off x="826200" y="1543425"/>
          <a:ext cx="3000000" cy="3000000"/>
        </p:xfrm>
        <a:graphic>
          <a:graphicData uri="http://schemas.openxmlformats.org/drawingml/2006/table">
            <a:tbl>
              <a:tblPr>
                <a:noFill/>
                <a:tableStyleId>{86E9F555-1AB3-42B1-AB65-AE4E6F28DDA4}</a:tableStyleId>
              </a:tblPr>
              <a:tblGrid>
                <a:gridCol w="771550"/>
                <a:gridCol w="771550"/>
                <a:gridCol w="771550"/>
                <a:gridCol w="771550"/>
                <a:gridCol w="771550"/>
              </a:tblGrid>
              <a:tr h="277950">
                <a:tc>
                  <a:txBody>
                    <a:bodyPr/>
                    <a:lstStyle/>
                    <a:p>
                      <a:pPr indent="0" lvl="0" marL="0" rtl="0" algn="l">
                        <a:spcBef>
                          <a:spcPts val="0"/>
                        </a:spcBef>
                        <a:spcAft>
                          <a:spcPts val="0"/>
                        </a:spcAft>
                        <a:buNone/>
                      </a:pPr>
                      <a:r>
                        <a:rPr b="1" lang="en" sz="800"/>
                        <a:t>Registered</a:t>
                      </a:r>
                      <a:endParaRPr b="1" sz="800"/>
                    </a:p>
                  </a:txBody>
                  <a:tcPr marT="91425" marB="91425" marR="91425" marL="91425">
                    <a:solidFill>
                      <a:srgbClr val="B7B7B7"/>
                    </a:solidFill>
                  </a:tcPr>
                </a:tc>
                <a:tc>
                  <a:txBody>
                    <a:bodyPr/>
                    <a:lstStyle/>
                    <a:p>
                      <a:pPr indent="0" lvl="0" marL="0" rtl="0" algn="l">
                        <a:spcBef>
                          <a:spcPts val="0"/>
                        </a:spcBef>
                        <a:spcAft>
                          <a:spcPts val="0"/>
                        </a:spcAft>
                        <a:buNone/>
                      </a:pPr>
                      <a:r>
                        <a:rPr b="1" lang="en" sz="800"/>
                        <a:t>Age group</a:t>
                      </a:r>
                      <a:endParaRPr b="1" sz="800"/>
                    </a:p>
                  </a:txBody>
                  <a:tcPr marT="91425" marB="91425" marR="91425" marL="91425">
                    <a:solidFill>
                      <a:srgbClr val="B7B7B7"/>
                    </a:solidFill>
                  </a:tcPr>
                </a:tc>
                <a:tc>
                  <a:txBody>
                    <a:bodyPr/>
                    <a:lstStyle/>
                    <a:p>
                      <a:pPr indent="0" lvl="0" marL="0" rtl="0" algn="l">
                        <a:spcBef>
                          <a:spcPts val="0"/>
                        </a:spcBef>
                        <a:spcAft>
                          <a:spcPts val="0"/>
                        </a:spcAft>
                        <a:buNone/>
                      </a:pPr>
                      <a:r>
                        <a:rPr b="1" lang="en" sz="800"/>
                        <a:t>Wealth</a:t>
                      </a:r>
                      <a:endParaRPr b="1" sz="800"/>
                    </a:p>
                  </a:txBody>
                  <a:tcPr marT="91425" marB="91425" marR="91425" marL="91425">
                    <a:solidFill>
                      <a:srgbClr val="B7B7B7"/>
                    </a:solidFill>
                  </a:tcPr>
                </a:tc>
                <a:tc>
                  <a:txBody>
                    <a:bodyPr/>
                    <a:lstStyle/>
                    <a:p>
                      <a:pPr indent="0" lvl="0" marL="0" rtl="0" algn="l">
                        <a:spcBef>
                          <a:spcPts val="0"/>
                        </a:spcBef>
                        <a:spcAft>
                          <a:spcPts val="0"/>
                        </a:spcAft>
                        <a:buNone/>
                      </a:pPr>
                      <a:r>
                        <a:rPr b="1" lang="en" sz="800"/>
                        <a:t>Education</a:t>
                      </a:r>
                      <a:endParaRPr b="1" sz="800"/>
                    </a:p>
                  </a:txBody>
                  <a:tcPr marT="91425" marB="91425" marR="91425" marL="91425">
                    <a:solidFill>
                      <a:srgbClr val="B7B7B7"/>
                    </a:solidFill>
                  </a:tcPr>
                </a:tc>
                <a:tc>
                  <a:txBody>
                    <a:bodyPr/>
                    <a:lstStyle/>
                    <a:p>
                      <a:pPr indent="0" lvl="0" marL="0" marR="0" rtl="0" algn="l">
                        <a:lnSpc>
                          <a:spcPct val="100000"/>
                        </a:lnSpc>
                        <a:spcBef>
                          <a:spcPts val="0"/>
                        </a:spcBef>
                        <a:spcAft>
                          <a:spcPts val="0"/>
                        </a:spcAft>
                        <a:buNone/>
                      </a:pPr>
                      <a:r>
                        <a:rPr b="1" lang="en" sz="800"/>
                        <a:t>Location</a:t>
                      </a:r>
                      <a:endParaRPr b="1" sz="800"/>
                    </a:p>
                  </a:txBody>
                  <a:tcPr marT="91425" marB="91425" marR="91425" marL="91425">
                    <a:solidFill>
                      <a:srgbClr val="B7B7B7"/>
                    </a:solidFill>
                  </a:tcPr>
                </a:tc>
              </a:tr>
              <a:tr h="277950">
                <a:tc>
                  <a:txBody>
                    <a:bodyPr/>
                    <a:lstStyle/>
                    <a:p>
                      <a:pPr indent="0" lvl="0" marL="0" rtl="0" algn="l">
                        <a:spcBef>
                          <a:spcPts val="0"/>
                        </a:spcBef>
                        <a:spcAft>
                          <a:spcPts val="0"/>
                        </a:spcAft>
                        <a:buNone/>
                      </a:pPr>
                      <a:r>
                        <a:rPr lang="en" sz="800"/>
                        <a:t>Democrat</a:t>
                      </a:r>
                      <a:endParaRPr sz="800"/>
                    </a:p>
                  </a:txBody>
                  <a:tcPr marT="91425" marB="91425" marR="91425" marL="91425"/>
                </a:tc>
                <a:tc>
                  <a:txBody>
                    <a:bodyPr/>
                    <a:lstStyle/>
                    <a:p>
                      <a:pPr indent="0" lvl="0" marL="0" rtl="0" algn="l">
                        <a:spcBef>
                          <a:spcPts val="0"/>
                        </a:spcBef>
                        <a:spcAft>
                          <a:spcPts val="0"/>
                        </a:spcAft>
                        <a:buNone/>
                      </a:pPr>
                      <a:r>
                        <a:rPr lang="en" sz="800"/>
                        <a:t>Young</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Higher</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Urban</a:t>
                      </a:r>
                      <a:endParaRPr sz="800"/>
                    </a:p>
                  </a:txBody>
                  <a:tcPr marT="91425" marB="91425" marR="91425" marL="91425"/>
                </a:tc>
              </a:tr>
              <a:tr h="277950">
                <a:tc>
                  <a:txBody>
                    <a:bodyPr/>
                    <a:lstStyle/>
                    <a:p>
                      <a:pPr indent="0" lvl="0" marL="0" rtl="0" algn="l">
                        <a:spcBef>
                          <a:spcPts val="0"/>
                        </a:spcBef>
                        <a:spcAft>
                          <a:spcPts val="0"/>
                        </a:spcAft>
                        <a:buNone/>
                      </a:pPr>
                      <a:r>
                        <a:rPr lang="en" sz="800"/>
                        <a:t>Independent</a:t>
                      </a:r>
                      <a:endParaRPr sz="800"/>
                    </a:p>
                  </a:txBody>
                  <a:tcPr marT="91425" marB="91425" marR="91425" marL="91425"/>
                </a:tc>
                <a:tc>
                  <a:txBody>
                    <a:bodyPr/>
                    <a:lstStyle/>
                    <a:p>
                      <a:pPr indent="0" lvl="0" marL="0" rtl="0" algn="l">
                        <a:spcBef>
                          <a:spcPts val="0"/>
                        </a:spcBef>
                        <a:spcAft>
                          <a:spcPts val="0"/>
                        </a:spcAft>
                        <a:buNone/>
                      </a:pPr>
                      <a:r>
                        <a:rPr lang="en" sz="800"/>
                        <a:t>Middle Aged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solidFill>
                            <a:schemeClr val="dk1"/>
                          </a:solidFill>
                        </a:rPr>
                        <a:t>Post Grad</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Urban</a:t>
                      </a:r>
                      <a:endParaRPr sz="800"/>
                    </a:p>
                  </a:txBody>
                  <a:tcPr marT="91425" marB="91425" marR="91425" marL="91425"/>
                </a:tc>
              </a:tr>
              <a:tr h="277950">
                <a:tc>
                  <a:txBody>
                    <a:bodyPr/>
                    <a:lstStyle/>
                    <a:p>
                      <a:pPr indent="0" lvl="0" marL="0" rtl="0" algn="l">
                        <a:spcBef>
                          <a:spcPts val="0"/>
                        </a:spcBef>
                        <a:spcAft>
                          <a:spcPts val="0"/>
                        </a:spcAft>
                        <a:buNone/>
                      </a:pPr>
                      <a:r>
                        <a:rPr lang="en" sz="800"/>
                        <a:t>Republican</a:t>
                      </a:r>
                      <a:endParaRPr sz="800"/>
                    </a:p>
                  </a:txBody>
                  <a:tcPr marT="91425" marB="91425" marR="91425" marL="91425"/>
                </a:tc>
                <a:tc>
                  <a:txBody>
                    <a:bodyPr/>
                    <a:lstStyle/>
                    <a:p>
                      <a:pPr indent="0" lvl="0" marL="0" rtl="0" algn="l">
                        <a:spcBef>
                          <a:spcPts val="0"/>
                        </a:spcBef>
                        <a:spcAft>
                          <a:spcPts val="0"/>
                        </a:spcAft>
                        <a:buNone/>
                      </a:pPr>
                      <a:r>
                        <a:rPr lang="en" sz="800"/>
                        <a:t>Middle Aged</a:t>
                      </a:r>
                      <a:endParaRPr sz="800"/>
                    </a:p>
                  </a:txBody>
                  <a:tcPr marT="91425" marB="91425" marR="91425" marL="91425"/>
                </a:tc>
                <a:tc>
                  <a:txBody>
                    <a:bodyPr/>
                    <a:lstStyle/>
                    <a:p>
                      <a:pPr indent="0" lvl="0" marL="0" rtl="0" algn="l">
                        <a:spcBef>
                          <a:spcPts val="0"/>
                        </a:spcBef>
                        <a:spcAft>
                          <a:spcPts val="0"/>
                        </a:spcAft>
                        <a:buNone/>
                      </a:pPr>
                      <a:r>
                        <a:rPr lang="en" sz="800"/>
                        <a:t>Rich</a:t>
                      </a:r>
                      <a:endParaRPr sz="800"/>
                    </a:p>
                  </a:txBody>
                  <a:tcPr marT="91425" marB="91425" marR="91425" marL="91425"/>
                </a:tc>
                <a:tc>
                  <a:txBody>
                    <a:bodyPr/>
                    <a:lstStyle/>
                    <a:p>
                      <a:pPr indent="0" lvl="0" marL="0" rtl="0" algn="l">
                        <a:spcBef>
                          <a:spcPts val="0"/>
                        </a:spcBef>
                        <a:spcAft>
                          <a:spcPts val="0"/>
                        </a:spcAft>
                        <a:buNone/>
                      </a:pPr>
                      <a:r>
                        <a:rPr lang="en" sz="800"/>
                        <a:t>Post Grad</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r h="277950">
                <a:tc>
                  <a:txBody>
                    <a:bodyPr/>
                    <a:lstStyle/>
                    <a:p>
                      <a:pPr indent="0" lvl="0" marL="0" rtl="0" algn="l">
                        <a:spcBef>
                          <a:spcPts val="0"/>
                        </a:spcBef>
                        <a:spcAft>
                          <a:spcPts val="0"/>
                        </a:spcAft>
                        <a:buNone/>
                      </a:pPr>
                      <a:r>
                        <a:rPr lang="en" sz="800"/>
                        <a:t>Democrat</a:t>
                      </a:r>
                      <a:endParaRPr sz="800"/>
                    </a:p>
                  </a:txBody>
                  <a:tcPr marT="91425" marB="91425" marR="91425" marL="91425"/>
                </a:tc>
                <a:tc>
                  <a:txBody>
                    <a:bodyPr/>
                    <a:lstStyle/>
                    <a:p>
                      <a:pPr indent="0" lvl="0" marL="0" rtl="0" algn="l">
                        <a:spcBef>
                          <a:spcPts val="0"/>
                        </a:spcBef>
                        <a:spcAft>
                          <a:spcPts val="0"/>
                        </a:spcAft>
                        <a:buNone/>
                      </a:pPr>
                      <a:r>
                        <a:rPr lang="en" sz="800"/>
                        <a:t>Old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Higher</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r h="277950">
                <a:tc>
                  <a:txBody>
                    <a:bodyPr/>
                    <a:lstStyle/>
                    <a:p>
                      <a:pPr indent="0" lvl="0" marL="0" rtl="0" algn="l">
                        <a:spcBef>
                          <a:spcPts val="0"/>
                        </a:spcBef>
                        <a:spcAft>
                          <a:spcPts val="0"/>
                        </a:spcAft>
                        <a:buNone/>
                      </a:pPr>
                      <a:r>
                        <a:rPr lang="en" sz="800"/>
                        <a:t>Republican</a:t>
                      </a:r>
                      <a:endParaRPr sz="800"/>
                    </a:p>
                  </a:txBody>
                  <a:tcPr marT="91425" marB="91425" marR="91425" marL="91425"/>
                </a:tc>
                <a:tc>
                  <a:txBody>
                    <a:bodyPr/>
                    <a:lstStyle/>
                    <a:p>
                      <a:pPr indent="0" lvl="0" marL="0" rtl="0" algn="l">
                        <a:spcBef>
                          <a:spcPts val="0"/>
                        </a:spcBef>
                        <a:spcAft>
                          <a:spcPts val="0"/>
                        </a:spcAft>
                        <a:buNone/>
                      </a:pPr>
                      <a:r>
                        <a:rPr lang="en" sz="800"/>
                        <a:t>Middle Aged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Higher</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r h="277950">
                <a:tc>
                  <a:txBody>
                    <a:bodyPr/>
                    <a:lstStyle/>
                    <a:p>
                      <a:pPr indent="0" lvl="0" marL="0" rtl="0" algn="l">
                        <a:spcBef>
                          <a:spcPts val="0"/>
                        </a:spcBef>
                        <a:spcAft>
                          <a:spcPts val="0"/>
                        </a:spcAft>
                        <a:buNone/>
                      </a:pPr>
                      <a:r>
                        <a:rPr lang="en" sz="800"/>
                        <a:t>Republican</a:t>
                      </a:r>
                      <a:endParaRPr sz="800"/>
                    </a:p>
                  </a:txBody>
                  <a:tcPr marT="91425" marB="91425" marR="91425" marL="91425"/>
                </a:tc>
                <a:tc>
                  <a:txBody>
                    <a:bodyPr/>
                    <a:lstStyle/>
                    <a:p>
                      <a:pPr indent="0" lvl="0" marL="0" rtl="0" algn="l">
                        <a:spcBef>
                          <a:spcPts val="0"/>
                        </a:spcBef>
                        <a:spcAft>
                          <a:spcPts val="0"/>
                        </a:spcAft>
                        <a:buNone/>
                      </a:pPr>
                      <a:r>
                        <a:rPr lang="en" sz="800"/>
                        <a:t>Old</a:t>
                      </a:r>
                      <a:endParaRPr sz="800"/>
                    </a:p>
                  </a:txBody>
                  <a:tcPr marT="91425" marB="91425" marR="91425" marL="91425"/>
                </a:tc>
                <a:tc>
                  <a:txBody>
                    <a:bodyPr/>
                    <a:lstStyle/>
                    <a:p>
                      <a:pPr indent="0" lvl="0" marL="0" rtl="0" algn="l">
                        <a:spcBef>
                          <a:spcPts val="0"/>
                        </a:spcBef>
                        <a:spcAft>
                          <a:spcPts val="0"/>
                        </a:spcAft>
                        <a:buNone/>
                      </a:pPr>
                      <a:r>
                        <a:rPr lang="en" sz="800"/>
                        <a:t>Poor</a:t>
                      </a:r>
                      <a:endParaRPr sz="800"/>
                    </a:p>
                  </a:txBody>
                  <a:tcPr marT="91425" marB="91425" marR="91425" marL="91425"/>
                </a:tc>
                <a:tc>
                  <a:txBody>
                    <a:bodyPr/>
                    <a:lstStyle/>
                    <a:p>
                      <a:pPr indent="0" lvl="0" marL="0" rtl="0" algn="l">
                        <a:spcBef>
                          <a:spcPts val="0"/>
                        </a:spcBef>
                        <a:spcAft>
                          <a:spcPts val="0"/>
                        </a:spcAft>
                        <a:buNone/>
                      </a:pPr>
                      <a:r>
                        <a:rPr lang="en" sz="800"/>
                        <a:t>Basic</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r h="277950">
                <a:tc>
                  <a:txBody>
                    <a:bodyPr/>
                    <a:lstStyle/>
                    <a:p>
                      <a:pPr indent="0" lvl="0" marL="0" rtl="0" algn="l">
                        <a:spcBef>
                          <a:spcPts val="0"/>
                        </a:spcBef>
                        <a:spcAft>
                          <a:spcPts val="0"/>
                        </a:spcAft>
                        <a:buNone/>
                      </a:pPr>
                      <a:r>
                        <a:rPr lang="en" sz="800"/>
                        <a:t>Democrat</a:t>
                      </a:r>
                      <a:endParaRPr sz="800"/>
                    </a:p>
                  </a:txBody>
                  <a:tcPr marT="91425" marB="91425" marR="91425" marL="91425"/>
                </a:tc>
                <a:tc>
                  <a:txBody>
                    <a:bodyPr/>
                    <a:lstStyle/>
                    <a:p>
                      <a:pPr indent="0" lvl="0" marL="0" rtl="0" algn="l">
                        <a:spcBef>
                          <a:spcPts val="0"/>
                        </a:spcBef>
                        <a:spcAft>
                          <a:spcPts val="0"/>
                        </a:spcAft>
                        <a:buNone/>
                      </a:pPr>
                      <a:r>
                        <a:rPr lang="en" sz="800"/>
                        <a:t>Middle Aged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Post Grad</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Urban</a:t>
                      </a:r>
                      <a:endParaRPr sz="800"/>
                    </a:p>
                  </a:txBody>
                  <a:tcPr marT="91425" marB="91425" marR="91425" marL="91425"/>
                </a:tc>
              </a:tr>
              <a:tr h="277950">
                <a:tc>
                  <a:txBody>
                    <a:bodyPr/>
                    <a:lstStyle/>
                    <a:p>
                      <a:pPr indent="0" lvl="0" marL="0" rtl="0" algn="l">
                        <a:spcBef>
                          <a:spcPts val="0"/>
                        </a:spcBef>
                        <a:spcAft>
                          <a:spcPts val="0"/>
                        </a:spcAft>
                        <a:buNone/>
                      </a:pPr>
                      <a:r>
                        <a:rPr lang="en" sz="800"/>
                        <a:t>Democrat</a:t>
                      </a:r>
                      <a:endParaRPr sz="800"/>
                    </a:p>
                  </a:txBody>
                  <a:tcPr marT="91425" marB="91425" marR="91425" marL="91425"/>
                </a:tc>
                <a:tc>
                  <a:txBody>
                    <a:bodyPr/>
                    <a:lstStyle/>
                    <a:p>
                      <a:pPr indent="0" lvl="0" marL="0" rtl="0" algn="l">
                        <a:spcBef>
                          <a:spcPts val="0"/>
                        </a:spcBef>
                        <a:spcAft>
                          <a:spcPts val="0"/>
                        </a:spcAft>
                        <a:buNone/>
                      </a:pPr>
                      <a:r>
                        <a:rPr lang="en" sz="800"/>
                        <a:t>Young</a:t>
                      </a:r>
                      <a:endParaRPr sz="800"/>
                    </a:p>
                  </a:txBody>
                  <a:tcPr marT="91425" marB="91425" marR="91425" marL="91425"/>
                </a:tc>
                <a:tc>
                  <a:txBody>
                    <a:bodyPr/>
                    <a:lstStyle/>
                    <a:p>
                      <a:pPr indent="0" lvl="0" marL="0" rtl="0" algn="l">
                        <a:spcBef>
                          <a:spcPts val="0"/>
                        </a:spcBef>
                        <a:spcAft>
                          <a:spcPts val="0"/>
                        </a:spcAft>
                        <a:buNone/>
                      </a:pPr>
                      <a:r>
                        <a:rPr lang="en" sz="800"/>
                        <a:t>Poor</a:t>
                      </a:r>
                      <a:endParaRPr sz="800"/>
                    </a:p>
                  </a:txBody>
                  <a:tcPr marT="91425" marB="91425" marR="91425" marL="91425"/>
                </a:tc>
                <a:tc>
                  <a:txBody>
                    <a:bodyPr/>
                    <a:lstStyle/>
                    <a:p>
                      <a:pPr indent="0" lvl="0" marL="0" rtl="0" algn="l">
                        <a:spcBef>
                          <a:spcPts val="0"/>
                        </a:spcBef>
                        <a:spcAft>
                          <a:spcPts val="0"/>
                        </a:spcAft>
                        <a:buNone/>
                      </a:pPr>
                      <a:r>
                        <a:rPr lang="en" sz="800"/>
                        <a:t>Basic</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Urban</a:t>
                      </a:r>
                      <a:endParaRPr sz="800"/>
                    </a:p>
                  </a:txBody>
                  <a:tcPr marT="91425" marB="91425" marR="91425" marL="91425"/>
                </a:tc>
              </a:tr>
              <a:tr h="277950">
                <a:tc>
                  <a:txBody>
                    <a:bodyPr/>
                    <a:lstStyle/>
                    <a:p>
                      <a:pPr indent="0" lvl="0" marL="0" rtl="0" algn="l">
                        <a:spcBef>
                          <a:spcPts val="0"/>
                        </a:spcBef>
                        <a:spcAft>
                          <a:spcPts val="0"/>
                        </a:spcAft>
                        <a:buNone/>
                      </a:pPr>
                      <a:r>
                        <a:rPr lang="en" sz="800"/>
                        <a:t>Independent</a:t>
                      </a:r>
                      <a:endParaRPr sz="800">
                        <a:solidFill>
                          <a:srgbClr val="202122"/>
                        </a:solidFill>
                        <a:highlight>
                          <a:srgbClr val="F8F9FA"/>
                        </a:highlight>
                      </a:endParaRPr>
                    </a:p>
                  </a:txBody>
                  <a:tcPr marT="91425" marB="91425" marR="91425" marL="91425"/>
                </a:tc>
                <a:tc>
                  <a:txBody>
                    <a:bodyPr/>
                    <a:lstStyle/>
                    <a:p>
                      <a:pPr indent="0" lvl="0" marL="0" rtl="0" algn="l">
                        <a:spcBef>
                          <a:spcPts val="0"/>
                        </a:spcBef>
                        <a:spcAft>
                          <a:spcPts val="0"/>
                        </a:spcAft>
                        <a:buNone/>
                      </a:pPr>
                      <a:r>
                        <a:rPr lang="en" sz="800"/>
                        <a:t>Old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Higher</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We could try to fit this voter with the majority of the voters that have exactly these features</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rPr lang="en" sz="1100">
                <a:solidFill>
                  <a:schemeClr val="dk1"/>
                </a:solidFill>
              </a:rPr>
              <a:t>But this has 2 problems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We may never have observed this exact combination of characteristics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We don’t want a “one rule” for all Old, Middle Class, Post Grad, Rural people. Some combinations are certainly more indicative of  party affiliation than others</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rPr lang="en" sz="1100">
                <a:solidFill>
                  <a:schemeClr val="dk1"/>
                </a:solidFill>
              </a:rPr>
              <a:t>What we really would like is to be able to compare</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73" name="Google Shape;73;p15"/>
          <p:cNvPicPr preferRelativeResize="0"/>
          <p:nvPr/>
        </p:nvPicPr>
        <p:blipFill>
          <a:blip r:embed="rId4">
            <a:alphaModFix/>
          </a:blip>
          <a:stretch>
            <a:fillRect/>
          </a:stretch>
        </p:blipFill>
        <p:spPr>
          <a:xfrm>
            <a:off x="-809150" y="3742975"/>
            <a:ext cx="2599849" cy="2803224"/>
          </a:xfrm>
          <a:prstGeom prst="rect">
            <a:avLst/>
          </a:prstGeom>
          <a:noFill/>
          <a:ln>
            <a:noFill/>
          </a:ln>
        </p:spPr>
      </p:pic>
      <p:graphicFrame>
        <p:nvGraphicFramePr>
          <p:cNvPr id="74" name="Google Shape;74;p15"/>
          <p:cNvGraphicFramePr/>
          <p:nvPr/>
        </p:nvGraphicFramePr>
        <p:xfrm>
          <a:off x="2900675" y="1675925"/>
          <a:ext cx="3000000" cy="3000000"/>
        </p:xfrm>
        <a:graphic>
          <a:graphicData uri="http://schemas.openxmlformats.org/drawingml/2006/table">
            <a:tbl>
              <a:tblPr>
                <a:noFill/>
                <a:tableStyleId>{86E9F555-1AB3-42B1-AB65-AE4E6F28DDA4}</a:tableStyleId>
              </a:tblPr>
              <a:tblGrid>
                <a:gridCol w="771550"/>
                <a:gridCol w="771550"/>
                <a:gridCol w="771550"/>
                <a:gridCol w="771550"/>
              </a:tblGrid>
              <a:tr h="277950">
                <a:tc>
                  <a:txBody>
                    <a:bodyPr/>
                    <a:lstStyle/>
                    <a:p>
                      <a:pPr indent="0" lvl="0" marL="0" rtl="0" algn="l">
                        <a:spcBef>
                          <a:spcPts val="0"/>
                        </a:spcBef>
                        <a:spcAft>
                          <a:spcPts val="0"/>
                        </a:spcAft>
                        <a:buNone/>
                      </a:pPr>
                      <a:r>
                        <a:rPr b="1" lang="en" sz="800"/>
                        <a:t>Age group</a:t>
                      </a:r>
                      <a:endParaRPr b="1" sz="800"/>
                    </a:p>
                  </a:txBody>
                  <a:tcPr marT="91425" marB="91425" marR="91425" marL="91425">
                    <a:solidFill>
                      <a:srgbClr val="B7B7B7"/>
                    </a:solidFill>
                  </a:tcPr>
                </a:tc>
                <a:tc>
                  <a:txBody>
                    <a:bodyPr/>
                    <a:lstStyle/>
                    <a:p>
                      <a:pPr indent="0" lvl="0" marL="0" rtl="0" algn="l">
                        <a:spcBef>
                          <a:spcPts val="0"/>
                        </a:spcBef>
                        <a:spcAft>
                          <a:spcPts val="0"/>
                        </a:spcAft>
                        <a:buNone/>
                      </a:pPr>
                      <a:r>
                        <a:rPr b="1" lang="en" sz="800"/>
                        <a:t>Wealth</a:t>
                      </a:r>
                      <a:endParaRPr b="1" sz="800"/>
                    </a:p>
                  </a:txBody>
                  <a:tcPr marT="91425" marB="91425" marR="91425" marL="91425">
                    <a:solidFill>
                      <a:srgbClr val="B7B7B7"/>
                    </a:solidFill>
                  </a:tcPr>
                </a:tc>
                <a:tc>
                  <a:txBody>
                    <a:bodyPr/>
                    <a:lstStyle/>
                    <a:p>
                      <a:pPr indent="0" lvl="0" marL="0" rtl="0" algn="l">
                        <a:spcBef>
                          <a:spcPts val="0"/>
                        </a:spcBef>
                        <a:spcAft>
                          <a:spcPts val="0"/>
                        </a:spcAft>
                        <a:buNone/>
                      </a:pPr>
                      <a:r>
                        <a:rPr b="1" lang="en" sz="800"/>
                        <a:t>Education</a:t>
                      </a:r>
                      <a:endParaRPr b="1" sz="800"/>
                    </a:p>
                  </a:txBody>
                  <a:tcPr marT="91425" marB="91425" marR="91425" marL="91425">
                    <a:solidFill>
                      <a:srgbClr val="B7B7B7"/>
                    </a:solidFill>
                  </a:tcPr>
                </a:tc>
                <a:tc>
                  <a:txBody>
                    <a:bodyPr/>
                    <a:lstStyle/>
                    <a:p>
                      <a:pPr indent="0" lvl="0" marL="0" marR="0" rtl="0" algn="l">
                        <a:lnSpc>
                          <a:spcPct val="100000"/>
                        </a:lnSpc>
                        <a:spcBef>
                          <a:spcPts val="0"/>
                        </a:spcBef>
                        <a:spcAft>
                          <a:spcPts val="0"/>
                        </a:spcAft>
                        <a:buNone/>
                      </a:pPr>
                      <a:r>
                        <a:rPr b="1" lang="en" sz="800"/>
                        <a:t>Location</a:t>
                      </a:r>
                      <a:endParaRPr b="1" sz="800"/>
                    </a:p>
                  </a:txBody>
                  <a:tcPr marT="91425" marB="91425" marR="91425" marL="91425">
                    <a:solidFill>
                      <a:srgbClr val="B7B7B7"/>
                    </a:solidFill>
                  </a:tcPr>
                </a:tc>
              </a:tr>
              <a:tr h="277950">
                <a:tc>
                  <a:txBody>
                    <a:bodyPr/>
                    <a:lstStyle/>
                    <a:p>
                      <a:pPr indent="0" lvl="0" marL="0" rtl="0" algn="l">
                        <a:spcBef>
                          <a:spcPts val="0"/>
                        </a:spcBef>
                        <a:spcAft>
                          <a:spcPts val="0"/>
                        </a:spcAft>
                        <a:buNone/>
                      </a:pPr>
                      <a:r>
                        <a:rPr lang="en" sz="800"/>
                        <a:t>Old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Post Grad</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bl>
          </a:graphicData>
        </a:graphic>
      </p:graphicFrame>
      <p:pic>
        <p:nvPicPr>
          <p:cNvPr id="75" name="Google Shape;75;p15"/>
          <p:cNvPicPr preferRelativeResize="0"/>
          <p:nvPr/>
        </p:nvPicPr>
        <p:blipFill>
          <a:blip r:embed="rId5">
            <a:alphaModFix/>
          </a:blip>
          <a:stretch>
            <a:fillRect/>
          </a:stretch>
        </p:blipFill>
        <p:spPr>
          <a:xfrm>
            <a:off x="1708247" y="3869950"/>
            <a:ext cx="5428315" cy="306675"/>
          </a:xfrm>
          <a:prstGeom prst="rect">
            <a:avLst/>
          </a:prstGeom>
          <a:noFill/>
          <a:ln>
            <a:noFill/>
          </a:ln>
        </p:spPr>
      </p:pic>
      <p:pic>
        <p:nvPicPr>
          <p:cNvPr id="76" name="Google Shape;76;p15"/>
          <p:cNvPicPr preferRelativeResize="0"/>
          <p:nvPr/>
        </p:nvPicPr>
        <p:blipFill>
          <a:blip r:embed="rId6">
            <a:alphaModFix/>
          </a:blip>
          <a:stretch>
            <a:fillRect/>
          </a:stretch>
        </p:blipFill>
        <p:spPr>
          <a:xfrm>
            <a:off x="1708238" y="4215465"/>
            <a:ext cx="5471075" cy="2678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6"/>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 back to reality, simplified</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None/>
            </a:pPr>
            <a:r>
              <a:rPr lang="en" sz="1100">
                <a:solidFill>
                  <a:schemeClr val="dk1"/>
                </a:solidFill>
              </a:rPr>
              <a:t>Let’s try a  simpler problem</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rPr lang="en" sz="1100">
                <a:solidFill>
                  <a:schemeClr val="dk1"/>
                </a:solidFill>
              </a:rPr>
              <a:t>In this case we could estimate this probability  directly (see arrow) but let’s try a different approach. </a:t>
            </a:r>
            <a:endParaRPr sz="1100">
              <a:solidFill>
                <a:schemeClr val="dk1"/>
              </a:solidFill>
            </a:endParaRPr>
          </a:p>
          <a:p>
            <a:pPr indent="0" lvl="0" marL="0" rtl="0" algn="l">
              <a:lnSpc>
                <a:spcPct val="150000"/>
              </a:lnSpc>
              <a:spcBef>
                <a:spcPts val="0"/>
              </a:spcBef>
              <a:spcAft>
                <a:spcPts val="0"/>
              </a:spcAft>
              <a:buNone/>
            </a:pPr>
            <a:r>
              <a:rPr lang="en" sz="1100">
                <a:solidFill>
                  <a:schemeClr val="dk1"/>
                </a:solidFill>
              </a:rPr>
              <a:t>Remember Bayes Rule?</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82" name="Google Shape;82;p16"/>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83" name="Google Shape;83;p16"/>
          <p:cNvPicPr preferRelativeResize="0"/>
          <p:nvPr/>
        </p:nvPicPr>
        <p:blipFill>
          <a:blip r:embed="rId5">
            <a:alphaModFix/>
          </a:blip>
          <a:stretch>
            <a:fillRect/>
          </a:stretch>
        </p:blipFill>
        <p:spPr>
          <a:xfrm>
            <a:off x="2952251" y="2035475"/>
            <a:ext cx="2599849" cy="307900"/>
          </a:xfrm>
          <a:prstGeom prst="rect">
            <a:avLst/>
          </a:prstGeom>
          <a:noFill/>
          <a:ln>
            <a:noFill/>
          </a:ln>
        </p:spPr>
      </p:pic>
      <p:pic>
        <p:nvPicPr>
          <p:cNvPr id="84" name="Google Shape;84;p16"/>
          <p:cNvPicPr preferRelativeResize="0"/>
          <p:nvPr/>
        </p:nvPicPr>
        <p:blipFill>
          <a:blip r:embed="rId6">
            <a:alphaModFix/>
          </a:blip>
          <a:stretch>
            <a:fillRect/>
          </a:stretch>
        </p:blipFill>
        <p:spPr>
          <a:xfrm>
            <a:off x="2952250" y="1690600"/>
            <a:ext cx="2599850" cy="299625"/>
          </a:xfrm>
          <a:prstGeom prst="rect">
            <a:avLst/>
          </a:prstGeom>
          <a:noFill/>
          <a:ln>
            <a:noFill/>
          </a:ln>
        </p:spPr>
      </p:pic>
      <p:pic>
        <p:nvPicPr>
          <p:cNvPr id="85" name="Google Shape;85;p16"/>
          <p:cNvPicPr preferRelativeResize="0"/>
          <p:nvPr/>
        </p:nvPicPr>
        <p:blipFill>
          <a:blip r:embed="rId7">
            <a:alphaModFix/>
          </a:blip>
          <a:stretch>
            <a:fillRect/>
          </a:stretch>
        </p:blipFill>
        <p:spPr>
          <a:xfrm>
            <a:off x="1570775" y="3196925"/>
            <a:ext cx="5615226" cy="548669"/>
          </a:xfrm>
          <a:prstGeom prst="rect">
            <a:avLst/>
          </a:prstGeom>
          <a:noFill/>
          <a:ln>
            <a:noFill/>
          </a:ln>
        </p:spPr>
      </p:pic>
      <p:pic>
        <p:nvPicPr>
          <p:cNvPr id="86" name="Google Shape;86;p16"/>
          <p:cNvPicPr preferRelativeResize="0"/>
          <p:nvPr/>
        </p:nvPicPr>
        <p:blipFill>
          <a:blip r:embed="rId8">
            <a:alphaModFix/>
          </a:blip>
          <a:stretch>
            <a:fillRect/>
          </a:stretch>
        </p:blipFill>
        <p:spPr>
          <a:xfrm>
            <a:off x="1643966" y="3817995"/>
            <a:ext cx="5489993" cy="583680"/>
          </a:xfrm>
          <a:prstGeom prst="rect">
            <a:avLst/>
          </a:prstGeom>
          <a:noFill/>
          <a:ln>
            <a:noFill/>
          </a:ln>
        </p:spPr>
      </p:pic>
      <p:pic>
        <p:nvPicPr>
          <p:cNvPr id="87" name="Google Shape;87;p16"/>
          <p:cNvPicPr preferRelativeResize="0"/>
          <p:nvPr/>
        </p:nvPicPr>
        <p:blipFill>
          <a:blip r:embed="rId9">
            <a:alphaModFix/>
          </a:blip>
          <a:stretch>
            <a:fillRect/>
          </a:stretch>
        </p:blipFill>
        <p:spPr>
          <a:xfrm>
            <a:off x="7122673" y="1686462"/>
            <a:ext cx="1035277" cy="307900"/>
          </a:xfrm>
          <a:prstGeom prst="rect">
            <a:avLst/>
          </a:prstGeom>
          <a:noFill/>
          <a:ln>
            <a:noFill/>
          </a:ln>
        </p:spPr>
      </p:pic>
      <p:sp>
        <p:nvSpPr>
          <p:cNvPr id="88" name="Google Shape;88;p16"/>
          <p:cNvSpPr/>
          <p:nvPr/>
        </p:nvSpPr>
        <p:spPr>
          <a:xfrm>
            <a:off x="5552100" y="1422898"/>
            <a:ext cx="1818575" cy="407950"/>
          </a:xfrm>
          <a:custGeom>
            <a:rect b="b" l="l" r="r" t="t"/>
            <a:pathLst>
              <a:path extrusionOk="0" h="16318" w="72743">
                <a:moveTo>
                  <a:pt x="0" y="16318"/>
                </a:moveTo>
                <a:cubicBezTo>
                  <a:pt x="6184" y="13624"/>
                  <a:pt x="24982" y="1378"/>
                  <a:pt x="37106" y="153"/>
                </a:cubicBezTo>
                <a:cubicBezTo>
                  <a:pt x="49230" y="-1071"/>
                  <a:pt x="66804" y="7501"/>
                  <a:pt x="72743" y="8971"/>
                </a:cubicBezTo>
              </a:path>
            </a:pathLst>
          </a:custGeom>
          <a:noFill/>
          <a:ln cap="flat" cmpd="sng" w="9525">
            <a:solidFill>
              <a:schemeClr val="dk2"/>
            </a:solidFill>
            <a:prstDash val="solid"/>
            <a:round/>
            <a:headEnd len="med" w="med" type="stealth"/>
            <a:tailEnd len="med" w="med" type="none"/>
          </a:ln>
        </p:spPr>
      </p:sp>
      <p:pic>
        <p:nvPicPr>
          <p:cNvPr id="89" name="Google Shape;89;p16"/>
          <p:cNvPicPr preferRelativeResize="0"/>
          <p:nvPr/>
        </p:nvPicPr>
        <p:blipFill>
          <a:blip r:embed="rId10">
            <a:alphaModFix/>
          </a:blip>
          <a:stretch>
            <a:fillRect/>
          </a:stretch>
        </p:blipFill>
        <p:spPr>
          <a:xfrm>
            <a:off x="792836" y="2769462"/>
            <a:ext cx="1091441" cy="30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7"/>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 back to reality, simplified</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Now, if we are only interested in which of these is larger, we don’t care about the denominator</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rPr lang="en" sz="1100">
                <a:solidFill>
                  <a:schemeClr val="dk1"/>
                </a:solidFill>
              </a:rPr>
              <a:t>And we can estimate the right hand side parameters from our table… how?</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rPr lang="en" sz="1100">
                <a:solidFill>
                  <a:schemeClr val="dk1"/>
                </a:solidFill>
              </a:rPr>
              <a:t>The point here is that </a:t>
            </a:r>
            <a:r>
              <a:rPr b="1" lang="en" sz="1100">
                <a:solidFill>
                  <a:schemeClr val="dk1"/>
                </a:solidFill>
              </a:rPr>
              <a:t>we can compute the probability of the party given the features from the probability of the features given the party</a:t>
            </a:r>
            <a:r>
              <a:rPr lang="en" sz="1100">
                <a:solidFill>
                  <a:schemeClr val="dk1"/>
                </a:solidFill>
              </a:rPr>
              <a:t>...</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95" name="Google Shape;95;p17"/>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96" name="Google Shape;96;p17"/>
          <p:cNvPicPr preferRelativeResize="0"/>
          <p:nvPr/>
        </p:nvPicPr>
        <p:blipFill>
          <a:blip r:embed="rId5">
            <a:alphaModFix/>
          </a:blip>
          <a:stretch>
            <a:fillRect/>
          </a:stretch>
        </p:blipFill>
        <p:spPr>
          <a:xfrm>
            <a:off x="1168063" y="1716724"/>
            <a:ext cx="6936420" cy="671713"/>
          </a:xfrm>
          <a:prstGeom prst="rect">
            <a:avLst/>
          </a:prstGeom>
          <a:noFill/>
          <a:ln>
            <a:noFill/>
          </a:ln>
        </p:spPr>
      </p:pic>
      <p:cxnSp>
        <p:nvCxnSpPr>
          <p:cNvPr id="97" name="Google Shape;97;p17"/>
          <p:cNvCxnSpPr/>
          <p:nvPr/>
        </p:nvCxnSpPr>
        <p:spPr>
          <a:xfrm>
            <a:off x="5217125" y="2186600"/>
            <a:ext cx="1791000" cy="0"/>
          </a:xfrm>
          <a:prstGeom prst="straightConnector1">
            <a:avLst/>
          </a:prstGeom>
          <a:noFill/>
          <a:ln cap="flat" cmpd="sng" w="9525">
            <a:solidFill>
              <a:srgbClr val="FF0000"/>
            </a:solidFill>
            <a:prstDash val="solid"/>
            <a:round/>
            <a:headEnd len="med" w="med" type="none"/>
            <a:tailEnd len="med" w="med" type="none"/>
          </a:ln>
        </p:spPr>
      </p:cxnSp>
      <p:pic>
        <p:nvPicPr>
          <p:cNvPr id="98" name="Google Shape;98;p17"/>
          <p:cNvPicPr preferRelativeResize="0"/>
          <p:nvPr/>
        </p:nvPicPr>
        <p:blipFill>
          <a:blip r:embed="rId6">
            <a:alphaModFix/>
          </a:blip>
          <a:stretch>
            <a:fillRect/>
          </a:stretch>
        </p:blipFill>
        <p:spPr>
          <a:xfrm>
            <a:off x="1212175" y="2541075"/>
            <a:ext cx="6824001" cy="610900"/>
          </a:xfrm>
          <a:prstGeom prst="rect">
            <a:avLst/>
          </a:prstGeom>
          <a:noFill/>
          <a:ln>
            <a:noFill/>
          </a:ln>
        </p:spPr>
      </p:pic>
      <p:cxnSp>
        <p:nvCxnSpPr>
          <p:cNvPr id="99" name="Google Shape;99;p17"/>
          <p:cNvCxnSpPr/>
          <p:nvPr/>
        </p:nvCxnSpPr>
        <p:spPr>
          <a:xfrm>
            <a:off x="5217125" y="2981925"/>
            <a:ext cx="17910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8"/>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 back to the painful reality</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But our problem is not this simple, let’s add back the other variables</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What we will do is the same as in the simplified case: </a:t>
            </a:r>
            <a:r>
              <a:rPr b="1" lang="en" sz="1100">
                <a:solidFill>
                  <a:schemeClr val="dk1"/>
                </a:solidFill>
              </a:rPr>
              <a:t>compute the probability of the party given the features from the probability of the features given the party</a:t>
            </a:r>
            <a:endParaRPr b="1"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Technically, this requires us to assume that the features are independent from each other in the presence of the voting information, which we assume is more informative than any individual feature. This is the “Naive” assumption in Naive Bayes.</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105" name="Google Shape;105;p18"/>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106" name="Google Shape;106;p18"/>
          <p:cNvPicPr preferRelativeResize="0"/>
          <p:nvPr/>
        </p:nvPicPr>
        <p:blipFill>
          <a:blip r:embed="rId5">
            <a:alphaModFix/>
          </a:blip>
          <a:stretch>
            <a:fillRect/>
          </a:stretch>
        </p:blipFill>
        <p:spPr>
          <a:xfrm>
            <a:off x="2158600" y="1746625"/>
            <a:ext cx="5022326" cy="265975"/>
          </a:xfrm>
          <a:prstGeom prst="rect">
            <a:avLst/>
          </a:prstGeom>
          <a:noFill/>
          <a:ln>
            <a:noFill/>
          </a:ln>
        </p:spPr>
      </p:pic>
      <p:pic>
        <p:nvPicPr>
          <p:cNvPr id="107" name="Google Shape;107;p18"/>
          <p:cNvPicPr preferRelativeResize="0"/>
          <p:nvPr/>
        </p:nvPicPr>
        <p:blipFill>
          <a:blip r:embed="rId6">
            <a:alphaModFix/>
          </a:blip>
          <a:stretch>
            <a:fillRect/>
          </a:stretch>
        </p:blipFill>
        <p:spPr>
          <a:xfrm>
            <a:off x="792525" y="2870452"/>
            <a:ext cx="7558976" cy="4131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19"/>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 Don’t freak out!</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Now this formula looks daunting, but don’t freak out yet</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What are we really saying here?</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The denominator is </a:t>
            </a:r>
            <a:r>
              <a:rPr lang="en" sz="1100">
                <a:solidFill>
                  <a:schemeClr val="dk1"/>
                </a:solidFill>
              </a:rPr>
              <a:t>irrelevant</a:t>
            </a:r>
            <a:r>
              <a:rPr lang="en" sz="1100">
                <a:solidFill>
                  <a:schemeClr val="dk1"/>
                </a:solidFill>
              </a:rPr>
              <a:t> because for the democrats we will have the same denominator. Since we are only interested in answering who has the higher probability, R’s or D’s, we don’t need to compute it.</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The numerator has a bunch of factors, but they all look the same: what is the probability of being old given that one is republican? What is the probability of being middle class, given that one is republican? Etc etc. We can estimate all of these from our table!</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113" name="Google Shape;113;p19"/>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114" name="Google Shape;114;p19"/>
          <p:cNvPicPr preferRelativeResize="0"/>
          <p:nvPr/>
        </p:nvPicPr>
        <p:blipFill>
          <a:blip r:embed="rId5">
            <a:alphaModFix/>
          </a:blip>
          <a:stretch>
            <a:fillRect/>
          </a:stretch>
        </p:blipFill>
        <p:spPr>
          <a:xfrm>
            <a:off x="868725" y="1727452"/>
            <a:ext cx="7558976" cy="413136"/>
          </a:xfrm>
          <a:prstGeom prst="rect">
            <a:avLst/>
          </a:prstGeom>
          <a:noFill/>
          <a:ln>
            <a:noFill/>
          </a:ln>
        </p:spPr>
      </p:pic>
      <p:pic>
        <p:nvPicPr>
          <p:cNvPr id="115" name="Google Shape;115;p19"/>
          <p:cNvPicPr preferRelativeResize="0"/>
          <p:nvPr/>
        </p:nvPicPr>
        <p:blipFill>
          <a:blip r:embed="rId6">
            <a:alphaModFix/>
          </a:blip>
          <a:stretch>
            <a:fillRect/>
          </a:stretch>
        </p:blipFill>
        <p:spPr>
          <a:xfrm>
            <a:off x="3681550" y="3570250"/>
            <a:ext cx="2892050" cy="413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0"/>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 Don’t freak out!</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So in the end our rule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becomes</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versus</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rPr lang="en" sz="1100">
                <a:solidFill>
                  <a:schemeClr val="dk1"/>
                </a:solidFill>
              </a:rPr>
              <a:t>We just need to compare these quantities to decide which is more likely. Notice we ignore the denominator because it is equal for both the democratic and the republican case.</a:t>
            </a:r>
            <a:endParaRPr sz="1100">
              <a:solidFill>
                <a:schemeClr val="dk1"/>
              </a:solidFill>
            </a:endParaRPr>
          </a:p>
          <a:p>
            <a:pPr indent="0" lvl="0" marL="0" rtl="0" algn="l">
              <a:lnSpc>
                <a:spcPct val="150000"/>
              </a:lnSpc>
              <a:spcBef>
                <a:spcPts val="0"/>
              </a:spcBef>
              <a:spcAft>
                <a:spcPts val="0"/>
              </a:spcAft>
              <a:buClr>
                <a:srgbClr val="000000"/>
              </a:buClr>
              <a:buSzPts val="1100"/>
              <a:buFont typeface="Arial"/>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a:p>
            <a:pPr indent="0" lvl="0" marL="0" rtl="0" algn="l">
              <a:lnSpc>
                <a:spcPct val="150000"/>
              </a:lnSpc>
              <a:spcBef>
                <a:spcPts val="0"/>
              </a:spcBef>
              <a:spcAft>
                <a:spcPts val="0"/>
              </a:spcAft>
              <a:buNone/>
            </a:pPr>
            <a:r>
              <a:t/>
            </a:r>
            <a:endParaRPr sz="1100">
              <a:solidFill>
                <a:schemeClr val="dk1"/>
              </a:solidFill>
            </a:endParaRPr>
          </a:p>
        </p:txBody>
      </p:sp>
      <p:pic>
        <p:nvPicPr>
          <p:cNvPr id="121" name="Google Shape;121;p20"/>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122" name="Google Shape;122;p20"/>
          <p:cNvPicPr preferRelativeResize="0"/>
          <p:nvPr/>
        </p:nvPicPr>
        <p:blipFill>
          <a:blip r:embed="rId5">
            <a:alphaModFix/>
          </a:blip>
          <a:stretch>
            <a:fillRect/>
          </a:stretch>
        </p:blipFill>
        <p:spPr>
          <a:xfrm>
            <a:off x="817600" y="1632877"/>
            <a:ext cx="7558976" cy="413136"/>
          </a:xfrm>
          <a:prstGeom prst="rect">
            <a:avLst/>
          </a:prstGeom>
          <a:noFill/>
          <a:ln>
            <a:noFill/>
          </a:ln>
        </p:spPr>
      </p:pic>
      <p:pic>
        <p:nvPicPr>
          <p:cNvPr id="123" name="Google Shape;123;p20"/>
          <p:cNvPicPr preferRelativeResize="0"/>
          <p:nvPr/>
        </p:nvPicPr>
        <p:blipFill>
          <a:blip r:embed="rId6">
            <a:alphaModFix/>
          </a:blip>
          <a:stretch>
            <a:fillRect/>
          </a:stretch>
        </p:blipFill>
        <p:spPr>
          <a:xfrm>
            <a:off x="1517118" y="2346775"/>
            <a:ext cx="5598856" cy="573875"/>
          </a:xfrm>
          <a:prstGeom prst="rect">
            <a:avLst/>
          </a:prstGeom>
          <a:noFill/>
          <a:ln>
            <a:noFill/>
          </a:ln>
        </p:spPr>
      </p:pic>
      <p:pic>
        <p:nvPicPr>
          <p:cNvPr id="124" name="Google Shape;124;p20"/>
          <p:cNvPicPr preferRelativeResize="0"/>
          <p:nvPr/>
        </p:nvPicPr>
        <p:blipFill>
          <a:blip r:embed="rId7">
            <a:alphaModFix/>
          </a:blip>
          <a:stretch>
            <a:fillRect/>
          </a:stretch>
        </p:blipFill>
        <p:spPr>
          <a:xfrm>
            <a:off x="1790689" y="3267325"/>
            <a:ext cx="5195311" cy="573875"/>
          </a:xfrm>
          <a:prstGeom prst="rect">
            <a:avLst/>
          </a:prstGeom>
          <a:noFill/>
          <a:ln>
            <a:noFill/>
          </a:ln>
        </p:spPr>
      </p:pic>
      <p:pic>
        <p:nvPicPr>
          <p:cNvPr id="125" name="Google Shape;125;p20"/>
          <p:cNvPicPr preferRelativeResize="0"/>
          <p:nvPr/>
        </p:nvPicPr>
        <p:blipFill>
          <a:blip r:embed="rId8">
            <a:alphaModFix/>
          </a:blip>
          <a:stretch>
            <a:fillRect/>
          </a:stretch>
        </p:blipFill>
        <p:spPr>
          <a:xfrm>
            <a:off x="2755700" y="2411075"/>
            <a:ext cx="626650" cy="177650"/>
          </a:xfrm>
          <a:prstGeom prst="rect">
            <a:avLst/>
          </a:prstGeom>
          <a:noFill/>
          <a:ln>
            <a:noFill/>
          </a:ln>
        </p:spPr>
      </p:pic>
      <p:pic>
        <p:nvPicPr>
          <p:cNvPr id="126" name="Google Shape;126;p20"/>
          <p:cNvPicPr preferRelativeResize="0"/>
          <p:nvPr/>
        </p:nvPicPr>
        <p:blipFill>
          <a:blip r:embed="rId8">
            <a:alphaModFix/>
          </a:blip>
          <a:stretch>
            <a:fillRect/>
          </a:stretch>
        </p:blipFill>
        <p:spPr>
          <a:xfrm>
            <a:off x="2973825" y="3327600"/>
            <a:ext cx="626656" cy="17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1"/>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800">
                <a:solidFill>
                  <a:srgbClr val="2DC5FA"/>
                </a:solidFill>
                <a:latin typeface="Roboto"/>
                <a:ea typeface="Roboto"/>
                <a:cs typeface="Roboto"/>
                <a:sym typeface="Roboto"/>
              </a:rPr>
              <a:t>NAIVE BAYES - Who’s this guy after all?</a:t>
            </a:r>
            <a:endParaRPr b="1" sz="1800">
              <a:solidFill>
                <a:srgbClr val="2DC5FA"/>
              </a:solidFill>
              <a:latin typeface="Roboto"/>
              <a:ea typeface="Roboto"/>
              <a:cs typeface="Roboto"/>
              <a:sym typeface="Roboto"/>
            </a:endParaRPr>
          </a:p>
          <a:p>
            <a:pPr indent="0" lvl="0" marL="0" rtl="0" algn="l">
              <a:lnSpc>
                <a:spcPct val="150000"/>
              </a:lnSpc>
              <a:spcBef>
                <a:spcPts val="0"/>
              </a:spcBef>
              <a:spcAft>
                <a:spcPts val="0"/>
              </a:spcAft>
              <a:buNone/>
            </a:pPr>
            <a:r>
              <a:t/>
            </a:r>
            <a:endParaRPr sz="1100">
              <a:solidFill>
                <a:schemeClr val="dk1"/>
              </a:solidFill>
            </a:endParaRPr>
          </a:p>
        </p:txBody>
      </p:sp>
      <p:pic>
        <p:nvPicPr>
          <p:cNvPr id="132" name="Google Shape;132;p21"/>
          <p:cNvPicPr preferRelativeResize="0"/>
          <p:nvPr/>
        </p:nvPicPr>
        <p:blipFill>
          <a:blip r:embed="rId4">
            <a:alphaModFix/>
          </a:blip>
          <a:stretch>
            <a:fillRect/>
          </a:stretch>
        </p:blipFill>
        <p:spPr>
          <a:xfrm>
            <a:off x="-809150" y="3742975"/>
            <a:ext cx="2599849" cy="2803224"/>
          </a:xfrm>
          <a:prstGeom prst="rect">
            <a:avLst/>
          </a:prstGeom>
          <a:noFill/>
          <a:ln>
            <a:noFill/>
          </a:ln>
        </p:spPr>
      </p:pic>
      <p:graphicFrame>
        <p:nvGraphicFramePr>
          <p:cNvPr id="133" name="Google Shape;133;p21"/>
          <p:cNvGraphicFramePr/>
          <p:nvPr/>
        </p:nvGraphicFramePr>
        <p:xfrm>
          <a:off x="826200" y="1467225"/>
          <a:ext cx="3000000" cy="3000000"/>
        </p:xfrm>
        <a:graphic>
          <a:graphicData uri="http://schemas.openxmlformats.org/drawingml/2006/table">
            <a:tbl>
              <a:tblPr>
                <a:noFill/>
                <a:tableStyleId>{86E9F555-1AB3-42B1-AB65-AE4E6F28DDA4}</a:tableStyleId>
              </a:tblPr>
              <a:tblGrid>
                <a:gridCol w="771550"/>
                <a:gridCol w="771550"/>
                <a:gridCol w="771550"/>
                <a:gridCol w="771550"/>
                <a:gridCol w="771550"/>
              </a:tblGrid>
              <a:tr h="277950">
                <a:tc>
                  <a:txBody>
                    <a:bodyPr/>
                    <a:lstStyle/>
                    <a:p>
                      <a:pPr indent="0" lvl="0" marL="0" rtl="0" algn="l">
                        <a:spcBef>
                          <a:spcPts val="0"/>
                        </a:spcBef>
                        <a:spcAft>
                          <a:spcPts val="0"/>
                        </a:spcAft>
                        <a:buNone/>
                      </a:pPr>
                      <a:r>
                        <a:rPr b="1" lang="en" sz="800"/>
                        <a:t>Registered</a:t>
                      </a:r>
                      <a:endParaRPr b="1" sz="800"/>
                    </a:p>
                  </a:txBody>
                  <a:tcPr marT="91425" marB="91425" marR="91425" marL="91425">
                    <a:solidFill>
                      <a:srgbClr val="B7B7B7"/>
                    </a:solidFill>
                  </a:tcPr>
                </a:tc>
                <a:tc>
                  <a:txBody>
                    <a:bodyPr/>
                    <a:lstStyle/>
                    <a:p>
                      <a:pPr indent="0" lvl="0" marL="0" rtl="0" algn="l">
                        <a:spcBef>
                          <a:spcPts val="0"/>
                        </a:spcBef>
                        <a:spcAft>
                          <a:spcPts val="0"/>
                        </a:spcAft>
                        <a:buNone/>
                      </a:pPr>
                      <a:r>
                        <a:rPr b="1" lang="en" sz="800"/>
                        <a:t>Age group</a:t>
                      </a:r>
                      <a:endParaRPr b="1" sz="800"/>
                    </a:p>
                  </a:txBody>
                  <a:tcPr marT="91425" marB="91425" marR="91425" marL="91425">
                    <a:solidFill>
                      <a:srgbClr val="B7B7B7"/>
                    </a:solidFill>
                  </a:tcPr>
                </a:tc>
                <a:tc>
                  <a:txBody>
                    <a:bodyPr/>
                    <a:lstStyle/>
                    <a:p>
                      <a:pPr indent="0" lvl="0" marL="0" rtl="0" algn="l">
                        <a:spcBef>
                          <a:spcPts val="0"/>
                        </a:spcBef>
                        <a:spcAft>
                          <a:spcPts val="0"/>
                        </a:spcAft>
                        <a:buNone/>
                      </a:pPr>
                      <a:r>
                        <a:rPr b="1" lang="en" sz="800"/>
                        <a:t>Wealth</a:t>
                      </a:r>
                      <a:endParaRPr b="1" sz="800"/>
                    </a:p>
                  </a:txBody>
                  <a:tcPr marT="91425" marB="91425" marR="91425" marL="91425">
                    <a:solidFill>
                      <a:srgbClr val="B7B7B7"/>
                    </a:solidFill>
                  </a:tcPr>
                </a:tc>
                <a:tc>
                  <a:txBody>
                    <a:bodyPr/>
                    <a:lstStyle/>
                    <a:p>
                      <a:pPr indent="0" lvl="0" marL="0" rtl="0" algn="l">
                        <a:spcBef>
                          <a:spcPts val="0"/>
                        </a:spcBef>
                        <a:spcAft>
                          <a:spcPts val="0"/>
                        </a:spcAft>
                        <a:buNone/>
                      </a:pPr>
                      <a:r>
                        <a:rPr b="1" lang="en" sz="800"/>
                        <a:t>Education</a:t>
                      </a:r>
                      <a:endParaRPr b="1" sz="800"/>
                    </a:p>
                  </a:txBody>
                  <a:tcPr marT="91425" marB="91425" marR="91425" marL="91425">
                    <a:solidFill>
                      <a:srgbClr val="B7B7B7"/>
                    </a:solidFill>
                  </a:tcPr>
                </a:tc>
                <a:tc>
                  <a:txBody>
                    <a:bodyPr/>
                    <a:lstStyle/>
                    <a:p>
                      <a:pPr indent="0" lvl="0" marL="0" marR="0" rtl="0" algn="l">
                        <a:lnSpc>
                          <a:spcPct val="100000"/>
                        </a:lnSpc>
                        <a:spcBef>
                          <a:spcPts val="0"/>
                        </a:spcBef>
                        <a:spcAft>
                          <a:spcPts val="0"/>
                        </a:spcAft>
                        <a:buNone/>
                      </a:pPr>
                      <a:r>
                        <a:rPr b="1" lang="en" sz="800"/>
                        <a:t>Location</a:t>
                      </a:r>
                      <a:endParaRPr b="1" sz="800"/>
                    </a:p>
                  </a:txBody>
                  <a:tcPr marT="91425" marB="91425" marR="91425" marL="91425">
                    <a:solidFill>
                      <a:srgbClr val="B7B7B7"/>
                    </a:solidFill>
                  </a:tcPr>
                </a:tc>
              </a:tr>
              <a:tr h="277950">
                <a:tc>
                  <a:txBody>
                    <a:bodyPr/>
                    <a:lstStyle/>
                    <a:p>
                      <a:pPr indent="0" lvl="0" marL="0" rtl="0" algn="l">
                        <a:spcBef>
                          <a:spcPts val="0"/>
                        </a:spcBef>
                        <a:spcAft>
                          <a:spcPts val="0"/>
                        </a:spcAft>
                        <a:buNone/>
                      </a:pPr>
                      <a:r>
                        <a:rPr lang="en" sz="800"/>
                        <a:t>Democrat</a:t>
                      </a:r>
                      <a:endParaRPr sz="800"/>
                    </a:p>
                  </a:txBody>
                  <a:tcPr marT="91425" marB="91425" marR="91425" marL="91425"/>
                </a:tc>
                <a:tc>
                  <a:txBody>
                    <a:bodyPr/>
                    <a:lstStyle/>
                    <a:p>
                      <a:pPr indent="0" lvl="0" marL="0" rtl="0" algn="l">
                        <a:spcBef>
                          <a:spcPts val="0"/>
                        </a:spcBef>
                        <a:spcAft>
                          <a:spcPts val="0"/>
                        </a:spcAft>
                        <a:buNone/>
                      </a:pPr>
                      <a:r>
                        <a:rPr lang="en" sz="800"/>
                        <a:t>Young</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Higher</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Urban</a:t>
                      </a:r>
                      <a:endParaRPr sz="800"/>
                    </a:p>
                  </a:txBody>
                  <a:tcPr marT="91425" marB="91425" marR="91425" marL="91425"/>
                </a:tc>
              </a:tr>
              <a:tr h="277950">
                <a:tc>
                  <a:txBody>
                    <a:bodyPr/>
                    <a:lstStyle/>
                    <a:p>
                      <a:pPr indent="0" lvl="0" marL="0" rtl="0" algn="l">
                        <a:spcBef>
                          <a:spcPts val="0"/>
                        </a:spcBef>
                        <a:spcAft>
                          <a:spcPts val="0"/>
                        </a:spcAft>
                        <a:buNone/>
                      </a:pPr>
                      <a:r>
                        <a:rPr lang="en" sz="800"/>
                        <a:t>Independent</a:t>
                      </a:r>
                      <a:endParaRPr sz="800"/>
                    </a:p>
                  </a:txBody>
                  <a:tcPr marT="91425" marB="91425" marR="91425" marL="91425"/>
                </a:tc>
                <a:tc>
                  <a:txBody>
                    <a:bodyPr/>
                    <a:lstStyle/>
                    <a:p>
                      <a:pPr indent="0" lvl="0" marL="0" rtl="0" algn="l">
                        <a:spcBef>
                          <a:spcPts val="0"/>
                        </a:spcBef>
                        <a:spcAft>
                          <a:spcPts val="0"/>
                        </a:spcAft>
                        <a:buNone/>
                      </a:pPr>
                      <a:r>
                        <a:rPr lang="en" sz="800"/>
                        <a:t>Middle Aged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Post Grad</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Urban</a:t>
                      </a:r>
                      <a:endParaRPr sz="800"/>
                    </a:p>
                  </a:txBody>
                  <a:tcPr marT="91425" marB="91425" marR="91425" marL="91425"/>
                </a:tc>
              </a:tr>
              <a:tr h="277950">
                <a:tc>
                  <a:txBody>
                    <a:bodyPr/>
                    <a:lstStyle/>
                    <a:p>
                      <a:pPr indent="0" lvl="0" marL="0" rtl="0" algn="l">
                        <a:spcBef>
                          <a:spcPts val="0"/>
                        </a:spcBef>
                        <a:spcAft>
                          <a:spcPts val="0"/>
                        </a:spcAft>
                        <a:buNone/>
                      </a:pPr>
                      <a:r>
                        <a:rPr lang="en" sz="800"/>
                        <a:t>Republican</a:t>
                      </a:r>
                      <a:endParaRPr sz="800"/>
                    </a:p>
                  </a:txBody>
                  <a:tcPr marT="91425" marB="91425" marR="91425" marL="91425"/>
                </a:tc>
                <a:tc>
                  <a:txBody>
                    <a:bodyPr/>
                    <a:lstStyle/>
                    <a:p>
                      <a:pPr indent="0" lvl="0" marL="0" rtl="0" algn="l">
                        <a:spcBef>
                          <a:spcPts val="0"/>
                        </a:spcBef>
                        <a:spcAft>
                          <a:spcPts val="0"/>
                        </a:spcAft>
                        <a:buNone/>
                      </a:pPr>
                      <a:r>
                        <a:rPr lang="en" sz="800"/>
                        <a:t>Middle Aged</a:t>
                      </a:r>
                      <a:endParaRPr sz="800"/>
                    </a:p>
                  </a:txBody>
                  <a:tcPr marT="91425" marB="91425" marR="91425" marL="91425"/>
                </a:tc>
                <a:tc>
                  <a:txBody>
                    <a:bodyPr/>
                    <a:lstStyle/>
                    <a:p>
                      <a:pPr indent="0" lvl="0" marL="0" rtl="0" algn="l">
                        <a:spcBef>
                          <a:spcPts val="0"/>
                        </a:spcBef>
                        <a:spcAft>
                          <a:spcPts val="0"/>
                        </a:spcAft>
                        <a:buNone/>
                      </a:pPr>
                      <a:r>
                        <a:rPr lang="en" sz="800"/>
                        <a:t>Rich</a:t>
                      </a:r>
                      <a:endParaRPr sz="800"/>
                    </a:p>
                  </a:txBody>
                  <a:tcPr marT="91425" marB="91425" marR="91425" marL="91425"/>
                </a:tc>
                <a:tc>
                  <a:txBody>
                    <a:bodyPr/>
                    <a:lstStyle/>
                    <a:p>
                      <a:pPr indent="0" lvl="0" marL="0" rtl="0" algn="l">
                        <a:spcBef>
                          <a:spcPts val="0"/>
                        </a:spcBef>
                        <a:spcAft>
                          <a:spcPts val="0"/>
                        </a:spcAft>
                        <a:buNone/>
                      </a:pPr>
                      <a:r>
                        <a:rPr lang="en" sz="800"/>
                        <a:t>Post Grad</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r h="277950">
                <a:tc>
                  <a:txBody>
                    <a:bodyPr/>
                    <a:lstStyle/>
                    <a:p>
                      <a:pPr indent="0" lvl="0" marL="0" rtl="0" algn="l">
                        <a:spcBef>
                          <a:spcPts val="0"/>
                        </a:spcBef>
                        <a:spcAft>
                          <a:spcPts val="0"/>
                        </a:spcAft>
                        <a:buNone/>
                      </a:pPr>
                      <a:r>
                        <a:rPr lang="en" sz="800"/>
                        <a:t>Democrat</a:t>
                      </a:r>
                      <a:endParaRPr sz="800"/>
                    </a:p>
                  </a:txBody>
                  <a:tcPr marT="91425" marB="91425" marR="91425" marL="91425"/>
                </a:tc>
                <a:tc>
                  <a:txBody>
                    <a:bodyPr/>
                    <a:lstStyle/>
                    <a:p>
                      <a:pPr indent="0" lvl="0" marL="0" rtl="0" algn="l">
                        <a:spcBef>
                          <a:spcPts val="0"/>
                        </a:spcBef>
                        <a:spcAft>
                          <a:spcPts val="0"/>
                        </a:spcAft>
                        <a:buNone/>
                      </a:pPr>
                      <a:r>
                        <a:rPr lang="en" sz="800"/>
                        <a:t>Old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Higher</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r h="277950">
                <a:tc>
                  <a:txBody>
                    <a:bodyPr/>
                    <a:lstStyle/>
                    <a:p>
                      <a:pPr indent="0" lvl="0" marL="0" rtl="0" algn="l">
                        <a:spcBef>
                          <a:spcPts val="0"/>
                        </a:spcBef>
                        <a:spcAft>
                          <a:spcPts val="0"/>
                        </a:spcAft>
                        <a:buNone/>
                      </a:pPr>
                      <a:r>
                        <a:rPr lang="en" sz="800"/>
                        <a:t>Republican</a:t>
                      </a:r>
                      <a:endParaRPr sz="800"/>
                    </a:p>
                  </a:txBody>
                  <a:tcPr marT="91425" marB="91425" marR="91425" marL="91425"/>
                </a:tc>
                <a:tc>
                  <a:txBody>
                    <a:bodyPr/>
                    <a:lstStyle/>
                    <a:p>
                      <a:pPr indent="0" lvl="0" marL="0" rtl="0" algn="l">
                        <a:spcBef>
                          <a:spcPts val="0"/>
                        </a:spcBef>
                        <a:spcAft>
                          <a:spcPts val="0"/>
                        </a:spcAft>
                        <a:buNone/>
                      </a:pPr>
                      <a:r>
                        <a:rPr lang="en" sz="800"/>
                        <a:t>Middle Aged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Higher</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r h="277950">
                <a:tc>
                  <a:txBody>
                    <a:bodyPr/>
                    <a:lstStyle/>
                    <a:p>
                      <a:pPr indent="0" lvl="0" marL="0" rtl="0" algn="l">
                        <a:spcBef>
                          <a:spcPts val="0"/>
                        </a:spcBef>
                        <a:spcAft>
                          <a:spcPts val="0"/>
                        </a:spcAft>
                        <a:buNone/>
                      </a:pPr>
                      <a:r>
                        <a:rPr lang="en" sz="800"/>
                        <a:t>Republican</a:t>
                      </a:r>
                      <a:endParaRPr sz="800"/>
                    </a:p>
                  </a:txBody>
                  <a:tcPr marT="91425" marB="91425" marR="91425" marL="91425"/>
                </a:tc>
                <a:tc>
                  <a:txBody>
                    <a:bodyPr/>
                    <a:lstStyle/>
                    <a:p>
                      <a:pPr indent="0" lvl="0" marL="0" rtl="0" algn="l">
                        <a:spcBef>
                          <a:spcPts val="0"/>
                        </a:spcBef>
                        <a:spcAft>
                          <a:spcPts val="0"/>
                        </a:spcAft>
                        <a:buNone/>
                      </a:pPr>
                      <a:r>
                        <a:rPr lang="en" sz="800"/>
                        <a:t>Old</a:t>
                      </a:r>
                      <a:endParaRPr sz="800"/>
                    </a:p>
                  </a:txBody>
                  <a:tcPr marT="91425" marB="91425" marR="91425" marL="91425"/>
                </a:tc>
                <a:tc>
                  <a:txBody>
                    <a:bodyPr/>
                    <a:lstStyle/>
                    <a:p>
                      <a:pPr indent="0" lvl="0" marL="0" rtl="0" algn="l">
                        <a:spcBef>
                          <a:spcPts val="0"/>
                        </a:spcBef>
                        <a:spcAft>
                          <a:spcPts val="0"/>
                        </a:spcAft>
                        <a:buNone/>
                      </a:pPr>
                      <a:r>
                        <a:rPr lang="en" sz="800"/>
                        <a:t>Poor</a:t>
                      </a:r>
                      <a:endParaRPr sz="800"/>
                    </a:p>
                  </a:txBody>
                  <a:tcPr marT="91425" marB="91425" marR="91425" marL="91425"/>
                </a:tc>
                <a:tc>
                  <a:txBody>
                    <a:bodyPr/>
                    <a:lstStyle/>
                    <a:p>
                      <a:pPr indent="0" lvl="0" marL="0" rtl="0" algn="l">
                        <a:spcBef>
                          <a:spcPts val="0"/>
                        </a:spcBef>
                        <a:spcAft>
                          <a:spcPts val="0"/>
                        </a:spcAft>
                        <a:buNone/>
                      </a:pPr>
                      <a:r>
                        <a:rPr lang="en" sz="800"/>
                        <a:t>Basic</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r h="277950">
                <a:tc>
                  <a:txBody>
                    <a:bodyPr/>
                    <a:lstStyle/>
                    <a:p>
                      <a:pPr indent="0" lvl="0" marL="0" rtl="0" algn="l">
                        <a:spcBef>
                          <a:spcPts val="0"/>
                        </a:spcBef>
                        <a:spcAft>
                          <a:spcPts val="0"/>
                        </a:spcAft>
                        <a:buNone/>
                      </a:pPr>
                      <a:r>
                        <a:rPr lang="en" sz="800"/>
                        <a:t>Democrat</a:t>
                      </a:r>
                      <a:endParaRPr sz="800"/>
                    </a:p>
                  </a:txBody>
                  <a:tcPr marT="91425" marB="91425" marR="91425" marL="91425"/>
                </a:tc>
                <a:tc>
                  <a:txBody>
                    <a:bodyPr/>
                    <a:lstStyle/>
                    <a:p>
                      <a:pPr indent="0" lvl="0" marL="0" rtl="0" algn="l">
                        <a:spcBef>
                          <a:spcPts val="0"/>
                        </a:spcBef>
                        <a:spcAft>
                          <a:spcPts val="0"/>
                        </a:spcAft>
                        <a:buNone/>
                      </a:pPr>
                      <a:r>
                        <a:rPr lang="en" sz="800"/>
                        <a:t>Middle Aged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Post Grad</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Urban</a:t>
                      </a:r>
                      <a:endParaRPr sz="800"/>
                    </a:p>
                  </a:txBody>
                  <a:tcPr marT="91425" marB="91425" marR="91425" marL="91425"/>
                </a:tc>
              </a:tr>
              <a:tr h="277950">
                <a:tc>
                  <a:txBody>
                    <a:bodyPr/>
                    <a:lstStyle/>
                    <a:p>
                      <a:pPr indent="0" lvl="0" marL="0" rtl="0" algn="l">
                        <a:spcBef>
                          <a:spcPts val="0"/>
                        </a:spcBef>
                        <a:spcAft>
                          <a:spcPts val="0"/>
                        </a:spcAft>
                        <a:buNone/>
                      </a:pPr>
                      <a:r>
                        <a:rPr lang="en" sz="800"/>
                        <a:t>Democrat</a:t>
                      </a:r>
                      <a:endParaRPr sz="800"/>
                    </a:p>
                  </a:txBody>
                  <a:tcPr marT="91425" marB="91425" marR="91425" marL="91425"/>
                </a:tc>
                <a:tc>
                  <a:txBody>
                    <a:bodyPr/>
                    <a:lstStyle/>
                    <a:p>
                      <a:pPr indent="0" lvl="0" marL="0" rtl="0" algn="l">
                        <a:spcBef>
                          <a:spcPts val="0"/>
                        </a:spcBef>
                        <a:spcAft>
                          <a:spcPts val="0"/>
                        </a:spcAft>
                        <a:buNone/>
                      </a:pPr>
                      <a:r>
                        <a:rPr lang="en" sz="800"/>
                        <a:t>Young</a:t>
                      </a:r>
                      <a:endParaRPr sz="800"/>
                    </a:p>
                  </a:txBody>
                  <a:tcPr marT="91425" marB="91425" marR="91425" marL="91425"/>
                </a:tc>
                <a:tc>
                  <a:txBody>
                    <a:bodyPr/>
                    <a:lstStyle/>
                    <a:p>
                      <a:pPr indent="0" lvl="0" marL="0" rtl="0" algn="l">
                        <a:spcBef>
                          <a:spcPts val="0"/>
                        </a:spcBef>
                        <a:spcAft>
                          <a:spcPts val="0"/>
                        </a:spcAft>
                        <a:buNone/>
                      </a:pPr>
                      <a:r>
                        <a:rPr lang="en" sz="800"/>
                        <a:t>Poor</a:t>
                      </a:r>
                      <a:endParaRPr sz="800"/>
                    </a:p>
                  </a:txBody>
                  <a:tcPr marT="91425" marB="91425" marR="91425" marL="91425"/>
                </a:tc>
                <a:tc>
                  <a:txBody>
                    <a:bodyPr/>
                    <a:lstStyle/>
                    <a:p>
                      <a:pPr indent="0" lvl="0" marL="0" rtl="0" algn="l">
                        <a:spcBef>
                          <a:spcPts val="0"/>
                        </a:spcBef>
                        <a:spcAft>
                          <a:spcPts val="0"/>
                        </a:spcAft>
                        <a:buNone/>
                      </a:pPr>
                      <a:r>
                        <a:rPr lang="en" sz="800"/>
                        <a:t>Basic</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Urban</a:t>
                      </a:r>
                      <a:endParaRPr sz="800"/>
                    </a:p>
                  </a:txBody>
                  <a:tcPr marT="91425" marB="91425" marR="91425" marL="91425"/>
                </a:tc>
              </a:tr>
              <a:tr h="277950">
                <a:tc>
                  <a:txBody>
                    <a:bodyPr/>
                    <a:lstStyle/>
                    <a:p>
                      <a:pPr indent="0" lvl="0" marL="0" rtl="0" algn="l">
                        <a:spcBef>
                          <a:spcPts val="0"/>
                        </a:spcBef>
                        <a:spcAft>
                          <a:spcPts val="0"/>
                        </a:spcAft>
                        <a:buNone/>
                      </a:pPr>
                      <a:r>
                        <a:rPr lang="en" sz="800"/>
                        <a:t>Independent</a:t>
                      </a:r>
                      <a:endParaRPr sz="800">
                        <a:solidFill>
                          <a:srgbClr val="202122"/>
                        </a:solidFill>
                        <a:highlight>
                          <a:srgbClr val="F8F9FA"/>
                        </a:highlight>
                      </a:endParaRPr>
                    </a:p>
                  </a:txBody>
                  <a:tcPr marT="91425" marB="91425" marR="91425" marL="91425"/>
                </a:tc>
                <a:tc>
                  <a:txBody>
                    <a:bodyPr/>
                    <a:lstStyle/>
                    <a:p>
                      <a:pPr indent="0" lvl="0" marL="0" rtl="0" algn="l">
                        <a:spcBef>
                          <a:spcPts val="0"/>
                        </a:spcBef>
                        <a:spcAft>
                          <a:spcPts val="0"/>
                        </a:spcAft>
                        <a:buNone/>
                      </a:pPr>
                      <a:r>
                        <a:rPr lang="en" sz="800"/>
                        <a:t>Old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Higher</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bl>
          </a:graphicData>
        </a:graphic>
      </p:graphicFrame>
      <p:graphicFrame>
        <p:nvGraphicFramePr>
          <p:cNvPr id="134" name="Google Shape;134;p21"/>
          <p:cNvGraphicFramePr/>
          <p:nvPr/>
        </p:nvGraphicFramePr>
        <p:xfrm>
          <a:off x="5167125" y="1467225"/>
          <a:ext cx="3000000" cy="3000000"/>
        </p:xfrm>
        <a:graphic>
          <a:graphicData uri="http://schemas.openxmlformats.org/drawingml/2006/table">
            <a:tbl>
              <a:tblPr>
                <a:noFill/>
                <a:tableStyleId>{86E9F555-1AB3-42B1-AB65-AE4E6F28DDA4}</a:tableStyleId>
              </a:tblPr>
              <a:tblGrid>
                <a:gridCol w="771550"/>
                <a:gridCol w="771550"/>
                <a:gridCol w="771550"/>
                <a:gridCol w="771550"/>
              </a:tblGrid>
              <a:tr h="277950">
                <a:tc>
                  <a:txBody>
                    <a:bodyPr/>
                    <a:lstStyle/>
                    <a:p>
                      <a:pPr indent="0" lvl="0" marL="0" rtl="0" algn="l">
                        <a:spcBef>
                          <a:spcPts val="0"/>
                        </a:spcBef>
                        <a:spcAft>
                          <a:spcPts val="0"/>
                        </a:spcAft>
                        <a:buNone/>
                      </a:pPr>
                      <a:r>
                        <a:rPr b="1" lang="en" sz="800"/>
                        <a:t>Age group</a:t>
                      </a:r>
                      <a:endParaRPr b="1" sz="800"/>
                    </a:p>
                  </a:txBody>
                  <a:tcPr marT="91425" marB="91425" marR="91425" marL="91425">
                    <a:solidFill>
                      <a:srgbClr val="B7B7B7"/>
                    </a:solidFill>
                  </a:tcPr>
                </a:tc>
                <a:tc>
                  <a:txBody>
                    <a:bodyPr/>
                    <a:lstStyle/>
                    <a:p>
                      <a:pPr indent="0" lvl="0" marL="0" rtl="0" algn="l">
                        <a:spcBef>
                          <a:spcPts val="0"/>
                        </a:spcBef>
                        <a:spcAft>
                          <a:spcPts val="0"/>
                        </a:spcAft>
                        <a:buNone/>
                      </a:pPr>
                      <a:r>
                        <a:rPr b="1" lang="en" sz="800"/>
                        <a:t>Wealth</a:t>
                      </a:r>
                      <a:endParaRPr b="1" sz="800"/>
                    </a:p>
                  </a:txBody>
                  <a:tcPr marT="91425" marB="91425" marR="91425" marL="91425">
                    <a:solidFill>
                      <a:srgbClr val="B7B7B7"/>
                    </a:solidFill>
                  </a:tcPr>
                </a:tc>
                <a:tc>
                  <a:txBody>
                    <a:bodyPr/>
                    <a:lstStyle/>
                    <a:p>
                      <a:pPr indent="0" lvl="0" marL="0" rtl="0" algn="l">
                        <a:spcBef>
                          <a:spcPts val="0"/>
                        </a:spcBef>
                        <a:spcAft>
                          <a:spcPts val="0"/>
                        </a:spcAft>
                        <a:buNone/>
                      </a:pPr>
                      <a:r>
                        <a:rPr b="1" lang="en" sz="800"/>
                        <a:t>Education</a:t>
                      </a:r>
                      <a:endParaRPr b="1" sz="800"/>
                    </a:p>
                  </a:txBody>
                  <a:tcPr marT="91425" marB="91425" marR="91425" marL="91425">
                    <a:solidFill>
                      <a:srgbClr val="B7B7B7"/>
                    </a:solidFill>
                  </a:tcPr>
                </a:tc>
                <a:tc>
                  <a:txBody>
                    <a:bodyPr/>
                    <a:lstStyle/>
                    <a:p>
                      <a:pPr indent="0" lvl="0" marL="0" marR="0" rtl="0" algn="l">
                        <a:lnSpc>
                          <a:spcPct val="100000"/>
                        </a:lnSpc>
                        <a:spcBef>
                          <a:spcPts val="0"/>
                        </a:spcBef>
                        <a:spcAft>
                          <a:spcPts val="0"/>
                        </a:spcAft>
                        <a:buNone/>
                      </a:pPr>
                      <a:r>
                        <a:rPr b="1" lang="en" sz="800"/>
                        <a:t>Location</a:t>
                      </a:r>
                      <a:endParaRPr b="1" sz="800"/>
                    </a:p>
                  </a:txBody>
                  <a:tcPr marT="91425" marB="91425" marR="91425" marL="91425">
                    <a:solidFill>
                      <a:srgbClr val="B7B7B7"/>
                    </a:solidFill>
                  </a:tcPr>
                </a:tc>
              </a:tr>
              <a:tr h="277950">
                <a:tc>
                  <a:txBody>
                    <a:bodyPr/>
                    <a:lstStyle/>
                    <a:p>
                      <a:pPr indent="0" lvl="0" marL="0" rtl="0" algn="l">
                        <a:spcBef>
                          <a:spcPts val="0"/>
                        </a:spcBef>
                        <a:spcAft>
                          <a:spcPts val="0"/>
                        </a:spcAft>
                        <a:buNone/>
                      </a:pPr>
                      <a:r>
                        <a:rPr lang="en" sz="800"/>
                        <a:t>Old</a:t>
                      </a:r>
                      <a:endParaRPr sz="800"/>
                    </a:p>
                  </a:txBody>
                  <a:tcPr marT="91425" marB="91425" marR="91425" marL="91425"/>
                </a:tc>
                <a:tc>
                  <a:txBody>
                    <a:bodyPr/>
                    <a:lstStyle/>
                    <a:p>
                      <a:pPr indent="0" lvl="0" marL="0" rtl="0" algn="l">
                        <a:spcBef>
                          <a:spcPts val="0"/>
                        </a:spcBef>
                        <a:spcAft>
                          <a:spcPts val="0"/>
                        </a:spcAft>
                        <a:buNone/>
                      </a:pPr>
                      <a:r>
                        <a:rPr lang="en" sz="800"/>
                        <a:t>Middle Class</a:t>
                      </a:r>
                      <a:endParaRPr sz="800"/>
                    </a:p>
                  </a:txBody>
                  <a:tcPr marT="91425" marB="91425" marR="91425" marL="91425"/>
                </a:tc>
                <a:tc>
                  <a:txBody>
                    <a:bodyPr/>
                    <a:lstStyle/>
                    <a:p>
                      <a:pPr indent="0" lvl="0" marL="0" rtl="0" algn="l">
                        <a:spcBef>
                          <a:spcPts val="0"/>
                        </a:spcBef>
                        <a:spcAft>
                          <a:spcPts val="0"/>
                        </a:spcAft>
                        <a:buNone/>
                      </a:pPr>
                      <a:r>
                        <a:rPr lang="en" sz="800"/>
                        <a:t>Post Grad</a:t>
                      </a:r>
                      <a:endParaRPr sz="800"/>
                    </a:p>
                  </a:txBody>
                  <a:tcPr marT="91425" marB="91425" marR="91425" marL="91425"/>
                </a:tc>
                <a:tc>
                  <a:txBody>
                    <a:bodyPr/>
                    <a:lstStyle/>
                    <a:p>
                      <a:pPr indent="0" lvl="0" marL="0" marR="0" rtl="0" algn="l">
                        <a:lnSpc>
                          <a:spcPct val="100000"/>
                        </a:lnSpc>
                        <a:spcBef>
                          <a:spcPts val="0"/>
                        </a:spcBef>
                        <a:spcAft>
                          <a:spcPts val="0"/>
                        </a:spcAft>
                        <a:buNone/>
                      </a:pPr>
                      <a:r>
                        <a:rPr lang="en" sz="800"/>
                        <a:t>Rural</a:t>
                      </a:r>
                      <a:endParaRPr sz="800"/>
                    </a:p>
                  </a:txBody>
                  <a:tcPr marT="91425" marB="91425" marR="91425" marL="91425"/>
                </a:tc>
              </a:tr>
            </a:tbl>
          </a:graphicData>
        </a:graphic>
      </p:graphicFrame>
      <p:pic>
        <p:nvPicPr>
          <p:cNvPr id="135" name="Google Shape;135;p21"/>
          <p:cNvPicPr preferRelativeResize="0"/>
          <p:nvPr/>
        </p:nvPicPr>
        <p:blipFill>
          <a:blip r:embed="rId5">
            <a:alphaModFix/>
          </a:blip>
          <a:stretch>
            <a:fillRect/>
          </a:stretch>
        </p:blipFill>
        <p:spPr>
          <a:xfrm>
            <a:off x="5042075" y="2284975"/>
            <a:ext cx="3336300" cy="334771"/>
          </a:xfrm>
          <a:prstGeom prst="rect">
            <a:avLst/>
          </a:prstGeom>
          <a:noFill/>
          <a:ln>
            <a:noFill/>
          </a:ln>
        </p:spPr>
      </p:pic>
      <p:pic>
        <p:nvPicPr>
          <p:cNvPr id="136" name="Google Shape;136;p21"/>
          <p:cNvPicPr preferRelativeResize="0"/>
          <p:nvPr/>
        </p:nvPicPr>
        <p:blipFill>
          <a:blip r:embed="rId6">
            <a:alphaModFix/>
          </a:blip>
          <a:stretch>
            <a:fillRect/>
          </a:stretch>
        </p:blipFill>
        <p:spPr>
          <a:xfrm>
            <a:off x="5158043" y="3103254"/>
            <a:ext cx="3095833" cy="334771"/>
          </a:xfrm>
          <a:prstGeom prst="rect">
            <a:avLst/>
          </a:prstGeom>
          <a:noFill/>
          <a:ln>
            <a:noFill/>
          </a:ln>
        </p:spPr>
      </p:pic>
      <p:pic>
        <p:nvPicPr>
          <p:cNvPr id="137" name="Google Shape;137;p21"/>
          <p:cNvPicPr preferRelativeResize="0"/>
          <p:nvPr/>
        </p:nvPicPr>
        <p:blipFill>
          <a:blip r:embed="rId7">
            <a:alphaModFix/>
          </a:blip>
          <a:stretch>
            <a:fillRect/>
          </a:stretch>
        </p:blipFill>
        <p:spPr>
          <a:xfrm>
            <a:off x="5677033" y="2284975"/>
            <a:ext cx="477192" cy="135275"/>
          </a:xfrm>
          <a:prstGeom prst="rect">
            <a:avLst/>
          </a:prstGeom>
          <a:noFill/>
          <a:ln>
            <a:noFill/>
          </a:ln>
        </p:spPr>
      </p:pic>
      <p:pic>
        <p:nvPicPr>
          <p:cNvPr id="138" name="Google Shape;138;p21"/>
          <p:cNvPicPr preferRelativeResize="0"/>
          <p:nvPr/>
        </p:nvPicPr>
        <p:blipFill>
          <a:blip r:embed="rId7">
            <a:alphaModFix/>
          </a:blip>
          <a:stretch>
            <a:fillRect/>
          </a:stretch>
        </p:blipFill>
        <p:spPr>
          <a:xfrm>
            <a:off x="5796558" y="3103250"/>
            <a:ext cx="477192" cy="135275"/>
          </a:xfrm>
          <a:prstGeom prst="rect">
            <a:avLst/>
          </a:prstGeom>
          <a:noFill/>
          <a:ln>
            <a:noFill/>
          </a:ln>
        </p:spPr>
      </p:pic>
      <p:pic>
        <p:nvPicPr>
          <p:cNvPr id="139" name="Google Shape;139;p21"/>
          <p:cNvPicPr preferRelativeResize="0"/>
          <p:nvPr/>
        </p:nvPicPr>
        <p:blipFill>
          <a:blip r:embed="rId8">
            <a:alphaModFix/>
          </a:blip>
          <a:stretch>
            <a:fillRect/>
          </a:stretch>
        </p:blipFill>
        <p:spPr>
          <a:xfrm>
            <a:off x="6049312" y="2662434"/>
            <a:ext cx="1321838" cy="265650"/>
          </a:xfrm>
          <a:prstGeom prst="rect">
            <a:avLst/>
          </a:prstGeom>
          <a:noFill/>
          <a:ln>
            <a:noFill/>
          </a:ln>
        </p:spPr>
      </p:pic>
      <p:pic>
        <p:nvPicPr>
          <p:cNvPr id="140" name="Google Shape;140;p21"/>
          <p:cNvPicPr preferRelativeResize="0"/>
          <p:nvPr/>
        </p:nvPicPr>
        <p:blipFill>
          <a:blip r:embed="rId9">
            <a:alphaModFix/>
          </a:blip>
          <a:stretch>
            <a:fillRect/>
          </a:stretch>
        </p:blipFill>
        <p:spPr>
          <a:xfrm>
            <a:off x="5938669" y="3471123"/>
            <a:ext cx="1558881" cy="334775"/>
          </a:xfrm>
          <a:prstGeom prst="rect">
            <a:avLst/>
          </a:prstGeom>
          <a:noFill/>
          <a:ln>
            <a:noFill/>
          </a:ln>
        </p:spPr>
      </p:pic>
      <p:sp>
        <p:nvSpPr>
          <p:cNvPr id="141" name="Google Shape;141;p21"/>
          <p:cNvSpPr txBox="1"/>
          <p:nvPr/>
        </p:nvSpPr>
        <p:spPr>
          <a:xfrm>
            <a:off x="5040325" y="3991400"/>
            <a:ext cx="3336300" cy="48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chemeClr val="dk1"/>
                </a:solidFill>
              </a:rPr>
              <a:t>Since 0.001234 &gt; 0.00521, mystery guy is more likely to be a Republican than a Democrat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