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3" r:id="rId18"/>
    <p:sldId id="281" r:id="rId19"/>
    <p:sldId id="282" r:id="rId20"/>
    <p:sldId id="264"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Light" panose="020F0302020204030204" pitchFamily="34" charset="0"/>
      <p:regular r:id="rId27"/>
      <p:bold r:id="rId28"/>
      <p:italic r:id="rId29"/>
      <p:boldItalic r:id="rId30"/>
    </p:embeddedFont>
    <p:embeddedFont>
      <p:font typeface="Roboto Medium"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D84082-8340-4C58-8C3B-78B69A9B8E93}">
  <a:tblStyle styleId="{88D84082-8340-4C58-8C3B-78B69A9B8E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830"/>
  </p:normalViewPr>
  <p:slideViewPr>
    <p:cSldViewPr snapToGrid="0">
      <p:cViewPr varScale="1">
        <p:scale>
          <a:sx n="156" d="100"/>
          <a:sy n="156" d="100"/>
        </p:scale>
        <p:origin x="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ac6d00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ac6d00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812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908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5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53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02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451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477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753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038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97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dbdcfaa9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dbdcfaa9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ac6d00fd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ac6d00fd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f3c508d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f3c508d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8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16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31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25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f3c508d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f3c508d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16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aws-experience.com/amer/smb/exclusive-offers/aws-credit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PT" sz="1800" dirty="0">
                <a:latin typeface="Roboto Medium"/>
                <a:ea typeface="Roboto Medium"/>
                <a:cs typeface="Roboto Medium"/>
                <a:sym typeface="Roboto Medium"/>
              </a:rPr>
              <a:t>Data </a:t>
            </a:r>
            <a:r>
              <a:rPr lang="pt-PT" sz="1800" dirty="0" err="1">
                <a:latin typeface="Roboto Medium"/>
                <a:ea typeface="Roboto Medium"/>
                <a:cs typeface="Roboto Medium"/>
                <a:sym typeface="Roboto Medium"/>
              </a:rPr>
              <a:t>Science</a:t>
            </a:r>
            <a:r>
              <a:rPr lang="pt-PT" sz="1800" dirty="0">
                <a:latin typeface="Roboto Medium"/>
                <a:ea typeface="Roboto Medium"/>
                <a:cs typeface="Roboto Medium"/>
                <a:sym typeface="Roboto Medium"/>
              </a:rPr>
              <a:t> </a:t>
            </a:r>
            <a:r>
              <a:rPr lang="pt-PT" sz="1800" dirty="0" err="1">
                <a:latin typeface="Roboto Medium"/>
                <a:ea typeface="Roboto Medium"/>
                <a:cs typeface="Roboto Medium"/>
                <a:sym typeface="Roboto Medium"/>
              </a:rPr>
              <a:t>and</a:t>
            </a:r>
            <a:r>
              <a:rPr lang="pt-PT" sz="1800" dirty="0">
                <a:latin typeface="Roboto Medium"/>
                <a:ea typeface="Roboto Medium"/>
                <a:cs typeface="Roboto Medium"/>
                <a:sym typeface="Roboto Medium"/>
              </a:rPr>
              <a:t> </a:t>
            </a:r>
            <a:r>
              <a:rPr lang="pt-PT" sz="1800" dirty="0" err="1">
                <a:latin typeface="Roboto Medium"/>
                <a:ea typeface="Roboto Medium"/>
                <a:cs typeface="Roboto Medium"/>
                <a:sym typeface="Roboto Medium"/>
              </a:rPr>
              <a:t>Machine</a:t>
            </a:r>
            <a:r>
              <a:rPr lang="pt-PT" sz="1800" dirty="0">
                <a:latin typeface="Roboto Medium"/>
                <a:ea typeface="Roboto Medium"/>
                <a:cs typeface="Roboto Medium"/>
                <a:sym typeface="Roboto Medium"/>
              </a:rPr>
              <a:t> </a:t>
            </a:r>
            <a:r>
              <a:rPr lang="pt-PT" sz="1800" dirty="0" err="1">
                <a:latin typeface="Roboto Medium"/>
                <a:ea typeface="Roboto Medium"/>
                <a:cs typeface="Roboto Medium"/>
                <a:sym typeface="Roboto Medium"/>
              </a:rPr>
              <a:t>Learning</a:t>
            </a:r>
            <a:r>
              <a:rPr lang="pt-PT" sz="1800" dirty="0">
                <a:latin typeface="Roboto Medium"/>
                <a:ea typeface="Roboto Medium"/>
                <a:cs typeface="Roboto Medium"/>
                <a:sym typeface="Roboto Medium"/>
              </a:rPr>
              <a:t> </a:t>
            </a:r>
          </a:p>
          <a:p>
            <a:pPr marL="0" lvl="0" indent="0" algn="ctr" rtl="0">
              <a:spcBef>
                <a:spcPts val="0"/>
              </a:spcBef>
              <a:spcAft>
                <a:spcPts val="0"/>
              </a:spcAft>
              <a:buNone/>
            </a:pPr>
            <a:r>
              <a:rPr lang="en" sz="1800" dirty="0">
                <a:solidFill>
                  <a:srgbClr val="000000"/>
                </a:solidFill>
                <a:latin typeface="Roboto Medium"/>
                <a:ea typeface="Roboto Medium"/>
                <a:cs typeface="Roboto Medium"/>
                <a:sym typeface="Roboto Medium"/>
              </a:rPr>
              <a:t>Bootcamp</a:t>
            </a:r>
            <a:endParaRPr sz="1800" dirty="0">
              <a:solidFill>
                <a:srgbClr val="000000"/>
              </a:solidFill>
              <a:latin typeface="Roboto Medium"/>
              <a:ea typeface="Roboto Medium"/>
              <a:cs typeface="Roboto Medium"/>
              <a:sym typeface="Roboto Medium"/>
            </a:endParaRPr>
          </a:p>
        </p:txBody>
      </p:sp>
      <p:sp>
        <p:nvSpPr>
          <p:cNvPr id="55" name="Google Shape;55;p13"/>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595959"/>
                </a:solidFill>
                <a:latin typeface="Roboto Light"/>
                <a:ea typeface="Roboto Light"/>
                <a:cs typeface="Roboto Light"/>
                <a:sym typeface="Roboto Light"/>
              </a:rPr>
              <a:t>SAGEMAKER</a:t>
            </a:r>
            <a:endParaRPr dirty="0">
              <a:solidFill>
                <a:srgbClr val="595959"/>
              </a:solidFill>
              <a:latin typeface="Roboto Light"/>
              <a:ea typeface="Roboto Light"/>
              <a:cs typeface="Roboto Light"/>
              <a:sym typeface="Roboto Light"/>
            </a:endParaRPr>
          </a:p>
        </p:txBody>
      </p:sp>
      <p:pic>
        <p:nvPicPr>
          <p:cNvPr id="56" name="Google Shape;56;p13"/>
          <p:cNvPicPr preferRelativeResize="0"/>
          <p:nvPr/>
        </p:nvPicPr>
        <p:blipFill>
          <a:blip r:embed="rId4">
            <a:alphaModFix/>
          </a:blip>
          <a:stretch>
            <a:fillRect/>
          </a:stretch>
        </p:blipFill>
        <p:spPr>
          <a:xfrm>
            <a:off x="3786563" y="1393225"/>
            <a:ext cx="1570875" cy="1570875"/>
          </a:xfrm>
          <a:prstGeom prst="rect">
            <a:avLst/>
          </a:prstGeom>
          <a:noFill/>
          <a:ln>
            <a:noFill/>
          </a:ln>
        </p:spPr>
      </p:pic>
      <p:pic>
        <p:nvPicPr>
          <p:cNvPr id="57" name="Google Shape;57;p13"/>
          <p:cNvPicPr preferRelativeResize="0"/>
          <p:nvPr/>
        </p:nvPicPr>
        <p:blipFill>
          <a:blip r:embed="rId5">
            <a:alphaModFix/>
          </a:blip>
          <a:stretch>
            <a:fillRect/>
          </a:stretch>
        </p:blipFill>
        <p:spPr>
          <a:xfrm>
            <a:off x="7298875" y="-1087175"/>
            <a:ext cx="2599849" cy="2803224"/>
          </a:xfrm>
          <a:prstGeom prst="rect">
            <a:avLst/>
          </a:prstGeom>
          <a:noFill/>
          <a:ln>
            <a:noFill/>
          </a:ln>
        </p:spPr>
      </p:pic>
      <p:pic>
        <p:nvPicPr>
          <p:cNvPr id="58" name="Google Shape;58;p13"/>
          <p:cNvPicPr preferRelativeResize="0"/>
          <p:nvPr/>
        </p:nvPicPr>
        <p:blipFill>
          <a:blip r:embed="rId5">
            <a:alphaModFix/>
          </a:blip>
          <a:stretch>
            <a:fill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a:t>
            </a:r>
            <a:r>
              <a:rPr lang="pt-PT" sz="1200" dirty="0" err="1">
                <a:solidFill>
                  <a:srgbClr val="24292E"/>
                </a:solidFill>
                <a:highlight>
                  <a:srgbClr val="FFFFFF"/>
                </a:highlight>
              </a:rPr>
              <a:t>First</a:t>
            </a:r>
            <a:r>
              <a:rPr lang="pt-PT" sz="1200" dirty="0">
                <a:solidFill>
                  <a:srgbClr val="24292E"/>
                </a:solidFill>
                <a:highlight>
                  <a:srgbClr val="FFFFFF"/>
                </a:highlight>
              </a:rPr>
              <a:t> time) </a:t>
            </a:r>
            <a:r>
              <a:rPr lang="pt-PT" sz="1200" dirty="0" err="1">
                <a:solidFill>
                  <a:srgbClr val="24292E"/>
                </a:solidFill>
                <a:highlight>
                  <a:srgbClr val="FFFFFF"/>
                </a:highlight>
              </a:rPr>
              <a:t>create</a:t>
            </a:r>
            <a:r>
              <a:rPr lang="pt-PT" sz="12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All</a:t>
            </a:r>
            <a:r>
              <a:rPr lang="pt-PT" sz="1200" dirty="0">
                <a:solidFill>
                  <a:srgbClr val="24292E"/>
                </a:solidFill>
                <a:highlight>
                  <a:srgbClr val="FFFFFF"/>
                </a:highlight>
              </a:rPr>
              <a:t> </a:t>
            </a:r>
            <a:r>
              <a:rPr lang="pt-PT" sz="1200" dirty="0" err="1">
                <a:solidFill>
                  <a:srgbClr val="24292E"/>
                </a:solidFill>
                <a:highlight>
                  <a:srgbClr val="FFFFFF"/>
                </a:highlight>
              </a:rPr>
              <a:t>other</a:t>
            </a:r>
            <a:r>
              <a:rPr lang="pt-PT" sz="1200" dirty="0">
                <a:solidFill>
                  <a:srgbClr val="24292E"/>
                </a:solidFill>
                <a:highlight>
                  <a:srgbClr val="FFFFFF"/>
                </a:highlight>
              </a:rPr>
              <a:t> </a:t>
            </a:r>
            <a:r>
              <a:rPr lang="pt-PT" sz="1200" dirty="0" err="1">
                <a:solidFill>
                  <a:srgbClr val="24292E"/>
                </a:solidFill>
                <a:highlight>
                  <a:srgbClr val="FFFFFF"/>
                </a:highlight>
              </a:rPr>
              <a:t>defaults</a:t>
            </a:r>
            <a:r>
              <a:rPr lang="pt-PT" sz="1200" dirty="0">
                <a:solidFill>
                  <a:srgbClr val="24292E"/>
                </a:solidFill>
                <a:highlight>
                  <a:srgbClr val="FFFFFF"/>
                </a:highlight>
              </a:rPr>
              <a:t> are ok</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B13633CB-4CF9-7AF3-FE0A-D0AAB764AF64}"/>
              </a:ext>
            </a:extLst>
          </p:cNvPr>
          <p:cNvPicPr>
            <a:picLocks noChangeAspect="1"/>
          </p:cNvPicPr>
          <p:nvPr/>
        </p:nvPicPr>
        <p:blipFill>
          <a:blip r:embed="rId5"/>
          <a:stretch>
            <a:fillRect/>
          </a:stretch>
        </p:blipFill>
        <p:spPr>
          <a:xfrm>
            <a:off x="4114915" y="947057"/>
            <a:ext cx="4619056" cy="3249386"/>
          </a:xfrm>
          <a:prstGeom prst="rect">
            <a:avLst/>
          </a:prstGeom>
        </p:spPr>
      </p:pic>
    </p:spTree>
    <p:extLst>
      <p:ext uri="{BB962C8B-B14F-4D97-AF65-F5344CB8AC3E}">
        <p14:creationId xmlns:p14="http://schemas.microsoft.com/office/powerpoint/2010/main" val="394909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a:t>
            </a:r>
            <a:r>
              <a:rPr lang="pt-PT" sz="1200" dirty="0" err="1">
                <a:solidFill>
                  <a:srgbClr val="24292E"/>
                </a:solidFill>
                <a:highlight>
                  <a:srgbClr val="FFFFFF"/>
                </a:highlight>
              </a:rPr>
              <a:t>First</a:t>
            </a:r>
            <a:r>
              <a:rPr lang="pt-PT" sz="1200" dirty="0">
                <a:solidFill>
                  <a:srgbClr val="24292E"/>
                </a:solidFill>
                <a:highlight>
                  <a:srgbClr val="FFFFFF"/>
                </a:highlight>
              </a:rPr>
              <a:t> time) </a:t>
            </a:r>
            <a:r>
              <a:rPr lang="pt-PT" sz="1200" dirty="0" err="1">
                <a:solidFill>
                  <a:srgbClr val="24292E"/>
                </a:solidFill>
                <a:highlight>
                  <a:srgbClr val="FFFFFF"/>
                </a:highlight>
              </a:rPr>
              <a:t>create</a:t>
            </a:r>
            <a:r>
              <a:rPr lang="pt-PT" sz="12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All</a:t>
            </a:r>
            <a:r>
              <a:rPr lang="pt-PT" sz="1200" dirty="0">
                <a:solidFill>
                  <a:srgbClr val="24292E"/>
                </a:solidFill>
                <a:highlight>
                  <a:srgbClr val="FFFFFF"/>
                </a:highlight>
              </a:rPr>
              <a:t> </a:t>
            </a:r>
            <a:r>
              <a:rPr lang="pt-PT" sz="1200" dirty="0" err="1">
                <a:solidFill>
                  <a:srgbClr val="24292E"/>
                </a:solidFill>
                <a:highlight>
                  <a:srgbClr val="FFFFFF"/>
                </a:highlight>
              </a:rPr>
              <a:t>other</a:t>
            </a:r>
            <a:r>
              <a:rPr lang="pt-PT" sz="1200" dirty="0">
                <a:solidFill>
                  <a:srgbClr val="24292E"/>
                </a:solidFill>
                <a:highlight>
                  <a:srgbClr val="FFFFFF"/>
                </a:highlight>
              </a:rPr>
              <a:t> </a:t>
            </a:r>
            <a:r>
              <a:rPr lang="pt-PT" sz="1200" dirty="0" err="1">
                <a:solidFill>
                  <a:srgbClr val="24292E"/>
                </a:solidFill>
                <a:highlight>
                  <a:srgbClr val="FFFFFF"/>
                </a:highlight>
              </a:rPr>
              <a:t>defaults</a:t>
            </a:r>
            <a:r>
              <a:rPr lang="pt-PT" sz="12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247A2F28-1E85-F3C3-802C-866EB33B74B9}"/>
              </a:ext>
            </a:extLst>
          </p:cNvPr>
          <p:cNvPicPr>
            <a:picLocks noChangeAspect="1"/>
          </p:cNvPicPr>
          <p:nvPr/>
        </p:nvPicPr>
        <p:blipFill>
          <a:blip r:embed="rId5"/>
          <a:stretch>
            <a:fillRect/>
          </a:stretch>
        </p:blipFill>
        <p:spPr>
          <a:xfrm>
            <a:off x="3442195" y="1413007"/>
            <a:ext cx="4982430" cy="1989110"/>
          </a:xfrm>
          <a:prstGeom prst="rect">
            <a:avLst/>
          </a:prstGeom>
        </p:spPr>
      </p:pic>
    </p:spTree>
    <p:extLst>
      <p:ext uri="{BB962C8B-B14F-4D97-AF65-F5344CB8AC3E}">
        <p14:creationId xmlns:p14="http://schemas.microsoft.com/office/powerpoint/2010/main" val="237545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a:t>
            </a:r>
            <a:r>
              <a:rPr lang="pt-PT" sz="1200" dirty="0" err="1">
                <a:solidFill>
                  <a:srgbClr val="24292E"/>
                </a:solidFill>
                <a:highlight>
                  <a:srgbClr val="FFFFFF"/>
                </a:highlight>
              </a:rPr>
              <a:t>First</a:t>
            </a:r>
            <a:r>
              <a:rPr lang="pt-PT" sz="1200" dirty="0">
                <a:solidFill>
                  <a:srgbClr val="24292E"/>
                </a:solidFill>
                <a:highlight>
                  <a:srgbClr val="FFFFFF"/>
                </a:highlight>
              </a:rPr>
              <a:t> time) </a:t>
            </a:r>
            <a:r>
              <a:rPr lang="pt-PT" sz="1200" dirty="0" err="1">
                <a:solidFill>
                  <a:srgbClr val="24292E"/>
                </a:solidFill>
                <a:highlight>
                  <a:srgbClr val="FFFFFF"/>
                </a:highlight>
              </a:rPr>
              <a:t>create</a:t>
            </a:r>
            <a:r>
              <a:rPr lang="pt-PT" sz="12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All</a:t>
            </a:r>
            <a:r>
              <a:rPr lang="pt-PT" sz="1200" dirty="0">
                <a:solidFill>
                  <a:srgbClr val="24292E"/>
                </a:solidFill>
                <a:highlight>
                  <a:srgbClr val="FFFFFF"/>
                </a:highlight>
              </a:rPr>
              <a:t> </a:t>
            </a:r>
            <a:r>
              <a:rPr lang="pt-PT" sz="1200" dirty="0" err="1">
                <a:solidFill>
                  <a:srgbClr val="24292E"/>
                </a:solidFill>
                <a:highlight>
                  <a:srgbClr val="FFFFFF"/>
                </a:highlight>
              </a:rPr>
              <a:t>other</a:t>
            </a:r>
            <a:r>
              <a:rPr lang="pt-PT" sz="1200" dirty="0">
                <a:solidFill>
                  <a:srgbClr val="24292E"/>
                </a:solidFill>
                <a:highlight>
                  <a:srgbClr val="FFFFFF"/>
                </a:highlight>
              </a:rPr>
              <a:t> </a:t>
            </a:r>
            <a:r>
              <a:rPr lang="pt-PT" sz="1200" dirty="0" err="1">
                <a:solidFill>
                  <a:srgbClr val="24292E"/>
                </a:solidFill>
                <a:highlight>
                  <a:srgbClr val="FFFFFF"/>
                </a:highlight>
              </a:rPr>
              <a:t>defaults</a:t>
            </a:r>
            <a:r>
              <a:rPr lang="pt-PT" sz="12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name</a:t>
            </a:r>
            <a:r>
              <a:rPr lang="pt-PT" sz="1200" dirty="0">
                <a:solidFill>
                  <a:srgbClr val="24292E"/>
                </a:solidFill>
                <a:highlight>
                  <a:srgbClr val="FFFFFF"/>
                </a:highlight>
              </a:rPr>
              <a:t> to </a:t>
            </a:r>
            <a:r>
              <a:rPr lang="pt-PT" sz="1200" dirty="0" err="1">
                <a:solidFill>
                  <a:srgbClr val="24292E"/>
                </a:solidFill>
                <a:highlight>
                  <a:srgbClr val="FFFFFF"/>
                </a:highlight>
              </a:rPr>
              <a:t>go</a:t>
            </a:r>
            <a:r>
              <a:rPr lang="pt-PT" sz="1200" dirty="0">
                <a:solidFill>
                  <a:srgbClr val="24292E"/>
                </a:solidFill>
                <a:highlight>
                  <a:srgbClr val="FFFFFF"/>
                </a:highlight>
              </a:rPr>
              <a:t> in (</a:t>
            </a:r>
            <a:r>
              <a:rPr lang="pt-PT" sz="1200" dirty="0" err="1">
                <a:solidFill>
                  <a:srgbClr val="24292E"/>
                </a:solidFill>
                <a:highlight>
                  <a:srgbClr val="FFFFFF"/>
                </a:highlight>
              </a:rPr>
              <a:t>it</a:t>
            </a:r>
            <a:r>
              <a:rPr lang="pt-PT" sz="1200" dirty="0">
                <a:solidFill>
                  <a:srgbClr val="24292E"/>
                </a:solidFill>
                <a:highlight>
                  <a:srgbClr val="FFFFFF"/>
                </a:highlight>
              </a:rPr>
              <a:t> </a:t>
            </a:r>
            <a:r>
              <a:rPr lang="pt-PT" sz="1200" dirty="0" err="1">
                <a:solidFill>
                  <a:srgbClr val="24292E"/>
                </a:solidFill>
                <a:highlight>
                  <a:srgbClr val="FFFFFF"/>
                </a:highlight>
              </a:rPr>
              <a:t>will</a:t>
            </a:r>
            <a:r>
              <a:rPr lang="pt-PT" sz="1200" dirty="0">
                <a:solidFill>
                  <a:srgbClr val="24292E"/>
                </a:solidFill>
                <a:highlight>
                  <a:srgbClr val="FFFFFF"/>
                </a:highlight>
              </a:rPr>
              <a:t> take a </a:t>
            </a:r>
            <a:r>
              <a:rPr lang="pt-PT" sz="1200" dirty="0" err="1">
                <a:solidFill>
                  <a:srgbClr val="24292E"/>
                </a:solidFill>
                <a:highlight>
                  <a:srgbClr val="FFFFFF"/>
                </a:highlight>
              </a:rPr>
              <a:t>few</a:t>
            </a:r>
            <a:r>
              <a:rPr lang="pt-PT" sz="1200" dirty="0">
                <a:solidFill>
                  <a:srgbClr val="24292E"/>
                </a:solidFill>
                <a:highlight>
                  <a:srgbClr val="FFFFFF"/>
                </a:highlight>
              </a:rPr>
              <a:t> minutes)</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EC71DA7C-7339-5EDF-A61B-70C6B148FB4C}"/>
              </a:ext>
            </a:extLst>
          </p:cNvPr>
          <p:cNvPicPr>
            <a:picLocks noChangeAspect="1"/>
          </p:cNvPicPr>
          <p:nvPr/>
        </p:nvPicPr>
        <p:blipFill>
          <a:blip r:embed="rId5"/>
          <a:stretch>
            <a:fillRect/>
          </a:stretch>
        </p:blipFill>
        <p:spPr>
          <a:xfrm>
            <a:off x="3723410" y="842675"/>
            <a:ext cx="4701215" cy="3047180"/>
          </a:xfrm>
          <a:prstGeom prst="rect">
            <a:avLst/>
          </a:prstGeom>
        </p:spPr>
      </p:pic>
      <p:sp>
        <p:nvSpPr>
          <p:cNvPr id="4" name="Rectangle 3">
            <a:extLst>
              <a:ext uri="{FF2B5EF4-FFF2-40B4-BE49-F238E27FC236}">
                <a16:creationId xmlns:a16="http://schemas.microsoft.com/office/drawing/2014/main" id="{A7614323-5068-EE0E-FC82-122728947664}"/>
              </a:ext>
            </a:extLst>
          </p:cNvPr>
          <p:cNvSpPr/>
          <p:nvPr/>
        </p:nvSpPr>
        <p:spPr>
          <a:xfrm>
            <a:off x="5567125" y="2296724"/>
            <a:ext cx="825511" cy="2097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353159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Search</a:t>
            </a:r>
            <a:r>
              <a:rPr lang="pt-PT" sz="500" dirty="0">
                <a:solidFill>
                  <a:srgbClr val="24292E"/>
                </a:solidFill>
                <a:highlight>
                  <a:srgbClr val="FFFFFF"/>
                </a:highlight>
              </a:rPr>
              <a:t> “</a:t>
            </a:r>
            <a:r>
              <a:rPr lang="pt-PT" sz="500" dirty="0" err="1">
                <a:solidFill>
                  <a:srgbClr val="24292E"/>
                </a:solidFill>
                <a:highlight>
                  <a:srgbClr val="FFFFFF"/>
                </a:highlight>
              </a:rPr>
              <a:t>SageMaker</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Go</a:t>
            </a:r>
            <a:r>
              <a:rPr lang="pt-PT" sz="500" dirty="0">
                <a:solidFill>
                  <a:srgbClr val="24292E"/>
                </a:solidFill>
                <a:highlight>
                  <a:srgbClr val="FFFFFF"/>
                </a:highlight>
              </a:rPr>
              <a:t> to Notebook </a:t>
            </a:r>
            <a:r>
              <a:rPr lang="pt-PT" sz="500" dirty="0" err="1">
                <a:solidFill>
                  <a:srgbClr val="24292E"/>
                </a:solidFill>
                <a:highlight>
                  <a:srgbClr val="FFFFFF"/>
                </a:highlight>
              </a:rPr>
              <a:t>instances</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Create</a:t>
            </a:r>
            <a:r>
              <a:rPr lang="pt-PT" sz="500" dirty="0">
                <a:solidFill>
                  <a:srgbClr val="24292E"/>
                </a:solidFill>
                <a:highlight>
                  <a:srgbClr val="FFFFFF"/>
                </a:highlight>
              </a:rPr>
              <a:t> </a:t>
            </a:r>
            <a:r>
              <a:rPr lang="pt-PT" sz="500" dirty="0" err="1">
                <a:solidFill>
                  <a:srgbClr val="24292E"/>
                </a:solidFill>
                <a:highlight>
                  <a:srgbClr val="FFFFFF"/>
                </a:highlight>
              </a:rPr>
              <a:t>notebook</a:t>
            </a:r>
            <a:r>
              <a:rPr lang="pt-PT" sz="500" dirty="0">
                <a:solidFill>
                  <a:srgbClr val="24292E"/>
                </a:solidFill>
                <a:highlight>
                  <a:srgbClr val="FFFFFF"/>
                </a:highlight>
              </a:rPr>
              <a:t> </a:t>
            </a:r>
            <a:r>
              <a:rPr lang="pt-PT" sz="500" dirty="0" err="1">
                <a:solidFill>
                  <a:srgbClr val="24292E"/>
                </a:solidFill>
                <a:highlight>
                  <a:srgbClr val="FFFFFF"/>
                </a:highlight>
              </a:rPr>
              <a:t>instance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Give</a:t>
            </a:r>
            <a:r>
              <a:rPr lang="pt-PT" sz="500" dirty="0">
                <a:solidFill>
                  <a:srgbClr val="24292E"/>
                </a:solidFill>
                <a:highlight>
                  <a:srgbClr val="FFFFFF"/>
                </a:highlight>
              </a:rPr>
              <a:t> </a:t>
            </a:r>
            <a:r>
              <a:rPr lang="pt-PT" sz="500" dirty="0" err="1">
                <a:solidFill>
                  <a:srgbClr val="24292E"/>
                </a:solidFill>
                <a:highlight>
                  <a:srgbClr val="FFFFFF"/>
                </a:highlight>
              </a:rPr>
              <a:t>it</a:t>
            </a:r>
            <a:r>
              <a:rPr lang="pt-PT" sz="500" dirty="0">
                <a:solidFill>
                  <a:srgbClr val="24292E"/>
                </a:solidFill>
                <a:highlight>
                  <a:srgbClr val="FFFFFF"/>
                </a:highlight>
              </a:rPr>
              <a:t> a </a:t>
            </a:r>
            <a:r>
              <a:rPr lang="pt-PT" sz="500" dirty="0" err="1">
                <a:solidFill>
                  <a:srgbClr val="24292E"/>
                </a:solidFill>
                <a:highlight>
                  <a:srgbClr val="FFFFFF"/>
                </a:highlight>
              </a:rPr>
              <a:t>name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a:t>
            </a:r>
            <a:r>
              <a:rPr lang="pt-PT" sz="500" dirty="0" err="1">
                <a:solidFill>
                  <a:srgbClr val="24292E"/>
                </a:solidFill>
                <a:highlight>
                  <a:srgbClr val="FFFFFF"/>
                </a:highlight>
              </a:rPr>
              <a:t>First</a:t>
            </a:r>
            <a:r>
              <a:rPr lang="pt-PT" sz="500" dirty="0">
                <a:solidFill>
                  <a:srgbClr val="24292E"/>
                </a:solidFill>
                <a:highlight>
                  <a:srgbClr val="FFFFFF"/>
                </a:highlight>
              </a:rPr>
              <a:t> time) </a:t>
            </a:r>
            <a:r>
              <a:rPr lang="pt-PT" sz="500" dirty="0" err="1">
                <a:solidFill>
                  <a:srgbClr val="24292E"/>
                </a:solidFill>
                <a:highlight>
                  <a:srgbClr val="FFFFFF"/>
                </a:highlight>
              </a:rPr>
              <a:t>create</a:t>
            </a:r>
            <a:r>
              <a:rPr lang="pt-PT" sz="5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All</a:t>
            </a:r>
            <a:r>
              <a:rPr lang="pt-PT" sz="500" dirty="0">
                <a:solidFill>
                  <a:srgbClr val="24292E"/>
                </a:solidFill>
                <a:highlight>
                  <a:srgbClr val="FFFFFF"/>
                </a:highlight>
              </a:rPr>
              <a:t> </a:t>
            </a:r>
            <a:r>
              <a:rPr lang="pt-PT" sz="500" dirty="0" err="1">
                <a:solidFill>
                  <a:srgbClr val="24292E"/>
                </a:solidFill>
                <a:highlight>
                  <a:srgbClr val="FFFFFF"/>
                </a:highlight>
              </a:rPr>
              <a:t>other</a:t>
            </a:r>
            <a:r>
              <a:rPr lang="pt-PT" sz="500" dirty="0">
                <a:solidFill>
                  <a:srgbClr val="24292E"/>
                </a:solidFill>
                <a:highlight>
                  <a:srgbClr val="FFFFFF"/>
                </a:highlight>
              </a:rPr>
              <a:t> </a:t>
            </a:r>
            <a:r>
              <a:rPr lang="pt-PT" sz="500" dirty="0" err="1">
                <a:solidFill>
                  <a:srgbClr val="24292E"/>
                </a:solidFill>
                <a:highlight>
                  <a:srgbClr val="FFFFFF"/>
                </a:highlight>
              </a:rPr>
              <a:t>defaults</a:t>
            </a:r>
            <a:r>
              <a:rPr lang="pt-PT" sz="5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name</a:t>
            </a:r>
            <a:r>
              <a:rPr lang="pt-PT" sz="1200" dirty="0">
                <a:solidFill>
                  <a:srgbClr val="24292E"/>
                </a:solidFill>
                <a:highlight>
                  <a:srgbClr val="FFFFFF"/>
                </a:highlight>
              </a:rPr>
              <a:t> to </a:t>
            </a:r>
            <a:r>
              <a:rPr lang="pt-PT" sz="1200" dirty="0" err="1">
                <a:solidFill>
                  <a:srgbClr val="24292E"/>
                </a:solidFill>
                <a:highlight>
                  <a:srgbClr val="FFFFFF"/>
                </a:highlight>
              </a:rPr>
              <a:t>go</a:t>
            </a:r>
            <a:r>
              <a:rPr lang="pt-PT" sz="1200" dirty="0">
                <a:solidFill>
                  <a:srgbClr val="24292E"/>
                </a:solidFill>
                <a:highlight>
                  <a:srgbClr val="FFFFFF"/>
                </a:highlight>
              </a:rPr>
              <a:t> in </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Open </a:t>
            </a:r>
            <a:r>
              <a:rPr lang="pt-PT" sz="1200" dirty="0" err="1">
                <a:solidFill>
                  <a:srgbClr val="24292E"/>
                </a:solidFill>
                <a:highlight>
                  <a:srgbClr val="FFFFFF"/>
                </a:highlight>
              </a:rPr>
              <a:t>Jupyter</a:t>
            </a:r>
            <a:r>
              <a:rPr lang="pt-PT" sz="1200" dirty="0">
                <a:solidFill>
                  <a:srgbClr val="24292E"/>
                </a:solidFill>
                <a:highlight>
                  <a:srgbClr val="FFFFFF"/>
                </a:highlight>
              </a:rPr>
              <a:t> </a:t>
            </a:r>
            <a:r>
              <a:rPr lang="pt-PT" sz="1200" dirty="0" err="1">
                <a:solidFill>
                  <a:srgbClr val="24292E"/>
                </a:solidFill>
                <a:highlight>
                  <a:srgbClr val="FFFFFF"/>
                </a:highlight>
              </a:rPr>
              <a:t>Lab</a:t>
            </a:r>
            <a:r>
              <a:rPr lang="pt-PT" sz="1200" dirty="0">
                <a:solidFill>
                  <a:srgbClr val="24292E"/>
                </a:solidFill>
                <a:highlight>
                  <a:srgbClr val="FFFFFF"/>
                </a:highlight>
              </a:rPr>
              <a:t> </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8C3BA4C8-AAA9-B51D-6DCF-18C6E5E5BFE7}"/>
              </a:ext>
            </a:extLst>
          </p:cNvPr>
          <p:cNvPicPr>
            <a:picLocks noChangeAspect="1"/>
          </p:cNvPicPr>
          <p:nvPr/>
        </p:nvPicPr>
        <p:blipFill>
          <a:blip r:embed="rId5"/>
          <a:stretch>
            <a:fillRect/>
          </a:stretch>
        </p:blipFill>
        <p:spPr>
          <a:xfrm>
            <a:off x="3696996" y="1000611"/>
            <a:ext cx="4809229" cy="3265714"/>
          </a:xfrm>
          <a:prstGeom prst="rect">
            <a:avLst/>
          </a:prstGeom>
        </p:spPr>
      </p:pic>
      <p:sp>
        <p:nvSpPr>
          <p:cNvPr id="5" name="Rectangle 4">
            <a:extLst>
              <a:ext uri="{FF2B5EF4-FFF2-40B4-BE49-F238E27FC236}">
                <a16:creationId xmlns:a16="http://schemas.microsoft.com/office/drawing/2014/main" id="{FB31754D-32C5-5D77-584A-5920A65B09E5}"/>
              </a:ext>
            </a:extLst>
          </p:cNvPr>
          <p:cNvSpPr/>
          <p:nvPr/>
        </p:nvSpPr>
        <p:spPr>
          <a:xfrm>
            <a:off x="7680714" y="1308846"/>
            <a:ext cx="825511" cy="2097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53460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Search</a:t>
            </a:r>
            <a:r>
              <a:rPr lang="pt-PT" sz="500" dirty="0">
                <a:solidFill>
                  <a:srgbClr val="24292E"/>
                </a:solidFill>
                <a:highlight>
                  <a:srgbClr val="FFFFFF"/>
                </a:highlight>
              </a:rPr>
              <a:t> “</a:t>
            </a:r>
            <a:r>
              <a:rPr lang="pt-PT" sz="500" dirty="0" err="1">
                <a:solidFill>
                  <a:srgbClr val="24292E"/>
                </a:solidFill>
                <a:highlight>
                  <a:srgbClr val="FFFFFF"/>
                </a:highlight>
              </a:rPr>
              <a:t>SageMaker</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Go</a:t>
            </a:r>
            <a:r>
              <a:rPr lang="pt-PT" sz="500" dirty="0">
                <a:solidFill>
                  <a:srgbClr val="24292E"/>
                </a:solidFill>
                <a:highlight>
                  <a:srgbClr val="FFFFFF"/>
                </a:highlight>
              </a:rPr>
              <a:t> to Notebook </a:t>
            </a:r>
            <a:r>
              <a:rPr lang="pt-PT" sz="500" dirty="0" err="1">
                <a:solidFill>
                  <a:srgbClr val="24292E"/>
                </a:solidFill>
                <a:highlight>
                  <a:srgbClr val="FFFFFF"/>
                </a:highlight>
              </a:rPr>
              <a:t>instances</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Create</a:t>
            </a:r>
            <a:r>
              <a:rPr lang="pt-PT" sz="500" dirty="0">
                <a:solidFill>
                  <a:srgbClr val="24292E"/>
                </a:solidFill>
                <a:highlight>
                  <a:srgbClr val="FFFFFF"/>
                </a:highlight>
              </a:rPr>
              <a:t> </a:t>
            </a:r>
            <a:r>
              <a:rPr lang="pt-PT" sz="500" dirty="0" err="1">
                <a:solidFill>
                  <a:srgbClr val="24292E"/>
                </a:solidFill>
                <a:highlight>
                  <a:srgbClr val="FFFFFF"/>
                </a:highlight>
              </a:rPr>
              <a:t>notebook</a:t>
            </a:r>
            <a:r>
              <a:rPr lang="pt-PT" sz="500" dirty="0">
                <a:solidFill>
                  <a:srgbClr val="24292E"/>
                </a:solidFill>
                <a:highlight>
                  <a:srgbClr val="FFFFFF"/>
                </a:highlight>
              </a:rPr>
              <a:t> </a:t>
            </a:r>
            <a:r>
              <a:rPr lang="pt-PT" sz="500" dirty="0" err="1">
                <a:solidFill>
                  <a:srgbClr val="24292E"/>
                </a:solidFill>
                <a:highlight>
                  <a:srgbClr val="FFFFFF"/>
                </a:highlight>
              </a:rPr>
              <a:t>instance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Give</a:t>
            </a:r>
            <a:r>
              <a:rPr lang="pt-PT" sz="500" dirty="0">
                <a:solidFill>
                  <a:srgbClr val="24292E"/>
                </a:solidFill>
                <a:highlight>
                  <a:srgbClr val="FFFFFF"/>
                </a:highlight>
              </a:rPr>
              <a:t> </a:t>
            </a:r>
            <a:r>
              <a:rPr lang="pt-PT" sz="500" dirty="0" err="1">
                <a:solidFill>
                  <a:srgbClr val="24292E"/>
                </a:solidFill>
                <a:highlight>
                  <a:srgbClr val="FFFFFF"/>
                </a:highlight>
              </a:rPr>
              <a:t>it</a:t>
            </a:r>
            <a:r>
              <a:rPr lang="pt-PT" sz="500" dirty="0">
                <a:solidFill>
                  <a:srgbClr val="24292E"/>
                </a:solidFill>
                <a:highlight>
                  <a:srgbClr val="FFFFFF"/>
                </a:highlight>
              </a:rPr>
              <a:t> a </a:t>
            </a:r>
            <a:r>
              <a:rPr lang="pt-PT" sz="500" dirty="0" err="1">
                <a:solidFill>
                  <a:srgbClr val="24292E"/>
                </a:solidFill>
                <a:highlight>
                  <a:srgbClr val="FFFFFF"/>
                </a:highlight>
              </a:rPr>
              <a:t>name</a:t>
            </a:r>
            <a:endParaRPr lang="pt-PT" sz="5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500" dirty="0">
                <a:solidFill>
                  <a:srgbClr val="24292E"/>
                </a:solidFill>
                <a:highlight>
                  <a:srgbClr val="FFFFFF"/>
                </a:highlight>
              </a:rPr>
              <a:t>(</a:t>
            </a:r>
            <a:r>
              <a:rPr lang="pt-PT" sz="500" dirty="0" err="1">
                <a:solidFill>
                  <a:srgbClr val="24292E"/>
                </a:solidFill>
                <a:highlight>
                  <a:srgbClr val="FFFFFF"/>
                </a:highlight>
              </a:rPr>
              <a:t>First</a:t>
            </a:r>
            <a:r>
              <a:rPr lang="pt-PT" sz="500" dirty="0">
                <a:solidFill>
                  <a:srgbClr val="24292E"/>
                </a:solidFill>
                <a:highlight>
                  <a:srgbClr val="FFFFFF"/>
                </a:highlight>
              </a:rPr>
              <a:t> time) </a:t>
            </a:r>
            <a:r>
              <a:rPr lang="pt-PT" sz="500" dirty="0" err="1">
                <a:solidFill>
                  <a:srgbClr val="24292E"/>
                </a:solidFill>
                <a:highlight>
                  <a:srgbClr val="FFFFFF"/>
                </a:highlight>
              </a:rPr>
              <a:t>create</a:t>
            </a:r>
            <a:r>
              <a:rPr lang="pt-PT" sz="500" dirty="0">
                <a:solidFill>
                  <a:srgbClr val="24292E"/>
                </a:solidFill>
                <a:highlight>
                  <a:srgbClr val="FFFFFF"/>
                </a:highlight>
              </a:rPr>
              <a:t> na IAM role</a:t>
            </a:r>
          </a:p>
          <a:p>
            <a:pPr marL="457200" lvl="0" indent="-304800" algn="just" rtl="0">
              <a:lnSpc>
                <a:spcPct val="150000"/>
              </a:lnSpc>
              <a:spcBef>
                <a:spcPts val="0"/>
              </a:spcBef>
              <a:spcAft>
                <a:spcPts val="0"/>
              </a:spcAft>
              <a:buClr>
                <a:srgbClr val="24292E"/>
              </a:buClr>
              <a:buSzPts val="1200"/>
              <a:buChar char="●"/>
            </a:pPr>
            <a:r>
              <a:rPr lang="pt-PT" sz="500" dirty="0" err="1">
                <a:solidFill>
                  <a:srgbClr val="24292E"/>
                </a:solidFill>
                <a:highlight>
                  <a:srgbClr val="FFFFFF"/>
                </a:highlight>
              </a:rPr>
              <a:t>All</a:t>
            </a:r>
            <a:r>
              <a:rPr lang="pt-PT" sz="500" dirty="0">
                <a:solidFill>
                  <a:srgbClr val="24292E"/>
                </a:solidFill>
                <a:highlight>
                  <a:srgbClr val="FFFFFF"/>
                </a:highlight>
              </a:rPr>
              <a:t> </a:t>
            </a:r>
            <a:r>
              <a:rPr lang="pt-PT" sz="500" dirty="0" err="1">
                <a:solidFill>
                  <a:srgbClr val="24292E"/>
                </a:solidFill>
                <a:highlight>
                  <a:srgbClr val="FFFFFF"/>
                </a:highlight>
              </a:rPr>
              <a:t>other</a:t>
            </a:r>
            <a:r>
              <a:rPr lang="pt-PT" sz="500" dirty="0">
                <a:solidFill>
                  <a:srgbClr val="24292E"/>
                </a:solidFill>
                <a:highlight>
                  <a:srgbClr val="FFFFFF"/>
                </a:highlight>
              </a:rPr>
              <a:t> </a:t>
            </a:r>
            <a:r>
              <a:rPr lang="pt-PT" sz="500" dirty="0" err="1">
                <a:solidFill>
                  <a:srgbClr val="24292E"/>
                </a:solidFill>
                <a:highlight>
                  <a:srgbClr val="FFFFFF"/>
                </a:highlight>
              </a:rPr>
              <a:t>defaults</a:t>
            </a:r>
            <a:r>
              <a:rPr lang="pt-PT" sz="500" dirty="0">
                <a:solidFill>
                  <a:srgbClr val="24292E"/>
                </a:solidFill>
                <a:highlight>
                  <a:srgbClr val="FFFFFF"/>
                </a:highlight>
              </a:rPr>
              <a:t> are ok</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SageMaker</a:t>
            </a:r>
            <a:r>
              <a:rPr lang="pt-PT" sz="1200" dirty="0">
                <a:solidFill>
                  <a:srgbClr val="24292E"/>
                </a:solidFill>
                <a:highlight>
                  <a:srgbClr val="FFFFFF"/>
                </a:highlight>
              </a:rPr>
              <a:t> </a:t>
            </a:r>
            <a:r>
              <a:rPr lang="pt-PT" sz="1200" dirty="0" err="1">
                <a:solidFill>
                  <a:srgbClr val="24292E"/>
                </a:solidFill>
                <a:highlight>
                  <a:srgbClr val="FFFFFF"/>
                </a:highlight>
              </a:rPr>
              <a:t>created</a:t>
            </a:r>
            <a:r>
              <a:rPr lang="pt-PT" sz="1200" dirty="0">
                <a:solidFill>
                  <a:srgbClr val="24292E"/>
                </a:solidFill>
                <a:highlight>
                  <a:srgbClr val="FFFFFF"/>
                </a:highlight>
              </a:rPr>
              <a:t>!</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name</a:t>
            </a:r>
            <a:r>
              <a:rPr lang="pt-PT" sz="1200" dirty="0">
                <a:solidFill>
                  <a:srgbClr val="24292E"/>
                </a:solidFill>
                <a:highlight>
                  <a:srgbClr val="FFFFFF"/>
                </a:highlight>
              </a:rPr>
              <a:t> to </a:t>
            </a:r>
            <a:r>
              <a:rPr lang="pt-PT" sz="1200" dirty="0" err="1">
                <a:solidFill>
                  <a:srgbClr val="24292E"/>
                </a:solidFill>
                <a:highlight>
                  <a:srgbClr val="FFFFFF"/>
                </a:highlight>
              </a:rPr>
              <a:t>go</a:t>
            </a:r>
            <a:r>
              <a:rPr lang="pt-PT" sz="1200" dirty="0">
                <a:solidFill>
                  <a:srgbClr val="24292E"/>
                </a:solidFill>
                <a:highlight>
                  <a:srgbClr val="FFFFFF"/>
                </a:highlight>
              </a:rPr>
              <a:t> in </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Open </a:t>
            </a:r>
            <a:r>
              <a:rPr lang="pt-PT" sz="1200" dirty="0" err="1">
                <a:solidFill>
                  <a:srgbClr val="24292E"/>
                </a:solidFill>
                <a:highlight>
                  <a:srgbClr val="FFFFFF"/>
                </a:highlight>
              </a:rPr>
              <a:t>Jupyter</a:t>
            </a:r>
            <a:r>
              <a:rPr lang="pt-PT" sz="1200" dirty="0">
                <a:solidFill>
                  <a:srgbClr val="24292E"/>
                </a:solidFill>
                <a:highlight>
                  <a:srgbClr val="FFFFFF"/>
                </a:highlight>
              </a:rPr>
              <a:t> </a:t>
            </a:r>
            <a:r>
              <a:rPr lang="pt-PT" sz="1200" dirty="0" err="1">
                <a:solidFill>
                  <a:srgbClr val="24292E"/>
                </a:solidFill>
                <a:highlight>
                  <a:srgbClr val="FFFFFF"/>
                </a:highlight>
              </a:rPr>
              <a:t>Lab</a:t>
            </a:r>
            <a:r>
              <a:rPr lang="pt-PT" sz="1200" dirty="0">
                <a:solidFill>
                  <a:srgbClr val="24292E"/>
                </a:solidFill>
                <a:highlight>
                  <a:srgbClr val="FFFFFF"/>
                </a:highlight>
              </a:rPr>
              <a:t> </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Click</a:t>
            </a:r>
            <a:r>
              <a:rPr lang="pt-PT" sz="1200" dirty="0">
                <a:solidFill>
                  <a:srgbClr val="24292E"/>
                </a:solidFill>
                <a:highlight>
                  <a:srgbClr val="FFFFFF"/>
                </a:highlight>
              </a:rPr>
              <a:t> Conda Python3</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AC14FA16-9AB4-1CE4-46A2-B1E7AF869361}"/>
              </a:ext>
            </a:extLst>
          </p:cNvPr>
          <p:cNvPicPr>
            <a:picLocks noChangeAspect="1"/>
          </p:cNvPicPr>
          <p:nvPr/>
        </p:nvPicPr>
        <p:blipFill>
          <a:blip r:embed="rId5"/>
          <a:stretch>
            <a:fillRect/>
          </a:stretch>
        </p:blipFill>
        <p:spPr>
          <a:xfrm>
            <a:off x="3728272" y="991961"/>
            <a:ext cx="4729907" cy="3159578"/>
          </a:xfrm>
          <a:prstGeom prst="rect">
            <a:avLst/>
          </a:prstGeom>
        </p:spPr>
      </p:pic>
      <p:sp>
        <p:nvSpPr>
          <p:cNvPr id="4" name="Rectangle 3">
            <a:extLst>
              <a:ext uri="{FF2B5EF4-FFF2-40B4-BE49-F238E27FC236}">
                <a16:creationId xmlns:a16="http://schemas.microsoft.com/office/drawing/2014/main" id="{07EAB94D-9F3B-F483-BA63-36E692D2CAEF}"/>
              </a:ext>
            </a:extLst>
          </p:cNvPr>
          <p:cNvSpPr/>
          <p:nvPr/>
        </p:nvSpPr>
        <p:spPr>
          <a:xfrm>
            <a:off x="5680469" y="1755160"/>
            <a:ext cx="728495" cy="579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205697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And</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are in a </a:t>
            </a:r>
            <a:r>
              <a:rPr lang="pt-PT" sz="1200" dirty="0" err="1">
                <a:solidFill>
                  <a:srgbClr val="24292E"/>
                </a:solidFill>
                <a:highlight>
                  <a:srgbClr val="FFFFFF"/>
                </a:highlight>
              </a:rPr>
              <a:t>jupyter</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p>
          <a:p>
            <a:pPr marL="152400" lvl="0" algn="just" rtl="0">
              <a:lnSpc>
                <a:spcPct val="150000"/>
              </a:lnSpc>
              <a:spcBef>
                <a:spcPts val="0"/>
              </a:spcBef>
              <a:spcAft>
                <a:spcPts val="0"/>
              </a:spcAft>
              <a:buClr>
                <a:srgbClr val="24292E"/>
              </a:buClr>
              <a:buSzPts val="1200"/>
            </a:pPr>
            <a:r>
              <a:rPr lang="pt-PT" sz="1200" dirty="0">
                <a:solidFill>
                  <a:srgbClr val="24292E"/>
                </a:solidFill>
                <a:highlight>
                  <a:srgbClr val="FFFFFF"/>
                </a:highlight>
              </a:rPr>
              <a:t>as </a:t>
            </a: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know</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can </a:t>
            </a:r>
            <a:r>
              <a:rPr lang="pt-PT" sz="1200" dirty="0" err="1">
                <a:solidFill>
                  <a:srgbClr val="24292E"/>
                </a:solidFill>
                <a:highlight>
                  <a:srgbClr val="FFFFFF"/>
                </a:highlight>
              </a:rPr>
              <a:t>run</a:t>
            </a:r>
            <a:r>
              <a:rPr lang="pt-PT" sz="1200" dirty="0">
                <a:solidFill>
                  <a:srgbClr val="24292E"/>
                </a:solidFill>
                <a:highlight>
                  <a:srgbClr val="FFFFFF"/>
                </a:highlight>
              </a:rPr>
              <a:t> terminal</a:t>
            </a: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commands</a:t>
            </a:r>
            <a:r>
              <a:rPr lang="pt-PT" sz="1200" dirty="0">
                <a:solidFill>
                  <a:srgbClr val="24292E"/>
                </a:solidFill>
                <a:highlight>
                  <a:srgbClr val="FFFFFF"/>
                </a:highlight>
              </a:rPr>
              <a:t> </a:t>
            </a:r>
            <a:r>
              <a:rPr lang="pt-PT" sz="1200" dirty="0" err="1">
                <a:solidFill>
                  <a:srgbClr val="24292E"/>
                </a:solidFill>
                <a:highlight>
                  <a:srgbClr val="FFFFFF"/>
                </a:highlight>
              </a:rPr>
              <a:t>by</a:t>
            </a:r>
            <a:r>
              <a:rPr lang="pt-PT" sz="1200" dirty="0">
                <a:solidFill>
                  <a:srgbClr val="24292E"/>
                </a:solidFill>
                <a:highlight>
                  <a:srgbClr val="FFFFFF"/>
                </a:highlight>
              </a:rPr>
              <a:t> </a:t>
            </a:r>
            <a:r>
              <a:rPr lang="pt-PT" sz="1200" dirty="0" err="1">
                <a:solidFill>
                  <a:srgbClr val="24292E"/>
                </a:solidFill>
                <a:highlight>
                  <a:srgbClr val="FFFFFF"/>
                </a:highlight>
              </a:rPr>
              <a:t>running</a:t>
            </a:r>
            <a:r>
              <a:rPr lang="pt-PT" sz="1200" dirty="0">
                <a:solidFill>
                  <a:srgbClr val="24292E"/>
                </a:solidFill>
                <a:highlight>
                  <a:srgbClr val="FFFFFF"/>
                </a:highlight>
              </a:rPr>
              <a:t> !</a:t>
            </a:r>
            <a:r>
              <a:rPr lang="pt-PT" sz="1200" dirty="0" err="1">
                <a:solidFill>
                  <a:srgbClr val="24292E"/>
                </a:solidFill>
                <a:highlight>
                  <a:srgbClr val="FFFFFF"/>
                </a:highlight>
              </a:rPr>
              <a:t>pip</a:t>
            </a:r>
            <a:r>
              <a:rPr lang="pt-PT" sz="1200" dirty="0">
                <a:solidFill>
                  <a:srgbClr val="24292E"/>
                </a:solidFill>
                <a:highlight>
                  <a:srgbClr val="FFFFFF"/>
                </a:highlight>
              </a:rPr>
              <a:t> </a:t>
            </a:r>
            <a:r>
              <a:rPr lang="pt-PT" sz="1200" dirty="0" err="1">
                <a:solidFill>
                  <a:srgbClr val="24292E"/>
                </a:solidFill>
                <a:highlight>
                  <a:srgbClr val="FFFFFF"/>
                </a:highlight>
              </a:rPr>
              <a:t>install</a:t>
            </a:r>
            <a:r>
              <a:rPr lang="pt-PT" sz="1200" dirty="0">
                <a:solidFill>
                  <a:srgbClr val="24292E"/>
                </a:solidFill>
                <a:highlight>
                  <a:srgbClr val="FFFFFF"/>
                </a:highlight>
              </a:rPr>
              <a:t> as </a:t>
            </a: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well</a:t>
            </a:r>
            <a:r>
              <a:rPr lang="pt-PT" sz="1200" dirty="0">
                <a:solidFill>
                  <a:srgbClr val="24292E"/>
                </a:solidFill>
                <a:highlight>
                  <a:srgbClr val="FFFFFF"/>
                </a:highlight>
              </a:rPr>
              <a:t> as upload </a:t>
            </a:r>
            <a:r>
              <a:rPr lang="pt-PT" sz="1200" dirty="0" err="1">
                <a:solidFill>
                  <a:srgbClr val="24292E"/>
                </a:solidFill>
                <a:highlight>
                  <a:srgbClr val="FFFFFF"/>
                </a:highlight>
              </a:rPr>
              <a:t>documents</a:t>
            </a:r>
            <a:r>
              <a:rPr lang="pt-PT" sz="1200" dirty="0">
                <a:solidFill>
                  <a:srgbClr val="24292E"/>
                </a:solidFill>
                <a:highlight>
                  <a:srgbClr val="FFFFFF"/>
                </a:highlight>
              </a:rPr>
              <a:t> </a:t>
            </a:r>
            <a:r>
              <a:rPr lang="pt-PT" sz="1200" dirty="0" err="1">
                <a:solidFill>
                  <a:srgbClr val="24292E"/>
                </a:solidFill>
                <a:highlight>
                  <a:srgbClr val="FFFFFF"/>
                </a:highlight>
              </a:rPr>
              <a:t>and</a:t>
            </a:r>
            <a:r>
              <a:rPr lang="pt-PT" sz="1200" dirty="0">
                <a:solidFill>
                  <a:srgbClr val="24292E"/>
                </a:solidFill>
                <a:highlight>
                  <a:srgbClr val="FFFFFF"/>
                </a:highlight>
              </a:rPr>
              <a:t> data to </a:t>
            </a:r>
            <a:r>
              <a:rPr lang="pt-PT" sz="1200" dirty="0" err="1">
                <a:solidFill>
                  <a:srgbClr val="24292E"/>
                </a:solidFill>
                <a:highlight>
                  <a:srgbClr val="FFFFFF"/>
                </a:highlight>
              </a:rPr>
              <a:t>your</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r>
              <a:rPr lang="pt-PT" sz="1200" dirty="0">
                <a:solidFill>
                  <a:srgbClr val="24292E"/>
                </a:solidFill>
                <a:highlight>
                  <a:srgbClr val="FFFFFF"/>
                </a:highlight>
              </a:rPr>
              <a:t>Notebook (via </a:t>
            </a:r>
            <a:r>
              <a:rPr lang="pt-PT" sz="1200" dirty="0" err="1">
                <a:solidFill>
                  <a:srgbClr val="24292E"/>
                </a:solidFill>
                <a:highlight>
                  <a:srgbClr val="FFFFFF"/>
                </a:highlight>
              </a:rPr>
              <a:t>the</a:t>
            </a:r>
            <a:r>
              <a:rPr lang="pt-PT" sz="1200" dirty="0">
                <a:solidFill>
                  <a:srgbClr val="24292E"/>
                </a:solidFill>
                <a:highlight>
                  <a:srgbClr val="FFFFFF"/>
                </a:highlight>
              </a:rPr>
              <a:t> upload </a:t>
            </a:r>
            <a:r>
              <a:rPr lang="pt-PT" sz="1200" dirty="0" err="1">
                <a:solidFill>
                  <a:srgbClr val="24292E"/>
                </a:solidFill>
                <a:highlight>
                  <a:srgbClr val="FFFFFF"/>
                </a:highlight>
              </a:rPr>
              <a:t>button</a:t>
            </a:r>
            <a:r>
              <a:rPr lang="pt-PT" sz="1200" dirty="0">
                <a:solidFill>
                  <a:srgbClr val="24292E"/>
                </a:solidFill>
                <a:highlight>
                  <a:srgbClr val="FFFFFF"/>
                </a:highlight>
              </a:rPr>
              <a:t>)</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Be</a:t>
            </a:r>
            <a:r>
              <a:rPr lang="pt-PT" sz="1200" dirty="0">
                <a:solidFill>
                  <a:srgbClr val="24292E"/>
                </a:solidFill>
                <a:highlight>
                  <a:srgbClr val="FFFFFF"/>
                </a:highlight>
              </a:rPr>
              <a:t> </a:t>
            </a:r>
            <a:r>
              <a:rPr lang="pt-PT" sz="1200" dirty="0" err="1">
                <a:solidFill>
                  <a:srgbClr val="24292E"/>
                </a:solidFill>
                <a:highlight>
                  <a:srgbClr val="FFFFFF"/>
                </a:highlight>
              </a:rPr>
              <a:t>carefull</a:t>
            </a:r>
            <a:r>
              <a:rPr lang="pt-PT" sz="1200" dirty="0">
                <a:solidFill>
                  <a:srgbClr val="24292E"/>
                </a:solidFill>
                <a:highlight>
                  <a:srgbClr val="FFFFFF"/>
                </a:highlight>
              </a:rPr>
              <a:t> </a:t>
            </a:r>
            <a:r>
              <a:rPr lang="pt-PT" sz="1200" dirty="0" err="1">
                <a:solidFill>
                  <a:srgbClr val="24292E"/>
                </a:solidFill>
                <a:highlight>
                  <a:srgbClr val="FFFFFF"/>
                </a:highlight>
              </a:rPr>
              <a:t>with</a:t>
            </a:r>
            <a:r>
              <a:rPr lang="pt-PT" sz="1200" dirty="0">
                <a:solidFill>
                  <a:srgbClr val="24292E"/>
                </a:solidFill>
                <a:highlight>
                  <a:srgbClr val="FFFFFF"/>
                </a:highlight>
              </a:rPr>
              <a:t> package </a:t>
            </a:r>
            <a:r>
              <a:rPr lang="pt-PT" sz="1200" dirty="0" err="1">
                <a:solidFill>
                  <a:srgbClr val="24292E"/>
                </a:solidFill>
                <a:highlight>
                  <a:srgbClr val="FFFFFF"/>
                </a:highlight>
              </a:rPr>
              <a:t>instalation</a:t>
            </a:r>
            <a:r>
              <a:rPr lang="pt-PT" sz="1200" dirty="0">
                <a:solidFill>
                  <a:srgbClr val="24292E"/>
                </a:solidFill>
                <a:highlight>
                  <a:srgbClr val="FFFFFF"/>
                </a:highlight>
              </a:rPr>
              <a:t> </a:t>
            </a:r>
            <a:r>
              <a:rPr lang="pt-PT" sz="1200" dirty="0" err="1">
                <a:solidFill>
                  <a:srgbClr val="24292E"/>
                </a:solidFill>
                <a:highlight>
                  <a:srgbClr val="FFFFFF"/>
                </a:highlight>
              </a:rPr>
              <a:t>envs</a:t>
            </a:r>
            <a:r>
              <a:rPr lang="pt-PT" sz="1200" dirty="0">
                <a:solidFill>
                  <a:srgbClr val="24292E"/>
                </a:solidFill>
                <a:highlight>
                  <a:srgbClr val="FFFFFF"/>
                </a:highlight>
              </a:rPr>
              <a:t> </a:t>
            </a:r>
          </a:p>
          <a:p>
            <a:pPr marL="152400" lvl="0" algn="just" rtl="0">
              <a:lnSpc>
                <a:spcPct val="150000"/>
              </a:lnSpc>
              <a:spcBef>
                <a:spcPts val="0"/>
              </a:spcBef>
              <a:spcAft>
                <a:spcPts val="0"/>
              </a:spcAft>
              <a:buClr>
                <a:srgbClr val="24292E"/>
              </a:buClr>
              <a:buSzPts val="1200"/>
            </a:pPr>
            <a:r>
              <a:rPr lang="pt-PT" sz="1200" dirty="0" err="1">
                <a:solidFill>
                  <a:srgbClr val="24292E"/>
                </a:solidFill>
                <a:highlight>
                  <a:srgbClr val="FFFFFF"/>
                </a:highlight>
              </a:rPr>
              <a:t>and</a:t>
            </a:r>
            <a:r>
              <a:rPr lang="pt-PT" sz="1200" dirty="0">
                <a:solidFill>
                  <a:srgbClr val="24292E"/>
                </a:solidFill>
                <a:highlight>
                  <a:srgbClr val="FFFFFF"/>
                </a:highlight>
              </a:rPr>
              <a:t> </a:t>
            </a:r>
            <a:r>
              <a:rPr lang="pt-PT" sz="1200" dirty="0" err="1">
                <a:solidFill>
                  <a:srgbClr val="24292E"/>
                </a:solidFill>
                <a:highlight>
                  <a:srgbClr val="FFFFFF"/>
                </a:highlight>
              </a:rPr>
              <a:t>directories</a:t>
            </a:r>
            <a:r>
              <a:rPr lang="pt-PT" sz="1200" dirty="0">
                <a:solidFill>
                  <a:srgbClr val="24292E"/>
                </a:solidFill>
                <a:highlight>
                  <a:srgbClr val="FFFFFF"/>
                </a:highlight>
              </a:rPr>
              <a:t> in general</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7AD1D0FE-ABE3-4283-EBB2-EEF2B608E669}"/>
              </a:ext>
            </a:extLst>
          </p:cNvPr>
          <p:cNvPicPr>
            <a:picLocks noChangeAspect="1"/>
          </p:cNvPicPr>
          <p:nvPr/>
        </p:nvPicPr>
        <p:blipFill>
          <a:blip r:embed="rId5"/>
          <a:stretch>
            <a:fillRect/>
          </a:stretch>
        </p:blipFill>
        <p:spPr>
          <a:xfrm>
            <a:off x="4053361" y="772050"/>
            <a:ext cx="4218609" cy="3599400"/>
          </a:xfrm>
          <a:prstGeom prst="rect">
            <a:avLst/>
          </a:prstGeom>
        </p:spPr>
      </p:pic>
    </p:spTree>
    <p:extLst>
      <p:ext uri="{BB962C8B-B14F-4D97-AF65-F5344CB8AC3E}">
        <p14:creationId xmlns:p14="http://schemas.microsoft.com/office/powerpoint/2010/main" val="265607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FF0000"/>
                </a:solidFill>
                <a:latin typeface="Roboto"/>
                <a:ea typeface="Roboto"/>
                <a:cs typeface="Roboto"/>
                <a:sym typeface="Roboto"/>
              </a:rPr>
              <a:t>IMPORTANT</a:t>
            </a:r>
            <a:endParaRPr b="1" dirty="0">
              <a:solidFill>
                <a:srgbClr val="FF0000"/>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a:solidFill>
                  <a:srgbClr val="24292E"/>
                </a:solidFill>
                <a:highlight>
                  <a:srgbClr val="FFFFFF"/>
                </a:highlight>
              </a:rPr>
              <a:t>YOU HAVE TO STOP YOUR SAGEMAKER!!!!</a:t>
            </a:r>
          </a:p>
          <a:p>
            <a:pPr marL="0" lvl="0" indent="0" algn="just" rtl="0">
              <a:lnSpc>
                <a:spcPct val="150000"/>
              </a:lnSpc>
              <a:spcBef>
                <a:spcPts val="0"/>
              </a:spcBef>
              <a:spcAft>
                <a:spcPts val="0"/>
              </a:spcAft>
              <a:buNone/>
            </a:pPr>
            <a:r>
              <a:rPr lang="pt-PT" sz="1200" dirty="0">
                <a:solidFill>
                  <a:srgbClr val="24292E"/>
                </a:solidFill>
                <a:highlight>
                  <a:srgbClr val="FFFFFF"/>
                </a:highlight>
              </a:rPr>
              <a:t>IT </a:t>
            </a:r>
            <a:r>
              <a:rPr lang="pt-PT" sz="1200" dirty="0" err="1">
                <a:solidFill>
                  <a:srgbClr val="24292E"/>
                </a:solidFill>
                <a:highlight>
                  <a:srgbClr val="FFFFFF"/>
                </a:highlight>
              </a:rPr>
              <a:t>costs</a:t>
            </a:r>
            <a:r>
              <a:rPr lang="pt-PT" sz="1200" dirty="0">
                <a:solidFill>
                  <a:srgbClr val="24292E"/>
                </a:solidFill>
                <a:highlight>
                  <a:srgbClr val="FFFFFF"/>
                </a:highlight>
              </a:rPr>
              <a:t> 5cents/h </a:t>
            </a:r>
            <a:r>
              <a:rPr lang="pt-PT" sz="1200" dirty="0" err="1">
                <a:solidFill>
                  <a:srgbClr val="24292E"/>
                </a:solidFill>
                <a:highlight>
                  <a:srgbClr val="FFFFFF"/>
                </a:highlight>
              </a:rPr>
              <a:t>which</a:t>
            </a:r>
            <a:r>
              <a:rPr lang="pt-PT" sz="1200" dirty="0">
                <a:solidFill>
                  <a:srgbClr val="24292E"/>
                </a:solidFill>
                <a:highlight>
                  <a:srgbClr val="FFFFFF"/>
                </a:highlight>
              </a:rPr>
              <a:t> </a:t>
            </a:r>
            <a:r>
              <a:rPr lang="pt-PT" sz="1200" dirty="0" err="1">
                <a:solidFill>
                  <a:srgbClr val="24292E"/>
                </a:solidFill>
                <a:highlight>
                  <a:srgbClr val="FFFFFF"/>
                </a:highlight>
              </a:rPr>
              <a:t>is</a:t>
            </a:r>
            <a:r>
              <a:rPr lang="pt-PT" sz="1200" dirty="0">
                <a:solidFill>
                  <a:srgbClr val="24292E"/>
                </a:solidFill>
                <a:highlight>
                  <a:srgbClr val="FFFFFF"/>
                </a:highlight>
              </a:rPr>
              <a:t> </a:t>
            </a:r>
            <a:r>
              <a:rPr lang="pt-PT" sz="1200" dirty="0" err="1">
                <a:solidFill>
                  <a:srgbClr val="24292E"/>
                </a:solidFill>
                <a:highlight>
                  <a:srgbClr val="FFFFFF"/>
                </a:highlight>
              </a:rPr>
              <a:t>nothing</a:t>
            </a:r>
            <a:r>
              <a:rPr lang="pt-PT" sz="1200" dirty="0">
                <a:solidFill>
                  <a:srgbClr val="24292E"/>
                </a:solidFill>
                <a:highlight>
                  <a:srgbClr val="FFFFFF"/>
                </a:highlight>
              </a:rPr>
              <a:t> to </a:t>
            </a:r>
            <a:r>
              <a:rPr lang="pt-PT" sz="1200" dirty="0" err="1">
                <a:solidFill>
                  <a:srgbClr val="24292E"/>
                </a:solidFill>
                <a:highlight>
                  <a:srgbClr val="FFFFFF"/>
                </a:highlight>
              </a:rPr>
              <a:t>run</a:t>
            </a:r>
            <a:r>
              <a:rPr lang="pt-PT" sz="1200" dirty="0">
                <a:solidFill>
                  <a:srgbClr val="24292E"/>
                </a:solidFill>
                <a:highlight>
                  <a:srgbClr val="FFFFFF"/>
                </a:highlight>
              </a:rPr>
              <a:t> </a:t>
            </a:r>
            <a:r>
              <a:rPr lang="pt-PT" sz="1200" dirty="0" err="1">
                <a:solidFill>
                  <a:srgbClr val="24292E"/>
                </a:solidFill>
                <a:highlight>
                  <a:srgbClr val="FFFFFF"/>
                </a:highlight>
              </a:rPr>
              <a:t>code</a:t>
            </a:r>
            <a:r>
              <a:rPr lang="pt-PT" sz="1200" dirty="0">
                <a:solidFill>
                  <a:srgbClr val="24292E"/>
                </a:solidFill>
                <a:highlight>
                  <a:srgbClr val="FFFFFF"/>
                </a:highlight>
              </a:rPr>
              <a:t>, </a:t>
            </a:r>
          </a:p>
          <a:p>
            <a:pPr marL="0" lvl="0" indent="0" algn="just" rtl="0">
              <a:lnSpc>
                <a:spcPct val="150000"/>
              </a:lnSpc>
              <a:spcBef>
                <a:spcPts val="0"/>
              </a:spcBef>
              <a:spcAft>
                <a:spcPts val="0"/>
              </a:spcAft>
              <a:buNone/>
            </a:pPr>
            <a:r>
              <a:rPr lang="pt-PT" sz="1200" dirty="0" err="1">
                <a:solidFill>
                  <a:srgbClr val="24292E"/>
                </a:solidFill>
                <a:highlight>
                  <a:srgbClr val="FFFFFF"/>
                </a:highlight>
              </a:rPr>
              <a:t>but</a:t>
            </a:r>
            <a:r>
              <a:rPr lang="pt-PT" sz="1200" dirty="0">
                <a:solidFill>
                  <a:srgbClr val="24292E"/>
                </a:solidFill>
                <a:highlight>
                  <a:srgbClr val="FFFFFF"/>
                </a:highlight>
              </a:rPr>
              <a:t> does pile </a:t>
            </a:r>
            <a:r>
              <a:rPr lang="pt-PT" sz="1200" dirty="0" err="1">
                <a:solidFill>
                  <a:srgbClr val="24292E"/>
                </a:solidFill>
                <a:highlight>
                  <a:srgbClr val="FFFFFF"/>
                </a:highlight>
              </a:rPr>
              <a:t>up</a:t>
            </a:r>
            <a:r>
              <a:rPr lang="pt-PT" sz="1200" dirty="0">
                <a:solidFill>
                  <a:srgbClr val="24292E"/>
                </a:solidFill>
                <a:highlight>
                  <a:srgbClr val="FFFFFF"/>
                </a:highlight>
              </a:rPr>
              <a:t> </a:t>
            </a:r>
            <a:r>
              <a:rPr lang="pt-PT" sz="1200" dirty="0" err="1">
                <a:solidFill>
                  <a:srgbClr val="24292E"/>
                </a:solidFill>
                <a:highlight>
                  <a:srgbClr val="FFFFFF"/>
                </a:highlight>
              </a:rPr>
              <a:t>if</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leave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t>
            </a:r>
            <a:r>
              <a:rPr lang="pt-PT" sz="1200" dirty="0" err="1">
                <a:solidFill>
                  <a:srgbClr val="24292E"/>
                </a:solidFill>
                <a:highlight>
                  <a:srgbClr val="FFFFFF"/>
                </a:highlight>
              </a:rPr>
              <a:t>active</a:t>
            </a:r>
            <a:r>
              <a:rPr lang="pt-PT" sz="1200" dirty="0">
                <a:solidFill>
                  <a:srgbClr val="24292E"/>
                </a:solidFill>
                <a:highlight>
                  <a:srgbClr val="FFFFFF"/>
                </a:highlight>
              </a:rPr>
              <a:t> for 3 </a:t>
            </a:r>
            <a:r>
              <a:rPr lang="pt-PT" sz="1200" dirty="0" err="1">
                <a:solidFill>
                  <a:srgbClr val="24292E"/>
                </a:solidFill>
                <a:highlight>
                  <a:srgbClr val="FFFFFF"/>
                </a:highlight>
              </a:rPr>
              <a:t>months</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3">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96E9F180-CD62-A680-70C2-3FAC9B1A77B4}"/>
              </a:ext>
            </a:extLst>
          </p:cNvPr>
          <p:cNvPicPr>
            <a:picLocks noChangeAspect="1"/>
          </p:cNvPicPr>
          <p:nvPr/>
        </p:nvPicPr>
        <p:blipFill>
          <a:blip r:embed="rId4"/>
          <a:stretch>
            <a:fillRect/>
          </a:stretch>
        </p:blipFill>
        <p:spPr>
          <a:xfrm>
            <a:off x="4324039" y="929668"/>
            <a:ext cx="4641461" cy="2458510"/>
          </a:xfrm>
          <a:prstGeom prst="rect">
            <a:avLst/>
          </a:prstGeom>
        </p:spPr>
      </p:pic>
    </p:spTree>
    <p:extLst>
      <p:ext uri="{BB962C8B-B14F-4D97-AF65-F5344CB8AC3E}">
        <p14:creationId xmlns:p14="http://schemas.microsoft.com/office/powerpoint/2010/main" val="32129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490774" y="772050"/>
            <a:ext cx="2170782"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FF0000"/>
                </a:solidFill>
                <a:latin typeface="Roboto"/>
                <a:ea typeface="Roboto"/>
                <a:cs typeface="Roboto"/>
                <a:sym typeface="Roboto"/>
              </a:rPr>
              <a:t>IMPORTANT</a:t>
            </a:r>
            <a:endParaRPr b="1" dirty="0">
              <a:solidFill>
                <a:srgbClr val="FF0000"/>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Stopped</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looks </a:t>
            </a:r>
            <a:r>
              <a:rPr lang="pt-PT" sz="1200" dirty="0" err="1">
                <a:solidFill>
                  <a:srgbClr val="24292E"/>
                </a:solidFill>
                <a:highlight>
                  <a:srgbClr val="FFFFFF"/>
                </a:highlight>
              </a:rPr>
              <a:t>like</a:t>
            </a:r>
            <a:r>
              <a:rPr lang="pt-PT" sz="1200" dirty="0">
                <a:solidFill>
                  <a:srgbClr val="24292E"/>
                </a:solidFill>
                <a:highlight>
                  <a:srgbClr val="FFFFFF"/>
                </a:highlight>
              </a:rPr>
              <a:t> </a:t>
            </a:r>
            <a:r>
              <a:rPr lang="pt-PT" sz="1200" dirty="0" err="1">
                <a:solidFill>
                  <a:srgbClr val="24292E"/>
                </a:solidFill>
                <a:highlight>
                  <a:srgbClr val="FFFFFF"/>
                </a:highlight>
              </a:rPr>
              <a:t>this</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If</a:t>
            </a:r>
            <a:r>
              <a:rPr lang="pt-PT" sz="1200" dirty="0">
                <a:solidFill>
                  <a:srgbClr val="24292E"/>
                </a:solidFill>
                <a:highlight>
                  <a:srgbClr val="FFFFFF"/>
                </a:highlight>
              </a:rPr>
              <a:t> </a:t>
            </a: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prefer</a:t>
            </a:r>
            <a:r>
              <a:rPr lang="pt-PT" sz="1200" dirty="0">
                <a:solidFill>
                  <a:srgbClr val="24292E"/>
                </a:solidFill>
                <a:highlight>
                  <a:srgbClr val="FFFFFF"/>
                </a:highlight>
              </a:rPr>
              <a:t>, delete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3">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321B65E8-7D35-41AD-8DBB-379962FBB45E}"/>
              </a:ext>
            </a:extLst>
          </p:cNvPr>
          <p:cNvPicPr>
            <a:picLocks noChangeAspect="1"/>
          </p:cNvPicPr>
          <p:nvPr/>
        </p:nvPicPr>
        <p:blipFill>
          <a:blip r:embed="rId4"/>
          <a:stretch>
            <a:fillRect/>
          </a:stretch>
        </p:blipFill>
        <p:spPr>
          <a:xfrm>
            <a:off x="2890157" y="627288"/>
            <a:ext cx="6036128" cy="1944462"/>
          </a:xfrm>
          <a:prstGeom prst="rect">
            <a:avLst/>
          </a:prstGeom>
        </p:spPr>
      </p:pic>
    </p:spTree>
    <p:extLst>
      <p:ext uri="{BB962C8B-B14F-4D97-AF65-F5344CB8AC3E}">
        <p14:creationId xmlns:p14="http://schemas.microsoft.com/office/powerpoint/2010/main" val="352351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719375" y="842675"/>
            <a:ext cx="4211854" cy="363135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FF0000"/>
                </a:solidFill>
                <a:latin typeface="Roboto"/>
                <a:ea typeface="Roboto"/>
                <a:cs typeface="Roboto"/>
                <a:sym typeface="Roboto"/>
              </a:rPr>
              <a:t>IMPORTANT</a:t>
            </a:r>
            <a:endParaRPr b="1" dirty="0">
              <a:solidFill>
                <a:srgbClr val="FF0000"/>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a:solidFill>
                  <a:srgbClr val="24292E"/>
                </a:solidFill>
                <a:highlight>
                  <a:srgbClr val="FFFFFF"/>
                </a:highlight>
              </a:rPr>
              <a:t>Amazon </a:t>
            </a:r>
            <a:r>
              <a:rPr lang="pt-PT" sz="1200" dirty="0" err="1">
                <a:solidFill>
                  <a:srgbClr val="24292E"/>
                </a:solidFill>
                <a:highlight>
                  <a:srgbClr val="FFFFFF"/>
                </a:highlight>
              </a:rPr>
              <a:t>FreeTier</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r>
              <a:rPr lang="pt-PT" sz="1200" dirty="0">
                <a:solidFill>
                  <a:srgbClr val="24292E"/>
                </a:solidFill>
                <a:highlight>
                  <a:srgbClr val="FFFFFF"/>
                </a:highlight>
              </a:rPr>
              <a:t> - For 2 </a:t>
            </a:r>
            <a:r>
              <a:rPr lang="pt-PT" sz="1200" dirty="0" err="1">
                <a:solidFill>
                  <a:srgbClr val="24292E"/>
                </a:solidFill>
                <a:highlight>
                  <a:srgbClr val="FFFFFF"/>
                </a:highlight>
              </a:rPr>
              <a:t>months</a:t>
            </a:r>
            <a:r>
              <a:rPr lang="pt-PT" sz="1200" dirty="0">
                <a:solidFill>
                  <a:srgbClr val="24292E"/>
                </a:solidFill>
                <a:highlight>
                  <a:srgbClr val="FFFFFF"/>
                </a:highlight>
              </a:rPr>
              <a:t> (more </a:t>
            </a:r>
            <a:r>
              <a:rPr lang="pt-PT" sz="1200" dirty="0" err="1">
                <a:solidFill>
                  <a:srgbClr val="24292E"/>
                </a:solidFill>
                <a:highlight>
                  <a:srgbClr val="FFFFFF"/>
                </a:highlight>
              </a:rPr>
              <a:t>than</a:t>
            </a:r>
            <a:r>
              <a:rPr lang="pt-PT" sz="1200" dirty="0">
                <a:solidFill>
                  <a:srgbClr val="24292E"/>
                </a:solidFill>
                <a:highlight>
                  <a:srgbClr val="FFFFFF"/>
                </a:highlight>
              </a:rPr>
              <a:t> </a:t>
            </a:r>
            <a:r>
              <a:rPr lang="pt-PT" sz="1200" dirty="0" err="1">
                <a:solidFill>
                  <a:srgbClr val="24292E"/>
                </a:solidFill>
                <a:highlight>
                  <a:srgbClr val="FFFFFF"/>
                </a:highlight>
              </a:rPr>
              <a:t>enough</a:t>
            </a:r>
            <a:r>
              <a:rPr lang="pt-PT" sz="1200" dirty="0">
                <a:solidFill>
                  <a:srgbClr val="24292E"/>
                </a:solidFill>
                <a:highlight>
                  <a:srgbClr val="FFFFFF"/>
                </a:highlight>
              </a:rPr>
              <a:t> to </a:t>
            </a:r>
            <a:r>
              <a:rPr lang="pt-PT" sz="1200" dirty="0" err="1">
                <a:solidFill>
                  <a:srgbClr val="24292E"/>
                </a:solidFill>
                <a:highlight>
                  <a:srgbClr val="FFFFFF"/>
                </a:highlight>
              </a:rPr>
              <a:t>finish</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a:t>
            </a:r>
            <a:r>
              <a:rPr lang="pt-PT" sz="1200" dirty="0" err="1">
                <a:solidFill>
                  <a:srgbClr val="24292E"/>
                </a:solidFill>
                <a:highlight>
                  <a:srgbClr val="FFFFFF"/>
                </a:highlight>
              </a:rPr>
              <a:t>course</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will</a:t>
            </a:r>
            <a:r>
              <a:rPr lang="pt-PT" sz="1200" dirty="0">
                <a:solidFill>
                  <a:srgbClr val="24292E"/>
                </a:solidFill>
                <a:highlight>
                  <a:srgbClr val="FFFFFF"/>
                </a:highlight>
              </a:rPr>
              <a:t> </a:t>
            </a:r>
            <a:r>
              <a:rPr lang="pt-PT" sz="1200" dirty="0" err="1">
                <a:solidFill>
                  <a:srgbClr val="24292E"/>
                </a:solidFill>
                <a:highlight>
                  <a:srgbClr val="FFFFFF"/>
                </a:highlight>
              </a:rPr>
              <a:t>have</a:t>
            </a:r>
            <a:r>
              <a:rPr lang="pt-PT" sz="1200" dirty="0">
                <a:solidFill>
                  <a:srgbClr val="24292E"/>
                </a:solidFill>
                <a:highlight>
                  <a:srgbClr val="FFFFFF"/>
                </a:highlight>
              </a:rPr>
              <a:t> </a:t>
            </a:r>
            <a:r>
              <a:rPr lang="pt-PT" sz="1200" dirty="0" err="1">
                <a:solidFill>
                  <a:srgbClr val="24292E"/>
                </a:solidFill>
                <a:highlight>
                  <a:srgbClr val="FFFFFF"/>
                </a:highlight>
              </a:rPr>
              <a:t>available</a:t>
            </a:r>
            <a:r>
              <a:rPr lang="pt-PT" sz="1200" dirty="0">
                <a:solidFill>
                  <a:srgbClr val="24292E"/>
                </a:solidFill>
                <a:highlight>
                  <a:srgbClr val="FFFFFF"/>
                </a:highlight>
              </a:rPr>
              <a:t> some </a:t>
            </a:r>
            <a:r>
              <a:rPr lang="pt-PT" sz="1200" dirty="0" err="1">
                <a:solidFill>
                  <a:srgbClr val="24292E"/>
                </a:solidFill>
                <a:highlight>
                  <a:srgbClr val="FFFFFF"/>
                </a:highlight>
              </a:rPr>
              <a:t>hours</a:t>
            </a:r>
            <a:r>
              <a:rPr lang="pt-PT" sz="1200" dirty="0">
                <a:solidFill>
                  <a:srgbClr val="24292E"/>
                </a:solidFill>
                <a:highlight>
                  <a:srgbClr val="FFFFFF"/>
                </a:highlight>
              </a:rPr>
              <a:t> per </a:t>
            </a:r>
            <a:r>
              <a:rPr lang="pt-PT" sz="1200" dirty="0" err="1">
                <a:solidFill>
                  <a:srgbClr val="24292E"/>
                </a:solidFill>
                <a:highlight>
                  <a:srgbClr val="FFFFFF"/>
                </a:highlight>
              </a:rPr>
              <a:t>month</a:t>
            </a:r>
            <a:r>
              <a:rPr lang="pt-PT" sz="1200" dirty="0">
                <a:solidFill>
                  <a:srgbClr val="24292E"/>
                </a:solidFill>
                <a:highlight>
                  <a:srgbClr val="FFFFFF"/>
                </a:highlight>
              </a:rPr>
              <a:t> as </a:t>
            </a:r>
            <a:r>
              <a:rPr lang="pt-PT" sz="1200" dirty="0" err="1">
                <a:solidFill>
                  <a:srgbClr val="24292E"/>
                </a:solidFill>
                <a:highlight>
                  <a:srgbClr val="FFFFFF"/>
                </a:highlight>
              </a:rPr>
              <a:t>well</a:t>
            </a:r>
            <a:r>
              <a:rPr lang="pt-PT" sz="1200" dirty="0">
                <a:solidFill>
                  <a:srgbClr val="24292E"/>
                </a:solidFill>
                <a:highlight>
                  <a:srgbClr val="FFFFFF"/>
                </a:highlight>
              </a:rPr>
              <a:t> as </a:t>
            </a:r>
            <a:r>
              <a:rPr lang="pt-PT" sz="1200" dirty="0" err="1">
                <a:solidFill>
                  <a:srgbClr val="24292E"/>
                </a:solidFill>
                <a:highlight>
                  <a:srgbClr val="FFFFFF"/>
                </a:highlight>
              </a:rPr>
              <a:t>you</a:t>
            </a:r>
            <a:r>
              <a:rPr lang="pt-PT" sz="1200" dirty="0">
                <a:solidFill>
                  <a:srgbClr val="24292E"/>
                </a:solidFill>
                <a:highlight>
                  <a:srgbClr val="FFFFFF"/>
                </a:highlight>
              </a:rPr>
              <a:t> can </a:t>
            </a:r>
            <a:r>
              <a:rPr lang="pt-PT" sz="1200" dirty="0" err="1">
                <a:solidFill>
                  <a:srgbClr val="24292E"/>
                </a:solidFill>
                <a:highlight>
                  <a:srgbClr val="FFFFFF"/>
                </a:highlight>
              </a:rPr>
              <a:t>apply</a:t>
            </a:r>
            <a:r>
              <a:rPr lang="pt-PT" sz="1200" dirty="0">
                <a:solidFill>
                  <a:srgbClr val="24292E"/>
                </a:solidFill>
                <a:highlight>
                  <a:srgbClr val="FFFFFF"/>
                </a:highlight>
              </a:rPr>
              <a:t> to 300$ </a:t>
            </a:r>
            <a:r>
              <a:rPr lang="pt-PT" sz="1200" dirty="0" err="1">
                <a:solidFill>
                  <a:srgbClr val="24292E"/>
                </a:solidFill>
                <a:highlight>
                  <a:srgbClr val="FFFFFF"/>
                </a:highlight>
              </a:rPr>
              <a:t>of</a:t>
            </a:r>
            <a:r>
              <a:rPr lang="pt-PT" sz="1200" dirty="0">
                <a:solidFill>
                  <a:srgbClr val="24292E"/>
                </a:solidFill>
                <a:highlight>
                  <a:srgbClr val="FFFFFF"/>
                </a:highlight>
              </a:rPr>
              <a:t> AWS </a:t>
            </a:r>
            <a:r>
              <a:rPr lang="pt-PT" sz="1200" dirty="0" err="1">
                <a:solidFill>
                  <a:srgbClr val="24292E"/>
                </a:solidFill>
                <a:highlight>
                  <a:srgbClr val="FFFFFF"/>
                </a:highlight>
              </a:rPr>
              <a:t>credits</a:t>
            </a:r>
            <a:r>
              <a:rPr lang="pt-PT" sz="1200" dirty="0">
                <a:solidFill>
                  <a:srgbClr val="24292E"/>
                </a:solidFill>
                <a:highlight>
                  <a:srgbClr val="FFFFFF"/>
                </a:highlight>
              </a:rPr>
              <a:t> </a:t>
            </a:r>
            <a:r>
              <a:rPr lang="pt-PT" sz="1200" dirty="0" err="1">
                <a:solidFill>
                  <a:srgbClr val="24292E"/>
                </a:solidFill>
                <a:highlight>
                  <a:srgbClr val="FFFFFF"/>
                </a:highlight>
              </a:rPr>
              <a:t>here</a:t>
            </a:r>
            <a:r>
              <a:rPr lang="pt-PT" sz="1200" dirty="0">
                <a:solidFill>
                  <a:srgbClr val="24292E"/>
                </a:solidFill>
                <a:highlight>
                  <a:srgbClr val="FFFFFF"/>
                </a:highlight>
              </a:rPr>
              <a:t>:</a:t>
            </a:r>
          </a:p>
          <a:p>
            <a:pPr marL="0" lvl="0" indent="0" algn="just" rtl="0">
              <a:lnSpc>
                <a:spcPct val="150000"/>
              </a:lnSpc>
              <a:spcBef>
                <a:spcPts val="0"/>
              </a:spcBef>
              <a:spcAft>
                <a:spcPts val="0"/>
              </a:spcAft>
              <a:buNone/>
            </a:pPr>
            <a:r>
              <a:rPr lang="pt-PT" sz="1200" dirty="0">
                <a:solidFill>
                  <a:srgbClr val="24292E"/>
                </a:solidFill>
                <a:highlight>
                  <a:srgbClr val="FFFFFF"/>
                </a:highlight>
                <a:hlinkClick r:id="rId3"/>
              </a:rPr>
              <a:t>https://aws-experience.com/amer/smb/exclusive-offers/aws-credits</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r>
              <a:rPr lang="pt-PT" sz="1200" dirty="0">
                <a:solidFill>
                  <a:srgbClr val="24292E"/>
                </a:solidFill>
                <a:highlight>
                  <a:srgbClr val="FFFFFF"/>
                </a:highlight>
              </a:rPr>
              <a:t>NOTE: </a:t>
            </a:r>
            <a:r>
              <a:rPr lang="pt-PT" sz="1200" dirty="0" err="1">
                <a:solidFill>
                  <a:srgbClr val="24292E"/>
                </a:solidFill>
                <a:highlight>
                  <a:srgbClr val="FFFFFF"/>
                </a:highlight>
              </a:rPr>
              <a:t>This</a:t>
            </a:r>
            <a:r>
              <a:rPr lang="pt-PT" sz="1200" dirty="0">
                <a:solidFill>
                  <a:srgbClr val="24292E"/>
                </a:solidFill>
                <a:highlight>
                  <a:srgbClr val="FFFFFF"/>
                </a:highlight>
              </a:rPr>
              <a:t> </a:t>
            </a:r>
            <a:r>
              <a:rPr lang="pt-PT" sz="1200" dirty="0" err="1">
                <a:solidFill>
                  <a:srgbClr val="24292E"/>
                </a:solidFill>
                <a:highlight>
                  <a:srgbClr val="FFFFFF"/>
                </a:highlight>
              </a:rPr>
              <a:t>is</a:t>
            </a:r>
            <a:r>
              <a:rPr lang="pt-PT" sz="1200" dirty="0">
                <a:solidFill>
                  <a:srgbClr val="24292E"/>
                </a:solidFill>
                <a:highlight>
                  <a:srgbClr val="FFFFFF"/>
                </a:highlight>
              </a:rPr>
              <a:t> </a:t>
            </a:r>
            <a:r>
              <a:rPr lang="pt-PT" sz="1200" dirty="0" err="1">
                <a:solidFill>
                  <a:srgbClr val="24292E"/>
                </a:solidFill>
                <a:highlight>
                  <a:srgbClr val="FFFFFF"/>
                </a:highlight>
              </a:rPr>
              <a:t>always</a:t>
            </a:r>
            <a:r>
              <a:rPr lang="pt-PT" sz="1200" dirty="0">
                <a:solidFill>
                  <a:srgbClr val="24292E"/>
                </a:solidFill>
                <a:highlight>
                  <a:srgbClr val="FFFFFF"/>
                </a:highlight>
              </a:rPr>
              <a:t> </a:t>
            </a:r>
            <a:r>
              <a:rPr lang="pt-PT" sz="1200" dirty="0" err="1">
                <a:solidFill>
                  <a:srgbClr val="24292E"/>
                </a:solidFill>
                <a:highlight>
                  <a:srgbClr val="FFFFFF"/>
                </a:highlight>
              </a:rPr>
              <a:t>chaning</a:t>
            </a:r>
            <a:r>
              <a:rPr lang="pt-PT" sz="1200" dirty="0">
                <a:solidFill>
                  <a:srgbClr val="24292E"/>
                </a:solidFill>
                <a:highlight>
                  <a:srgbClr val="FFFFFF"/>
                </a:highlight>
              </a:rPr>
              <a:t> </a:t>
            </a:r>
            <a:r>
              <a:rPr lang="pt-PT" sz="1200" dirty="0" err="1">
                <a:solidFill>
                  <a:srgbClr val="24292E"/>
                </a:solidFill>
                <a:highlight>
                  <a:srgbClr val="FFFFFF"/>
                </a:highlight>
              </a:rPr>
              <a:t>please</a:t>
            </a:r>
            <a:r>
              <a:rPr lang="pt-PT" sz="1200" dirty="0">
                <a:solidFill>
                  <a:srgbClr val="24292E"/>
                </a:solidFill>
                <a:highlight>
                  <a:srgbClr val="FFFFFF"/>
                </a:highlight>
              </a:rPr>
              <a:t> </a:t>
            </a:r>
            <a:r>
              <a:rPr lang="pt-PT" sz="1200" dirty="0" err="1">
                <a:solidFill>
                  <a:srgbClr val="24292E"/>
                </a:solidFill>
                <a:highlight>
                  <a:srgbClr val="FFFFFF"/>
                </a:highlight>
              </a:rPr>
              <a:t>confirm</a:t>
            </a: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0" lvl="0" indent="0" algn="just" rtl="0">
              <a:lnSpc>
                <a:spcPct val="150000"/>
              </a:lnSpc>
              <a:spcBef>
                <a:spcPts val="0"/>
              </a:spcBef>
              <a:spcAft>
                <a:spcPts val="0"/>
              </a:spcAft>
              <a:buNone/>
            </a:pP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5205453A-12BF-172D-AA6C-D90004B5E715}"/>
              </a:ext>
            </a:extLst>
          </p:cNvPr>
          <p:cNvPicPr>
            <a:picLocks noChangeAspect="1"/>
          </p:cNvPicPr>
          <p:nvPr/>
        </p:nvPicPr>
        <p:blipFill>
          <a:blip r:embed="rId5"/>
          <a:stretch>
            <a:fillRect/>
          </a:stretch>
        </p:blipFill>
        <p:spPr>
          <a:xfrm>
            <a:off x="5014800" y="212272"/>
            <a:ext cx="2248444" cy="4580164"/>
          </a:xfrm>
          <a:prstGeom prst="rect">
            <a:avLst/>
          </a:prstGeom>
        </p:spPr>
      </p:pic>
      <p:pic>
        <p:nvPicPr>
          <p:cNvPr id="4" name="Picture 3">
            <a:extLst>
              <a:ext uri="{FF2B5EF4-FFF2-40B4-BE49-F238E27FC236}">
                <a16:creationId xmlns:a16="http://schemas.microsoft.com/office/drawing/2014/main" id="{73F1F627-7DB8-FAC2-AD6C-CDE2A0D7C060}"/>
              </a:ext>
            </a:extLst>
          </p:cNvPr>
          <p:cNvPicPr>
            <a:picLocks noChangeAspect="1"/>
          </p:cNvPicPr>
          <p:nvPr/>
        </p:nvPicPr>
        <p:blipFill>
          <a:blip r:embed="rId6"/>
          <a:stretch>
            <a:fillRect/>
          </a:stretch>
        </p:blipFill>
        <p:spPr>
          <a:xfrm>
            <a:off x="6143550" y="3249363"/>
            <a:ext cx="2664750" cy="1051462"/>
          </a:xfrm>
          <a:prstGeom prst="rect">
            <a:avLst/>
          </a:prstGeom>
        </p:spPr>
      </p:pic>
    </p:spTree>
    <p:extLst>
      <p:ext uri="{BB962C8B-B14F-4D97-AF65-F5344CB8AC3E}">
        <p14:creationId xmlns:p14="http://schemas.microsoft.com/office/powerpoint/2010/main" val="376222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US" sz="1800" b="1" dirty="0">
                <a:solidFill>
                  <a:srgbClr val="2DC5FA"/>
                </a:solidFill>
                <a:latin typeface="Roboto"/>
                <a:ea typeface="Roboto"/>
                <a:cs typeface="Roboto"/>
                <a:sym typeface="Roboto"/>
              </a:rPr>
              <a:t>Exercises</a:t>
            </a:r>
            <a:endParaRPr lang="en-US"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en-US" sz="1200" dirty="0">
                <a:solidFill>
                  <a:srgbClr val="24292E"/>
                </a:solidFill>
                <a:highlight>
                  <a:srgbClr val="FFFFFF"/>
                </a:highlight>
              </a:rPr>
              <a:t>Exercise 1):</a:t>
            </a:r>
          </a:p>
          <a:p>
            <a:pPr marL="0" lvl="0" indent="0" algn="just" rtl="0">
              <a:lnSpc>
                <a:spcPct val="150000"/>
              </a:lnSpc>
              <a:spcBef>
                <a:spcPts val="0"/>
              </a:spcBef>
              <a:spcAft>
                <a:spcPts val="0"/>
              </a:spcAft>
              <a:buNone/>
            </a:pPr>
            <a:r>
              <a:rPr lang="en-US" sz="1200" dirty="0">
                <a:solidFill>
                  <a:srgbClr val="24292E"/>
                </a:solidFill>
                <a:highlight>
                  <a:srgbClr val="FFFFFF"/>
                </a:highlight>
              </a:rPr>
              <a:t>	- Get your code to run in AWS</a:t>
            </a:r>
          </a:p>
          <a:p>
            <a:pPr marL="0" lvl="0" indent="0" algn="just" rtl="0">
              <a:lnSpc>
                <a:spcPct val="150000"/>
              </a:lnSpc>
              <a:spcBef>
                <a:spcPts val="0"/>
              </a:spcBef>
              <a:spcAft>
                <a:spcPts val="0"/>
              </a:spcAft>
              <a:buNone/>
            </a:pPr>
            <a:endParaRPr lang="en-US" sz="1200" dirty="0">
              <a:solidFill>
                <a:srgbClr val="24292E"/>
              </a:solidFill>
              <a:highlight>
                <a:srgbClr val="FFFFFF"/>
              </a:highlight>
            </a:endParaRPr>
          </a:p>
          <a:p>
            <a:pPr marL="0" lvl="0" indent="0" algn="just" rtl="0">
              <a:lnSpc>
                <a:spcPct val="150000"/>
              </a:lnSpc>
              <a:spcBef>
                <a:spcPts val="0"/>
              </a:spcBef>
              <a:spcAft>
                <a:spcPts val="0"/>
              </a:spcAft>
              <a:buNone/>
            </a:pPr>
            <a:r>
              <a:rPr lang="en-US" sz="1200" dirty="0">
                <a:solidFill>
                  <a:srgbClr val="24292E"/>
                </a:solidFill>
                <a:highlight>
                  <a:srgbClr val="FFFFFF"/>
                </a:highlight>
              </a:rPr>
              <a:t>Exercise 2)</a:t>
            </a:r>
          </a:p>
          <a:p>
            <a:pPr marL="0" lvl="0" indent="0" algn="just" rtl="0">
              <a:lnSpc>
                <a:spcPct val="150000"/>
              </a:lnSpc>
              <a:spcBef>
                <a:spcPts val="0"/>
              </a:spcBef>
              <a:spcAft>
                <a:spcPts val="0"/>
              </a:spcAft>
              <a:buNone/>
            </a:pPr>
            <a:r>
              <a:rPr lang="en-US" sz="1200" dirty="0">
                <a:solidFill>
                  <a:srgbClr val="24292E"/>
                </a:solidFill>
                <a:highlight>
                  <a:srgbClr val="FFFFFF"/>
                </a:highlight>
              </a:rPr>
              <a:t>	- Get your code to Run on Google </a:t>
            </a:r>
            <a:r>
              <a:rPr lang="en-US" sz="1200" dirty="0" err="1">
                <a:solidFill>
                  <a:srgbClr val="24292E"/>
                </a:solidFill>
                <a:highlight>
                  <a:srgbClr val="FFFFFF"/>
                </a:highlight>
              </a:rPr>
              <a:t>Colab</a:t>
            </a:r>
            <a:r>
              <a:rPr lang="en-US" sz="1200" dirty="0">
                <a:solidFill>
                  <a:srgbClr val="24292E"/>
                </a:solidFill>
                <a:highlight>
                  <a:srgbClr val="FFFFFF"/>
                </a:highlight>
              </a:rPr>
              <a:t> (MUCH EASIER)</a:t>
            </a:r>
          </a:p>
          <a:p>
            <a:pPr marL="0" lvl="0" indent="0" algn="just" rtl="0">
              <a:lnSpc>
                <a:spcPct val="150000"/>
              </a:lnSpc>
              <a:spcBef>
                <a:spcPts val="0"/>
              </a:spcBef>
              <a:spcAft>
                <a:spcPts val="0"/>
              </a:spcAft>
              <a:buNone/>
            </a:pPr>
            <a:endParaRPr lang="en-US" sz="1200" dirty="0">
              <a:solidFill>
                <a:srgbClr val="24292E"/>
              </a:solidFill>
              <a:highlight>
                <a:srgbClr val="FFFFFF"/>
              </a:highlight>
            </a:endParaRPr>
          </a:p>
          <a:p>
            <a:pPr marL="0" lvl="0" indent="0" algn="just" rtl="0">
              <a:lnSpc>
                <a:spcPct val="150000"/>
              </a:lnSpc>
              <a:spcBef>
                <a:spcPts val="0"/>
              </a:spcBef>
              <a:spcAft>
                <a:spcPts val="0"/>
              </a:spcAft>
              <a:buNone/>
            </a:pPr>
            <a:r>
              <a:rPr lang="en-US" sz="1200" dirty="0">
                <a:solidFill>
                  <a:srgbClr val="24292E"/>
                </a:solidFill>
                <a:highlight>
                  <a:srgbClr val="FFFFFF"/>
                </a:highlight>
              </a:rPr>
              <a:t>Bonus Exercise (if you feel like a techy guy)</a:t>
            </a:r>
          </a:p>
          <a:p>
            <a:pPr marL="0" lvl="0" indent="0" algn="just" rtl="0">
              <a:lnSpc>
                <a:spcPct val="150000"/>
              </a:lnSpc>
              <a:spcBef>
                <a:spcPts val="0"/>
              </a:spcBef>
              <a:spcAft>
                <a:spcPts val="0"/>
              </a:spcAft>
              <a:buNone/>
            </a:pPr>
            <a:r>
              <a:rPr lang="en-US" sz="1200" dirty="0">
                <a:solidFill>
                  <a:srgbClr val="24292E"/>
                </a:solidFill>
                <a:highlight>
                  <a:srgbClr val="FFFFFF"/>
                </a:highlight>
              </a:rPr>
              <a:t>	- Create the similar thing as </a:t>
            </a:r>
            <a:r>
              <a:rPr lang="en-US" sz="1200" dirty="0" err="1">
                <a:solidFill>
                  <a:srgbClr val="24292E"/>
                </a:solidFill>
                <a:highlight>
                  <a:srgbClr val="FFFFFF"/>
                </a:highlight>
              </a:rPr>
              <a:t>SageMaker</a:t>
            </a:r>
            <a:r>
              <a:rPr lang="en-US" sz="1200" dirty="0">
                <a:solidFill>
                  <a:srgbClr val="24292E"/>
                </a:solidFill>
                <a:highlight>
                  <a:srgbClr val="FFFFFF"/>
                </a:highlight>
              </a:rPr>
              <a:t> but in Google Cloud Platform0’s Vertex AI</a:t>
            </a:r>
          </a:p>
          <a:p>
            <a:pPr marL="0" lvl="0" indent="0" algn="just" rtl="0">
              <a:lnSpc>
                <a:spcPct val="150000"/>
              </a:lnSpc>
              <a:spcBef>
                <a:spcPts val="0"/>
              </a:spcBef>
              <a:spcAft>
                <a:spcPts val="0"/>
              </a:spcAft>
              <a:buNone/>
            </a:pPr>
            <a:r>
              <a:rPr lang="en-US" sz="1200" dirty="0">
                <a:solidFill>
                  <a:srgbClr val="24292E"/>
                </a:solidFill>
                <a:highlight>
                  <a:srgbClr val="FFFFFF"/>
                </a:highlight>
              </a:rPr>
              <a:t>	https://</a:t>
            </a:r>
            <a:r>
              <a:rPr lang="en-US" sz="1200" dirty="0" err="1">
                <a:solidFill>
                  <a:srgbClr val="24292E"/>
                </a:solidFill>
                <a:highlight>
                  <a:srgbClr val="FFFFFF"/>
                </a:highlight>
              </a:rPr>
              <a:t>cloud.google.com</a:t>
            </a:r>
            <a:r>
              <a:rPr lang="en-US" sz="1200" dirty="0">
                <a:solidFill>
                  <a:srgbClr val="24292E"/>
                </a:solidFill>
                <a:highlight>
                  <a:srgbClr val="FFFFFF"/>
                </a:highlight>
              </a:rPr>
              <a:t>/vertex-ai/docs/workbench/instances/introduction</a:t>
            </a:r>
          </a:p>
          <a:p>
            <a:pPr marL="152400" lvl="0" algn="just" rtl="0">
              <a:lnSpc>
                <a:spcPct val="150000"/>
              </a:lnSpc>
              <a:spcBef>
                <a:spcPts val="0"/>
              </a:spcBef>
              <a:spcAft>
                <a:spcPts val="0"/>
              </a:spcAft>
              <a:buClr>
                <a:srgbClr val="24292E"/>
              </a:buClr>
              <a:buSzPts val="1200"/>
            </a:pPr>
            <a:endParaRPr lang="en-US" sz="1200" dirty="0">
              <a:solidFill>
                <a:srgbClr val="24292E"/>
              </a:solidFill>
              <a:highlight>
                <a:srgbClr val="FFFFFF"/>
              </a:highlight>
            </a:endParaRPr>
          </a:p>
          <a:p>
            <a:pPr marL="152400" lvl="2" algn="just">
              <a:lnSpc>
                <a:spcPct val="150000"/>
              </a:lnSpc>
              <a:buClr>
                <a:srgbClr val="24292E"/>
              </a:buClr>
              <a:buSzPts val="1200"/>
            </a:pPr>
            <a:r>
              <a:rPr lang="en-US" sz="1200" dirty="0">
                <a:solidFill>
                  <a:srgbClr val="24292E"/>
                </a:solidFill>
                <a:highlight>
                  <a:srgbClr val="FFFFFF"/>
                </a:highlight>
              </a:rPr>
              <a:t> </a:t>
            </a:r>
          </a:p>
          <a:p>
            <a:pPr marL="457200" lvl="0" indent="0" algn="l" rtl="0">
              <a:lnSpc>
                <a:spcPct val="150000"/>
              </a:lnSpc>
              <a:spcBef>
                <a:spcPts val="0"/>
              </a:spcBef>
              <a:spcAft>
                <a:spcPts val="0"/>
              </a:spcAft>
              <a:buNone/>
            </a:pPr>
            <a:endParaRPr lang="en-US"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US"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lang="en-US"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lang="en-US" sz="1000" dirty="0">
              <a:solidFill>
                <a:schemeClr val="dk1"/>
              </a:solidFill>
              <a:latin typeface="Roboto"/>
              <a:ea typeface="Roboto"/>
              <a:cs typeface="Roboto"/>
              <a:sym typeface="Roboto"/>
            </a:endParaRPr>
          </a:p>
          <a:p>
            <a:pPr marL="0" lvl="0" indent="0" algn="just" rtl="0">
              <a:spcBef>
                <a:spcPts val="0"/>
              </a:spcBef>
              <a:spcAft>
                <a:spcPts val="0"/>
              </a:spcAft>
              <a:buNone/>
            </a:pPr>
            <a:endParaRPr lang="en-US"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182958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719375" y="842675"/>
            <a:ext cx="69687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CA" sz="1800" b="1" dirty="0">
                <a:solidFill>
                  <a:srgbClr val="2DC5FA"/>
                </a:solidFill>
                <a:latin typeface="Roboto"/>
                <a:ea typeface="Roboto"/>
                <a:cs typeface="Roboto"/>
                <a:sym typeface="Roboto"/>
              </a:rPr>
              <a:t>Running Code</a:t>
            </a:r>
            <a:endParaRPr lang="en-CA"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CA"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Running code in our Machine can be quite intensive, especially for Machine Learning.</a:t>
            </a:r>
          </a:p>
          <a:p>
            <a:pPr marL="0" lvl="0" indent="0" algn="just" rtl="0">
              <a:lnSpc>
                <a:spcPct val="150000"/>
              </a:lnSpc>
              <a:spcBef>
                <a:spcPts val="0"/>
              </a:spcBef>
              <a:spcAft>
                <a:spcPts val="0"/>
              </a:spcAft>
              <a:buNone/>
            </a:pP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What if we could get the code to run on ”another machine” so that we could go on with our lives?</a:t>
            </a: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Running code on the cloud allow us to do that</a:t>
            </a:r>
          </a:p>
          <a:p>
            <a:pPr marL="0" lvl="0" indent="0" algn="just" rtl="0">
              <a:lnSpc>
                <a:spcPct val="150000"/>
              </a:lnSpc>
              <a:spcBef>
                <a:spcPts val="0"/>
              </a:spcBef>
              <a:spcAft>
                <a:spcPts val="0"/>
              </a:spcAft>
              <a:buNone/>
            </a:pP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r>
              <a:rPr lang="en-CA" sz="1200" dirty="0">
                <a:solidFill>
                  <a:srgbClr val="24292E"/>
                </a:solidFill>
                <a:highlight>
                  <a:srgbClr val="FFFFFF"/>
                </a:highlight>
                <a:latin typeface="Roboto"/>
                <a:ea typeface="Roboto"/>
                <a:cs typeface="Roboto"/>
                <a:sym typeface="Roboto"/>
              </a:rPr>
              <a:t>For that, lets explore AWS </a:t>
            </a:r>
            <a:r>
              <a:rPr lang="en-CA" sz="1200" dirty="0" err="1">
                <a:solidFill>
                  <a:srgbClr val="24292E"/>
                </a:solidFill>
                <a:highlight>
                  <a:srgbClr val="FFFFFF"/>
                </a:highlight>
                <a:latin typeface="Roboto"/>
                <a:ea typeface="Roboto"/>
                <a:cs typeface="Roboto"/>
                <a:sym typeface="Roboto"/>
              </a:rPr>
              <a:t>SageMaker</a:t>
            </a: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endParaRPr lang="en-CA" sz="1200" dirty="0">
              <a:solidFill>
                <a:srgbClr val="24292E"/>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r>
              <a:rPr lang="en-CA" sz="900" i="1" dirty="0">
                <a:solidFill>
                  <a:srgbClr val="24292E"/>
                </a:solidFill>
                <a:highlight>
                  <a:srgbClr val="FFFFFF"/>
                </a:highlight>
                <a:latin typeface="Roboto"/>
                <a:ea typeface="Roboto"/>
                <a:cs typeface="Roboto"/>
                <a:sym typeface="Roboto"/>
              </a:rPr>
              <a:t>*Note: there is much more to the cloud than this that we will learn near the end of the course. We are learning </a:t>
            </a:r>
            <a:r>
              <a:rPr lang="en-CA" sz="900" i="1" dirty="0" err="1">
                <a:solidFill>
                  <a:srgbClr val="24292E"/>
                </a:solidFill>
                <a:highlight>
                  <a:srgbClr val="FFFFFF"/>
                </a:highlight>
                <a:latin typeface="Roboto"/>
                <a:ea typeface="Roboto"/>
                <a:cs typeface="Roboto"/>
                <a:sym typeface="Roboto"/>
              </a:rPr>
              <a:t>SageMaker</a:t>
            </a:r>
            <a:r>
              <a:rPr lang="en-CA" sz="900" i="1" dirty="0">
                <a:solidFill>
                  <a:srgbClr val="24292E"/>
                </a:solidFill>
                <a:highlight>
                  <a:srgbClr val="FFFFFF"/>
                </a:highlight>
                <a:latin typeface="Roboto"/>
                <a:ea typeface="Roboto"/>
                <a:cs typeface="Roboto"/>
                <a:sym typeface="Roboto"/>
              </a:rPr>
              <a:t> because it is good for you to run code during the course</a:t>
            </a:r>
            <a:endParaRPr lang="en-CA" sz="600" i="1"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CA"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CA"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lang="en-CA"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lang="en-CA" sz="1000" dirty="0">
              <a:solidFill>
                <a:schemeClr val="dk1"/>
              </a:solidFill>
              <a:latin typeface="Roboto"/>
              <a:ea typeface="Roboto"/>
              <a:cs typeface="Roboto"/>
              <a:sym typeface="Roboto"/>
            </a:endParaRPr>
          </a:p>
          <a:p>
            <a:pPr marL="0" lvl="0" indent="0" algn="just" rtl="0">
              <a:spcBef>
                <a:spcPts val="0"/>
              </a:spcBef>
              <a:spcAft>
                <a:spcPts val="0"/>
              </a:spcAft>
              <a:buNone/>
            </a:pPr>
            <a:endParaRPr lang="en-CA" sz="1000" dirty="0">
              <a:solidFill>
                <a:schemeClr val="dk1"/>
              </a:solidFill>
              <a:latin typeface="Roboto"/>
              <a:ea typeface="Roboto"/>
              <a:cs typeface="Roboto"/>
              <a:sym typeface="Roboto"/>
            </a:endParaRPr>
          </a:p>
        </p:txBody>
      </p:sp>
      <p:sp>
        <p:nvSpPr>
          <p:cNvPr id="64" name="Google Shape;64;p14"/>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65" name="Google Shape;65;p14"/>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1"/>
          <p:cNvSpPr txBox="1"/>
          <p:nvPr/>
        </p:nvSpPr>
        <p:spPr>
          <a:xfrm>
            <a:off x="311700" y="3076875"/>
            <a:ext cx="8520600" cy="44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Roboto Medium"/>
                <a:ea typeface="Roboto Medium"/>
                <a:cs typeface="Roboto Medium"/>
                <a:sym typeface="Roboto Medium"/>
              </a:rPr>
              <a:t>Good luck</a:t>
            </a:r>
            <a:endParaRPr sz="1800">
              <a:solidFill>
                <a:srgbClr val="000000"/>
              </a:solidFill>
              <a:latin typeface="Roboto Medium"/>
              <a:ea typeface="Roboto Medium"/>
              <a:cs typeface="Roboto Medium"/>
              <a:sym typeface="Roboto Medium"/>
            </a:endParaRPr>
          </a:p>
        </p:txBody>
      </p:sp>
      <p:sp>
        <p:nvSpPr>
          <p:cNvPr id="114" name="Google Shape;114;p21"/>
          <p:cNvSpPr txBox="1"/>
          <p:nvPr/>
        </p:nvSpPr>
        <p:spPr>
          <a:xfrm>
            <a:off x="311700" y="3408575"/>
            <a:ext cx="8520600" cy="34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595959"/>
                </a:solidFill>
                <a:latin typeface="Roboto Light"/>
                <a:ea typeface="Roboto Light"/>
                <a:cs typeface="Roboto Light"/>
                <a:sym typeface="Roboto Light"/>
              </a:rPr>
              <a:t>Let’s get started!</a:t>
            </a:r>
            <a:endParaRPr>
              <a:solidFill>
                <a:srgbClr val="595959"/>
              </a:solidFill>
              <a:latin typeface="Roboto Light"/>
              <a:ea typeface="Roboto Light"/>
              <a:cs typeface="Roboto Light"/>
              <a:sym typeface="Roboto Light"/>
            </a:endParaRPr>
          </a:p>
        </p:txBody>
      </p:sp>
      <p:pic>
        <p:nvPicPr>
          <p:cNvPr id="115" name="Google Shape;115;p21"/>
          <p:cNvPicPr preferRelativeResize="0"/>
          <p:nvPr/>
        </p:nvPicPr>
        <p:blipFill>
          <a:blip r:embed="rId4">
            <a:alphaModFix/>
          </a:blip>
          <a:stretch>
            <a:fillRect/>
          </a:stretch>
        </p:blipFill>
        <p:spPr>
          <a:xfrm>
            <a:off x="3786563" y="1393225"/>
            <a:ext cx="1570875" cy="1570875"/>
          </a:xfrm>
          <a:prstGeom prst="rect">
            <a:avLst/>
          </a:prstGeom>
          <a:noFill/>
          <a:ln>
            <a:noFill/>
          </a:ln>
        </p:spPr>
      </p:pic>
      <p:pic>
        <p:nvPicPr>
          <p:cNvPr id="116" name="Google Shape;116;p21"/>
          <p:cNvPicPr preferRelativeResize="0"/>
          <p:nvPr/>
        </p:nvPicPr>
        <p:blipFill>
          <a:blip r:embed="rId5">
            <a:alphaModFix/>
          </a:blip>
          <a:stretch>
            <a:fillRect/>
          </a:stretch>
        </p:blipFill>
        <p:spPr>
          <a:xfrm>
            <a:off x="7222675" y="-1087175"/>
            <a:ext cx="2599849" cy="2803224"/>
          </a:xfrm>
          <a:prstGeom prst="rect">
            <a:avLst/>
          </a:prstGeom>
          <a:noFill/>
          <a:ln>
            <a:noFill/>
          </a:ln>
        </p:spPr>
      </p:pic>
      <p:pic>
        <p:nvPicPr>
          <p:cNvPr id="117" name="Google Shape;117;p21"/>
          <p:cNvPicPr preferRelativeResize="0"/>
          <p:nvPr/>
        </p:nvPicPr>
        <p:blipFill>
          <a:blip r:embed="rId5">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70" name="Google Shape;70;p15"/>
          <p:cNvSpPr txBox="1"/>
          <p:nvPr/>
        </p:nvSpPr>
        <p:spPr>
          <a:xfrm>
            <a:off x="719375" y="854400"/>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GB" sz="1800" b="1">
                <a:solidFill>
                  <a:srgbClr val="2DC5FA"/>
                </a:solidFill>
                <a:latin typeface="Roboto"/>
                <a:ea typeface="Roboto"/>
                <a:cs typeface="Roboto"/>
                <a:sym typeface="Roboto"/>
              </a:rPr>
              <a:t>SageMaker</a:t>
            </a:r>
            <a:endParaRPr lang="en-GB" b="1">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GB" b="1">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en-GB" sz="1200">
                <a:solidFill>
                  <a:srgbClr val="24292E"/>
                </a:solidFill>
                <a:highlight>
                  <a:srgbClr val="FFFFFF"/>
                </a:highlight>
              </a:rPr>
              <a:t>AWS SageMaker is a product created by amazon to run Jupyter Notebooks on “another computer” (owned by Amazon). It is great for data professionals, as the front end is Jupyter, so something you are used to.</a:t>
            </a:r>
            <a:endParaRPr lang="en-GB" sz="100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lang="en-GB" sz="10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GB" sz="1200">
                <a:solidFill>
                  <a:srgbClr val="24292E"/>
                </a:solidFill>
                <a:highlight>
                  <a:srgbClr val="FFFFFF"/>
                </a:highlight>
                <a:sym typeface="Roboto"/>
              </a:rPr>
              <a:t>Lets see what we need to do</a:t>
            </a:r>
          </a:p>
          <a:p>
            <a:pPr marL="0" lvl="0" indent="0" algn="just" rtl="0">
              <a:spcBef>
                <a:spcPts val="0"/>
              </a:spcBef>
              <a:spcAft>
                <a:spcPts val="0"/>
              </a:spcAft>
              <a:buClr>
                <a:srgbClr val="000000"/>
              </a:buClr>
              <a:buSzPts val="1100"/>
              <a:buFont typeface="Arial"/>
              <a:buNone/>
            </a:pPr>
            <a:endParaRPr lang="en-GB" sz="1000">
              <a:solidFill>
                <a:schemeClr val="dk1"/>
              </a:solidFill>
              <a:latin typeface="Roboto"/>
              <a:ea typeface="Roboto"/>
              <a:cs typeface="Roboto"/>
              <a:sym typeface="Roboto"/>
            </a:endParaRPr>
          </a:p>
          <a:p>
            <a:pPr marL="0" lvl="0" indent="0" algn="just" rtl="0">
              <a:spcBef>
                <a:spcPts val="0"/>
              </a:spcBef>
              <a:spcAft>
                <a:spcPts val="0"/>
              </a:spcAft>
              <a:buNone/>
            </a:pPr>
            <a:endParaRPr lang="en-GB" sz="1000">
              <a:solidFill>
                <a:schemeClr val="dk1"/>
              </a:solidFill>
              <a:latin typeface="Roboto"/>
              <a:ea typeface="Roboto"/>
              <a:cs typeface="Roboto"/>
              <a:sym typeface="Roboto"/>
            </a:endParaRPr>
          </a:p>
        </p:txBody>
      </p:sp>
      <p:sp>
        <p:nvSpPr>
          <p:cNvPr id="71" name="Google Shape;71;p15"/>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2" name="Google Shape;72;p15"/>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026" name="Picture 2" descr="s9i7q5a6.rocketcdn.me/solutions/wp-content/uploads...">
            <a:extLst>
              <a:ext uri="{FF2B5EF4-FFF2-40B4-BE49-F238E27FC236}">
                <a16:creationId xmlns:a16="http://schemas.microsoft.com/office/drawing/2014/main" id="{B57DA4C1-ACF7-C3A3-7112-DBE16F5E5D3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106" b="28466"/>
          <a:stretch/>
        </p:blipFill>
        <p:spPr bwMode="auto">
          <a:xfrm>
            <a:off x="2839684" y="2740064"/>
            <a:ext cx="3650924" cy="154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Steps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account</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an</a:t>
            </a:r>
            <a:r>
              <a:rPr lang="pt-PT" sz="1200" dirty="0">
                <a:solidFill>
                  <a:srgbClr val="24292E"/>
                </a:solidFill>
                <a:highlight>
                  <a:srgbClr val="FFFFFF"/>
                </a:highlight>
              </a:rPr>
              <a:t> </a:t>
            </a:r>
            <a:r>
              <a:rPr lang="pt-PT" sz="1200" dirty="0" err="1">
                <a:solidFill>
                  <a:srgbClr val="24292E"/>
                </a:solidFill>
                <a:highlight>
                  <a:srgbClr val="FFFFFF"/>
                </a:highlight>
              </a:rPr>
              <a:t>account</a:t>
            </a:r>
            <a:endParaRPr lang="pt-PT" sz="1200" dirty="0">
              <a:solidFill>
                <a:srgbClr val="24292E"/>
              </a:solidFill>
              <a:highlight>
                <a:srgbClr val="FFFFFF"/>
              </a:highlight>
            </a:endParaRPr>
          </a:p>
          <a:p>
            <a:pPr marL="457200" lvl="2" indent="-304800" algn="just">
              <a:lnSpc>
                <a:spcPct val="150000"/>
              </a:lnSpc>
              <a:buClr>
                <a:srgbClr val="24292E"/>
              </a:buClr>
              <a:buSzPts val="1200"/>
              <a:buChar char="●"/>
            </a:pPr>
            <a:r>
              <a:rPr lang="pt-PT" sz="1200" dirty="0" err="1">
                <a:solidFill>
                  <a:srgbClr val="24292E"/>
                </a:solidFill>
                <a:highlight>
                  <a:srgbClr val="FFFFFF"/>
                </a:highlight>
              </a:rPr>
              <a:t>You</a:t>
            </a:r>
            <a:r>
              <a:rPr lang="pt-PT" sz="1200" dirty="0">
                <a:solidFill>
                  <a:srgbClr val="24292E"/>
                </a:solidFill>
                <a:highlight>
                  <a:srgbClr val="FFFFFF"/>
                </a:highlight>
              </a:rPr>
              <a:t> </a:t>
            </a:r>
            <a:r>
              <a:rPr lang="pt-PT" sz="1200" dirty="0" err="1">
                <a:solidFill>
                  <a:srgbClr val="24292E"/>
                </a:solidFill>
                <a:highlight>
                  <a:srgbClr val="FFFFFF"/>
                </a:highlight>
              </a:rPr>
              <a:t>will</a:t>
            </a:r>
            <a:r>
              <a:rPr lang="pt-PT" sz="1200" dirty="0">
                <a:solidFill>
                  <a:srgbClr val="24292E"/>
                </a:solidFill>
                <a:highlight>
                  <a:srgbClr val="FFFFFF"/>
                </a:highlight>
              </a:rPr>
              <a:t> </a:t>
            </a:r>
            <a:r>
              <a:rPr lang="pt-PT" sz="1200" dirty="0" err="1">
                <a:solidFill>
                  <a:srgbClr val="24292E"/>
                </a:solidFill>
                <a:highlight>
                  <a:srgbClr val="FFFFFF"/>
                </a:highlight>
              </a:rPr>
              <a:t>need</a:t>
            </a:r>
            <a:r>
              <a:rPr lang="pt-PT" sz="1200" dirty="0">
                <a:solidFill>
                  <a:srgbClr val="24292E"/>
                </a:solidFill>
                <a:highlight>
                  <a:srgbClr val="FFFFFF"/>
                </a:highlight>
              </a:rPr>
              <a:t> to input: </a:t>
            </a:r>
            <a:r>
              <a:rPr lang="pt-PT" sz="1200" dirty="0" err="1">
                <a:solidFill>
                  <a:srgbClr val="24292E"/>
                </a:solidFill>
                <a:highlight>
                  <a:srgbClr val="FFFFFF"/>
                </a:highlight>
              </a:rPr>
              <a:t>Name</a:t>
            </a:r>
            <a:r>
              <a:rPr lang="pt-PT" sz="1200" dirty="0">
                <a:solidFill>
                  <a:srgbClr val="24292E"/>
                </a:solidFill>
                <a:highlight>
                  <a:srgbClr val="FFFFFF"/>
                </a:highlight>
              </a:rPr>
              <a:t>, (real) Email, </a:t>
            </a:r>
            <a:r>
              <a:rPr lang="pt-PT" sz="1200" dirty="0" err="1">
                <a:solidFill>
                  <a:srgbClr val="24292E"/>
                </a:solidFill>
                <a:highlight>
                  <a:srgbClr val="FFFFFF"/>
                </a:highlight>
              </a:rPr>
              <a:t>Credit</a:t>
            </a:r>
            <a:r>
              <a:rPr lang="pt-PT" sz="1200" dirty="0">
                <a:solidFill>
                  <a:srgbClr val="24292E"/>
                </a:solidFill>
                <a:highlight>
                  <a:srgbClr val="FFFFFF"/>
                </a:highlight>
              </a:rPr>
              <a:t> </a:t>
            </a:r>
            <a:r>
              <a:rPr lang="pt-PT" sz="1200" dirty="0" err="1">
                <a:solidFill>
                  <a:srgbClr val="24292E"/>
                </a:solidFill>
                <a:highlight>
                  <a:srgbClr val="FFFFFF"/>
                </a:highlight>
              </a:rPr>
              <a:t>Card</a:t>
            </a:r>
            <a:r>
              <a:rPr lang="pt-PT" sz="1200" dirty="0">
                <a:solidFill>
                  <a:srgbClr val="24292E"/>
                </a:solidFill>
                <a:highlight>
                  <a:srgbClr val="FFFFFF"/>
                </a:highlight>
              </a:rPr>
              <a:t> (</a:t>
            </a:r>
            <a:r>
              <a:rPr lang="pt-PT" sz="1200" dirty="0" err="1">
                <a:solidFill>
                  <a:srgbClr val="24292E"/>
                </a:solidFill>
                <a:highlight>
                  <a:srgbClr val="FFFFFF"/>
                </a:highlight>
              </a:rPr>
              <a:t>Revolut</a:t>
            </a:r>
            <a:r>
              <a:rPr lang="pt-PT" sz="1200" dirty="0">
                <a:solidFill>
                  <a:srgbClr val="24292E"/>
                </a:solidFill>
                <a:highlight>
                  <a:srgbClr val="FFFFFF"/>
                </a:highlight>
              </a:rPr>
              <a:t> Works), (real)  </a:t>
            </a:r>
            <a:r>
              <a:rPr lang="pt-PT" sz="1200" dirty="0" err="1">
                <a:solidFill>
                  <a:srgbClr val="24292E"/>
                </a:solidFill>
                <a:highlight>
                  <a:srgbClr val="FFFFFF"/>
                </a:highlight>
              </a:rPr>
              <a:t>Phone</a:t>
            </a:r>
            <a:r>
              <a:rPr lang="pt-PT" sz="1200" dirty="0">
                <a:solidFill>
                  <a:srgbClr val="24292E"/>
                </a:solidFill>
                <a:highlight>
                  <a:srgbClr val="FFFFFF"/>
                </a:highlight>
              </a:rPr>
              <a:t> </a:t>
            </a:r>
            <a:r>
              <a:rPr lang="pt-PT" sz="1200" dirty="0" err="1">
                <a:solidFill>
                  <a:srgbClr val="24292E"/>
                </a:solidFill>
                <a:highlight>
                  <a:srgbClr val="FFFFFF"/>
                </a:highlight>
              </a:rPr>
              <a:t>Number</a:t>
            </a:r>
            <a:endParaRPr lang="pt-PT" sz="1200" dirty="0">
              <a:solidFill>
                <a:srgbClr val="24292E"/>
              </a:solidFill>
              <a:highlight>
                <a:srgbClr val="FFFFFF"/>
              </a:highlight>
            </a:endParaRPr>
          </a:p>
          <a:p>
            <a:pPr marL="457200" lvl="2" indent="-304800" algn="just">
              <a:lnSpc>
                <a:spcPct val="150000"/>
              </a:lnSpc>
              <a:buClr>
                <a:srgbClr val="24292E"/>
              </a:buClr>
              <a:buSzPts val="1200"/>
              <a:buChar char="●"/>
            </a:pPr>
            <a:r>
              <a:rPr lang="pt-PT" sz="1200" dirty="0" err="1">
                <a:solidFill>
                  <a:srgbClr val="24292E"/>
                </a:solidFill>
                <a:highlight>
                  <a:srgbClr val="FFFFFF"/>
                </a:highlight>
              </a:rPr>
              <a:t>Select</a:t>
            </a:r>
            <a:r>
              <a:rPr lang="pt-PT" sz="1200" dirty="0">
                <a:solidFill>
                  <a:srgbClr val="24292E"/>
                </a:solidFill>
                <a:highlight>
                  <a:srgbClr val="FFFFFF"/>
                </a:highlight>
              </a:rPr>
              <a:t> </a:t>
            </a:r>
            <a:r>
              <a:rPr lang="pt-PT" sz="1200" dirty="0" err="1">
                <a:solidFill>
                  <a:srgbClr val="24292E"/>
                </a:solidFill>
                <a:highlight>
                  <a:srgbClr val="FFFFFF"/>
                </a:highlight>
              </a:rPr>
              <a:t>the</a:t>
            </a:r>
            <a:r>
              <a:rPr lang="pt-PT" sz="1200" dirty="0">
                <a:solidFill>
                  <a:srgbClr val="24292E"/>
                </a:solidFill>
                <a:highlight>
                  <a:srgbClr val="FFFFFF"/>
                </a:highlight>
              </a:rPr>
              <a:t> Basic </a:t>
            </a:r>
            <a:r>
              <a:rPr lang="pt-PT" sz="1200" dirty="0" err="1">
                <a:solidFill>
                  <a:srgbClr val="24292E"/>
                </a:solidFill>
                <a:highlight>
                  <a:srgbClr val="FFFFFF"/>
                </a:highlight>
              </a:rPr>
              <a:t>Support</a:t>
            </a:r>
            <a:r>
              <a:rPr lang="pt-PT" sz="1200" dirty="0">
                <a:solidFill>
                  <a:srgbClr val="24292E"/>
                </a:solidFill>
                <a:highlight>
                  <a:srgbClr val="FFFFFF"/>
                </a:highlight>
              </a:rPr>
              <a:t> (Free) </a:t>
            </a:r>
            <a:r>
              <a:rPr lang="pt-PT" sz="1200" dirty="0" err="1">
                <a:solidFill>
                  <a:srgbClr val="24292E"/>
                </a:solidFill>
                <a:highlight>
                  <a:srgbClr val="FFFFFF"/>
                </a:highlight>
              </a:rPr>
              <a:t>plan</a:t>
            </a: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54C63CA2-6073-5D0D-F584-DB66CB4AB0CF}"/>
              </a:ext>
            </a:extLst>
          </p:cNvPr>
          <p:cNvPicPr>
            <a:picLocks noChangeAspect="1"/>
          </p:cNvPicPr>
          <p:nvPr/>
        </p:nvPicPr>
        <p:blipFill>
          <a:blip r:embed="rId5"/>
          <a:stretch>
            <a:fillRect/>
          </a:stretch>
        </p:blipFill>
        <p:spPr>
          <a:xfrm>
            <a:off x="2538175" y="1439488"/>
            <a:ext cx="5886450" cy="3002587"/>
          </a:xfrm>
          <a:prstGeom prst="rect">
            <a:avLst/>
          </a:prstGeom>
        </p:spPr>
      </p:pic>
    </p:spTree>
    <p:extLst>
      <p:ext uri="{BB962C8B-B14F-4D97-AF65-F5344CB8AC3E}">
        <p14:creationId xmlns:p14="http://schemas.microsoft.com/office/powerpoint/2010/main" val="6799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45395210-3851-8753-51FD-9B16D128E9AD}"/>
              </a:ext>
            </a:extLst>
          </p:cNvPr>
          <p:cNvPicPr>
            <a:picLocks noChangeAspect="1"/>
          </p:cNvPicPr>
          <p:nvPr/>
        </p:nvPicPr>
        <p:blipFill>
          <a:blip r:embed="rId5"/>
          <a:stretch>
            <a:fillRect/>
          </a:stretch>
        </p:blipFill>
        <p:spPr>
          <a:xfrm>
            <a:off x="3288088" y="1519670"/>
            <a:ext cx="5136537" cy="2649645"/>
          </a:xfrm>
          <a:prstGeom prst="rect">
            <a:avLst/>
          </a:prstGeom>
        </p:spPr>
      </p:pic>
    </p:spTree>
    <p:extLst>
      <p:ext uri="{BB962C8B-B14F-4D97-AF65-F5344CB8AC3E}">
        <p14:creationId xmlns:p14="http://schemas.microsoft.com/office/powerpoint/2010/main" val="139009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 name="Picture 1">
            <a:extLst>
              <a:ext uri="{FF2B5EF4-FFF2-40B4-BE49-F238E27FC236}">
                <a16:creationId xmlns:a16="http://schemas.microsoft.com/office/drawing/2014/main" id="{F3E2CA64-E896-9C21-5278-65E3C0409AE6}"/>
              </a:ext>
            </a:extLst>
          </p:cNvPr>
          <p:cNvPicPr>
            <a:picLocks noChangeAspect="1"/>
          </p:cNvPicPr>
          <p:nvPr/>
        </p:nvPicPr>
        <p:blipFill>
          <a:blip r:embed="rId5"/>
          <a:stretch>
            <a:fillRect/>
          </a:stretch>
        </p:blipFill>
        <p:spPr>
          <a:xfrm>
            <a:off x="3174943" y="1398805"/>
            <a:ext cx="5633357" cy="2859356"/>
          </a:xfrm>
          <a:prstGeom prst="rect">
            <a:avLst/>
          </a:prstGeom>
        </p:spPr>
      </p:pic>
      <p:sp>
        <p:nvSpPr>
          <p:cNvPr id="4" name="Rectangle 3">
            <a:extLst>
              <a:ext uri="{FF2B5EF4-FFF2-40B4-BE49-F238E27FC236}">
                <a16:creationId xmlns:a16="http://schemas.microsoft.com/office/drawing/2014/main" id="{EBABE19C-6B0B-8DC1-5501-E01ECDAAA4D7}"/>
              </a:ext>
            </a:extLst>
          </p:cNvPr>
          <p:cNvSpPr/>
          <p:nvPr/>
        </p:nvSpPr>
        <p:spPr>
          <a:xfrm>
            <a:off x="3110593" y="3837214"/>
            <a:ext cx="775607" cy="285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374063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152400" lvl="0" algn="just" rtl="0">
              <a:lnSpc>
                <a:spcPct val="150000"/>
              </a:lnSpc>
              <a:spcBef>
                <a:spcPts val="0"/>
              </a:spcBef>
              <a:spcAft>
                <a:spcPts val="0"/>
              </a:spcAft>
              <a:buClr>
                <a:srgbClr val="24292E"/>
              </a:buClr>
              <a:buSzPts val="1200"/>
            </a:pPr>
            <a:endParaRPr lang="pt-PT" sz="1200" dirty="0">
              <a:solidFill>
                <a:srgbClr val="24292E"/>
              </a:solidFill>
              <a:highlight>
                <a:srgbClr val="FFFFFF"/>
              </a:highlight>
            </a:endParaRPr>
          </a:p>
          <a:p>
            <a:pPr marL="152400" lvl="2" algn="just">
              <a:lnSpc>
                <a:spcPct val="150000"/>
              </a:lnSpc>
              <a:buClr>
                <a:srgbClr val="24292E"/>
              </a:buClr>
              <a:buSzPts val="1200"/>
            </a:pP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3" name="Picture 2">
            <a:extLst>
              <a:ext uri="{FF2B5EF4-FFF2-40B4-BE49-F238E27FC236}">
                <a16:creationId xmlns:a16="http://schemas.microsoft.com/office/drawing/2014/main" id="{3495F84D-FF0D-5C64-69A2-439C9D4B3429}"/>
              </a:ext>
            </a:extLst>
          </p:cNvPr>
          <p:cNvPicPr>
            <a:picLocks noChangeAspect="1"/>
          </p:cNvPicPr>
          <p:nvPr/>
        </p:nvPicPr>
        <p:blipFill>
          <a:blip r:embed="rId5"/>
          <a:stretch>
            <a:fillRect/>
          </a:stretch>
        </p:blipFill>
        <p:spPr>
          <a:xfrm>
            <a:off x="3429000" y="1167204"/>
            <a:ext cx="5029200" cy="1817648"/>
          </a:xfrm>
          <a:prstGeom prst="rect">
            <a:avLst/>
          </a:prstGeom>
        </p:spPr>
      </p:pic>
      <p:sp>
        <p:nvSpPr>
          <p:cNvPr id="5" name="Rectangle 4">
            <a:extLst>
              <a:ext uri="{FF2B5EF4-FFF2-40B4-BE49-F238E27FC236}">
                <a16:creationId xmlns:a16="http://schemas.microsoft.com/office/drawing/2014/main" id="{EF516CF9-F1BF-76C3-4501-4B15A4267726}"/>
              </a:ext>
            </a:extLst>
          </p:cNvPr>
          <p:cNvSpPr/>
          <p:nvPr/>
        </p:nvSpPr>
        <p:spPr>
          <a:xfrm>
            <a:off x="7649018" y="1471627"/>
            <a:ext cx="775607" cy="1390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6" name="Rectangle 5">
            <a:extLst>
              <a:ext uri="{FF2B5EF4-FFF2-40B4-BE49-F238E27FC236}">
                <a16:creationId xmlns:a16="http://schemas.microsoft.com/office/drawing/2014/main" id="{6DF0B928-7A37-62D4-0836-8B76500F00A2}"/>
              </a:ext>
            </a:extLst>
          </p:cNvPr>
          <p:cNvSpPr/>
          <p:nvPr/>
        </p:nvSpPr>
        <p:spPr>
          <a:xfrm>
            <a:off x="1379764" y="3363686"/>
            <a:ext cx="6498772" cy="129812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T" dirty="0"/>
              <a:t>IMPORTANT – THIS COSTS MONEY (5cents/h, when the instance is on)</a:t>
            </a:r>
          </a:p>
          <a:p>
            <a:pPr algn="ctr"/>
            <a:r>
              <a:rPr lang="en-PT" dirty="0"/>
              <a:t>IronHack cannot be responsible for what students do in their AWS accounts</a:t>
            </a:r>
          </a:p>
          <a:p>
            <a:pPr algn="ctr"/>
            <a:r>
              <a:rPr lang="en-PT" dirty="0"/>
              <a:t>(See last slide: you have 250h/month free in the begin</a:t>
            </a:r>
            <a:r>
              <a:rPr lang="en-GB" dirty="0"/>
              <a:t>n</a:t>
            </a:r>
            <a:r>
              <a:rPr lang="en-PT" dirty="0"/>
              <a:t>ing)</a:t>
            </a:r>
          </a:p>
        </p:txBody>
      </p:sp>
    </p:spTree>
    <p:extLst>
      <p:ext uri="{BB962C8B-B14F-4D97-AF65-F5344CB8AC3E}">
        <p14:creationId xmlns:p14="http://schemas.microsoft.com/office/powerpoint/2010/main" val="4969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p:nvPr/>
        </p:nvSpPr>
        <p:spPr>
          <a:xfrm>
            <a:off x="719375" y="842675"/>
            <a:ext cx="7710900" cy="359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pt-PT" sz="1800" b="1" dirty="0">
                <a:solidFill>
                  <a:srgbClr val="2DC5FA"/>
                </a:solidFill>
                <a:latin typeface="Roboto"/>
                <a:ea typeface="Roboto"/>
                <a:cs typeface="Roboto"/>
                <a:sym typeface="Roboto"/>
              </a:rPr>
              <a:t>Login </a:t>
            </a:r>
            <a:r>
              <a:rPr lang="pt-PT" sz="1800" b="1" dirty="0" err="1">
                <a:solidFill>
                  <a:srgbClr val="2DC5FA"/>
                </a:solidFill>
                <a:latin typeface="Roboto"/>
                <a:ea typeface="Roboto"/>
                <a:cs typeface="Roboto"/>
                <a:sym typeface="Roboto"/>
              </a:rPr>
              <a:t>and</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run</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the</a:t>
            </a:r>
            <a:r>
              <a:rPr lang="pt-PT" sz="1800" b="1" dirty="0">
                <a:solidFill>
                  <a:srgbClr val="2DC5FA"/>
                </a:solidFill>
                <a:latin typeface="Roboto"/>
                <a:ea typeface="Roboto"/>
                <a:cs typeface="Roboto"/>
                <a:sym typeface="Roboto"/>
              </a:rPr>
              <a:t> </a:t>
            </a:r>
            <a:r>
              <a:rPr lang="pt-PT" sz="1800" b="1" dirty="0" err="1">
                <a:solidFill>
                  <a:srgbClr val="2DC5FA"/>
                </a:solidFill>
                <a:latin typeface="Roboto"/>
                <a:ea typeface="Roboto"/>
                <a:cs typeface="Roboto"/>
                <a:sym typeface="Roboto"/>
              </a:rPr>
              <a:t>code</a:t>
            </a:r>
            <a:endParaRPr b="1"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pt-PT" sz="1200" dirty="0" err="1">
                <a:solidFill>
                  <a:srgbClr val="24292E"/>
                </a:solidFill>
                <a:highlight>
                  <a:srgbClr val="FFFFFF"/>
                </a:highlight>
              </a:rPr>
              <a:t>Go</a:t>
            </a:r>
            <a:r>
              <a:rPr lang="pt-PT" sz="1200" dirty="0">
                <a:solidFill>
                  <a:srgbClr val="24292E"/>
                </a:solidFill>
                <a:highlight>
                  <a:srgbClr val="FFFFFF"/>
                </a:highlight>
              </a:rPr>
              <a:t> to AWS</a:t>
            </a:r>
            <a:endParaRPr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a:solidFill>
                  <a:srgbClr val="24292E"/>
                </a:solidFill>
                <a:highlight>
                  <a:srgbClr val="FFFFFF"/>
                </a:highlight>
              </a:rPr>
              <a:t>Log in</a:t>
            </a: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Search</a:t>
            </a:r>
            <a:r>
              <a:rPr lang="pt-PT" sz="1200" dirty="0">
                <a:solidFill>
                  <a:srgbClr val="24292E"/>
                </a:solidFill>
                <a:highlight>
                  <a:srgbClr val="FFFFFF"/>
                </a:highlight>
              </a:rPr>
              <a:t> “</a:t>
            </a:r>
            <a:r>
              <a:rPr lang="pt-PT" sz="1200" dirty="0" err="1">
                <a:solidFill>
                  <a:srgbClr val="24292E"/>
                </a:solidFill>
                <a:highlight>
                  <a:srgbClr val="FFFFFF"/>
                </a:highlight>
              </a:rPr>
              <a:t>SageMaker</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Go</a:t>
            </a:r>
            <a:r>
              <a:rPr lang="pt-PT" sz="1200" dirty="0">
                <a:solidFill>
                  <a:srgbClr val="24292E"/>
                </a:solidFill>
                <a:highlight>
                  <a:srgbClr val="FFFFFF"/>
                </a:highlight>
              </a:rPr>
              <a:t> to Notebook </a:t>
            </a:r>
            <a:r>
              <a:rPr lang="pt-PT" sz="1200" dirty="0" err="1">
                <a:solidFill>
                  <a:srgbClr val="24292E"/>
                </a:solidFill>
                <a:highlight>
                  <a:srgbClr val="FFFFFF"/>
                </a:highlight>
              </a:rPr>
              <a:t>instances</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Create</a:t>
            </a:r>
            <a:r>
              <a:rPr lang="pt-PT" sz="1200" dirty="0">
                <a:solidFill>
                  <a:srgbClr val="24292E"/>
                </a:solidFill>
                <a:highlight>
                  <a:srgbClr val="FFFFFF"/>
                </a:highlight>
              </a:rPr>
              <a:t> </a:t>
            </a:r>
            <a:r>
              <a:rPr lang="pt-PT" sz="1200" dirty="0" err="1">
                <a:solidFill>
                  <a:srgbClr val="24292E"/>
                </a:solidFill>
                <a:highlight>
                  <a:srgbClr val="FFFFFF"/>
                </a:highlight>
              </a:rPr>
              <a:t>notebook</a:t>
            </a:r>
            <a:r>
              <a:rPr lang="pt-PT" sz="1200" dirty="0">
                <a:solidFill>
                  <a:srgbClr val="24292E"/>
                </a:solidFill>
                <a:highlight>
                  <a:srgbClr val="FFFFFF"/>
                </a:highlight>
              </a:rPr>
              <a:t> </a:t>
            </a:r>
            <a:r>
              <a:rPr lang="pt-PT" sz="1200" dirty="0" err="1">
                <a:solidFill>
                  <a:srgbClr val="24292E"/>
                </a:solidFill>
                <a:highlight>
                  <a:srgbClr val="FFFFFF"/>
                </a:highlight>
              </a:rPr>
              <a:t>instance</a:t>
            </a:r>
            <a:endParaRPr lang="pt-PT" sz="1200" dirty="0">
              <a:solidFill>
                <a:srgbClr val="24292E"/>
              </a:solidFill>
              <a:highlight>
                <a:srgbClr val="FFFFFF"/>
              </a:highlight>
            </a:endParaRPr>
          </a:p>
          <a:p>
            <a:pPr marL="457200" lvl="0" indent="-304800" algn="just" rtl="0">
              <a:lnSpc>
                <a:spcPct val="150000"/>
              </a:lnSpc>
              <a:spcBef>
                <a:spcPts val="0"/>
              </a:spcBef>
              <a:spcAft>
                <a:spcPts val="0"/>
              </a:spcAft>
              <a:buClr>
                <a:srgbClr val="24292E"/>
              </a:buClr>
              <a:buSzPts val="1200"/>
              <a:buChar char="●"/>
            </a:pPr>
            <a:r>
              <a:rPr lang="pt-PT" sz="1200" dirty="0" err="1">
                <a:solidFill>
                  <a:srgbClr val="24292E"/>
                </a:solidFill>
                <a:highlight>
                  <a:srgbClr val="FFFFFF"/>
                </a:highlight>
              </a:rPr>
              <a:t>Give</a:t>
            </a:r>
            <a:r>
              <a:rPr lang="pt-PT" sz="1200" dirty="0">
                <a:solidFill>
                  <a:srgbClr val="24292E"/>
                </a:solidFill>
                <a:highlight>
                  <a:srgbClr val="FFFFFF"/>
                </a:highlight>
              </a:rPr>
              <a:t> </a:t>
            </a:r>
            <a:r>
              <a:rPr lang="pt-PT" sz="1200" dirty="0" err="1">
                <a:solidFill>
                  <a:srgbClr val="24292E"/>
                </a:solidFill>
                <a:highlight>
                  <a:srgbClr val="FFFFFF"/>
                </a:highlight>
              </a:rPr>
              <a:t>it</a:t>
            </a:r>
            <a:r>
              <a:rPr lang="pt-PT" sz="1200" dirty="0">
                <a:solidFill>
                  <a:srgbClr val="24292E"/>
                </a:solidFill>
                <a:highlight>
                  <a:srgbClr val="FFFFFF"/>
                </a:highlight>
              </a:rPr>
              <a:t> a </a:t>
            </a:r>
            <a:r>
              <a:rPr lang="pt-PT" sz="1200" dirty="0" err="1">
                <a:solidFill>
                  <a:srgbClr val="24292E"/>
                </a:solidFill>
                <a:highlight>
                  <a:srgbClr val="FFFFFF"/>
                </a:highlight>
              </a:rPr>
              <a:t>name</a:t>
            </a:r>
            <a:r>
              <a:rPr lang="pt-PT" sz="1200" dirty="0">
                <a:solidFill>
                  <a:srgbClr val="24292E"/>
                </a:solidFill>
                <a:highlight>
                  <a:srgbClr val="FFFFFF"/>
                </a:highlight>
              </a:rPr>
              <a:t>; </a:t>
            </a:r>
            <a:endParaRPr sz="1200" dirty="0">
              <a:solidFill>
                <a:srgbClr val="24292E"/>
              </a:solidFill>
              <a:highlight>
                <a:srgbClr val="FFFFFF"/>
              </a:highlight>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sz="1000" dirty="0">
              <a:solidFill>
                <a:schemeClr val="dk1"/>
              </a:solidFill>
              <a:latin typeface="Roboto"/>
              <a:ea typeface="Roboto"/>
              <a:cs typeface="Roboto"/>
              <a:sym typeface="Roboto"/>
            </a:endParaRPr>
          </a:p>
          <a:p>
            <a:pPr marL="0" lvl="0" indent="0" algn="just" rtl="0">
              <a:spcBef>
                <a:spcPts val="0"/>
              </a:spcBef>
              <a:spcAft>
                <a:spcPts val="0"/>
              </a:spcAft>
              <a:buClr>
                <a:srgbClr val="000000"/>
              </a:buClr>
              <a:buSzPts val="1100"/>
              <a:buFont typeface="Arial"/>
              <a:buNone/>
            </a:pPr>
            <a:endParaRPr sz="1000" dirty="0">
              <a:solidFill>
                <a:schemeClr val="dk1"/>
              </a:solidFill>
              <a:latin typeface="Roboto"/>
              <a:ea typeface="Roboto"/>
              <a:cs typeface="Roboto"/>
              <a:sym typeface="Roboto"/>
            </a:endParaRPr>
          </a:p>
          <a:p>
            <a:pPr marL="0" lvl="0" indent="0" algn="just" rtl="0">
              <a:spcBef>
                <a:spcPts val="0"/>
              </a:spcBef>
              <a:spcAft>
                <a:spcPts val="0"/>
              </a:spcAft>
              <a:buNone/>
            </a:pPr>
            <a:endParaRPr sz="1000" dirty="0">
              <a:solidFill>
                <a:schemeClr val="dk1"/>
              </a:solidFill>
              <a:latin typeface="Roboto"/>
              <a:ea typeface="Roboto"/>
              <a:cs typeface="Roboto"/>
              <a:sym typeface="Roboto"/>
            </a:endParaRPr>
          </a:p>
        </p:txBody>
      </p:sp>
      <p:sp>
        <p:nvSpPr>
          <p:cNvPr id="78" name="Google Shape;78;p16"/>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a:solidFill>
                  <a:srgbClr val="64C3F5"/>
                </a:solidFill>
                <a:latin typeface="Roboto"/>
                <a:ea typeface="Roboto"/>
                <a:cs typeface="Roboto"/>
                <a:sym typeface="Roboto"/>
              </a:rPr>
              <a:t>Welcome</a:t>
            </a:r>
            <a:endParaRPr sz="1000" b="1">
              <a:solidFill>
                <a:srgbClr val="64C3F5"/>
              </a:solidFill>
              <a:latin typeface="Roboto"/>
              <a:ea typeface="Roboto"/>
              <a:cs typeface="Roboto"/>
              <a:sym typeface="Roboto"/>
            </a:endParaRPr>
          </a:p>
        </p:txBody>
      </p:sp>
      <p:pic>
        <p:nvPicPr>
          <p:cNvPr id="79" name="Google Shape;79;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4" name="Picture 3">
            <a:extLst>
              <a:ext uri="{FF2B5EF4-FFF2-40B4-BE49-F238E27FC236}">
                <a16:creationId xmlns:a16="http://schemas.microsoft.com/office/drawing/2014/main" id="{95D975C2-40BF-7E48-A971-8EC6ABE84400}"/>
              </a:ext>
            </a:extLst>
          </p:cNvPr>
          <p:cNvPicPr>
            <a:picLocks noChangeAspect="1"/>
          </p:cNvPicPr>
          <p:nvPr/>
        </p:nvPicPr>
        <p:blipFill rotWithShape="1">
          <a:blip r:embed="rId5"/>
          <a:srcRect b="42364"/>
          <a:stretch/>
        </p:blipFill>
        <p:spPr>
          <a:xfrm>
            <a:off x="4456782" y="1273277"/>
            <a:ext cx="3967843" cy="2392488"/>
          </a:xfrm>
          <a:prstGeom prst="rect">
            <a:avLst/>
          </a:prstGeom>
        </p:spPr>
      </p:pic>
    </p:spTree>
    <p:extLst>
      <p:ext uri="{BB962C8B-B14F-4D97-AF65-F5344CB8AC3E}">
        <p14:creationId xmlns:p14="http://schemas.microsoft.com/office/powerpoint/2010/main" val="3104141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836</Words>
  <Application>Microsoft Macintosh PowerPoint</Application>
  <PresentationFormat>On-screen Show (16:9)</PresentationFormat>
  <Paragraphs>266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 Light</vt:lpstr>
      <vt:lpstr>Roboto</vt:lpstr>
      <vt:lpstr>Roboto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17</cp:revision>
  <dcterms:modified xsi:type="dcterms:W3CDTF">2024-06-02T13:30:52Z</dcterms:modified>
</cp:coreProperties>
</file>