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6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7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5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983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05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27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66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73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8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8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25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9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13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65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60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9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CDCB4-57A7-4B9A-826C-A0D35C278F7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6CDFB-5B75-4040-9079-CF8DE9B0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60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1BBA-385A-4E8B-AC1C-943216192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u="none" strike="noStrike" baseline="0" dirty="0">
                <a:latin typeface="GillSans"/>
              </a:rPr>
              <a:t>Coursera Capstone project</a:t>
            </a:r>
            <a:endParaRPr lang="en-IN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94A82-43A3-427D-B0B0-604BF2C05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Pranit Shinde</a:t>
            </a:r>
          </a:p>
        </p:txBody>
      </p:sp>
    </p:spTree>
    <p:extLst>
      <p:ext uri="{BB962C8B-B14F-4D97-AF65-F5344CB8AC3E}">
        <p14:creationId xmlns:p14="http://schemas.microsoft.com/office/powerpoint/2010/main" val="213731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0713-96FF-4CC3-B4F8-6642526E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baseline="0" dirty="0">
                <a:solidFill>
                  <a:srgbClr val="FFFFFF"/>
                </a:solidFill>
                <a:latin typeface="HelveticaNeue-Bold"/>
              </a:rPr>
              <a:t>Scenario and Background</a:t>
            </a:r>
            <a:br>
              <a:rPr lang="en-IN" sz="3600" b="1" i="0" u="none" strike="noStrike" baseline="0" dirty="0">
                <a:solidFill>
                  <a:srgbClr val="FFFFFF"/>
                </a:solidFill>
                <a:latin typeface="HelveticaNeue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A06A-24A0-4D94-86AD-5573FC28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I am currently living in Singapore, within walking distance to Downtown "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HelveticaNeue"/>
              </a:rPr>
              <a:t>Telok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 Ayer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MRT metro station" . I also enjoy great venues and attractions, such as international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cuisine, entertainment and shopping. I have an offer to move to work to Manhattan NY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and I would like to move if I can find a place to live similar with similar venues.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CCDC-8BED-479B-A5A1-8A081FE8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baseline="0" dirty="0">
                <a:solidFill>
                  <a:srgbClr val="FFFFFF"/>
                </a:solidFill>
                <a:latin typeface="HelveticaNeue-Bold"/>
              </a:rPr>
              <a:t>Problem to be resolved</a:t>
            </a:r>
            <a:br>
              <a:rPr lang="en-IN" sz="3600" b="1" i="0" u="none" strike="noStrike" baseline="0" dirty="0">
                <a:solidFill>
                  <a:srgbClr val="FFFFFF"/>
                </a:solidFill>
                <a:latin typeface="HelveticaNeue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1232-0F45-4EC0-903D-41DDAD94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How to find an apartment in Manhattan with the following conditions: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• Apartment with min 2 bedrooms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• Monthly rent not to exceed US$7000/month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• Located within walking distance (&lt;=1.0 mile, 1.6 km) from a subway metro station in</a:t>
            </a:r>
          </a:p>
          <a:p>
            <a:pPr algn="l"/>
            <a:r>
              <a:rPr lang="en-IN" sz="1800" b="0" i="0" u="none" strike="noStrike" baseline="0" dirty="0">
                <a:solidFill>
                  <a:srgbClr val="FFFFFF"/>
                </a:solidFill>
                <a:latin typeface="HelveticaNeue"/>
              </a:rPr>
              <a:t>Manhattan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• Venues and amenities as in my current residence.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6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898-8F4C-4702-9A5F-E0424E4B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u="none" strike="noStrike" baseline="0" dirty="0">
                <a:solidFill>
                  <a:srgbClr val="FFFFFF"/>
                </a:solidFill>
                <a:latin typeface="HelveticaNeue-Bold"/>
              </a:rPr>
              <a:t>Interested Audience</a:t>
            </a:r>
            <a:br>
              <a:rPr lang="en-IN" sz="3600" b="1" i="0" u="none" strike="noStrike" baseline="0" dirty="0">
                <a:solidFill>
                  <a:srgbClr val="FFFFFF"/>
                </a:solidFill>
                <a:latin typeface="HelveticaNeue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CA08-D6B1-4246-92BD-6F813456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I believe the methodology, tools and strategy used in this project is relevant for a person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or entity considering moving to a major city in US, Europe or Asia. Europe, US or Asia,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Likewise, it can be helpful approach to explore the opening of a new business. The use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of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HelveticaNeue"/>
              </a:rPr>
              <a:t>FourSquare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 data and mapping techniques combined with data analysis will help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resolve the key questions arisen. Lastly, this project is a good practical case for a person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FFFFFF"/>
                </a:solidFill>
                <a:latin typeface="HelveticaNeue"/>
              </a:rPr>
              <a:t>developing Data Science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26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0B2A-2CA9-4A68-AD30-D3D86ED6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solidFill>
                  <a:srgbClr val="FFFFFF"/>
                </a:solidFill>
                <a:latin typeface="HelveticaNeue-Bold"/>
              </a:rPr>
              <a:t>Data Sources, Data Processing and Tools used</a:t>
            </a:r>
            <a:br>
              <a:rPr lang="en-US" sz="3600" b="1" i="0" u="none" strike="noStrike" baseline="0" dirty="0">
                <a:solidFill>
                  <a:srgbClr val="FFFFFF"/>
                </a:solidFill>
                <a:latin typeface="HelveticaNeue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A21A-3049-4239-A648-CB3407365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- Singapore data and map is to be created with use of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HelveticaNeue"/>
              </a:rPr>
              <a:t>Nominatim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 , Foursquare and Folium mapping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- Manhattan neighborhoods were obtained from Wikipedia and organized by Neighborhoods with geodata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via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HelveticaNeue"/>
              </a:rPr>
              <a:t>Nominatim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 for mapping with Folium.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- List of Subway stations was obtained via Wikipedia, NY Transit web site and Google map,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- List of apartments for rent was consolidated from web-scraping real estate sites for MH. The geolocation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(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HelveticaNeue"/>
              </a:rPr>
              <a:t>lat,long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) data was found with algorithm coding and using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HelveticaNeue"/>
              </a:rPr>
              <a:t>Nominatim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- Folium map was the basis of mapping with various features to consolidate all data in ONE map where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HelveticaNeue"/>
              </a:rPr>
              <a:t>one can visualize all details needed to make a selection of apartment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4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7999-56FD-4730-8019-E5C3A71D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solidFill>
                  <a:srgbClr val="FFFFFF"/>
                </a:solidFill>
                <a:latin typeface="HelveticaNeue"/>
              </a:rPr>
              <a:t>Conclusions</a:t>
            </a:r>
            <a:br>
              <a:rPr lang="en-IN" sz="3600" b="0" i="0" u="none" strike="noStrike" baseline="0" dirty="0">
                <a:solidFill>
                  <a:srgbClr val="FFFFFF"/>
                </a:solidFill>
                <a:latin typeface="Helvetica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8885-B5D8-49BE-93C1-A8FC956B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GillSans"/>
              </a:rPr>
              <a:t>• I feel rewarded with the efforts, time and money spent. I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GillSans"/>
              </a:rPr>
              <a:t>believe this course with all the topics covered is well worthy</a:t>
            </a:r>
          </a:p>
          <a:p>
            <a:pPr algn="l"/>
            <a:r>
              <a:rPr lang="en-IN" sz="1800" b="0" i="0" u="none" strike="noStrike" baseline="0" dirty="0">
                <a:solidFill>
                  <a:srgbClr val="FFFFFF"/>
                </a:solidFill>
                <a:latin typeface="GillSans"/>
              </a:rPr>
              <a:t>of appreciation.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GillSans"/>
              </a:rPr>
              <a:t>• This project has shown me a practical application to resolve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GillSans"/>
              </a:rPr>
              <a:t>a real situation that has impacting personal and financial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GillSans"/>
              </a:rPr>
              <a:t>impact using Data Science tools.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GillSans"/>
              </a:rPr>
              <a:t>• The mapping with Folium is a very powerful technique to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GillSans"/>
              </a:rPr>
              <a:t>consolidate information and make the analysis and decision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GillSans"/>
              </a:rPr>
              <a:t>thoroughly and with confidence. I would recommend for</a:t>
            </a:r>
          </a:p>
          <a:p>
            <a:pPr algn="l"/>
            <a:r>
              <a:rPr lang="en-IN" sz="1800" b="0" i="0" u="none" strike="noStrike" baseline="0" dirty="0">
                <a:solidFill>
                  <a:srgbClr val="FFFFFF"/>
                </a:solidFill>
                <a:latin typeface="GillSans"/>
              </a:rPr>
              <a:t>use in similar situations.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7216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</TotalTime>
  <Words>451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GillSans</vt:lpstr>
      <vt:lpstr>HelveticaNeue</vt:lpstr>
      <vt:lpstr>HelveticaNeue-Bold</vt:lpstr>
      <vt:lpstr>Trebuchet MS</vt:lpstr>
      <vt:lpstr>Berlin</vt:lpstr>
      <vt:lpstr>Coursera Capstone project</vt:lpstr>
      <vt:lpstr>Scenario and Background </vt:lpstr>
      <vt:lpstr>Problem to be resolved </vt:lpstr>
      <vt:lpstr>Interested Audience </vt:lpstr>
      <vt:lpstr>Data Sources, Data Processing and Tools used 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Shinde Pranit Sukhadeo</dc:creator>
  <cp:lastModifiedBy>Shinde Pranit Sukhadeo</cp:lastModifiedBy>
  <cp:revision>1</cp:revision>
  <dcterms:created xsi:type="dcterms:W3CDTF">2020-08-12T17:50:11Z</dcterms:created>
  <dcterms:modified xsi:type="dcterms:W3CDTF">2020-08-12T17:54:54Z</dcterms:modified>
</cp:coreProperties>
</file>