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6" r:id="rId7"/>
    <p:sldId id="261" r:id="rId8"/>
    <p:sldId id="263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335" autoAdjust="0"/>
  </p:normalViewPr>
  <p:slideViewPr>
    <p:cSldViewPr snapToGrid="0">
      <p:cViewPr>
        <p:scale>
          <a:sx n="66" d="100"/>
          <a:sy n="66" d="100"/>
        </p:scale>
        <p:origin x="950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1635A-95F9-4C46-861D-D517CE6536BD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8A92-DDC1-42F3-97F3-D942380D4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5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자료구조의 뜻을 인터넷에 검색해보면</a:t>
            </a:r>
            <a:r>
              <a:rPr lang="en-US" altLang="ko-KR" dirty="0"/>
              <a:t>, </a:t>
            </a:r>
            <a:r>
              <a:rPr lang="ko-KR" altLang="en-US" dirty="0"/>
              <a:t>컴퓨터 과학에서 효율적인 접근 및 수정을 가능하게 하는 자료의 집합을 의미하며 각 원소들 사이의 관계가 논리적으로 정의된 일정한 규칙에 의해 나열되며 자료에 대한 처리를 효율적으로 수행할 수 있도록 자료를 조직적</a:t>
            </a:r>
            <a:r>
              <a:rPr lang="en-US" altLang="ko-KR" dirty="0"/>
              <a:t>, </a:t>
            </a:r>
            <a:r>
              <a:rPr lang="ko-KR" altLang="en-US" dirty="0"/>
              <a:t>체계적으로 구분하여 표현한 것을 말한다</a:t>
            </a:r>
            <a:r>
              <a:rPr lang="en-US" altLang="ko-KR" dirty="0"/>
              <a:t>.…</a:t>
            </a:r>
          </a:p>
          <a:p>
            <a:r>
              <a:rPr lang="ko-KR" altLang="en-US" dirty="0" err="1"/>
              <a:t>라고</a:t>
            </a:r>
            <a:r>
              <a:rPr lang="ko-KR" altLang="en-US" dirty="0"/>
              <a:t> 하는데 쉽게 말해서 자료를 효율적으로 처리할 수 있는 방법을 표현한 것 </a:t>
            </a:r>
            <a:r>
              <a:rPr lang="ko-KR" altLang="en-US" dirty="0" err="1"/>
              <a:t>입니당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48A92-DDC1-42F3-97F3-D942380D4D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61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큐는 주로 데이터가 입력된 시간 순서대로 처리해야 할 필요가 있는 상황에 이용합니다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>
                <a:effectLst/>
              </a:rPr>
              <a:t>콜센터 고객 대기시간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프로세스 관리</a:t>
            </a:r>
            <a:endParaRPr lang="en-US" altLang="ko-KR" dirty="0"/>
          </a:p>
          <a:p>
            <a:r>
              <a:rPr lang="ko-KR" altLang="en-US" dirty="0"/>
              <a:t>너비 우선 탐색</a:t>
            </a:r>
            <a:r>
              <a:rPr lang="en-US" altLang="ko-KR" dirty="0"/>
              <a:t>(BFS, Breadth-First Search)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캐시</a:t>
            </a:r>
            <a:r>
              <a:rPr lang="en-US" altLang="ko-KR" dirty="0"/>
              <a:t>(Cache) </a:t>
            </a:r>
            <a:r>
              <a:rPr lang="ko-KR" altLang="en-US" dirty="0"/>
              <a:t>구현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48A92-DDC1-42F3-97F3-D942380D4D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6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자료구조를 쓰는 이유는 아까 말했던 것처럼 데이터를 효율적으로 저장</a:t>
            </a:r>
            <a:r>
              <a:rPr lang="en-US" altLang="ko-KR" dirty="0"/>
              <a:t>,</a:t>
            </a:r>
            <a:r>
              <a:rPr lang="ko-KR" altLang="en-US" dirty="0"/>
              <a:t> 관리하여 메모리를 효율적으로 사용하기 위함 입니다</a:t>
            </a:r>
            <a:r>
              <a:rPr lang="en-US" altLang="ko-KR" dirty="0"/>
              <a:t>.  </a:t>
            </a:r>
            <a:r>
              <a:rPr lang="ko-KR" altLang="en-US" dirty="0"/>
              <a:t>적절한 자료구조의 사용은 메모리 용량 절약</a:t>
            </a:r>
            <a:r>
              <a:rPr lang="en-US" altLang="ko-KR" dirty="0"/>
              <a:t>, </a:t>
            </a:r>
            <a:r>
              <a:rPr lang="ko-KR" altLang="en-US" dirty="0"/>
              <a:t>실행시간 단축을 돕는다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48A92-DDC1-42F3-97F3-D942380D4D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0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맛있는 호박죽이 있습니다</a:t>
            </a:r>
            <a:r>
              <a:rPr lang="en-US" altLang="ko-KR" dirty="0"/>
              <a:t>. </a:t>
            </a:r>
            <a:r>
              <a:rPr lang="ko-KR" altLang="en-US" dirty="0"/>
              <a:t>이 죽을 먹을 때 무엇으로 먹나요</a:t>
            </a:r>
            <a:r>
              <a:rPr lang="en-US" altLang="ko-KR" dirty="0"/>
              <a:t>? </a:t>
            </a:r>
            <a:r>
              <a:rPr lang="ko-KR" altLang="en-US" dirty="0"/>
              <a:t>죽을 젓가락으로 먹을 수도 있고</a:t>
            </a:r>
            <a:r>
              <a:rPr lang="en-US" altLang="ko-KR" dirty="0"/>
              <a:t>, </a:t>
            </a:r>
            <a:r>
              <a:rPr lang="ko-KR" altLang="en-US" dirty="0"/>
              <a:t>포크로도 먹을 수도 있고</a:t>
            </a:r>
            <a:r>
              <a:rPr lang="en-US" altLang="ko-KR" dirty="0"/>
              <a:t>, </a:t>
            </a:r>
            <a:r>
              <a:rPr lang="ko-KR" altLang="en-US" dirty="0"/>
              <a:t>빨대로도 먹을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숟가락을 써서 먹으면</a:t>
            </a:r>
            <a:r>
              <a:rPr lang="en-US" altLang="ko-KR" dirty="0"/>
              <a:t>,</a:t>
            </a:r>
            <a:r>
              <a:rPr lang="ko-KR" altLang="en-US" dirty="0"/>
              <a:t> 죽을 효율적으로 빠르게 먹을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자료구조도 마찬가지 입니다</a:t>
            </a:r>
            <a:r>
              <a:rPr lang="en-US" altLang="ko-KR" dirty="0"/>
              <a:t>. </a:t>
            </a:r>
            <a:r>
              <a:rPr lang="ko-KR" altLang="en-US" dirty="0"/>
              <a:t>각 자료의 처리시간</a:t>
            </a:r>
            <a:r>
              <a:rPr lang="en-US" altLang="ko-KR" dirty="0"/>
              <a:t>, </a:t>
            </a:r>
            <a:r>
              <a:rPr lang="ko-KR" altLang="en-US" dirty="0"/>
              <a:t>자료의 크기</a:t>
            </a:r>
            <a:r>
              <a:rPr lang="en-US" altLang="ko-KR" dirty="0"/>
              <a:t>, </a:t>
            </a:r>
            <a:r>
              <a:rPr lang="ko-KR" altLang="en-US" dirty="0"/>
              <a:t>자료의 활용빈도</a:t>
            </a:r>
            <a:r>
              <a:rPr lang="en-US" altLang="ko-KR" dirty="0"/>
              <a:t>, </a:t>
            </a:r>
            <a:r>
              <a:rPr lang="ko-KR" altLang="en-US" dirty="0"/>
              <a:t>자료의 갱신정도</a:t>
            </a:r>
            <a:r>
              <a:rPr lang="en-US" altLang="ko-KR" dirty="0"/>
              <a:t>, </a:t>
            </a:r>
            <a:r>
              <a:rPr lang="ko-KR" altLang="en-US" dirty="0"/>
              <a:t>프로그램의 용이성을 고려하여 적절한 자료구조를 사용하면 메모리 용량 절약하고</a:t>
            </a:r>
            <a:r>
              <a:rPr lang="en-US" altLang="ko-KR" dirty="0"/>
              <a:t> </a:t>
            </a:r>
            <a:r>
              <a:rPr lang="ko-KR" altLang="en-US" dirty="0"/>
              <a:t>실행시간을 단축하는 자료의 더욱 효율적인 처리가 가능합니다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48A92-DDC1-42F3-97F3-D942380D4D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7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자료구조의 특징으로는 효율성</a:t>
            </a:r>
            <a:r>
              <a:rPr lang="en-US" altLang="ko-KR" dirty="0"/>
              <a:t>, 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재사용성이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효율성은 앞서 말했듯이 자료구조를 사용하는 목적은 효율적인 데이터 관리 및 사용입니다</a:t>
            </a:r>
            <a:r>
              <a:rPr lang="en-US" altLang="ko-KR" dirty="0"/>
              <a:t>. </a:t>
            </a:r>
            <a:r>
              <a:rPr lang="ko-KR" altLang="en-US" dirty="0"/>
              <a:t>적절한 자료구조를 선택하는 것이 효율성입니다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추상화란 복잡한</a:t>
            </a:r>
            <a:r>
              <a:rPr lang="en-US" altLang="ko-KR" dirty="0"/>
              <a:t> </a:t>
            </a:r>
            <a:r>
              <a:rPr lang="ko-KR" altLang="en-US" dirty="0"/>
              <a:t>자료로 부터 핵심적인 개념만 간추려 낸 것입니다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재사용성이란</a:t>
            </a:r>
            <a:r>
              <a:rPr lang="ko-KR" altLang="en-US" dirty="0"/>
              <a:t> 특정 프로그램에서만 동작하는 것이 아닌 다양한 프로그램에서 동작할 수 있도록 범용성 있게 사용할 수 있는 것을 말합니다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48A92-DDC1-42F3-97F3-D942380D4D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8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말했듯 스택은 먼저 가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 마지막에 삽입된 자료가 가장 먼저 삭제되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dirty="0"/>
              <a:t> 구조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스택의 구조를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후입선출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(LIFO, Last-In-First-Out)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48A92-DDC1-42F3-97F3-D942380D4D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1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자료구조의 방법 중 하나인 스택에 대해 알아보겠습니다</a:t>
            </a:r>
            <a:r>
              <a:rPr lang="en-US" altLang="ko-KR" dirty="0"/>
              <a:t>. </a:t>
            </a:r>
            <a:r>
              <a:rPr lang="ko-KR" altLang="en-US" dirty="0"/>
              <a:t>스택이란 무엇인 것 같나요</a:t>
            </a:r>
            <a:r>
              <a:rPr lang="en-US" altLang="ko-KR" dirty="0"/>
              <a:t>! </a:t>
            </a:r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쌓아 올린다는 뜻입니다</a:t>
            </a:r>
            <a:r>
              <a:rPr lang="en-US" altLang="ko-KR" dirty="0"/>
              <a:t>. </a:t>
            </a:r>
            <a:r>
              <a:rPr lang="ko-KR" altLang="en-US" dirty="0"/>
              <a:t>자 스택은 보이는 것처럼 책을 쌓아 올린 형태의 자료구조를 말합니다</a:t>
            </a:r>
            <a:r>
              <a:rPr lang="en-US" altLang="ko-KR" dirty="0"/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스택은 위의 사진처럼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구조와 크기의 자료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정해진 방향으로만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쌓을 수 있습니다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위에 있는 부분을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하며 가장 최근에 들어온 자료를 가리키고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스택에서 자료를 삭제할 때도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통해서만 가능합니다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스택에서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삽입하는 연산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'push'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삭제하는 연산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'pop'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값을 읽는 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48A92-DDC1-42F3-97F3-D942380D4D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31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스택의 특징인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후입선출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(LIFO)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활용하여 여러 분야에서 활용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웹페이지의 방문 기록도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예시이다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다음으론 실행취소가 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수식의 괄호 검사를 할 때도 연산자 우선순위 표현을 위한 괄호 검사를 위해서 사용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버튼을 클릭하여 새로운 화면이 열리는 것을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뒤로 가기를 눌러 현재 화면이 사라지고 다시 이전 배경화면으로 돌아가는 것을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비유할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48A92-DDC1-42F3-97F3-D942380D4D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사전적 의미는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무엇을 기다리는 사람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 등의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줄을 서서 기다리는 것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정해진 한 곳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(top)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통해서 삽입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삭제가 이루어지는 스택과는 달리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삭제연산만 수행되는 곳을 프론트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(front)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삽입연산만 이루어지는 곳을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리어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(rear)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정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연산작업만 수행된다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큐의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리어에서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이루어지는 삽입연산을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인큐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enQueue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프론트에서 이루어지는 삭제연산을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디큐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dnQueue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부른다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스택과 마찬가지로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값을 읽는 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48A92-DDC1-42F3-97F3-D942380D4D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29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말했듯 </a:t>
            </a:r>
            <a:r>
              <a:rPr lang="ko-KR" altLang="en-US" dirty="0" err="1"/>
              <a:t>큐은</a:t>
            </a:r>
            <a:r>
              <a:rPr lang="ko-KR" altLang="en-US" dirty="0"/>
              <a:t> 먼저 가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 처음에 삽입된 자료가 가장 먼저 삭제되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dirty="0"/>
              <a:t> 구조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큐의 구조를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선입선출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(FIFO, First-In-First-Out)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48A92-DDC1-42F3-97F3-D942380D4D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9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56FA4-229B-4A4D-BD0A-709888285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3D6707-8B6C-4F68-A180-FAAAFADF7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08F02-7656-4F27-A3CB-44F39702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70AB-AC78-4536-A404-FB9C932BAE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141F9-AF42-414A-8FB8-42E4DB71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F4785-1237-4992-916A-75426564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BAC-C362-46F9-8991-FAA54DCF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3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AAF49-DCFD-4F95-AD32-4A03743D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0294C-1ED3-471F-BC8C-F70B92C7F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E3232-F6FF-40F2-AB52-5A086399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70AB-AC78-4536-A404-FB9C932BAE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7BFC8-23FA-47FC-914F-05A34ACB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DD54A-429E-4956-B9E0-4C5308E6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BAC-C362-46F9-8991-FAA54DCF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8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178062-3FDE-4D12-A552-999E44E42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5614E-5CFB-454E-94DE-E5930A5F7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DC8B4-0341-4C0B-984C-F8D70DB7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70AB-AC78-4536-A404-FB9C932BAE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AF16F-F736-4DA2-B521-84B741D5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F9DDA-C085-4903-96B1-03F20D46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BAC-C362-46F9-8991-FAA54DCF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45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CDC41-2773-4462-B3E1-D1AAAB8B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EF003-5051-4415-AB4A-6B062D1FE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94640-7303-470D-9434-84BE3186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70AB-AC78-4536-A404-FB9C932BAE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C84B4-79DD-4B5D-938B-7A68F490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0E9D0-20D1-4098-8091-023780F5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BAC-C362-46F9-8991-FAA54DCF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4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DD66-AF63-40AF-ACE6-41687903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F2747-59BE-4BFC-BEB1-F1A51304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E1DB5-75F0-4567-AEEA-F2C77004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70AB-AC78-4536-A404-FB9C932BAE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B3851-D369-4CF0-BA74-7DD1E061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954C8-7B5F-4508-B3F8-B40F8BCA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BAC-C362-46F9-8991-FAA54DCF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D1591-912B-41B0-8909-EDE822A6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1687C-7CE3-49C7-8207-235C969B4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3E711-C666-4FBD-83A1-FE8023A7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DE3DF-0805-4937-81B5-829C1307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70AB-AC78-4536-A404-FB9C932BAE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7B0AC-5648-4872-8F8E-F0ADD62B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96D08-BC74-46EE-9E1E-CACF7E9C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BAC-C362-46F9-8991-FAA54DCF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6ED22-763B-4946-85E2-BC198318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6AC52-3708-4C44-A547-90C00DB4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CF0AF-D274-4005-8561-1A884C171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19553E-EBA4-41D2-8A7C-7AD55BEE2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F30F9B-7939-43C2-B008-3F33DE83D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5FC8D4-52A4-4FEE-862D-3ED0CD96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70AB-AC78-4536-A404-FB9C932BAE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42A50A-EF49-4061-9EAE-A76BA040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B8256B-7055-45B6-BE90-DD66753B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BAC-C362-46F9-8991-FAA54DCF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4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A450C-0C4E-42D9-9974-12B58F72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C6A7-737F-4726-A88B-CB6DBAC8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70AB-AC78-4536-A404-FB9C932BAE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0EDE0D-B014-4777-94E3-78B43F61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9737E4-FC6C-4D3A-8B9B-428CFCD6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BAC-C362-46F9-8991-FAA54DCF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5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737E59-DC1B-4291-9E55-F0177FDE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70AB-AC78-4536-A404-FB9C932BAE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86D0A7-D784-49FE-9158-229356BD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75A38-7255-42DA-9408-0CEA55A3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BAC-C362-46F9-8991-FAA54DCF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3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06A7-861C-4CC8-8700-63B2372C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C6B6E-FFA2-49A2-A31F-F4FADA5F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4E8FFF-9184-4066-BD3C-CE89DEBCC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14978-7AD2-4534-8306-D6D4B971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70AB-AC78-4536-A404-FB9C932BAE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AE180-C2E2-4756-8710-A54E3665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C1298-1661-4835-B082-FD12AC3F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BAC-C362-46F9-8991-FAA54DCF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11BC8-9932-4279-9A4B-67654C2A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8A2A0D-B84C-4093-B89E-DDA6D206A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8F5110-9BBF-4EF6-A18A-88B6F8958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26D76-C7E3-43CF-9E2A-66407480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70AB-AC78-4536-A404-FB9C932BAE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40F04-82F1-47C3-A549-D19B0C7C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C1FFF-CDA8-475A-B1F0-4511FC1A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8BAC-C362-46F9-8991-FAA54DCF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E548B0-A394-4FDA-AFA6-E6F4DA37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7A8C3-EE17-464F-B096-3A85F497F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2652C-0E55-430F-83EC-87E80562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70AB-AC78-4536-A404-FB9C932BAE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AC2F7-C895-4DF6-B307-148B0ECF0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B2349-DA0B-40B5-8D00-974C629E5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F8BAC-C362-46F9-8991-FAA54DCF0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7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2EBD5-E225-4ADA-8667-2113710F2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자료구조</a:t>
            </a:r>
            <a:r>
              <a:rPr lang="en-US" altLang="ko-KR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!</a:t>
            </a:r>
            <a:endParaRPr lang="ko-KR" altLang="en-US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EB3EEA-FF58-4026-8743-6314D5B9E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962" y="3682248"/>
            <a:ext cx="2266765" cy="63590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2217 </a:t>
            </a:r>
            <a:r>
              <a:rPr lang="ko-KR" altLang="en-US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임서영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7DB7B57-397E-4A9B-86B8-22328C65343B}"/>
              </a:ext>
            </a:extLst>
          </p:cNvPr>
          <p:cNvSpPr txBox="1">
            <a:spLocks/>
          </p:cNvSpPr>
          <p:nvPr/>
        </p:nvSpPr>
        <p:spPr>
          <a:xfrm>
            <a:off x="8444143" y="6189865"/>
            <a:ext cx="3747857" cy="44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2021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라디언트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LT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74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FE827-FB72-4459-8AAB-39A4EDD7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376" y="2589756"/>
            <a:ext cx="2531247" cy="1325563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Queue</a:t>
            </a:r>
            <a:endParaRPr lang="ko-KR" altLang="en-US" sz="4800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D49C61DA-5DD5-426E-A719-CE08A5B20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98039" y="640961"/>
            <a:ext cx="2028278" cy="45461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DE57EEE-4E81-4B51-98B0-C224E7C6137D}"/>
              </a:ext>
            </a:extLst>
          </p:cNvPr>
          <p:cNvSpPr txBox="1">
            <a:spLocks/>
          </p:cNvSpPr>
          <p:nvPr/>
        </p:nvSpPr>
        <p:spPr>
          <a:xfrm>
            <a:off x="3161816" y="3915319"/>
            <a:ext cx="63545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First In First Out</a:t>
            </a:r>
            <a:endParaRPr lang="ko-KR" altLang="en-US" sz="4800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EC88AFD-71BC-4470-8BA0-3A58C69A1A50}"/>
              </a:ext>
            </a:extLst>
          </p:cNvPr>
          <p:cNvSpPr txBox="1">
            <a:spLocks/>
          </p:cNvSpPr>
          <p:nvPr/>
        </p:nvSpPr>
        <p:spPr>
          <a:xfrm>
            <a:off x="5073444" y="3915319"/>
            <a:ext cx="25312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FIFO</a:t>
            </a:r>
            <a:endParaRPr lang="ko-KR" altLang="en-US" sz="4800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FA772B-F635-44B9-B882-CD18161E95D9}"/>
              </a:ext>
            </a:extLst>
          </p:cNvPr>
          <p:cNvGrpSpPr/>
          <p:nvPr/>
        </p:nvGrpSpPr>
        <p:grpSpPr>
          <a:xfrm>
            <a:off x="-2198039" y="0"/>
            <a:ext cx="2028278" cy="551873"/>
            <a:chOff x="7404428" y="4752707"/>
            <a:chExt cx="2028278" cy="551873"/>
          </a:xfrm>
        </p:grpSpPr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3F2C874C-97DC-4273-A1E2-F24246193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04428" y="4801337"/>
              <a:ext cx="2028278" cy="454614"/>
            </a:xfrm>
            <a:prstGeom prst="rect">
              <a:avLst/>
            </a:prstGeom>
          </p:spPr>
        </p:pic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B94F8A63-ED3F-4692-832C-9A468E8C7A03}"/>
                </a:ext>
              </a:extLst>
            </p:cNvPr>
            <p:cNvSpPr txBox="1">
              <a:spLocks/>
            </p:cNvSpPr>
            <p:nvPr/>
          </p:nvSpPr>
          <p:spPr>
            <a:xfrm>
              <a:off x="7855938" y="4752707"/>
              <a:ext cx="1125257" cy="5518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ko-KR" altLang="en-US" sz="2400" dirty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4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69 0.00162 L 0.58985 0.231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2 -0.00139 L 0.58893 0.265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67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607 0.24468 L 1.31706 -0.01343 " pathEditMode="relative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893 0.26528 L 1.1737 0.025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8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9" grpId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B9419-1B23-4AA7-8FDF-9AC1A26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Queue</a:t>
            </a:r>
            <a:r>
              <a:rPr lang="ko-KR" altLang="en-US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가 사용되는 예시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C681A9-8334-4FAF-B2B9-EA99253391E6}"/>
              </a:ext>
            </a:extLst>
          </p:cNvPr>
          <p:cNvGrpSpPr/>
          <p:nvPr/>
        </p:nvGrpSpPr>
        <p:grpSpPr>
          <a:xfrm>
            <a:off x="6417856" y="2525107"/>
            <a:ext cx="3451101" cy="3348261"/>
            <a:chOff x="6417856" y="2525107"/>
            <a:chExt cx="3451101" cy="33482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EE465BF2-F2F5-47FF-A219-3C5BD815DD50}"/>
                </a:ext>
              </a:extLst>
            </p:cNvPr>
            <p:cNvSpPr txBox="1">
              <a:spLocks/>
            </p:cNvSpPr>
            <p:nvPr/>
          </p:nvSpPr>
          <p:spPr>
            <a:xfrm>
              <a:off x="6990222" y="5365750"/>
              <a:ext cx="2499115" cy="5076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31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프로세스 관리</a:t>
              </a:r>
            </a:p>
            <a:p>
              <a:endPara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AAE6672-9A9B-4A71-8409-DA4A81773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7856" y="2525107"/>
              <a:ext cx="3451101" cy="231148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A04B35-3ADB-43FE-8808-96A14653595E}"/>
              </a:ext>
            </a:extLst>
          </p:cNvPr>
          <p:cNvGrpSpPr/>
          <p:nvPr/>
        </p:nvGrpSpPr>
        <p:grpSpPr>
          <a:xfrm>
            <a:off x="1496133" y="2865964"/>
            <a:ext cx="3886095" cy="3042129"/>
            <a:chOff x="1496133" y="2865964"/>
            <a:chExt cx="3886095" cy="3042129"/>
          </a:xfrm>
        </p:grpSpPr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CDFBA5C6-D043-4CE1-8797-592943FE4708}"/>
                </a:ext>
              </a:extLst>
            </p:cNvPr>
            <p:cNvSpPr txBox="1">
              <a:spLocks/>
            </p:cNvSpPr>
            <p:nvPr/>
          </p:nvSpPr>
          <p:spPr>
            <a:xfrm>
              <a:off x="1496133" y="5129253"/>
              <a:ext cx="3886095" cy="7788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콜센터 고객 대기시간</a:t>
              </a:r>
            </a:p>
            <a:p>
              <a:endPara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329DFD26-FB0A-48CB-8D52-0C94B84E0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6982" y="2865964"/>
              <a:ext cx="1695172" cy="1700263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8779DE-BFC0-4A7C-AE58-43F1F55EAF8F}"/>
              </a:ext>
            </a:extLst>
          </p:cNvPr>
          <p:cNvGrpSpPr/>
          <p:nvPr/>
        </p:nvGrpSpPr>
        <p:grpSpPr>
          <a:xfrm>
            <a:off x="6560833" y="1907692"/>
            <a:ext cx="3308124" cy="3800124"/>
            <a:chOff x="6560833" y="1907692"/>
            <a:chExt cx="3308124" cy="380012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97F3FD0-A4A3-45D8-A7F7-3FAA39E8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60833" y="1907692"/>
              <a:ext cx="3308124" cy="2928900"/>
            </a:xfrm>
            <a:prstGeom prst="rect">
              <a:avLst/>
            </a:prstGeom>
          </p:spPr>
        </p:pic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CD949FB7-9C44-4BF0-B88E-C51FB42A30A5}"/>
                </a:ext>
              </a:extLst>
            </p:cNvPr>
            <p:cNvSpPr txBox="1">
              <a:spLocks/>
            </p:cNvSpPr>
            <p:nvPr/>
          </p:nvSpPr>
          <p:spPr>
            <a:xfrm>
              <a:off x="7226463" y="5200198"/>
              <a:ext cx="2499115" cy="5076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3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캐시 구현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6BB8C0-4914-4B4C-953D-3C453DE2F0DC}"/>
              </a:ext>
            </a:extLst>
          </p:cNvPr>
          <p:cNvGrpSpPr/>
          <p:nvPr/>
        </p:nvGrpSpPr>
        <p:grpSpPr>
          <a:xfrm>
            <a:off x="1529234" y="1687289"/>
            <a:ext cx="4566766" cy="3932270"/>
            <a:chOff x="1529234" y="1687289"/>
            <a:chExt cx="4566766" cy="3932270"/>
          </a:xfrm>
        </p:grpSpPr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AD568A6F-32EC-4848-A77D-DEEE27D067BB}"/>
                </a:ext>
              </a:extLst>
            </p:cNvPr>
            <p:cNvSpPr txBox="1">
              <a:spLocks/>
            </p:cNvSpPr>
            <p:nvPr/>
          </p:nvSpPr>
          <p:spPr>
            <a:xfrm>
              <a:off x="1587968" y="5111941"/>
              <a:ext cx="4508032" cy="5076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3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너비 우선 탐색</a:t>
              </a:r>
              <a:r>
                <a:rPr lang="en-US" altLang="ko-KR" sz="3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(BFS)</a:t>
              </a:r>
              <a:endPara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7620D3A-69BB-43DF-8B25-D67E69B04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9234" y="1687289"/>
              <a:ext cx="3852993" cy="3149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8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FE827-FB72-4459-8AAB-39A4EDD7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553" y="2589756"/>
            <a:ext cx="4452891" cy="13255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자료구조란</a:t>
            </a:r>
            <a:r>
              <a:rPr lang="en-US" altLang="ko-KR" sz="54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?</a:t>
            </a:r>
            <a:endParaRPr lang="ko-KR" altLang="en-US" sz="5400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69A8207-D968-4332-8F62-99CB811DE6EB}"/>
              </a:ext>
            </a:extLst>
          </p:cNvPr>
          <p:cNvSpPr txBox="1">
            <a:spLocks/>
          </p:cNvSpPr>
          <p:nvPr/>
        </p:nvSpPr>
        <p:spPr>
          <a:xfrm>
            <a:off x="1866597" y="3461084"/>
            <a:ext cx="84588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→ 자료를 효율 적으로 처리할 수 있는 방법</a:t>
            </a:r>
          </a:p>
        </p:txBody>
      </p:sp>
    </p:spTree>
    <p:extLst>
      <p:ext uri="{BB962C8B-B14F-4D97-AF65-F5344CB8AC3E}">
        <p14:creationId xmlns:p14="http://schemas.microsoft.com/office/powerpoint/2010/main" val="171608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FE827-FB72-4459-8AAB-39A4EDD7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607" y="2589756"/>
            <a:ext cx="6926784" cy="13255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자료구조를 쓰는 이유</a:t>
            </a:r>
            <a:r>
              <a:rPr lang="en-US" altLang="ko-KR" sz="54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?</a:t>
            </a:r>
            <a:endParaRPr lang="ko-KR" altLang="en-US" sz="5400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69A8207-D968-4332-8F62-99CB811DE6EB}"/>
              </a:ext>
            </a:extLst>
          </p:cNvPr>
          <p:cNvSpPr txBox="1">
            <a:spLocks/>
          </p:cNvSpPr>
          <p:nvPr/>
        </p:nvSpPr>
        <p:spPr>
          <a:xfrm>
            <a:off x="2438398" y="3461084"/>
            <a:ext cx="71209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→ 데이터를 효율 적으로 사용하기 위함</a:t>
            </a:r>
          </a:p>
        </p:txBody>
      </p:sp>
    </p:spTree>
    <p:extLst>
      <p:ext uri="{BB962C8B-B14F-4D97-AF65-F5344CB8AC3E}">
        <p14:creationId xmlns:p14="http://schemas.microsoft.com/office/powerpoint/2010/main" val="28624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FC5F9-0408-449A-B4BC-A2F4281B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자료구조를 선택하는 기준</a:t>
            </a:r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?</a:t>
            </a:r>
            <a:endParaRPr lang="ko-KR" altLang="en-US" sz="4800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82A522-06AB-4A88-8259-0D9FA8752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20" y="2775857"/>
            <a:ext cx="2601185" cy="26011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E48C39-0DB7-4368-9CD2-E01B738DD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41" y="3031859"/>
            <a:ext cx="2089179" cy="20891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1972C03-4B74-4BFC-81D3-71DF64AFE8A5}"/>
              </a:ext>
            </a:extLst>
          </p:cNvPr>
          <p:cNvSpPr/>
          <p:nvPr/>
        </p:nvSpPr>
        <p:spPr>
          <a:xfrm>
            <a:off x="2392680" y="2339088"/>
            <a:ext cx="7406640" cy="347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4658958-4821-4ED5-BE5D-1360CB074B87}"/>
              </a:ext>
            </a:extLst>
          </p:cNvPr>
          <p:cNvSpPr txBox="1">
            <a:spLocks/>
          </p:cNvSpPr>
          <p:nvPr/>
        </p:nvSpPr>
        <p:spPr>
          <a:xfrm>
            <a:off x="1397674" y="1531173"/>
            <a:ext cx="5159880" cy="480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처리시간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pPr>
              <a:lnSpc>
                <a:spcPct val="220000"/>
              </a:lnSpc>
            </a:pP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자료의 크기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자료의 활용빈도 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pPr>
              <a:lnSpc>
                <a:spcPct val="220000"/>
              </a:lnSpc>
            </a:pP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자료의 갱신정도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pPr>
              <a:lnSpc>
                <a:spcPct val="220000"/>
              </a:lnSpc>
            </a:pP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프로그램의 용이성 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4CBF398-A18C-4B0B-B106-2F7C5E20746D}"/>
              </a:ext>
            </a:extLst>
          </p:cNvPr>
          <p:cNvSpPr txBox="1">
            <a:spLocks/>
          </p:cNvSpPr>
          <p:nvPr/>
        </p:nvSpPr>
        <p:spPr>
          <a:xfrm>
            <a:off x="6637493" y="3021615"/>
            <a:ext cx="1431163" cy="1333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ko-KR" altLang="en-US" sz="7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→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2FA4AE7F-B768-4740-A4F0-CBEDFAA90B1C}"/>
              </a:ext>
            </a:extLst>
          </p:cNvPr>
          <p:cNvSpPr txBox="1">
            <a:spLocks/>
          </p:cNvSpPr>
          <p:nvPr/>
        </p:nvSpPr>
        <p:spPr>
          <a:xfrm>
            <a:off x="7893086" y="2804801"/>
            <a:ext cx="3315763" cy="1897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ko-KR" altLang="en-US" sz="6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효율적</a:t>
            </a:r>
            <a:r>
              <a:rPr lang="en-US" altLang="ko-KR" sz="6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  <a:endParaRPr lang="ko-KR" altLang="en-US" sz="6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1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2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9065-EA24-4366-8107-DEA017AF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자료구조의 특징</a:t>
            </a:r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!</a:t>
            </a:r>
            <a:endParaRPr lang="ko-KR" altLang="en-US" sz="4800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8D293CA-2043-43C7-BF99-34EEC8DAFA08}"/>
              </a:ext>
            </a:extLst>
          </p:cNvPr>
          <p:cNvSpPr txBox="1">
            <a:spLocks/>
          </p:cNvSpPr>
          <p:nvPr/>
        </p:nvSpPr>
        <p:spPr>
          <a:xfrm>
            <a:off x="838201" y="1183592"/>
            <a:ext cx="3735804" cy="5039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lnSpc>
                <a:spcPct val="200000"/>
              </a:lnSpc>
              <a:buAutoNum type="arabicPeriod"/>
            </a:pP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효율성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914400" indent="-914400">
              <a:lnSpc>
                <a:spcPct val="200000"/>
              </a:lnSpc>
              <a:buAutoNum type="arabicPeriod"/>
            </a:pP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추상화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914400" indent="-914400">
              <a:lnSpc>
                <a:spcPct val="200000"/>
              </a:lnSpc>
              <a:buAutoNum type="arabicPeriod"/>
            </a:pP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재사용성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7E6B564-C6AA-47F4-89BE-19CC79952111}"/>
              </a:ext>
            </a:extLst>
          </p:cNvPr>
          <p:cNvSpPr txBox="1">
            <a:spLocks/>
          </p:cNvSpPr>
          <p:nvPr/>
        </p:nvSpPr>
        <p:spPr>
          <a:xfrm>
            <a:off x="4574004" y="2068298"/>
            <a:ext cx="5596690" cy="1116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→  효율적인 데이터 관리</a:t>
            </a:r>
            <a:endParaRPr lang="en-US" altLang="ko-KR" sz="3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F213AF-0EFA-41F1-976D-B6E46C879F44}"/>
              </a:ext>
            </a:extLst>
          </p:cNvPr>
          <p:cNvSpPr txBox="1">
            <a:spLocks/>
          </p:cNvSpPr>
          <p:nvPr/>
        </p:nvSpPr>
        <p:spPr>
          <a:xfrm>
            <a:off x="4574004" y="3439963"/>
            <a:ext cx="5596690" cy="1116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→  핵심만 간추린 것</a:t>
            </a:r>
            <a:endParaRPr lang="en-US" altLang="ko-KR" sz="3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32936C0-E927-481F-8503-E24B2D4D3037}"/>
              </a:ext>
            </a:extLst>
          </p:cNvPr>
          <p:cNvSpPr txBox="1">
            <a:spLocks/>
          </p:cNvSpPr>
          <p:nvPr/>
        </p:nvSpPr>
        <p:spPr>
          <a:xfrm>
            <a:off x="4574004" y="4761444"/>
            <a:ext cx="5596690" cy="1116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→  범용성</a:t>
            </a:r>
            <a:endParaRPr lang="en-US" altLang="ko-KR" sz="3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60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FE827-FB72-4459-8AAB-39A4EDD7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376" y="2589756"/>
            <a:ext cx="2531247" cy="1325563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STACK</a:t>
            </a:r>
            <a:endParaRPr lang="ko-KR" altLang="en-US" sz="4800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D49C61DA-5DD5-426E-A719-CE08A5B20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98039" y="640961"/>
            <a:ext cx="2028278" cy="454614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F207DF0C-9226-4A54-854F-8F4619C27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98039" y="0"/>
            <a:ext cx="2028278" cy="45461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DE57EEE-4E81-4B51-98B0-C224E7C6137D}"/>
              </a:ext>
            </a:extLst>
          </p:cNvPr>
          <p:cNvSpPr txBox="1">
            <a:spLocks/>
          </p:cNvSpPr>
          <p:nvPr/>
        </p:nvSpPr>
        <p:spPr>
          <a:xfrm>
            <a:off x="3161816" y="3915319"/>
            <a:ext cx="63545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Last In First Out</a:t>
            </a:r>
            <a:endParaRPr lang="ko-KR" altLang="en-US" sz="4800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EC88AFD-71BC-4470-8BA0-3A58C69A1A50}"/>
              </a:ext>
            </a:extLst>
          </p:cNvPr>
          <p:cNvSpPr txBox="1">
            <a:spLocks/>
          </p:cNvSpPr>
          <p:nvPr/>
        </p:nvSpPr>
        <p:spPr>
          <a:xfrm>
            <a:off x="5073444" y="3915319"/>
            <a:ext cx="25312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LIFO</a:t>
            </a:r>
            <a:endParaRPr lang="ko-KR" altLang="en-US" sz="4800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0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69 0.00162 L 0.58985 0.231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69 0.00162 L 0.58985 0.231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698 0.25718 L 1.30573 0.003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607 0.24468 L 1.31706 -0.01343 " pathEditMode="relative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9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EC0FD-EF01-4B6F-B764-886AC5A8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39194" cy="1325563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STACK </a:t>
            </a:r>
            <a:r>
              <a:rPr lang="ko-KR" altLang="en-US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이란</a:t>
            </a:r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?</a:t>
            </a:r>
            <a:endParaRPr lang="ko-KR" altLang="en-US" sz="4800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C8D5979-B996-462A-B2FC-4AE643DF395D}"/>
              </a:ext>
            </a:extLst>
          </p:cNvPr>
          <p:cNvSpPr txBox="1">
            <a:spLocks/>
          </p:cNvSpPr>
          <p:nvPr/>
        </p:nvSpPr>
        <p:spPr>
          <a:xfrm>
            <a:off x="407126" y="1398042"/>
            <a:ext cx="3537857" cy="2233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↓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쌓아 올린다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B5A2231-7B8E-4249-92E3-3BAC09D8A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4664" y="1916459"/>
            <a:ext cx="2587806" cy="410551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4B2A68-27D3-4C07-8153-565D31B240BB}"/>
              </a:ext>
            </a:extLst>
          </p:cNvPr>
          <p:cNvGrpSpPr/>
          <p:nvPr/>
        </p:nvGrpSpPr>
        <p:grpSpPr>
          <a:xfrm>
            <a:off x="7404428" y="5266111"/>
            <a:ext cx="2028278" cy="551873"/>
            <a:chOff x="7404428" y="5266111"/>
            <a:chExt cx="2028278" cy="551873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2CDC0B97-CC24-470B-B341-2E7A53374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4428" y="5323116"/>
              <a:ext cx="2028278" cy="454614"/>
            </a:xfrm>
            <a:prstGeom prst="rect">
              <a:avLst/>
            </a:prstGeom>
          </p:spPr>
        </p:pic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F84B3F05-2E57-4EC3-96ED-38BFC86A0F12}"/>
                </a:ext>
              </a:extLst>
            </p:cNvPr>
            <p:cNvSpPr txBox="1">
              <a:spLocks/>
            </p:cNvSpPr>
            <p:nvPr/>
          </p:nvSpPr>
          <p:spPr>
            <a:xfrm>
              <a:off x="7855938" y="5266111"/>
              <a:ext cx="1125257" cy="5518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0</a:t>
              </a:r>
              <a:endParaRPr lang="ko-KR" altLang="en-US" sz="2400" dirty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D670F4-723E-4242-A9DB-F3B55AE7D4F7}"/>
              </a:ext>
            </a:extLst>
          </p:cNvPr>
          <p:cNvGrpSpPr/>
          <p:nvPr/>
        </p:nvGrpSpPr>
        <p:grpSpPr>
          <a:xfrm>
            <a:off x="7404428" y="4752707"/>
            <a:ext cx="2028278" cy="551873"/>
            <a:chOff x="7404428" y="4752707"/>
            <a:chExt cx="2028278" cy="551873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128DD262-CCB6-4307-8141-22BEF49AD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4428" y="4801337"/>
              <a:ext cx="2028278" cy="454614"/>
            </a:xfrm>
            <a:prstGeom prst="rect">
              <a:avLst/>
            </a:prstGeom>
          </p:spPr>
        </p:pic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CBD797AE-5E3B-40BD-AF6F-A7E2DBEBD37D}"/>
                </a:ext>
              </a:extLst>
            </p:cNvPr>
            <p:cNvSpPr txBox="1">
              <a:spLocks/>
            </p:cNvSpPr>
            <p:nvPr/>
          </p:nvSpPr>
          <p:spPr>
            <a:xfrm>
              <a:off x="7855938" y="4752707"/>
              <a:ext cx="1125257" cy="5518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2400" dirty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A1F5FDCB-3E8D-49B1-83E9-9197D6FFA4B7}"/>
              </a:ext>
            </a:extLst>
          </p:cNvPr>
          <p:cNvSpPr txBox="1">
            <a:spLocks/>
          </p:cNvSpPr>
          <p:nvPr/>
        </p:nvSpPr>
        <p:spPr>
          <a:xfrm>
            <a:off x="5044108" y="4253686"/>
            <a:ext cx="2220438" cy="99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800" b="1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Top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→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574103-FC4D-4305-9CC2-0A2B4718AF96}"/>
              </a:ext>
            </a:extLst>
          </p:cNvPr>
          <p:cNvGrpSpPr/>
          <p:nvPr/>
        </p:nvGrpSpPr>
        <p:grpSpPr>
          <a:xfrm>
            <a:off x="10163722" y="5337952"/>
            <a:ext cx="2028278" cy="551873"/>
            <a:chOff x="7404428" y="4752707"/>
            <a:chExt cx="2028278" cy="551873"/>
          </a:xfrm>
        </p:grpSpPr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D4344116-7AFB-4135-8F08-B09EA98A0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4428" y="4801337"/>
              <a:ext cx="2028278" cy="454614"/>
            </a:xfrm>
            <a:prstGeom prst="rect">
              <a:avLst/>
            </a:prstGeom>
          </p:spPr>
        </p:pic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8A29D890-6432-4EFA-A18E-D21475CAF6F3}"/>
                </a:ext>
              </a:extLst>
            </p:cNvPr>
            <p:cNvSpPr txBox="1">
              <a:spLocks/>
            </p:cNvSpPr>
            <p:nvPr/>
          </p:nvSpPr>
          <p:spPr>
            <a:xfrm>
              <a:off x="7855938" y="4752707"/>
              <a:ext cx="1125257" cy="5518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2</a:t>
              </a:r>
              <a:endParaRPr lang="ko-KR" altLang="en-US" sz="2400" dirty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0" name="제목 1">
            <a:extLst>
              <a:ext uri="{FF2B5EF4-FFF2-40B4-BE49-F238E27FC236}">
                <a16:creationId xmlns:a16="http://schemas.microsoft.com/office/drawing/2014/main" id="{AC059BB9-562B-4A3D-99C5-C2556A3B9810}"/>
              </a:ext>
            </a:extLst>
          </p:cNvPr>
          <p:cNvSpPr txBox="1">
            <a:spLocks/>
          </p:cNvSpPr>
          <p:nvPr/>
        </p:nvSpPr>
        <p:spPr>
          <a:xfrm>
            <a:off x="7303991" y="3105532"/>
            <a:ext cx="2220438" cy="99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800" b="1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PUSH</a:t>
            </a:r>
            <a:endParaRPr lang="ko-KR" altLang="en-US" sz="4800" b="1" dirty="0"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B01428B-F4F2-455A-8D5F-7AC19BB4B7E4}"/>
              </a:ext>
            </a:extLst>
          </p:cNvPr>
          <p:cNvSpPr txBox="1">
            <a:spLocks/>
          </p:cNvSpPr>
          <p:nvPr/>
        </p:nvSpPr>
        <p:spPr>
          <a:xfrm>
            <a:off x="10067641" y="4253685"/>
            <a:ext cx="2220438" cy="99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800" b="1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POP</a:t>
            </a:r>
            <a:endParaRPr lang="ko-KR" altLang="en-US" sz="4800" b="1" dirty="0"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EE3777-86BD-42A1-9EC3-CB0E0DEE2F02}"/>
              </a:ext>
            </a:extLst>
          </p:cNvPr>
          <p:cNvSpPr txBox="1"/>
          <p:nvPr/>
        </p:nvSpPr>
        <p:spPr>
          <a:xfrm>
            <a:off x="1872999" y="5177290"/>
            <a:ext cx="2439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Top = 1</a:t>
            </a:r>
            <a:endParaRPr lang="ko-KR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FE17AC-31F0-4921-AAD2-E02A8D876913}"/>
              </a:ext>
            </a:extLst>
          </p:cNvPr>
          <p:cNvSpPr txBox="1"/>
          <p:nvPr/>
        </p:nvSpPr>
        <p:spPr>
          <a:xfrm>
            <a:off x="1942940" y="4482285"/>
            <a:ext cx="2439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3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-0.03972 -0.59815 L -0.21758 -0.59445 L -0.22175 -0.16783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4" y="-2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0469 -0.0944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75 -0.16782 L -0.22435 -0.6037 L -0.03321 -0.59629 L 0.03945 0.02361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0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4.42354E-17 4.85723E-1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16" grpId="0"/>
      <p:bldP spid="16" grpId="1"/>
      <p:bldP spid="16" grpId="2"/>
      <p:bldP spid="20" grpId="0"/>
      <p:bldP spid="20" grpId="1"/>
      <p:bldP spid="21" grpId="0"/>
      <p:bldP spid="21" grpId="1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B9419-1B23-4AA7-8FDF-9AC1A26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STACK</a:t>
            </a:r>
            <a:r>
              <a:rPr lang="ko-KR" altLang="en-US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이 사용되는 예시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FB2BD01-B389-4087-978F-54A6CE20B106}"/>
              </a:ext>
            </a:extLst>
          </p:cNvPr>
          <p:cNvGrpSpPr/>
          <p:nvPr/>
        </p:nvGrpSpPr>
        <p:grpSpPr>
          <a:xfrm>
            <a:off x="838200" y="1690688"/>
            <a:ext cx="4287561" cy="4061931"/>
            <a:chOff x="838200" y="1690688"/>
            <a:chExt cx="4287561" cy="406193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00F26F2-5F53-4562-BF7B-77ABD823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690688"/>
              <a:ext cx="4287561" cy="3145904"/>
            </a:xfrm>
            <a:prstGeom prst="rect">
              <a:avLst/>
            </a:prstGeom>
          </p:spPr>
        </p:pic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CDFBA5C6-D043-4CE1-8797-592943FE4708}"/>
                </a:ext>
              </a:extLst>
            </p:cNvPr>
            <p:cNvSpPr txBox="1">
              <a:spLocks/>
            </p:cNvSpPr>
            <p:nvPr/>
          </p:nvSpPr>
          <p:spPr>
            <a:xfrm>
              <a:off x="1611880" y="4973779"/>
              <a:ext cx="3513881" cy="7788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3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웹 페이지 방문기록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D1DAACC-CE75-4BF6-B8E9-463BB4349D5B}"/>
              </a:ext>
            </a:extLst>
          </p:cNvPr>
          <p:cNvGrpSpPr/>
          <p:nvPr/>
        </p:nvGrpSpPr>
        <p:grpSpPr>
          <a:xfrm>
            <a:off x="6340901" y="1690688"/>
            <a:ext cx="3797758" cy="4061931"/>
            <a:chOff x="6340901" y="1690688"/>
            <a:chExt cx="3797758" cy="40619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5A5E8C2-41A6-43FC-A39C-95163262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0901" y="1690688"/>
              <a:ext cx="3797758" cy="3145904"/>
            </a:xfrm>
            <a:prstGeom prst="rect">
              <a:avLst/>
            </a:prstGeom>
          </p:spPr>
        </p:pic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EE465BF2-F2F5-47FF-A219-3C5BD815DD50}"/>
                </a:ext>
              </a:extLst>
            </p:cNvPr>
            <p:cNvSpPr txBox="1">
              <a:spLocks/>
            </p:cNvSpPr>
            <p:nvPr/>
          </p:nvSpPr>
          <p:spPr>
            <a:xfrm>
              <a:off x="6482839" y="4973779"/>
              <a:ext cx="3513881" cy="7788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3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실행 취소 </a:t>
              </a:r>
              <a:r>
                <a:rPr lang="en-US" altLang="ko-KR" sz="3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( Undo )</a:t>
              </a:r>
              <a:endPara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3EAA17-23E9-447F-9EB1-54483589D744}"/>
              </a:ext>
            </a:extLst>
          </p:cNvPr>
          <p:cNvGrpSpPr/>
          <p:nvPr/>
        </p:nvGrpSpPr>
        <p:grpSpPr>
          <a:xfrm>
            <a:off x="1611880" y="3429000"/>
            <a:ext cx="3267531" cy="2310837"/>
            <a:chOff x="1611880" y="2525755"/>
            <a:chExt cx="3267531" cy="231083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A9DCBFE-BC6F-4643-8285-C3834744B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1880" y="2525755"/>
              <a:ext cx="3267531" cy="485843"/>
            </a:xfrm>
            <a:prstGeom prst="rect">
              <a:avLst/>
            </a:prstGeom>
          </p:spPr>
        </p:pic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6E40559B-F1AB-4009-A221-A3E8B0454BF7}"/>
                </a:ext>
              </a:extLst>
            </p:cNvPr>
            <p:cNvSpPr txBox="1">
              <a:spLocks/>
            </p:cNvSpPr>
            <p:nvPr/>
          </p:nvSpPr>
          <p:spPr>
            <a:xfrm>
              <a:off x="1968142" y="4057752"/>
              <a:ext cx="2555006" cy="7788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3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수식 우선순위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130C16-309A-4EA1-96F3-A19B3F4D288C}"/>
              </a:ext>
            </a:extLst>
          </p:cNvPr>
          <p:cNvGrpSpPr/>
          <p:nvPr/>
        </p:nvGrpSpPr>
        <p:grpSpPr>
          <a:xfrm>
            <a:off x="7458783" y="2307642"/>
            <a:ext cx="1561992" cy="3432195"/>
            <a:chOff x="7458783" y="2307642"/>
            <a:chExt cx="1561992" cy="3432195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DEE3A664-8941-45ED-8CE9-4A3837729984}"/>
                </a:ext>
              </a:extLst>
            </p:cNvPr>
            <p:cNvSpPr txBox="1">
              <a:spLocks/>
            </p:cNvSpPr>
            <p:nvPr/>
          </p:nvSpPr>
          <p:spPr>
            <a:xfrm>
              <a:off x="7458783" y="4960997"/>
              <a:ext cx="1561992" cy="77884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3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핸드폰</a:t>
              </a:r>
            </a:p>
          </p:txBody>
        </p:sp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D58828B6-2D03-4093-AB17-F338035A3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07541" y="2307642"/>
              <a:ext cx="1264475" cy="252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23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1BB08-968B-453F-802C-E65A77CA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8120" cy="1325563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QUEUE </a:t>
            </a:r>
            <a:r>
              <a:rPr lang="ko-KR" altLang="en-US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란</a:t>
            </a:r>
            <a:r>
              <a:rPr lang="en-US" altLang="ko-KR" sz="48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rPr>
              <a:t>?</a:t>
            </a:r>
            <a:endParaRPr lang="ko-KR" altLang="en-US" sz="4800" dirty="0">
              <a:latin typeface="레시피코리아OTF Medium" panose="02020503020101020101" pitchFamily="18" charset="-127"/>
              <a:ea typeface="레시피코리아OTF Medium" panose="020205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9A8FD19-C35F-419A-A23D-4441B37F1C8A}"/>
              </a:ext>
            </a:extLst>
          </p:cNvPr>
          <p:cNvSpPr txBox="1">
            <a:spLocks/>
          </p:cNvSpPr>
          <p:nvPr/>
        </p:nvSpPr>
        <p:spPr>
          <a:xfrm>
            <a:off x="710601" y="1398042"/>
            <a:ext cx="3537857" cy="2233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↓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줄을 기다리다</a:t>
            </a:r>
            <a:endParaRPr lang="en-US" altLang="ko-KR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7DACC21-EBC0-4CFA-9D97-7EF310B84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0888" y="1398042"/>
            <a:ext cx="2587806" cy="410551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76C927-6C55-401A-90F9-56630F5A5DF1}"/>
              </a:ext>
            </a:extLst>
          </p:cNvPr>
          <p:cNvGrpSpPr/>
          <p:nvPr/>
        </p:nvGrpSpPr>
        <p:grpSpPr>
          <a:xfrm>
            <a:off x="7670646" y="4664228"/>
            <a:ext cx="2028278" cy="551873"/>
            <a:chOff x="7404428" y="5266111"/>
            <a:chExt cx="2028278" cy="551873"/>
          </a:xfrm>
        </p:grpSpPr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BA8D9FD4-D9F6-44A7-B866-A0D35F7D6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4428" y="5323116"/>
              <a:ext cx="2028278" cy="454614"/>
            </a:xfrm>
            <a:prstGeom prst="rect">
              <a:avLst/>
            </a:prstGeom>
          </p:spPr>
        </p:pic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D2D1EEA3-6B0D-403D-B311-2F011AF80C4C}"/>
                </a:ext>
              </a:extLst>
            </p:cNvPr>
            <p:cNvSpPr txBox="1">
              <a:spLocks/>
            </p:cNvSpPr>
            <p:nvPr/>
          </p:nvSpPr>
          <p:spPr>
            <a:xfrm>
              <a:off x="7855938" y="5266111"/>
              <a:ext cx="1125257" cy="5518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0</a:t>
              </a:r>
              <a:endParaRPr lang="ko-KR" altLang="en-US" sz="2400" dirty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B8CD23E-8036-4832-B280-42FEB0FA091C}"/>
              </a:ext>
            </a:extLst>
          </p:cNvPr>
          <p:cNvGrpSpPr/>
          <p:nvPr/>
        </p:nvGrpSpPr>
        <p:grpSpPr>
          <a:xfrm>
            <a:off x="7670646" y="4150824"/>
            <a:ext cx="2028278" cy="551873"/>
            <a:chOff x="7404428" y="4752707"/>
            <a:chExt cx="2028278" cy="551873"/>
          </a:xfrm>
        </p:grpSpPr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926CEADE-2FBE-42CC-87EF-59C076D25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4428" y="4801337"/>
              <a:ext cx="2028278" cy="454614"/>
            </a:xfrm>
            <a:prstGeom prst="rect">
              <a:avLst/>
            </a:prstGeom>
          </p:spPr>
        </p:pic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7DA0F770-A206-4689-A71A-40000680F35B}"/>
                </a:ext>
              </a:extLst>
            </p:cNvPr>
            <p:cNvSpPr txBox="1">
              <a:spLocks/>
            </p:cNvSpPr>
            <p:nvPr/>
          </p:nvSpPr>
          <p:spPr>
            <a:xfrm>
              <a:off x="7855938" y="4752707"/>
              <a:ext cx="1125257" cy="5518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2400" dirty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67AA24C-821D-4912-BEF3-184EDF2A76C4}"/>
              </a:ext>
            </a:extLst>
          </p:cNvPr>
          <p:cNvGrpSpPr/>
          <p:nvPr/>
        </p:nvGrpSpPr>
        <p:grpSpPr>
          <a:xfrm>
            <a:off x="7670645" y="3619900"/>
            <a:ext cx="2028278" cy="551873"/>
            <a:chOff x="7404428" y="4752707"/>
            <a:chExt cx="2028278" cy="551873"/>
          </a:xfrm>
        </p:grpSpPr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C8487CFC-C047-438B-83E2-B944C1D13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4428" y="4801337"/>
              <a:ext cx="2028278" cy="454614"/>
            </a:xfrm>
            <a:prstGeom prst="rect">
              <a:avLst/>
            </a:prstGeom>
          </p:spPr>
        </p:pic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534C3E8E-506C-4E14-BFA0-9D84EF4B5EB3}"/>
                </a:ext>
              </a:extLst>
            </p:cNvPr>
            <p:cNvSpPr txBox="1">
              <a:spLocks/>
            </p:cNvSpPr>
            <p:nvPr/>
          </p:nvSpPr>
          <p:spPr>
            <a:xfrm>
              <a:off x="7855938" y="4752707"/>
              <a:ext cx="1125257" cy="5518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2</a:t>
              </a:r>
              <a:endParaRPr lang="ko-KR" altLang="en-US" sz="2400" dirty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F72AE21A-1F49-40C6-B0F4-18FEA549BF80}"/>
              </a:ext>
            </a:extLst>
          </p:cNvPr>
          <p:cNvSpPr txBox="1">
            <a:spLocks/>
          </p:cNvSpPr>
          <p:nvPr/>
        </p:nvSpPr>
        <p:spPr>
          <a:xfrm>
            <a:off x="5224453" y="4537090"/>
            <a:ext cx="2220438" cy="80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800" b="1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Front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→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91FEAA41-AEF7-48D2-95A1-5638A271EBC4}"/>
              </a:ext>
            </a:extLst>
          </p:cNvPr>
          <p:cNvSpPr txBox="1">
            <a:spLocks/>
          </p:cNvSpPr>
          <p:nvPr/>
        </p:nvSpPr>
        <p:spPr>
          <a:xfrm>
            <a:off x="5278142" y="2940889"/>
            <a:ext cx="2220438" cy="80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800" b="1" dirty="0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Rear</a:t>
            </a: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→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4AB8CE-9500-430A-B51A-B282C5F24CB9}"/>
              </a:ext>
            </a:extLst>
          </p:cNvPr>
          <p:cNvGrpSpPr/>
          <p:nvPr/>
        </p:nvGrpSpPr>
        <p:grpSpPr>
          <a:xfrm>
            <a:off x="7670645" y="3068027"/>
            <a:ext cx="2028278" cy="551873"/>
            <a:chOff x="7404428" y="4752707"/>
            <a:chExt cx="2028278" cy="551873"/>
          </a:xfrm>
        </p:grpSpPr>
        <p:pic>
          <p:nvPicPr>
            <p:cNvPr id="28" name="그래픽 27">
              <a:extLst>
                <a:ext uri="{FF2B5EF4-FFF2-40B4-BE49-F238E27FC236}">
                  <a16:creationId xmlns:a16="http://schemas.microsoft.com/office/drawing/2014/main" id="{E8815DC1-DEEA-40F4-A9DA-E9B75BEC3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4428" y="4801337"/>
              <a:ext cx="2028278" cy="454614"/>
            </a:xfrm>
            <a:prstGeom prst="rect">
              <a:avLst/>
            </a:prstGeom>
          </p:spPr>
        </p:pic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A975F74B-9FA0-4E25-B01F-0802539C0628}"/>
                </a:ext>
              </a:extLst>
            </p:cNvPr>
            <p:cNvSpPr txBox="1">
              <a:spLocks/>
            </p:cNvSpPr>
            <p:nvPr/>
          </p:nvSpPr>
          <p:spPr>
            <a:xfrm>
              <a:off x="7855938" y="4752707"/>
              <a:ext cx="1125257" cy="5518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3</a:t>
              </a:r>
              <a:endParaRPr lang="ko-KR" altLang="en-US" sz="2400" dirty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30" name="제목 1">
            <a:extLst>
              <a:ext uri="{FF2B5EF4-FFF2-40B4-BE49-F238E27FC236}">
                <a16:creationId xmlns:a16="http://schemas.microsoft.com/office/drawing/2014/main" id="{D40332BC-4208-4F4A-83F9-5C2D3E1D8843}"/>
              </a:ext>
            </a:extLst>
          </p:cNvPr>
          <p:cNvSpPr txBox="1">
            <a:spLocks/>
          </p:cNvSpPr>
          <p:nvPr/>
        </p:nvSpPr>
        <p:spPr>
          <a:xfrm>
            <a:off x="9698923" y="5600820"/>
            <a:ext cx="2220438" cy="80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800" b="1" dirty="0" err="1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DeQueue</a:t>
            </a:r>
            <a:endParaRPr lang="ko-KR" altLang="en-US" sz="4800" b="1" dirty="0"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BD75F47-45F8-4A8B-9F84-17ED1F24B40C}"/>
              </a:ext>
            </a:extLst>
          </p:cNvPr>
          <p:cNvGrpSpPr/>
          <p:nvPr/>
        </p:nvGrpSpPr>
        <p:grpSpPr>
          <a:xfrm>
            <a:off x="4582005" y="1874898"/>
            <a:ext cx="2028278" cy="551873"/>
            <a:chOff x="7404428" y="4752707"/>
            <a:chExt cx="2028278" cy="551873"/>
          </a:xfrm>
        </p:grpSpPr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D6B9B4BD-7267-445C-9026-582FB5FB3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4428" y="4801337"/>
              <a:ext cx="2028278" cy="454614"/>
            </a:xfrm>
            <a:prstGeom prst="rect">
              <a:avLst/>
            </a:prstGeom>
          </p:spPr>
        </p:pic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35190F09-A13A-4C30-AED6-8A4A223E4BD3}"/>
                </a:ext>
              </a:extLst>
            </p:cNvPr>
            <p:cNvSpPr txBox="1">
              <a:spLocks/>
            </p:cNvSpPr>
            <p:nvPr/>
          </p:nvSpPr>
          <p:spPr>
            <a:xfrm>
              <a:off x="7855938" y="4752707"/>
              <a:ext cx="1125257" cy="5518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4</a:t>
              </a:r>
              <a:endParaRPr lang="ko-KR" altLang="en-US" sz="2400" dirty="0">
                <a:solidFill>
                  <a:schemeClr val="bg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73A234B0-8F9D-4A7E-AE5B-725CD4C196BD}"/>
              </a:ext>
            </a:extLst>
          </p:cNvPr>
          <p:cNvSpPr txBox="1">
            <a:spLocks/>
          </p:cNvSpPr>
          <p:nvPr/>
        </p:nvSpPr>
        <p:spPr>
          <a:xfrm>
            <a:off x="9998694" y="1709213"/>
            <a:ext cx="2220438" cy="80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4800" b="1" dirty="0" err="1"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EnQueue</a:t>
            </a:r>
            <a:endParaRPr lang="ko-KR" altLang="en-US" sz="4800" b="1" dirty="0"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6A6CBB-F433-4C84-AE21-F64C85EA9068}"/>
              </a:ext>
            </a:extLst>
          </p:cNvPr>
          <p:cNvSpPr txBox="1"/>
          <p:nvPr/>
        </p:nvSpPr>
        <p:spPr>
          <a:xfrm>
            <a:off x="1643170" y="5177290"/>
            <a:ext cx="2439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Front = 1</a:t>
            </a:r>
            <a:endParaRPr lang="ko-KR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84C5B0-11F3-4F97-B0E7-32B0734F5C89}"/>
              </a:ext>
            </a:extLst>
          </p:cNvPr>
          <p:cNvSpPr txBox="1"/>
          <p:nvPr/>
        </p:nvSpPr>
        <p:spPr>
          <a:xfrm>
            <a:off x="1942940" y="4482285"/>
            <a:ext cx="2439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PEEK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2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26 0.02384 L 0.14766 0.22824 L 0.39844 0.00023 " pathEditMode="relative" ptsTypes="AAA">
                                      <p:cBhvr>
                                        <p:cTn id="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00091 0.0798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98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2.08333E-7 0.0773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2.08333E-7 0.0805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1.66667E-6 0.0729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0.01598 L 0.17682 -0.15996 L 0.25339 0.17384 " pathEditMode="relative" rAng="0" ptsTypes="A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2.5E-6 3.7037E-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25" grpId="0"/>
      <p:bldP spid="26" grpId="0"/>
      <p:bldP spid="26" grpId="1"/>
      <p:bldP spid="26" grpId="2"/>
      <p:bldP spid="30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6493</TotalTime>
  <Words>718</Words>
  <Application>Microsoft Office PowerPoint</Application>
  <PresentationFormat>와이드스크린</PresentationFormat>
  <Paragraphs>117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나눔바른펜</vt:lpstr>
      <vt:lpstr>나눔스퀘어라운드 Bold</vt:lpstr>
      <vt:lpstr>레시피코리아OTF Medium</vt:lpstr>
      <vt:lpstr>맑은 고딕</vt:lpstr>
      <vt:lpstr>Arial</vt:lpstr>
      <vt:lpstr>Office 테마</vt:lpstr>
      <vt:lpstr>자료구조!</vt:lpstr>
      <vt:lpstr>자료구조란?</vt:lpstr>
      <vt:lpstr>자료구조를 쓰는 이유?</vt:lpstr>
      <vt:lpstr>자료구조를 선택하는 기준?</vt:lpstr>
      <vt:lpstr>자료구조의 특징!</vt:lpstr>
      <vt:lpstr>STACK</vt:lpstr>
      <vt:lpstr>STACK 이란?</vt:lpstr>
      <vt:lpstr>STACK이 사용되는 예시</vt:lpstr>
      <vt:lpstr>QUEUE 란?</vt:lpstr>
      <vt:lpstr>Queue</vt:lpstr>
      <vt:lpstr>Queue가 사용되는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자료구조!</dc:title>
  <dc:creator>user</dc:creator>
  <cp:lastModifiedBy>user</cp:lastModifiedBy>
  <cp:revision>41</cp:revision>
  <dcterms:created xsi:type="dcterms:W3CDTF">2021-06-03T23:07:09Z</dcterms:created>
  <dcterms:modified xsi:type="dcterms:W3CDTF">2021-06-08T11:21:08Z</dcterms:modified>
</cp:coreProperties>
</file>